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80"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7" r:id="rId21"/>
    <p:sldId id="276" r:id="rId22"/>
    <p:sldId id="278" r:id="rId23"/>
    <p:sldId id="279" r:id="rId24"/>
    <p:sldId id="281" r:id="rId25"/>
    <p:sldId id="282" r:id="rId26"/>
    <p:sldId id="283" r:id="rId27"/>
    <p:sldId id="284" r:id="rId28"/>
    <p:sldId id="285" r:id="rId29"/>
    <p:sldId id="286" r:id="rId30"/>
    <p:sldId id="287" r:id="rId31"/>
    <p:sldId id="28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7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JM"/>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JM"/>
          </a:p>
        </p:txBody>
      </p:sp>
      <p:sp>
        <p:nvSpPr>
          <p:cNvPr id="4" name="Date Placeholder 3"/>
          <p:cNvSpPr>
            <a:spLocks noGrp="1"/>
          </p:cNvSpPr>
          <p:nvPr>
            <p:ph type="dt" sz="half" idx="10"/>
          </p:nvPr>
        </p:nvSpPr>
        <p:spPr/>
        <p:txBody>
          <a:bodyPr/>
          <a:lstStyle/>
          <a:p>
            <a:fld id="{66BF32AC-8A84-4A90-B686-5DFE9CB6DF52}" type="datetimeFigureOut">
              <a:rPr lang="en-JM" smtClean="0"/>
              <a:t>10/07/2017</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E4DB52E8-9B06-4F9F-AFDA-D42B10F9A67C}" type="slidenum">
              <a:rPr lang="en-JM" smtClean="0"/>
              <a:t>‹#›</a:t>
            </a:fld>
            <a:endParaRPr lang="en-JM"/>
          </a:p>
        </p:txBody>
      </p:sp>
    </p:spTree>
    <p:extLst>
      <p:ext uri="{BB962C8B-B14F-4D97-AF65-F5344CB8AC3E}">
        <p14:creationId xmlns:p14="http://schemas.microsoft.com/office/powerpoint/2010/main" val="1433388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10"/>
          </p:nvPr>
        </p:nvSpPr>
        <p:spPr/>
        <p:txBody>
          <a:bodyPr/>
          <a:lstStyle/>
          <a:p>
            <a:fld id="{66BF32AC-8A84-4A90-B686-5DFE9CB6DF52}" type="datetimeFigureOut">
              <a:rPr lang="en-JM" smtClean="0"/>
              <a:t>10/07/2017</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E4DB52E8-9B06-4F9F-AFDA-D42B10F9A67C}" type="slidenum">
              <a:rPr lang="en-JM" smtClean="0"/>
              <a:t>‹#›</a:t>
            </a:fld>
            <a:endParaRPr lang="en-JM"/>
          </a:p>
        </p:txBody>
      </p:sp>
    </p:spTree>
    <p:extLst>
      <p:ext uri="{BB962C8B-B14F-4D97-AF65-F5344CB8AC3E}">
        <p14:creationId xmlns:p14="http://schemas.microsoft.com/office/powerpoint/2010/main" val="1159176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JM"/>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10"/>
          </p:nvPr>
        </p:nvSpPr>
        <p:spPr/>
        <p:txBody>
          <a:bodyPr/>
          <a:lstStyle/>
          <a:p>
            <a:fld id="{66BF32AC-8A84-4A90-B686-5DFE9CB6DF52}" type="datetimeFigureOut">
              <a:rPr lang="en-JM" smtClean="0"/>
              <a:t>10/07/2017</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E4DB52E8-9B06-4F9F-AFDA-D42B10F9A67C}" type="slidenum">
              <a:rPr lang="en-JM" smtClean="0"/>
              <a:t>‹#›</a:t>
            </a:fld>
            <a:endParaRPr lang="en-JM"/>
          </a:p>
        </p:txBody>
      </p:sp>
    </p:spTree>
    <p:extLst>
      <p:ext uri="{BB962C8B-B14F-4D97-AF65-F5344CB8AC3E}">
        <p14:creationId xmlns:p14="http://schemas.microsoft.com/office/powerpoint/2010/main" val="3818556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10"/>
          </p:nvPr>
        </p:nvSpPr>
        <p:spPr/>
        <p:txBody>
          <a:bodyPr/>
          <a:lstStyle/>
          <a:p>
            <a:fld id="{66BF32AC-8A84-4A90-B686-5DFE9CB6DF52}" type="datetimeFigureOut">
              <a:rPr lang="en-JM" smtClean="0"/>
              <a:t>10/07/2017</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E4DB52E8-9B06-4F9F-AFDA-D42B10F9A67C}" type="slidenum">
              <a:rPr lang="en-JM" smtClean="0"/>
              <a:t>‹#›</a:t>
            </a:fld>
            <a:endParaRPr lang="en-JM"/>
          </a:p>
        </p:txBody>
      </p:sp>
    </p:spTree>
    <p:extLst>
      <p:ext uri="{BB962C8B-B14F-4D97-AF65-F5344CB8AC3E}">
        <p14:creationId xmlns:p14="http://schemas.microsoft.com/office/powerpoint/2010/main" val="102698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JM"/>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BF32AC-8A84-4A90-B686-5DFE9CB6DF52}" type="datetimeFigureOut">
              <a:rPr lang="en-JM" smtClean="0"/>
              <a:t>10/07/2017</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E4DB52E8-9B06-4F9F-AFDA-D42B10F9A67C}" type="slidenum">
              <a:rPr lang="en-JM" smtClean="0"/>
              <a:t>‹#›</a:t>
            </a:fld>
            <a:endParaRPr lang="en-JM"/>
          </a:p>
        </p:txBody>
      </p:sp>
    </p:spTree>
    <p:extLst>
      <p:ext uri="{BB962C8B-B14F-4D97-AF65-F5344CB8AC3E}">
        <p14:creationId xmlns:p14="http://schemas.microsoft.com/office/powerpoint/2010/main" val="459196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5" name="Date Placeholder 4"/>
          <p:cNvSpPr>
            <a:spLocks noGrp="1"/>
          </p:cNvSpPr>
          <p:nvPr>
            <p:ph type="dt" sz="half" idx="10"/>
          </p:nvPr>
        </p:nvSpPr>
        <p:spPr/>
        <p:txBody>
          <a:bodyPr/>
          <a:lstStyle/>
          <a:p>
            <a:fld id="{66BF32AC-8A84-4A90-B686-5DFE9CB6DF52}" type="datetimeFigureOut">
              <a:rPr lang="en-JM" smtClean="0"/>
              <a:t>10/07/2017</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fld id="{E4DB52E8-9B06-4F9F-AFDA-D42B10F9A67C}" type="slidenum">
              <a:rPr lang="en-JM" smtClean="0"/>
              <a:t>‹#›</a:t>
            </a:fld>
            <a:endParaRPr lang="en-JM"/>
          </a:p>
        </p:txBody>
      </p:sp>
    </p:spTree>
    <p:extLst>
      <p:ext uri="{BB962C8B-B14F-4D97-AF65-F5344CB8AC3E}">
        <p14:creationId xmlns:p14="http://schemas.microsoft.com/office/powerpoint/2010/main" val="3656693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JM"/>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7" name="Date Placeholder 6"/>
          <p:cNvSpPr>
            <a:spLocks noGrp="1"/>
          </p:cNvSpPr>
          <p:nvPr>
            <p:ph type="dt" sz="half" idx="10"/>
          </p:nvPr>
        </p:nvSpPr>
        <p:spPr/>
        <p:txBody>
          <a:bodyPr/>
          <a:lstStyle/>
          <a:p>
            <a:fld id="{66BF32AC-8A84-4A90-B686-5DFE9CB6DF52}" type="datetimeFigureOut">
              <a:rPr lang="en-JM" smtClean="0"/>
              <a:t>10/07/2017</a:t>
            </a:fld>
            <a:endParaRPr lang="en-JM"/>
          </a:p>
        </p:txBody>
      </p:sp>
      <p:sp>
        <p:nvSpPr>
          <p:cNvPr id="8" name="Footer Placeholder 7"/>
          <p:cNvSpPr>
            <a:spLocks noGrp="1"/>
          </p:cNvSpPr>
          <p:nvPr>
            <p:ph type="ftr" sz="quarter" idx="11"/>
          </p:nvPr>
        </p:nvSpPr>
        <p:spPr/>
        <p:txBody>
          <a:bodyPr/>
          <a:lstStyle/>
          <a:p>
            <a:endParaRPr lang="en-JM"/>
          </a:p>
        </p:txBody>
      </p:sp>
      <p:sp>
        <p:nvSpPr>
          <p:cNvPr id="9" name="Slide Number Placeholder 8"/>
          <p:cNvSpPr>
            <a:spLocks noGrp="1"/>
          </p:cNvSpPr>
          <p:nvPr>
            <p:ph type="sldNum" sz="quarter" idx="12"/>
          </p:nvPr>
        </p:nvSpPr>
        <p:spPr/>
        <p:txBody>
          <a:bodyPr/>
          <a:lstStyle/>
          <a:p>
            <a:fld id="{E4DB52E8-9B06-4F9F-AFDA-D42B10F9A67C}" type="slidenum">
              <a:rPr lang="en-JM" smtClean="0"/>
              <a:t>‹#›</a:t>
            </a:fld>
            <a:endParaRPr lang="en-JM"/>
          </a:p>
        </p:txBody>
      </p:sp>
    </p:spTree>
    <p:extLst>
      <p:ext uri="{BB962C8B-B14F-4D97-AF65-F5344CB8AC3E}">
        <p14:creationId xmlns:p14="http://schemas.microsoft.com/office/powerpoint/2010/main" val="3577245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Date Placeholder 2"/>
          <p:cNvSpPr>
            <a:spLocks noGrp="1"/>
          </p:cNvSpPr>
          <p:nvPr>
            <p:ph type="dt" sz="half" idx="10"/>
          </p:nvPr>
        </p:nvSpPr>
        <p:spPr/>
        <p:txBody>
          <a:bodyPr/>
          <a:lstStyle/>
          <a:p>
            <a:fld id="{66BF32AC-8A84-4A90-B686-5DFE9CB6DF52}" type="datetimeFigureOut">
              <a:rPr lang="en-JM" smtClean="0"/>
              <a:t>10/07/2017</a:t>
            </a:fld>
            <a:endParaRPr lang="en-JM"/>
          </a:p>
        </p:txBody>
      </p:sp>
      <p:sp>
        <p:nvSpPr>
          <p:cNvPr id="4" name="Footer Placeholder 3"/>
          <p:cNvSpPr>
            <a:spLocks noGrp="1"/>
          </p:cNvSpPr>
          <p:nvPr>
            <p:ph type="ftr" sz="quarter" idx="11"/>
          </p:nvPr>
        </p:nvSpPr>
        <p:spPr/>
        <p:txBody>
          <a:bodyPr/>
          <a:lstStyle/>
          <a:p>
            <a:endParaRPr lang="en-JM"/>
          </a:p>
        </p:txBody>
      </p:sp>
      <p:sp>
        <p:nvSpPr>
          <p:cNvPr id="5" name="Slide Number Placeholder 4"/>
          <p:cNvSpPr>
            <a:spLocks noGrp="1"/>
          </p:cNvSpPr>
          <p:nvPr>
            <p:ph type="sldNum" sz="quarter" idx="12"/>
          </p:nvPr>
        </p:nvSpPr>
        <p:spPr/>
        <p:txBody>
          <a:bodyPr/>
          <a:lstStyle/>
          <a:p>
            <a:fld id="{E4DB52E8-9B06-4F9F-AFDA-D42B10F9A67C}" type="slidenum">
              <a:rPr lang="en-JM" smtClean="0"/>
              <a:t>‹#›</a:t>
            </a:fld>
            <a:endParaRPr lang="en-JM"/>
          </a:p>
        </p:txBody>
      </p:sp>
    </p:spTree>
    <p:extLst>
      <p:ext uri="{BB962C8B-B14F-4D97-AF65-F5344CB8AC3E}">
        <p14:creationId xmlns:p14="http://schemas.microsoft.com/office/powerpoint/2010/main" val="505522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BF32AC-8A84-4A90-B686-5DFE9CB6DF52}" type="datetimeFigureOut">
              <a:rPr lang="en-JM" smtClean="0"/>
              <a:t>10/07/2017</a:t>
            </a:fld>
            <a:endParaRPr lang="en-JM"/>
          </a:p>
        </p:txBody>
      </p:sp>
      <p:sp>
        <p:nvSpPr>
          <p:cNvPr id="3" name="Footer Placeholder 2"/>
          <p:cNvSpPr>
            <a:spLocks noGrp="1"/>
          </p:cNvSpPr>
          <p:nvPr>
            <p:ph type="ftr" sz="quarter" idx="11"/>
          </p:nvPr>
        </p:nvSpPr>
        <p:spPr/>
        <p:txBody>
          <a:bodyPr/>
          <a:lstStyle/>
          <a:p>
            <a:endParaRPr lang="en-JM"/>
          </a:p>
        </p:txBody>
      </p:sp>
      <p:sp>
        <p:nvSpPr>
          <p:cNvPr id="4" name="Slide Number Placeholder 3"/>
          <p:cNvSpPr>
            <a:spLocks noGrp="1"/>
          </p:cNvSpPr>
          <p:nvPr>
            <p:ph type="sldNum" sz="quarter" idx="12"/>
          </p:nvPr>
        </p:nvSpPr>
        <p:spPr/>
        <p:txBody>
          <a:bodyPr/>
          <a:lstStyle/>
          <a:p>
            <a:fld id="{E4DB52E8-9B06-4F9F-AFDA-D42B10F9A67C}" type="slidenum">
              <a:rPr lang="en-JM" smtClean="0"/>
              <a:t>‹#›</a:t>
            </a:fld>
            <a:endParaRPr lang="en-JM"/>
          </a:p>
        </p:txBody>
      </p:sp>
    </p:spTree>
    <p:extLst>
      <p:ext uri="{BB962C8B-B14F-4D97-AF65-F5344CB8AC3E}">
        <p14:creationId xmlns:p14="http://schemas.microsoft.com/office/powerpoint/2010/main" val="2356376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JM"/>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BF32AC-8A84-4A90-B686-5DFE9CB6DF52}" type="datetimeFigureOut">
              <a:rPr lang="en-JM" smtClean="0"/>
              <a:t>10/07/2017</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fld id="{E4DB52E8-9B06-4F9F-AFDA-D42B10F9A67C}" type="slidenum">
              <a:rPr lang="en-JM" smtClean="0"/>
              <a:t>‹#›</a:t>
            </a:fld>
            <a:endParaRPr lang="en-JM"/>
          </a:p>
        </p:txBody>
      </p:sp>
    </p:spTree>
    <p:extLst>
      <p:ext uri="{BB962C8B-B14F-4D97-AF65-F5344CB8AC3E}">
        <p14:creationId xmlns:p14="http://schemas.microsoft.com/office/powerpoint/2010/main" val="713288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JM"/>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JM"/>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BF32AC-8A84-4A90-B686-5DFE9CB6DF52}" type="datetimeFigureOut">
              <a:rPr lang="en-JM" smtClean="0"/>
              <a:t>10/07/2017</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fld id="{E4DB52E8-9B06-4F9F-AFDA-D42B10F9A67C}" type="slidenum">
              <a:rPr lang="en-JM" smtClean="0"/>
              <a:t>‹#›</a:t>
            </a:fld>
            <a:endParaRPr lang="en-JM"/>
          </a:p>
        </p:txBody>
      </p:sp>
    </p:spTree>
    <p:extLst>
      <p:ext uri="{BB962C8B-B14F-4D97-AF65-F5344CB8AC3E}">
        <p14:creationId xmlns:p14="http://schemas.microsoft.com/office/powerpoint/2010/main" val="2539437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JM"/>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BF32AC-8A84-4A90-B686-5DFE9CB6DF52}" type="datetimeFigureOut">
              <a:rPr lang="en-JM" smtClean="0"/>
              <a:t>10/07/2017</a:t>
            </a:fld>
            <a:endParaRPr lang="en-JM"/>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JM"/>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B52E8-9B06-4F9F-AFDA-D42B10F9A67C}" type="slidenum">
              <a:rPr lang="en-JM" smtClean="0"/>
              <a:t>‹#›</a:t>
            </a:fld>
            <a:endParaRPr lang="en-JM"/>
          </a:p>
        </p:txBody>
      </p:sp>
    </p:spTree>
    <p:extLst>
      <p:ext uri="{BB962C8B-B14F-4D97-AF65-F5344CB8AC3E}">
        <p14:creationId xmlns:p14="http://schemas.microsoft.com/office/powerpoint/2010/main" val="1081809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callofthewild.co.uk/library/useful-articles/what-are-the-benefits-o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mindtools.com/pages/article/newLDR_83.ht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Colbourne</a:t>
            </a:r>
            <a:r>
              <a:rPr lang="en-US" dirty="0" smtClean="0"/>
              <a:t> College</a:t>
            </a:r>
            <a:endParaRPr lang="en-JM" dirty="0"/>
          </a:p>
        </p:txBody>
      </p:sp>
      <p:sp>
        <p:nvSpPr>
          <p:cNvPr id="3" name="Subtitle 2"/>
          <p:cNvSpPr>
            <a:spLocks noGrp="1"/>
          </p:cNvSpPr>
          <p:nvPr>
            <p:ph type="subTitle" idx="1"/>
          </p:nvPr>
        </p:nvSpPr>
        <p:spPr/>
        <p:txBody>
          <a:bodyPr/>
          <a:lstStyle/>
          <a:p>
            <a:pPr>
              <a:defRPr/>
            </a:pPr>
            <a:r>
              <a:rPr lang="en-US" dirty="0" err="1"/>
              <a:t>Organisational</a:t>
            </a:r>
            <a:r>
              <a:rPr lang="en-US" dirty="0"/>
              <a:t> Behaviour</a:t>
            </a:r>
          </a:p>
          <a:p>
            <a:pPr>
              <a:defRPr/>
            </a:pPr>
            <a:r>
              <a:rPr lang="en-US" dirty="0"/>
              <a:t>Unit 12 – Week </a:t>
            </a:r>
            <a:r>
              <a:rPr lang="en-US" dirty="0" smtClean="0"/>
              <a:t>Eleven</a:t>
            </a:r>
            <a:endParaRPr lang="en-US" dirty="0"/>
          </a:p>
          <a:p>
            <a:pPr>
              <a:defRPr/>
            </a:pPr>
            <a:r>
              <a:rPr lang="en-US" dirty="0"/>
              <a:t>Facilitator: </a:t>
            </a:r>
            <a:r>
              <a:rPr lang="en-US" dirty="0" err="1"/>
              <a:t>Dr</a:t>
            </a:r>
            <a:r>
              <a:rPr lang="en-US" dirty="0"/>
              <a:t> Paul B. Thompson</a:t>
            </a:r>
          </a:p>
          <a:p>
            <a:endParaRPr lang="en-JM" dirty="0"/>
          </a:p>
        </p:txBody>
      </p:sp>
    </p:spTree>
    <p:extLst>
      <p:ext uri="{BB962C8B-B14F-4D97-AF65-F5344CB8AC3E}">
        <p14:creationId xmlns:p14="http://schemas.microsoft.com/office/powerpoint/2010/main" val="343361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t>Team Workers</a:t>
            </a:r>
            <a:br>
              <a:rPr lang="en-JM" dirty="0" smtClean="0"/>
            </a:br>
            <a:r>
              <a:rPr lang="en-JM" sz="3100" dirty="0" smtClean="0"/>
              <a:t>(People Oriented Role)</a:t>
            </a:r>
            <a:endParaRPr lang="en-JM" sz="3600" dirty="0"/>
          </a:p>
        </p:txBody>
      </p:sp>
      <p:sp>
        <p:nvSpPr>
          <p:cNvPr id="3" name="Content Placeholder 2"/>
          <p:cNvSpPr>
            <a:spLocks noGrp="1"/>
          </p:cNvSpPr>
          <p:nvPr>
            <p:ph idx="1"/>
          </p:nvPr>
        </p:nvSpPr>
        <p:spPr>
          <a:xfrm>
            <a:off x="457200" y="1600200"/>
            <a:ext cx="8229600" cy="4997152"/>
          </a:xfrm>
        </p:spPr>
        <p:txBody>
          <a:bodyPr>
            <a:normAutofit fontScale="92500" lnSpcReduction="20000"/>
          </a:bodyPr>
          <a:lstStyle/>
          <a:p>
            <a:pPr fontAlgn="base"/>
            <a:r>
              <a:rPr lang="en-JM" dirty="0"/>
              <a:t>Team Workers are the people who provide support and make sure that people within the team are working together effectively. </a:t>
            </a:r>
            <a:endParaRPr lang="en-JM" dirty="0" smtClean="0"/>
          </a:p>
          <a:p>
            <a:pPr fontAlgn="base"/>
            <a:r>
              <a:rPr lang="en-JM" dirty="0" smtClean="0"/>
              <a:t>These </a:t>
            </a:r>
            <a:r>
              <a:rPr lang="en-JM" dirty="0"/>
              <a:t>people fill the role of negotiators within the team and they are flexible, diplomatic and perceptive. </a:t>
            </a:r>
            <a:endParaRPr lang="en-JM" dirty="0" smtClean="0"/>
          </a:p>
          <a:p>
            <a:pPr fontAlgn="base"/>
            <a:r>
              <a:rPr lang="en-JM" dirty="0" smtClean="0"/>
              <a:t>These </a:t>
            </a:r>
            <a:r>
              <a:rPr lang="en-JM" dirty="0"/>
              <a:t>tend to be popular people who are very capable in their own right, but who prioritize team cohesion and helping people get along.</a:t>
            </a:r>
          </a:p>
          <a:p>
            <a:pPr fontAlgn="base"/>
            <a:r>
              <a:rPr lang="en-JM" dirty="0"/>
              <a:t>Their weaknesses may be a tendency to be indecisive, and to maintain uncommitted positions during discussions and decision-making.</a:t>
            </a:r>
          </a:p>
          <a:p>
            <a:endParaRPr lang="en-JM" dirty="0"/>
          </a:p>
        </p:txBody>
      </p:sp>
    </p:spTree>
    <p:extLst>
      <p:ext uri="{BB962C8B-B14F-4D97-AF65-F5344CB8AC3E}">
        <p14:creationId xmlns:p14="http://schemas.microsoft.com/office/powerpoint/2010/main" val="1990531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t>Resource Investigators</a:t>
            </a:r>
            <a:br>
              <a:rPr lang="en-JM" dirty="0" smtClean="0"/>
            </a:br>
            <a:r>
              <a:rPr lang="en-JM" sz="3100" dirty="0" smtClean="0"/>
              <a:t>(People Oriented Role)</a:t>
            </a:r>
            <a:endParaRPr lang="en-JM" dirty="0"/>
          </a:p>
        </p:txBody>
      </p:sp>
      <p:sp>
        <p:nvSpPr>
          <p:cNvPr id="3" name="Content Placeholder 2"/>
          <p:cNvSpPr>
            <a:spLocks noGrp="1"/>
          </p:cNvSpPr>
          <p:nvPr>
            <p:ph idx="1"/>
          </p:nvPr>
        </p:nvSpPr>
        <p:spPr>
          <a:xfrm>
            <a:off x="457200" y="1600200"/>
            <a:ext cx="8229600" cy="5069160"/>
          </a:xfrm>
        </p:spPr>
        <p:txBody>
          <a:bodyPr>
            <a:normAutofit fontScale="92500" lnSpcReduction="20000"/>
          </a:bodyPr>
          <a:lstStyle/>
          <a:p>
            <a:pPr fontAlgn="base"/>
            <a:r>
              <a:rPr lang="en-JM" dirty="0"/>
              <a:t>Resource Investigators are innovative and curious. They explore available options, develop contacts, and negotiate for resources on behalf of the team. </a:t>
            </a:r>
            <a:endParaRPr lang="en-JM" dirty="0" smtClean="0"/>
          </a:p>
          <a:p>
            <a:pPr fontAlgn="base"/>
            <a:r>
              <a:rPr lang="en-JM" dirty="0" smtClean="0"/>
              <a:t>They </a:t>
            </a:r>
            <a:r>
              <a:rPr lang="en-JM" dirty="0"/>
              <a:t>are enthusiastic team members, who identify and work with external stakeholders to help the team accomplish its objective. </a:t>
            </a:r>
            <a:endParaRPr lang="en-JM" dirty="0" smtClean="0"/>
          </a:p>
          <a:p>
            <a:pPr fontAlgn="base"/>
            <a:r>
              <a:rPr lang="en-JM" dirty="0" smtClean="0"/>
              <a:t>They </a:t>
            </a:r>
            <a:r>
              <a:rPr lang="en-JM" dirty="0"/>
              <a:t>are outgoing and are often extroverted, meaning that others are often receptive to them and their ideas.</a:t>
            </a:r>
          </a:p>
          <a:p>
            <a:pPr fontAlgn="base"/>
            <a:r>
              <a:rPr lang="en-JM" dirty="0"/>
              <a:t>On the downside, they may lose enthusiasm quickly, and are often overly optimistic.</a:t>
            </a:r>
          </a:p>
          <a:p>
            <a:endParaRPr lang="en-JM" dirty="0"/>
          </a:p>
        </p:txBody>
      </p:sp>
    </p:spTree>
    <p:extLst>
      <p:ext uri="{BB962C8B-B14F-4D97-AF65-F5344CB8AC3E}">
        <p14:creationId xmlns:p14="http://schemas.microsoft.com/office/powerpoint/2010/main" val="390533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t>Plant</a:t>
            </a:r>
            <a:br>
              <a:rPr lang="en-JM" dirty="0" smtClean="0"/>
            </a:br>
            <a:r>
              <a:rPr lang="en-JM" sz="3100" dirty="0" smtClean="0"/>
              <a:t>(Thought </a:t>
            </a:r>
            <a:r>
              <a:rPr lang="en-JM" sz="3100" dirty="0"/>
              <a:t>Oriented </a:t>
            </a:r>
            <a:r>
              <a:rPr lang="en-JM" sz="3100" dirty="0" smtClean="0"/>
              <a:t>Role)</a:t>
            </a:r>
            <a:endParaRPr lang="en-JM" dirty="0"/>
          </a:p>
        </p:txBody>
      </p:sp>
      <p:sp>
        <p:nvSpPr>
          <p:cNvPr id="3" name="Content Placeholder 2"/>
          <p:cNvSpPr>
            <a:spLocks noGrp="1"/>
          </p:cNvSpPr>
          <p:nvPr>
            <p:ph idx="1"/>
          </p:nvPr>
        </p:nvSpPr>
        <p:spPr>
          <a:xfrm>
            <a:off x="457200" y="1600200"/>
            <a:ext cx="8229600" cy="4925144"/>
          </a:xfrm>
        </p:spPr>
        <p:txBody>
          <a:bodyPr>
            <a:normAutofit lnSpcReduction="10000"/>
          </a:bodyPr>
          <a:lstStyle/>
          <a:p>
            <a:r>
              <a:rPr lang="en-JM" dirty="0"/>
              <a:t>The Plant is the creative innovator who comes up with new ideas and </a:t>
            </a:r>
            <a:r>
              <a:rPr lang="en-JM" dirty="0" smtClean="0"/>
              <a:t>approaches and are innovative. They </a:t>
            </a:r>
            <a:r>
              <a:rPr lang="en-JM" dirty="0"/>
              <a:t>thrive on praise but criticism is especially hard for them to deal with. </a:t>
            </a:r>
            <a:endParaRPr lang="en-JM" dirty="0" smtClean="0"/>
          </a:p>
          <a:p>
            <a:r>
              <a:rPr lang="en-JM" dirty="0" smtClean="0"/>
              <a:t>Plants </a:t>
            </a:r>
            <a:r>
              <a:rPr lang="en-JM" dirty="0"/>
              <a:t>are often introverted and prefer to work apart from the team. Because their ideas are so novel, they can be impractical at times. </a:t>
            </a:r>
            <a:endParaRPr lang="en-JM" dirty="0" smtClean="0"/>
          </a:p>
          <a:p>
            <a:r>
              <a:rPr lang="en-JM" dirty="0" smtClean="0"/>
              <a:t>They </a:t>
            </a:r>
            <a:r>
              <a:rPr lang="en-JM" dirty="0"/>
              <a:t>may also be poor communicators and can tend to ignore given parameters and constraints.</a:t>
            </a:r>
          </a:p>
        </p:txBody>
      </p:sp>
    </p:spTree>
    <p:extLst>
      <p:ext uri="{BB962C8B-B14F-4D97-AF65-F5344CB8AC3E}">
        <p14:creationId xmlns:p14="http://schemas.microsoft.com/office/powerpoint/2010/main" val="1384067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t>Monitor-Evaluators</a:t>
            </a:r>
            <a:br>
              <a:rPr lang="en-JM" dirty="0" smtClean="0"/>
            </a:br>
            <a:r>
              <a:rPr lang="en-JM" sz="3100" dirty="0" smtClean="0"/>
              <a:t>(Thought Oriented Role)</a:t>
            </a:r>
            <a:endParaRPr lang="en-JM" sz="3100" dirty="0"/>
          </a:p>
        </p:txBody>
      </p:sp>
      <p:sp>
        <p:nvSpPr>
          <p:cNvPr id="3" name="Content Placeholder 2"/>
          <p:cNvSpPr>
            <a:spLocks noGrp="1"/>
          </p:cNvSpPr>
          <p:nvPr>
            <p:ph idx="1"/>
          </p:nvPr>
        </p:nvSpPr>
        <p:spPr>
          <a:xfrm>
            <a:off x="457200" y="1600200"/>
            <a:ext cx="8229600" cy="4997152"/>
          </a:xfrm>
        </p:spPr>
        <p:txBody>
          <a:bodyPr>
            <a:normAutofit fontScale="92500" lnSpcReduction="20000"/>
          </a:bodyPr>
          <a:lstStyle/>
          <a:p>
            <a:pPr fontAlgn="base"/>
            <a:r>
              <a:rPr lang="en-JM" dirty="0" smtClean="0"/>
              <a:t>Monitor-Evaluators </a:t>
            </a:r>
            <a:r>
              <a:rPr lang="en-JM" dirty="0"/>
              <a:t>are best at </a:t>
            </a:r>
            <a:r>
              <a:rPr lang="en-JM" dirty="0" err="1"/>
              <a:t>analyzing</a:t>
            </a:r>
            <a:r>
              <a:rPr lang="en-JM" dirty="0"/>
              <a:t> and evaluating ideas that other people (often Plants) come up with. </a:t>
            </a:r>
            <a:endParaRPr lang="en-JM" dirty="0" smtClean="0"/>
          </a:p>
          <a:p>
            <a:pPr fontAlgn="base"/>
            <a:r>
              <a:rPr lang="en-JM" dirty="0" smtClean="0"/>
              <a:t>These </a:t>
            </a:r>
            <a:r>
              <a:rPr lang="en-JM" dirty="0"/>
              <a:t>people are shrewd and objective, and they carefully weigh the pros and cons of all the options before coming to a decision.</a:t>
            </a:r>
          </a:p>
          <a:p>
            <a:pPr fontAlgn="base"/>
            <a:r>
              <a:rPr lang="en-JM" dirty="0"/>
              <a:t>Monitor-Evaluators are critical thinkers and very strategic in their approach. </a:t>
            </a:r>
            <a:endParaRPr lang="en-JM" dirty="0" smtClean="0"/>
          </a:p>
          <a:p>
            <a:pPr fontAlgn="base"/>
            <a:r>
              <a:rPr lang="en-JM" dirty="0" smtClean="0"/>
              <a:t>They </a:t>
            </a:r>
            <a:r>
              <a:rPr lang="en-JM" dirty="0"/>
              <a:t>are often perceived as detached or unemotional. Sometimes they are poor motivators who react to events rather than instigating </a:t>
            </a:r>
            <a:r>
              <a:rPr lang="en-JM" dirty="0" smtClean="0"/>
              <a:t>them.</a:t>
            </a:r>
            <a:endParaRPr lang="en-JM" dirty="0"/>
          </a:p>
          <a:p>
            <a:endParaRPr lang="en-JM" dirty="0"/>
          </a:p>
        </p:txBody>
      </p:sp>
    </p:spTree>
    <p:extLst>
      <p:ext uri="{BB962C8B-B14F-4D97-AF65-F5344CB8AC3E}">
        <p14:creationId xmlns:p14="http://schemas.microsoft.com/office/powerpoint/2010/main" val="4082114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t>Specialists</a:t>
            </a:r>
            <a:br>
              <a:rPr lang="en-JM" dirty="0" smtClean="0"/>
            </a:br>
            <a:r>
              <a:rPr lang="en-JM" sz="3100" dirty="0" smtClean="0"/>
              <a:t>(Thought Oriented Role)</a:t>
            </a:r>
            <a:endParaRPr lang="en-JM" sz="3100" dirty="0"/>
          </a:p>
        </p:txBody>
      </p:sp>
      <p:sp>
        <p:nvSpPr>
          <p:cNvPr id="3" name="Content Placeholder 2"/>
          <p:cNvSpPr>
            <a:spLocks noGrp="1"/>
          </p:cNvSpPr>
          <p:nvPr>
            <p:ph idx="1"/>
          </p:nvPr>
        </p:nvSpPr>
        <p:spPr>
          <a:xfrm>
            <a:off x="457200" y="1484784"/>
            <a:ext cx="8229600" cy="5040560"/>
          </a:xfrm>
        </p:spPr>
        <p:txBody>
          <a:bodyPr>
            <a:normAutofit fontScale="92500" lnSpcReduction="10000"/>
          </a:bodyPr>
          <a:lstStyle/>
          <a:p>
            <a:pPr fontAlgn="base"/>
            <a:r>
              <a:rPr lang="en-JM" dirty="0"/>
              <a:t>Specialists are people who have specialized knowledge that is needed to get the job done. </a:t>
            </a:r>
            <a:endParaRPr lang="en-JM" dirty="0" smtClean="0"/>
          </a:p>
          <a:p>
            <a:pPr fontAlgn="base"/>
            <a:r>
              <a:rPr lang="en-JM" dirty="0" smtClean="0"/>
              <a:t>They </a:t>
            </a:r>
            <a:r>
              <a:rPr lang="en-JM" dirty="0"/>
              <a:t>pride themselves on their skills and abilities, and they work to maintain their professional status. </a:t>
            </a:r>
            <a:endParaRPr lang="en-JM" dirty="0" smtClean="0"/>
          </a:p>
          <a:p>
            <a:pPr fontAlgn="base"/>
            <a:r>
              <a:rPr lang="en-JM" dirty="0" smtClean="0"/>
              <a:t>Their </a:t>
            </a:r>
            <a:r>
              <a:rPr lang="en-JM" dirty="0"/>
              <a:t>job within the team is to be an expert in the area, and they commit themselves fully to their field of expertise.</a:t>
            </a:r>
          </a:p>
          <a:p>
            <a:pPr fontAlgn="base"/>
            <a:r>
              <a:rPr lang="en-JM" dirty="0"/>
              <a:t>This may limit their contribution, and lead to a preoccupation with technicalities at the expense of the bigger picture.</a:t>
            </a:r>
          </a:p>
          <a:p>
            <a:endParaRPr lang="en-JM" dirty="0"/>
          </a:p>
        </p:txBody>
      </p:sp>
    </p:spTree>
    <p:extLst>
      <p:ext uri="{BB962C8B-B14F-4D97-AF65-F5344CB8AC3E}">
        <p14:creationId xmlns:p14="http://schemas.microsoft.com/office/powerpoint/2010/main" val="4029926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Summary of </a:t>
            </a:r>
            <a:r>
              <a:rPr lang="en-JM" dirty="0" err="1" smtClean="0"/>
              <a:t>Belbin’s</a:t>
            </a:r>
            <a:r>
              <a:rPr lang="en-JM" dirty="0" smtClean="0"/>
              <a:t> Typology</a:t>
            </a:r>
            <a:endParaRPr lang="en-JM"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27707720"/>
              </p:ext>
            </p:extLst>
          </p:nvPr>
        </p:nvGraphicFramePr>
        <p:xfrm>
          <a:off x="457200" y="1628796"/>
          <a:ext cx="8229600" cy="4968558"/>
        </p:xfrm>
        <a:graphic>
          <a:graphicData uri="http://schemas.openxmlformats.org/drawingml/2006/table">
            <a:tbl>
              <a:tblPr firstRow="1" firstCol="1" bandRow="1">
                <a:tableStyleId>{5C22544A-7EE6-4342-B048-85BDC9FD1C3A}</a:tableStyleId>
              </a:tblPr>
              <a:tblGrid>
                <a:gridCol w="2715768"/>
                <a:gridCol w="2304288"/>
                <a:gridCol w="3209544"/>
              </a:tblGrid>
              <a:tr h="552062">
                <a:tc rowSpan="3">
                  <a:txBody>
                    <a:bodyPr/>
                    <a:lstStyle/>
                    <a:p>
                      <a:pPr>
                        <a:lnSpc>
                          <a:spcPct val="107000"/>
                        </a:lnSpc>
                        <a:spcAft>
                          <a:spcPts val="0"/>
                        </a:spcAft>
                      </a:pPr>
                      <a:r>
                        <a:rPr lang="en-JM" sz="1350" dirty="0">
                          <a:effectLst/>
                        </a:rPr>
                        <a:t>Action Oriented Roles</a:t>
                      </a:r>
                      <a:endParaRPr lang="en-JM" sz="1100" dirty="0">
                        <a:effectLst/>
                        <a:latin typeface="Calibri"/>
                        <a:ea typeface="Calibri"/>
                        <a:cs typeface="Times New Roman"/>
                      </a:endParaRPr>
                    </a:p>
                  </a:txBody>
                  <a:tcPr marL="143510" marR="143510" marT="143510" marB="143510" anchor="ctr"/>
                </a:tc>
                <a:tc>
                  <a:txBody>
                    <a:bodyPr/>
                    <a:lstStyle/>
                    <a:p>
                      <a:pPr>
                        <a:lnSpc>
                          <a:spcPts val="1500"/>
                        </a:lnSpc>
                        <a:spcAft>
                          <a:spcPts val="0"/>
                        </a:spcAft>
                      </a:pPr>
                      <a:r>
                        <a:rPr lang="en-JM" sz="1350" dirty="0">
                          <a:effectLst/>
                        </a:rPr>
                        <a:t>Shaper</a:t>
                      </a:r>
                      <a:endParaRPr lang="en-JM" sz="1100" dirty="0">
                        <a:effectLst/>
                        <a:latin typeface="Calibri"/>
                        <a:ea typeface="Calibri"/>
                        <a:cs typeface="Times New Roman"/>
                      </a:endParaRPr>
                    </a:p>
                  </a:txBody>
                  <a:tcPr marL="143510" marR="143510" marT="95885" marB="95885" anchor="b"/>
                </a:tc>
                <a:tc>
                  <a:txBody>
                    <a:bodyPr/>
                    <a:lstStyle/>
                    <a:p>
                      <a:pPr>
                        <a:lnSpc>
                          <a:spcPts val="1500"/>
                        </a:lnSpc>
                        <a:spcAft>
                          <a:spcPts val="0"/>
                        </a:spcAft>
                      </a:pPr>
                      <a:r>
                        <a:rPr lang="en-JM" sz="1350">
                          <a:effectLst/>
                        </a:rPr>
                        <a:t>Challenges the team to improve.</a:t>
                      </a:r>
                      <a:endParaRPr lang="en-JM" sz="1100">
                        <a:effectLst/>
                        <a:latin typeface="Calibri"/>
                        <a:ea typeface="Calibri"/>
                        <a:cs typeface="Times New Roman"/>
                      </a:endParaRPr>
                    </a:p>
                  </a:txBody>
                  <a:tcPr marL="143510" marR="143510" marT="95885" marB="95885" anchor="b"/>
                </a:tc>
              </a:tr>
              <a:tr h="552062">
                <a:tc vMerge="1">
                  <a:txBody>
                    <a:bodyPr/>
                    <a:lstStyle/>
                    <a:p>
                      <a:endParaRPr lang="en-JM"/>
                    </a:p>
                  </a:txBody>
                  <a:tcPr/>
                </a:tc>
                <a:tc>
                  <a:txBody>
                    <a:bodyPr/>
                    <a:lstStyle/>
                    <a:p>
                      <a:pPr>
                        <a:lnSpc>
                          <a:spcPts val="1500"/>
                        </a:lnSpc>
                        <a:spcAft>
                          <a:spcPts val="0"/>
                        </a:spcAft>
                      </a:pPr>
                      <a:r>
                        <a:rPr lang="en-JM" sz="1350">
                          <a:effectLst/>
                        </a:rPr>
                        <a:t>Implementer</a:t>
                      </a:r>
                      <a:endParaRPr lang="en-JM" sz="1100">
                        <a:effectLst/>
                        <a:latin typeface="Calibri"/>
                        <a:ea typeface="Calibri"/>
                        <a:cs typeface="Times New Roman"/>
                      </a:endParaRPr>
                    </a:p>
                  </a:txBody>
                  <a:tcPr marL="143510" marR="143510" marT="95885" marB="95885" anchor="b"/>
                </a:tc>
                <a:tc>
                  <a:txBody>
                    <a:bodyPr/>
                    <a:lstStyle/>
                    <a:p>
                      <a:pPr>
                        <a:lnSpc>
                          <a:spcPts val="1500"/>
                        </a:lnSpc>
                        <a:spcAft>
                          <a:spcPts val="0"/>
                        </a:spcAft>
                      </a:pPr>
                      <a:r>
                        <a:rPr lang="en-JM" sz="1350">
                          <a:effectLst/>
                        </a:rPr>
                        <a:t>Puts ideas into action.</a:t>
                      </a:r>
                      <a:endParaRPr lang="en-JM" sz="1100">
                        <a:effectLst/>
                        <a:latin typeface="Calibri"/>
                        <a:ea typeface="Calibri"/>
                        <a:cs typeface="Times New Roman"/>
                      </a:endParaRPr>
                    </a:p>
                  </a:txBody>
                  <a:tcPr marL="143510" marR="143510" marT="95885" marB="95885" anchor="b"/>
                </a:tc>
              </a:tr>
              <a:tr h="552062">
                <a:tc vMerge="1">
                  <a:txBody>
                    <a:bodyPr/>
                    <a:lstStyle/>
                    <a:p>
                      <a:endParaRPr lang="en-JM"/>
                    </a:p>
                  </a:txBody>
                  <a:tcPr/>
                </a:tc>
                <a:tc>
                  <a:txBody>
                    <a:bodyPr/>
                    <a:lstStyle/>
                    <a:p>
                      <a:pPr>
                        <a:lnSpc>
                          <a:spcPts val="1500"/>
                        </a:lnSpc>
                        <a:spcAft>
                          <a:spcPts val="0"/>
                        </a:spcAft>
                      </a:pPr>
                      <a:r>
                        <a:rPr lang="en-JM" sz="1350">
                          <a:effectLst/>
                        </a:rPr>
                        <a:t>Completer Finisher</a:t>
                      </a:r>
                      <a:endParaRPr lang="en-JM" sz="1100">
                        <a:effectLst/>
                        <a:latin typeface="Calibri"/>
                        <a:ea typeface="Calibri"/>
                        <a:cs typeface="Times New Roman"/>
                      </a:endParaRPr>
                    </a:p>
                  </a:txBody>
                  <a:tcPr marL="143510" marR="143510" marT="95885" marB="95885" anchor="b"/>
                </a:tc>
                <a:tc>
                  <a:txBody>
                    <a:bodyPr/>
                    <a:lstStyle/>
                    <a:p>
                      <a:pPr>
                        <a:lnSpc>
                          <a:spcPts val="1500"/>
                        </a:lnSpc>
                        <a:spcAft>
                          <a:spcPts val="0"/>
                        </a:spcAft>
                      </a:pPr>
                      <a:r>
                        <a:rPr lang="en-JM" sz="1350">
                          <a:effectLst/>
                        </a:rPr>
                        <a:t>Ensures thorough, timely completion.</a:t>
                      </a:r>
                      <a:endParaRPr lang="en-JM" sz="1100">
                        <a:effectLst/>
                        <a:latin typeface="Calibri"/>
                        <a:ea typeface="Calibri"/>
                        <a:cs typeface="Times New Roman"/>
                      </a:endParaRPr>
                    </a:p>
                  </a:txBody>
                  <a:tcPr marL="143510" marR="143510" marT="95885" marB="95885" anchor="b"/>
                </a:tc>
              </a:tr>
              <a:tr h="552062">
                <a:tc rowSpan="3">
                  <a:txBody>
                    <a:bodyPr/>
                    <a:lstStyle/>
                    <a:p>
                      <a:pPr>
                        <a:lnSpc>
                          <a:spcPct val="107000"/>
                        </a:lnSpc>
                        <a:spcAft>
                          <a:spcPts val="0"/>
                        </a:spcAft>
                      </a:pPr>
                      <a:r>
                        <a:rPr lang="en-JM" sz="1350">
                          <a:effectLst/>
                        </a:rPr>
                        <a:t>People Oriented Roles</a:t>
                      </a:r>
                      <a:endParaRPr lang="en-JM" sz="1100">
                        <a:effectLst/>
                        <a:latin typeface="Calibri"/>
                        <a:ea typeface="Calibri"/>
                        <a:cs typeface="Times New Roman"/>
                      </a:endParaRPr>
                    </a:p>
                  </a:txBody>
                  <a:tcPr marL="143510" marR="143510" marT="143510" marB="143510" anchor="ctr"/>
                </a:tc>
                <a:tc>
                  <a:txBody>
                    <a:bodyPr/>
                    <a:lstStyle/>
                    <a:p>
                      <a:pPr>
                        <a:lnSpc>
                          <a:spcPts val="1500"/>
                        </a:lnSpc>
                        <a:spcAft>
                          <a:spcPts val="0"/>
                        </a:spcAft>
                      </a:pPr>
                      <a:r>
                        <a:rPr lang="en-JM" sz="1350">
                          <a:effectLst/>
                        </a:rPr>
                        <a:t>Coordinator</a:t>
                      </a:r>
                      <a:endParaRPr lang="en-JM" sz="1100">
                        <a:effectLst/>
                        <a:latin typeface="Calibri"/>
                        <a:ea typeface="Calibri"/>
                        <a:cs typeface="Times New Roman"/>
                      </a:endParaRPr>
                    </a:p>
                  </a:txBody>
                  <a:tcPr marL="143510" marR="143510" marT="95885" marB="95885" anchor="b"/>
                </a:tc>
                <a:tc>
                  <a:txBody>
                    <a:bodyPr/>
                    <a:lstStyle/>
                    <a:p>
                      <a:pPr>
                        <a:lnSpc>
                          <a:spcPts val="1500"/>
                        </a:lnSpc>
                        <a:spcAft>
                          <a:spcPts val="0"/>
                        </a:spcAft>
                      </a:pPr>
                      <a:r>
                        <a:rPr lang="en-JM" sz="1350">
                          <a:effectLst/>
                        </a:rPr>
                        <a:t>Acts as a chairperson.</a:t>
                      </a:r>
                      <a:endParaRPr lang="en-JM" sz="1100">
                        <a:effectLst/>
                        <a:latin typeface="Calibri"/>
                        <a:ea typeface="Calibri"/>
                        <a:cs typeface="Times New Roman"/>
                      </a:endParaRPr>
                    </a:p>
                  </a:txBody>
                  <a:tcPr marL="143510" marR="143510" marT="95885" marB="95885" anchor="b"/>
                </a:tc>
              </a:tr>
              <a:tr h="552062">
                <a:tc vMerge="1">
                  <a:txBody>
                    <a:bodyPr/>
                    <a:lstStyle/>
                    <a:p>
                      <a:endParaRPr lang="en-JM"/>
                    </a:p>
                  </a:txBody>
                  <a:tcPr/>
                </a:tc>
                <a:tc>
                  <a:txBody>
                    <a:bodyPr/>
                    <a:lstStyle/>
                    <a:p>
                      <a:pPr>
                        <a:lnSpc>
                          <a:spcPts val="1500"/>
                        </a:lnSpc>
                        <a:spcAft>
                          <a:spcPts val="0"/>
                        </a:spcAft>
                      </a:pPr>
                      <a:r>
                        <a:rPr lang="en-JM" sz="1350">
                          <a:effectLst/>
                        </a:rPr>
                        <a:t>Team Worker</a:t>
                      </a:r>
                      <a:endParaRPr lang="en-JM" sz="1100">
                        <a:effectLst/>
                        <a:latin typeface="Calibri"/>
                        <a:ea typeface="Calibri"/>
                        <a:cs typeface="Times New Roman"/>
                      </a:endParaRPr>
                    </a:p>
                  </a:txBody>
                  <a:tcPr marL="143510" marR="143510" marT="95885" marB="95885" anchor="b"/>
                </a:tc>
                <a:tc>
                  <a:txBody>
                    <a:bodyPr/>
                    <a:lstStyle/>
                    <a:p>
                      <a:pPr>
                        <a:lnSpc>
                          <a:spcPts val="1500"/>
                        </a:lnSpc>
                        <a:spcAft>
                          <a:spcPts val="0"/>
                        </a:spcAft>
                      </a:pPr>
                      <a:r>
                        <a:rPr lang="en-JM" sz="1350">
                          <a:effectLst/>
                        </a:rPr>
                        <a:t>Encourages cooperation.</a:t>
                      </a:r>
                      <a:endParaRPr lang="en-JM" sz="1100">
                        <a:effectLst/>
                        <a:latin typeface="Calibri"/>
                        <a:ea typeface="Calibri"/>
                        <a:cs typeface="Times New Roman"/>
                      </a:endParaRPr>
                    </a:p>
                  </a:txBody>
                  <a:tcPr marL="143510" marR="143510" marT="95885" marB="95885" anchor="b"/>
                </a:tc>
              </a:tr>
              <a:tr h="552062">
                <a:tc vMerge="1">
                  <a:txBody>
                    <a:bodyPr/>
                    <a:lstStyle/>
                    <a:p>
                      <a:endParaRPr lang="en-JM"/>
                    </a:p>
                  </a:txBody>
                  <a:tcPr/>
                </a:tc>
                <a:tc>
                  <a:txBody>
                    <a:bodyPr/>
                    <a:lstStyle/>
                    <a:p>
                      <a:pPr>
                        <a:lnSpc>
                          <a:spcPts val="1500"/>
                        </a:lnSpc>
                        <a:spcAft>
                          <a:spcPts val="0"/>
                        </a:spcAft>
                      </a:pPr>
                      <a:r>
                        <a:rPr lang="en-JM" sz="1350" dirty="0">
                          <a:effectLst/>
                        </a:rPr>
                        <a:t>Resource Investigator</a:t>
                      </a:r>
                      <a:endParaRPr lang="en-JM" sz="1100" dirty="0">
                        <a:effectLst/>
                        <a:latin typeface="Calibri"/>
                        <a:ea typeface="Calibri"/>
                        <a:cs typeface="Times New Roman"/>
                      </a:endParaRPr>
                    </a:p>
                  </a:txBody>
                  <a:tcPr marL="143510" marR="143510" marT="95885" marB="95885" anchor="b"/>
                </a:tc>
                <a:tc>
                  <a:txBody>
                    <a:bodyPr/>
                    <a:lstStyle/>
                    <a:p>
                      <a:pPr>
                        <a:lnSpc>
                          <a:spcPts val="1500"/>
                        </a:lnSpc>
                        <a:spcAft>
                          <a:spcPts val="0"/>
                        </a:spcAft>
                      </a:pPr>
                      <a:r>
                        <a:rPr lang="en-JM" sz="1350">
                          <a:effectLst/>
                        </a:rPr>
                        <a:t>Explores outside opportunities.</a:t>
                      </a:r>
                      <a:endParaRPr lang="en-JM" sz="1100">
                        <a:effectLst/>
                        <a:latin typeface="Calibri"/>
                        <a:ea typeface="Calibri"/>
                        <a:cs typeface="Times New Roman"/>
                      </a:endParaRPr>
                    </a:p>
                  </a:txBody>
                  <a:tcPr marL="143510" marR="143510" marT="95885" marB="95885" anchor="b"/>
                </a:tc>
              </a:tr>
              <a:tr h="552062">
                <a:tc rowSpan="3">
                  <a:txBody>
                    <a:bodyPr/>
                    <a:lstStyle/>
                    <a:p>
                      <a:pPr>
                        <a:lnSpc>
                          <a:spcPct val="107000"/>
                        </a:lnSpc>
                        <a:spcAft>
                          <a:spcPts val="0"/>
                        </a:spcAft>
                      </a:pPr>
                      <a:r>
                        <a:rPr lang="en-JM" sz="1350">
                          <a:effectLst/>
                        </a:rPr>
                        <a:t>Thought Oriented Roles</a:t>
                      </a:r>
                      <a:endParaRPr lang="en-JM" sz="1100">
                        <a:effectLst/>
                        <a:latin typeface="Calibri"/>
                        <a:ea typeface="Calibri"/>
                        <a:cs typeface="Times New Roman"/>
                      </a:endParaRPr>
                    </a:p>
                  </a:txBody>
                  <a:tcPr marL="143510" marR="143510" marT="143510" marB="143510" anchor="ctr"/>
                </a:tc>
                <a:tc>
                  <a:txBody>
                    <a:bodyPr/>
                    <a:lstStyle/>
                    <a:p>
                      <a:pPr>
                        <a:lnSpc>
                          <a:spcPts val="1500"/>
                        </a:lnSpc>
                        <a:spcAft>
                          <a:spcPts val="0"/>
                        </a:spcAft>
                      </a:pPr>
                      <a:r>
                        <a:rPr lang="en-JM" sz="1350">
                          <a:effectLst/>
                        </a:rPr>
                        <a:t>Plant</a:t>
                      </a:r>
                      <a:endParaRPr lang="en-JM" sz="1100">
                        <a:effectLst/>
                        <a:latin typeface="Calibri"/>
                        <a:ea typeface="Calibri"/>
                        <a:cs typeface="Times New Roman"/>
                      </a:endParaRPr>
                    </a:p>
                  </a:txBody>
                  <a:tcPr marL="143510" marR="143510" marT="95885" marB="95885" anchor="b"/>
                </a:tc>
                <a:tc>
                  <a:txBody>
                    <a:bodyPr/>
                    <a:lstStyle/>
                    <a:p>
                      <a:pPr>
                        <a:lnSpc>
                          <a:spcPts val="1500"/>
                        </a:lnSpc>
                        <a:spcAft>
                          <a:spcPts val="0"/>
                        </a:spcAft>
                      </a:pPr>
                      <a:r>
                        <a:rPr lang="en-JM" sz="1350">
                          <a:effectLst/>
                        </a:rPr>
                        <a:t>Presents new ideas and approaches.</a:t>
                      </a:r>
                      <a:endParaRPr lang="en-JM" sz="1100">
                        <a:effectLst/>
                        <a:latin typeface="Calibri"/>
                        <a:ea typeface="Calibri"/>
                        <a:cs typeface="Times New Roman"/>
                      </a:endParaRPr>
                    </a:p>
                  </a:txBody>
                  <a:tcPr marL="143510" marR="143510" marT="95885" marB="95885" anchor="b"/>
                </a:tc>
              </a:tr>
              <a:tr h="552062">
                <a:tc vMerge="1">
                  <a:txBody>
                    <a:bodyPr/>
                    <a:lstStyle/>
                    <a:p>
                      <a:endParaRPr lang="en-JM"/>
                    </a:p>
                  </a:txBody>
                  <a:tcPr/>
                </a:tc>
                <a:tc>
                  <a:txBody>
                    <a:bodyPr/>
                    <a:lstStyle/>
                    <a:p>
                      <a:pPr>
                        <a:lnSpc>
                          <a:spcPts val="1500"/>
                        </a:lnSpc>
                        <a:spcAft>
                          <a:spcPts val="0"/>
                        </a:spcAft>
                      </a:pPr>
                      <a:r>
                        <a:rPr lang="en-JM" sz="1350" dirty="0">
                          <a:effectLst/>
                        </a:rPr>
                        <a:t>Monitor-Evaluator</a:t>
                      </a:r>
                      <a:endParaRPr lang="en-JM" sz="1100" dirty="0">
                        <a:effectLst/>
                        <a:latin typeface="Calibri"/>
                        <a:ea typeface="Calibri"/>
                        <a:cs typeface="Times New Roman"/>
                      </a:endParaRPr>
                    </a:p>
                  </a:txBody>
                  <a:tcPr marL="143510" marR="143510" marT="95885" marB="95885" anchor="b"/>
                </a:tc>
                <a:tc>
                  <a:txBody>
                    <a:bodyPr/>
                    <a:lstStyle/>
                    <a:p>
                      <a:pPr>
                        <a:lnSpc>
                          <a:spcPts val="1500"/>
                        </a:lnSpc>
                        <a:spcAft>
                          <a:spcPts val="0"/>
                        </a:spcAft>
                      </a:pPr>
                      <a:r>
                        <a:rPr lang="en-JM" sz="1350">
                          <a:effectLst/>
                        </a:rPr>
                        <a:t>Analyzes the options.</a:t>
                      </a:r>
                      <a:endParaRPr lang="en-JM" sz="1100">
                        <a:effectLst/>
                        <a:latin typeface="Calibri"/>
                        <a:ea typeface="Calibri"/>
                        <a:cs typeface="Times New Roman"/>
                      </a:endParaRPr>
                    </a:p>
                  </a:txBody>
                  <a:tcPr marL="143510" marR="143510" marT="95885" marB="95885" anchor="b"/>
                </a:tc>
              </a:tr>
              <a:tr h="552062">
                <a:tc vMerge="1">
                  <a:txBody>
                    <a:bodyPr/>
                    <a:lstStyle/>
                    <a:p>
                      <a:endParaRPr lang="en-JM"/>
                    </a:p>
                  </a:txBody>
                  <a:tcPr/>
                </a:tc>
                <a:tc>
                  <a:txBody>
                    <a:bodyPr/>
                    <a:lstStyle/>
                    <a:p>
                      <a:pPr>
                        <a:lnSpc>
                          <a:spcPts val="1500"/>
                        </a:lnSpc>
                        <a:spcAft>
                          <a:spcPts val="0"/>
                        </a:spcAft>
                      </a:pPr>
                      <a:r>
                        <a:rPr lang="en-JM" sz="1350">
                          <a:effectLst/>
                        </a:rPr>
                        <a:t>Specialist</a:t>
                      </a:r>
                      <a:endParaRPr lang="en-JM" sz="1100">
                        <a:effectLst/>
                        <a:latin typeface="Calibri"/>
                        <a:ea typeface="Calibri"/>
                        <a:cs typeface="Times New Roman"/>
                      </a:endParaRPr>
                    </a:p>
                  </a:txBody>
                  <a:tcPr marL="143510" marR="143510" marT="95885" marB="95885" anchor="b"/>
                </a:tc>
                <a:tc>
                  <a:txBody>
                    <a:bodyPr/>
                    <a:lstStyle/>
                    <a:p>
                      <a:pPr>
                        <a:lnSpc>
                          <a:spcPts val="1500"/>
                        </a:lnSpc>
                        <a:spcAft>
                          <a:spcPts val="0"/>
                        </a:spcAft>
                      </a:pPr>
                      <a:r>
                        <a:rPr lang="en-JM" sz="1350" dirty="0">
                          <a:effectLst/>
                        </a:rPr>
                        <a:t>Provides specialized skills.</a:t>
                      </a:r>
                      <a:endParaRPr lang="en-JM" sz="1100" dirty="0">
                        <a:effectLst/>
                        <a:latin typeface="Calibri"/>
                        <a:ea typeface="Calibri"/>
                        <a:cs typeface="Times New Roman"/>
                      </a:endParaRPr>
                    </a:p>
                  </a:txBody>
                  <a:tcPr marL="143510" marR="143510" marT="95885" marB="95885" anchor="b"/>
                </a:tc>
              </a:tr>
            </a:tbl>
          </a:graphicData>
        </a:graphic>
      </p:graphicFrame>
    </p:spTree>
    <p:extLst>
      <p:ext uri="{BB962C8B-B14F-4D97-AF65-F5344CB8AC3E}">
        <p14:creationId xmlns:p14="http://schemas.microsoft.com/office/powerpoint/2010/main" val="1066392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Benefits and Risks of Teams</a:t>
            </a:r>
            <a:endParaRPr lang="en-JM" dirty="0"/>
          </a:p>
        </p:txBody>
      </p:sp>
      <p:sp>
        <p:nvSpPr>
          <p:cNvPr id="3" name="Content Placeholder 2"/>
          <p:cNvSpPr>
            <a:spLocks noGrp="1"/>
          </p:cNvSpPr>
          <p:nvPr>
            <p:ph idx="1"/>
          </p:nvPr>
        </p:nvSpPr>
        <p:spPr>
          <a:xfrm>
            <a:off x="457200" y="1340768"/>
            <a:ext cx="8579296" cy="5328592"/>
          </a:xfrm>
        </p:spPr>
        <p:txBody>
          <a:bodyPr>
            <a:normAutofit fontScale="92500" lnSpcReduction="20000"/>
          </a:bodyPr>
          <a:lstStyle/>
          <a:p>
            <a:r>
              <a:rPr lang="en-JM" dirty="0" smtClean="0"/>
              <a:t>They are able to motivate themselves;</a:t>
            </a:r>
          </a:p>
          <a:p>
            <a:r>
              <a:rPr lang="en-JM" dirty="0" smtClean="0"/>
              <a:t>They can bounce ideas off each team member;</a:t>
            </a:r>
          </a:p>
          <a:p>
            <a:r>
              <a:rPr lang="en-JM" dirty="0" smtClean="0"/>
              <a:t>They often take more risks than individuals;</a:t>
            </a:r>
          </a:p>
          <a:p>
            <a:r>
              <a:rPr lang="en-JM" dirty="0" smtClean="0"/>
              <a:t>They have a range of personalities such as workers, thinkers, leaders who contribute the right balance of skills necessary to achieve high performance;</a:t>
            </a:r>
          </a:p>
          <a:p>
            <a:r>
              <a:rPr lang="en-JM" dirty="0" smtClean="0"/>
              <a:t>They support each other and are not just task-orientated;</a:t>
            </a:r>
          </a:p>
          <a:p>
            <a:r>
              <a:rPr lang="en-JM" dirty="0" smtClean="0"/>
              <a:t>They can be a support mechanism which provide mentoring and allow others to grow in self-confidence.</a:t>
            </a:r>
          </a:p>
          <a:p>
            <a:pPr marL="0" indent="0">
              <a:buNone/>
            </a:pPr>
            <a:r>
              <a:rPr lang="en-JM" sz="1900" dirty="0" smtClean="0">
                <a:hlinkClick r:id="rId2"/>
              </a:rPr>
              <a:t>http://www.callofthewild.co.uk/library/useful-articles/what-are-the-benefits-of-</a:t>
            </a:r>
            <a:r>
              <a:rPr lang="en-JM" sz="1900" dirty="0" smtClean="0"/>
              <a:t>	</a:t>
            </a:r>
            <a:r>
              <a:rPr lang="en-JM" sz="1900" dirty="0" err="1" smtClean="0"/>
              <a:t>havingteams</a:t>
            </a:r>
            <a:r>
              <a:rPr lang="en-JM" sz="1900" dirty="0" smtClean="0"/>
              <a:t>-in-a-business-environment/</a:t>
            </a:r>
          </a:p>
          <a:p>
            <a:endParaRPr lang="en-JM" dirty="0" smtClean="0"/>
          </a:p>
        </p:txBody>
      </p:sp>
    </p:spTree>
    <p:extLst>
      <p:ext uri="{BB962C8B-B14F-4D97-AF65-F5344CB8AC3E}">
        <p14:creationId xmlns:p14="http://schemas.microsoft.com/office/powerpoint/2010/main" val="538076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Benefits and Risks of Teams</a:t>
            </a:r>
            <a:endParaRPr lang="en-JM" dirty="0"/>
          </a:p>
        </p:txBody>
      </p:sp>
      <p:sp>
        <p:nvSpPr>
          <p:cNvPr id="3" name="Content Placeholder 2"/>
          <p:cNvSpPr>
            <a:spLocks noGrp="1"/>
          </p:cNvSpPr>
          <p:nvPr>
            <p:ph idx="1"/>
          </p:nvPr>
        </p:nvSpPr>
        <p:spPr>
          <a:xfrm>
            <a:off x="179512" y="1340768"/>
            <a:ext cx="8640960" cy="5256584"/>
          </a:xfrm>
        </p:spPr>
        <p:txBody>
          <a:bodyPr>
            <a:normAutofit fontScale="92500" lnSpcReduction="10000"/>
          </a:bodyPr>
          <a:lstStyle/>
          <a:p>
            <a:r>
              <a:rPr lang="en-JM" dirty="0" smtClean="0"/>
              <a:t>A main reason companies opt for work teams rather than individualized work is to derive better quality, and more thorough and more creative solutions to problems or situations. </a:t>
            </a:r>
          </a:p>
          <a:p>
            <a:r>
              <a:rPr lang="en-JM" dirty="0" smtClean="0"/>
              <a:t>By having employees with different backgrounds and perspectives discussing the pros and cons of alternative solutions, the best possible solution tends to win out.</a:t>
            </a:r>
          </a:p>
          <a:p>
            <a:r>
              <a:rPr lang="en-JM" dirty="0" smtClean="0"/>
              <a:t>Along with better quality, well-managed workplace teams often produce more results as well. Members in a team can hold each other accountable and drive each other to more efficient work.</a:t>
            </a:r>
            <a:endParaRPr lang="en-JM" dirty="0"/>
          </a:p>
        </p:txBody>
      </p:sp>
    </p:spTree>
    <p:extLst>
      <p:ext uri="{BB962C8B-B14F-4D97-AF65-F5344CB8AC3E}">
        <p14:creationId xmlns:p14="http://schemas.microsoft.com/office/powerpoint/2010/main" val="1163313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Benefits and Risks of Teams</a:t>
            </a:r>
            <a:endParaRPr lang="en-JM" dirty="0"/>
          </a:p>
        </p:txBody>
      </p:sp>
      <p:sp>
        <p:nvSpPr>
          <p:cNvPr id="3" name="Content Placeholder 2"/>
          <p:cNvSpPr>
            <a:spLocks noGrp="1"/>
          </p:cNvSpPr>
          <p:nvPr>
            <p:ph idx="1"/>
          </p:nvPr>
        </p:nvSpPr>
        <p:spPr>
          <a:xfrm>
            <a:off x="457200" y="1484784"/>
            <a:ext cx="8229600" cy="5184576"/>
          </a:xfrm>
        </p:spPr>
        <p:txBody>
          <a:bodyPr>
            <a:normAutofit fontScale="92500" lnSpcReduction="10000"/>
          </a:bodyPr>
          <a:lstStyle/>
          <a:p>
            <a:r>
              <a:rPr lang="en-JM" dirty="0" smtClean="0"/>
              <a:t>Along the path of working toward better solutions, work teams often experience more conflict than individual employees working in the same office. </a:t>
            </a:r>
          </a:p>
          <a:p>
            <a:r>
              <a:rPr lang="en-JM" dirty="0" smtClean="0"/>
              <a:t>Work teams usually have the intent of encouraging more ideas and creating a team culture where debate is accepted. </a:t>
            </a:r>
          </a:p>
          <a:p>
            <a:r>
              <a:rPr lang="en-JM" dirty="0" smtClean="0"/>
              <a:t>When employees have more natural disagreement, tension and personal frustration can enter the mix, causing team members to experience interpersonal conflict. </a:t>
            </a:r>
            <a:endParaRPr lang="en-JM" dirty="0"/>
          </a:p>
        </p:txBody>
      </p:sp>
    </p:spTree>
    <p:extLst>
      <p:ext uri="{BB962C8B-B14F-4D97-AF65-F5344CB8AC3E}">
        <p14:creationId xmlns:p14="http://schemas.microsoft.com/office/powerpoint/2010/main" val="1304109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Benefits and Risks of Teams</a:t>
            </a:r>
            <a:endParaRPr lang="en-JM" dirty="0"/>
          </a:p>
        </p:txBody>
      </p:sp>
      <p:sp>
        <p:nvSpPr>
          <p:cNvPr id="3" name="Content Placeholder 2"/>
          <p:cNvSpPr>
            <a:spLocks noGrp="1"/>
          </p:cNvSpPr>
          <p:nvPr>
            <p:ph idx="1"/>
          </p:nvPr>
        </p:nvSpPr>
        <p:spPr>
          <a:xfrm>
            <a:off x="457200" y="1484784"/>
            <a:ext cx="8229600" cy="5184576"/>
          </a:xfrm>
        </p:spPr>
        <p:txBody>
          <a:bodyPr>
            <a:normAutofit fontScale="85000" lnSpcReduction="20000"/>
          </a:bodyPr>
          <a:lstStyle/>
          <a:p>
            <a:r>
              <a:rPr lang="en-JM" dirty="0" smtClean="0"/>
              <a:t>Along with the conflict within work teams, conflict between work teams (intra-team) is a challenge presented by a teamwork structure. </a:t>
            </a:r>
          </a:p>
          <a:p>
            <a:r>
              <a:rPr lang="en-JM" dirty="0" smtClean="0"/>
              <a:t>Teams can view themselves as competing for attention and praise for accomplishments rather than cooperating in the bigger-picture goals of the organization.</a:t>
            </a:r>
          </a:p>
          <a:p>
            <a:r>
              <a:rPr lang="en-JM" dirty="0" smtClean="0"/>
              <a:t>Inter-team conflict is especially problematic when teams have to collaborate on important work tasks or projects </a:t>
            </a:r>
          </a:p>
          <a:p>
            <a:pPr marL="0" indent="0">
              <a:buNone/>
            </a:pPr>
            <a:endParaRPr lang="en-JM" dirty="0" smtClean="0"/>
          </a:p>
          <a:p>
            <a:pPr marL="0" indent="0">
              <a:buNone/>
            </a:pPr>
            <a:r>
              <a:rPr lang="en-JM" sz="2400" dirty="0" err="1" smtClean="0"/>
              <a:t>Kokemuller</a:t>
            </a:r>
            <a:r>
              <a:rPr lang="en-JM" sz="2400" dirty="0" smtClean="0"/>
              <a:t>, N</a:t>
            </a:r>
            <a:r>
              <a:rPr lang="en-JM" sz="2400" i="1" dirty="0" smtClean="0"/>
              <a:t>. </a:t>
            </a:r>
            <a:r>
              <a:rPr lang="en-JM" sz="2400" dirty="0" smtClean="0"/>
              <a:t>(</a:t>
            </a:r>
            <a:r>
              <a:rPr lang="en-JM" sz="2400" dirty="0" err="1" smtClean="0"/>
              <a:t>n.d.</a:t>
            </a:r>
            <a:r>
              <a:rPr lang="en-JM" sz="2400" dirty="0" smtClean="0"/>
              <a:t>). The Advantages &amp; Disadvantages of Teams in the Workplace. Retrieved from: </a:t>
            </a:r>
            <a:r>
              <a:rPr lang="en-JM" sz="2200" dirty="0" smtClean="0"/>
              <a:t> http://smallbusiness.chron.com/advantages-disadvantages-teams-workplace-21669.html</a:t>
            </a:r>
            <a:endParaRPr lang="en-JM" sz="2200" dirty="0"/>
          </a:p>
        </p:txBody>
      </p:sp>
    </p:spTree>
    <p:extLst>
      <p:ext uri="{BB962C8B-B14F-4D97-AF65-F5344CB8AC3E}">
        <p14:creationId xmlns:p14="http://schemas.microsoft.com/office/powerpoint/2010/main" val="1107194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Learning Objective 3</a:t>
            </a:r>
            <a:endParaRPr lang="en-JM" dirty="0"/>
          </a:p>
        </p:txBody>
      </p:sp>
      <p:sp>
        <p:nvSpPr>
          <p:cNvPr id="3" name="Content Placeholder 2"/>
          <p:cNvSpPr>
            <a:spLocks noGrp="1"/>
          </p:cNvSpPr>
          <p:nvPr>
            <p:ph idx="1"/>
          </p:nvPr>
        </p:nvSpPr>
        <p:spPr/>
        <p:txBody>
          <a:bodyPr/>
          <a:lstStyle/>
          <a:p>
            <a:r>
              <a:rPr lang="en-US" b="1" dirty="0"/>
              <a:t>Demonstrate an understanding of how to cooperate effectively with </a:t>
            </a:r>
            <a:r>
              <a:rPr lang="en-US" b="1" dirty="0" smtClean="0"/>
              <a:t>others</a:t>
            </a:r>
            <a:endParaRPr lang="en-JM" b="1" dirty="0"/>
          </a:p>
        </p:txBody>
      </p:sp>
    </p:spTree>
    <p:extLst>
      <p:ext uri="{BB962C8B-B14F-4D97-AF65-F5344CB8AC3E}">
        <p14:creationId xmlns:p14="http://schemas.microsoft.com/office/powerpoint/2010/main" val="1353116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t>Benefits and Risks of Teams</a:t>
            </a:r>
            <a:br>
              <a:rPr lang="en-JM" dirty="0" smtClean="0"/>
            </a:br>
            <a:r>
              <a:rPr lang="en-JM" sz="3100" dirty="0" smtClean="0"/>
              <a:t>(Bass, Brian.</a:t>
            </a:r>
            <a:r>
              <a:rPr lang="en-JM" sz="2800" b="1" dirty="0" smtClean="0"/>
              <a:t> </a:t>
            </a:r>
            <a:r>
              <a:rPr lang="en-JM" sz="2700" dirty="0" smtClean="0"/>
              <a:t>The Disadvantages of Teams in a Organization ) </a:t>
            </a:r>
            <a:endParaRPr lang="en-JM" sz="3100" dirty="0"/>
          </a:p>
        </p:txBody>
      </p:sp>
      <p:sp>
        <p:nvSpPr>
          <p:cNvPr id="3" name="Content Placeholder 2"/>
          <p:cNvSpPr>
            <a:spLocks noGrp="1"/>
          </p:cNvSpPr>
          <p:nvPr>
            <p:ph idx="1"/>
          </p:nvPr>
        </p:nvSpPr>
        <p:spPr>
          <a:xfrm>
            <a:off x="457200" y="1340768"/>
            <a:ext cx="8229600" cy="5328592"/>
          </a:xfrm>
        </p:spPr>
        <p:txBody>
          <a:bodyPr>
            <a:normAutofit fontScale="85000" lnSpcReduction="10000"/>
          </a:bodyPr>
          <a:lstStyle/>
          <a:p>
            <a:r>
              <a:rPr lang="en-JM" u="sng" dirty="0" smtClean="0"/>
              <a:t>Delays</a:t>
            </a:r>
            <a:r>
              <a:rPr lang="en-JM" dirty="0" smtClean="0"/>
              <a:t> - When the team generates new ideas, the team will have to discuss them. This generally requires meetings. This can lead to </a:t>
            </a:r>
            <a:r>
              <a:rPr lang="en-JM" i="1" dirty="0" smtClean="0"/>
              <a:t>process losses</a:t>
            </a:r>
            <a:r>
              <a:rPr lang="en-JM" dirty="0" smtClean="0"/>
              <a:t> – resources expended toward team development rather than task.</a:t>
            </a:r>
          </a:p>
          <a:p>
            <a:r>
              <a:rPr lang="en-JM" u="sng" dirty="0" smtClean="0"/>
              <a:t>Conflicts</a:t>
            </a:r>
            <a:r>
              <a:rPr lang="en-JM" dirty="0" smtClean="0"/>
              <a:t> - When you put a group of people together, conflict is a common result. </a:t>
            </a:r>
          </a:p>
          <a:p>
            <a:pPr marL="0" indent="0">
              <a:buNone/>
            </a:pPr>
            <a:r>
              <a:rPr lang="en-JM" i="1" dirty="0" smtClean="0"/>
              <a:t> - Cognitive conflict </a:t>
            </a:r>
            <a:r>
              <a:rPr lang="en-JM" dirty="0" smtClean="0"/>
              <a:t>frequently occurs because the experiences that each team member brings to the table produce different views about different subjects.</a:t>
            </a:r>
          </a:p>
          <a:p>
            <a:pPr marL="0" indent="0">
              <a:buNone/>
            </a:pPr>
            <a:r>
              <a:rPr lang="en-JM" dirty="0" smtClean="0"/>
              <a:t> - Af</a:t>
            </a:r>
            <a:r>
              <a:rPr lang="en-JM" i="1" dirty="0" smtClean="0"/>
              <a:t>fective conflict </a:t>
            </a:r>
            <a:r>
              <a:rPr lang="en-JM" dirty="0" smtClean="0"/>
              <a:t>results from personal differences between the team members. This type of conflict has a more destructive effect on the team, resulting in arguments, hostility, and resentment.</a:t>
            </a:r>
            <a:endParaRPr lang="en-JM" u="sng" dirty="0"/>
          </a:p>
        </p:txBody>
      </p:sp>
    </p:spTree>
    <p:extLst>
      <p:ext uri="{BB962C8B-B14F-4D97-AF65-F5344CB8AC3E}">
        <p14:creationId xmlns:p14="http://schemas.microsoft.com/office/powerpoint/2010/main" val="2763216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t>Benefits and Risks of Teams</a:t>
            </a:r>
            <a:br>
              <a:rPr lang="en-JM" dirty="0" smtClean="0"/>
            </a:br>
            <a:r>
              <a:rPr lang="en-JM" sz="2000" dirty="0" smtClean="0"/>
              <a:t>http://smallbusiness.chron.com/disadvantages-teams-organization-20531.html</a:t>
            </a:r>
            <a:endParaRPr lang="en-JM" dirty="0"/>
          </a:p>
        </p:txBody>
      </p:sp>
      <p:sp>
        <p:nvSpPr>
          <p:cNvPr id="3" name="Content Placeholder 2"/>
          <p:cNvSpPr>
            <a:spLocks noGrp="1"/>
          </p:cNvSpPr>
          <p:nvPr>
            <p:ph idx="1"/>
          </p:nvPr>
        </p:nvSpPr>
        <p:spPr>
          <a:xfrm>
            <a:off x="179512" y="1412776"/>
            <a:ext cx="8712968" cy="5184576"/>
          </a:xfrm>
        </p:spPr>
        <p:txBody>
          <a:bodyPr>
            <a:normAutofit fontScale="92500" lnSpcReduction="10000"/>
          </a:bodyPr>
          <a:lstStyle/>
          <a:p>
            <a:r>
              <a:rPr lang="en-JM" u="sng" dirty="0" smtClean="0"/>
              <a:t>Decision process </a:t>
            </a:r>
            <a:r>
              <a:rPr lang="en-JM" dirty="0" smtClean="0"/>
              <a:t>-In organizations that use single-person decision-making, decisions can be made quickly. However, once the organization implements teams, it needs input from several people. This can prolong the decision-making process and complicate making even the simplest decisions </a:t>
            </a:r>
          </a:p>
          <a:p>
            <a:r>
              <a:rPr lang="en-JM" u="sng" dirty="0" smtClean="0"/>
              <a:t>Productivity</a:t>
            </a:r>
            <a:r>
              <a:rPr lang="en-JM" dirty="0" smtClean="0"/>
              <a:t> -When implementing teams, organizations may experience diminished productivity. A period of adjustment may occur after forming new teams. This adjustment may require training and can slow down productivity within the organization </a:t>
            </a:r>
          </a:p>
          <a:p>
            <a:endParaRPr lang="en-JM" dirty="0"/>
          </a:p>
        </p:txBody>
      </p:sp>
    </p:spTree>
    <p:extLst>
      <p:ext uri="{BB962C8B-B14F-4D97-AF65-F5344CB8AC3E}">
        <p14:creationId xmlns:p14="http://schemas.microsoft.com/office/powerpoint/2010/main" val="781878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Benefits and Risks of Teams</a:t>
            </a:r>
            <a:endParaRPr lang="en-JM" dirty="0"/>
          </a:p>
        </p:txBody>
      </p:sp>
      <p:sp>
        <p:nvSpPr>
          <p:cNvPr id="3" name="Content Placeholder 2"/>
          <p:cNvSpPr>
            <a:spLocks noGrp="1"/>
          </p:cNvSpPr>
          <p:nvPr>
            <p:ph idx="1"/>
          </p:nvPr>
        </p:nvSpPr>
        <p:spPr>
          <a:xfrm>
            <a:off x="457200" y="1600200"/>
            <a:ext cx="8229600" cy="4925144"/>
          </a:xfrm>
        </p:spPr>
        <p:txBody>
          <a:bodyPr>
            <a:normAutofit fontScale="92500"/>
          </a:bodyPr>
          <a:lstStyle/>
          <a:p>
            <a:r>
              <a:rPr lang="en-JM" dirty="0" smtClean="0"/>
              <a:t>Teams are not always needed. Sometimes, a quick and decisive decision by one person is more appropriate. Some tasks are also performed just as easily by one person as by a group.</a:t>
            </a:r>
          </a:p>
          <a:p>
            <a:r>
              <a:rPr lang="en-JM" dirty="0" smtClean="0"/>
              <a:t>Teams need the right environment to flourish. </a:t>
            </a:r>
          </a:p>
          <a:p>
            <a:r>
              <a:rPr lang="en-JM" dirty="0" smtClean="0"/>
              <a:t>Social loafing may stymie productivity. Social loafing is a situation in which people exert less effort and perform at a lower level when working in groups than when working alone.</a:t>
            </a:r>
            <a:r>
              <a:rPr lang="en-JM" sz="3600" dirty="0" smtClean="0"/>
              <a:t> </a:t>
            </a:r>
          </a:p>
          <a:p>
            <a:pPr marL="0" indent="0">
              <a:buNone/>
            </a:pPr>
            <a:r>
              <a:rPr lang="en-JM" sz="1900" dirty="0" smtClean="0"/>
              <a:t>                  (</a:t>
            </a:r>
            <a:r>
              <a:rPr lang="en-JM" sz="1900" dirty="0" err="1" smtClean="0"/>
              <a:t>McShane</a:t>
            </a:r>
            <a:r>
              <a:rPr lang="en-JM" sz="1900" dirty="0" smtClean="0"/>
              <a:t> &amp; von </a:t>
            </a:r>
            <a:r>
              <a:rPr lang="en-JM" sz="1900" dirty="0" err="1" smtClean="0"/>
              <a:t>Glinow</a:t>
            </a:r>
            <a:r>
              <a:rPr lang="en-JM" sz="1900" dirty="0" smtClean="0"/>
              <a:t>, 2003) </a:t>
            </a:r>
          </a:p>
          <a:p>
            <a:endParaRPr lang="en-JM" sz="3600" dirty="0"/>
          </a:p>
        </p:txBody>
      </p:sp>
    </p:spTree>
    <p:extLst>
      <p:ext uri="{BB962C8B-B14F-4D97-AF65-F5344CB8AC3E}">
        <p14:creationId xmlns:p14="http://schemas.microsoft.com/office/powerpoint/2010/main" val="23041168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t>Benefits and Risks of Teams</a:t>
            </a:r>
            <a:br>
              <a:rPr lang="en-JM" dirty="0" smtClean="0"/>
            </a:br>
            <a:r>
              <a:rPr lang="en-JM" sz="2700" dirty="0" smtClean="0"/>
              <a:t>(</a:t>
            </a:r>
            <a:r>
              <a:rPr lang="en-JM" sz="2700" dirty="0" err="1" smtClean="0"/>
              <a:t>McShane</a:t>
            </a:r>
            <a:r>
              <a:rPr lang="en-JM" sz="2700" dirty="0" smtClean="0"/>
              <a:t> &amp; von </a:t>
            </a:r>
            <a:r>
              <a:rPr lang="en-JM" sz="2700" dirty="0" err="1" smtClean="0"/>
              <a:t>Glinow</a:t>
            </a:r>
            <a:r>
              <a:rPr lang="en-JM" sz="2700" dirty="0" smtClean="0"/>
              <a:t>, 2003)</a:t>
            </a:r>
            <a:endParaRPr lang="en-JM" sz="4000" dirty="0"/>
          </a:p>
        </p:txBody>
      </p:sp>
      <p:sp>
        <p:nvSpPr>
          <p:cNvPr id="3" name="Content Placeholder 2"/>
          <p:cNvSpPr>
            <a:spLocks noGrp="1"/>
          </p:cNvSpPr>
          <p:nvPr>
            <p:ph idx="1"/>
          </p:nvPr>
        </p:nvSpPr>
        <p:spPr>
          <a:xfrm>
            <a:off x="179512" y="1412776"/>
            <a:ext cx="8712968" cy="5184576"/>
          </a:xfrm>
        </p:spPr>
        <p:txBody>
          <a:bodyPr>
            <a:normAutofit fontScale="92500" lnSpcReduction="20000"/>
          </a:bodyPr>
          <a:lstStyle/>
          <a:p>
            <a:r>
              <a:rPr lang="en-JM" dirty="0" smtClean="0"/>
              <a:t>Team work may also be affected by:</a:t>
            </a:r>
          </a:p>
          <a:p>
            <a:r>
              <a:rPr lang="en-JM" i="1" dirty="0" smtClean="0"/>
              <a:t>Evaluation apprehension </a:t>
            </a:r>
            <a:r>
              <a:rPr lang="en-JM" dirty="0" smtClean="0"/>
              <a:t>– individuals may be reluctant to mention ideas that seem silly because they believe that other members are silently evaluating them</a:t>
            </a:r>
          </a:p>
          <a:p>
            <a:r>
              <a:rPr lang="en-JM" i="1" dirty="0" smtClean="0"/>
              <a:t>Conformity to Peer Pressure</a:t>
            </a:r>
            <a:r>
              <a:rPr lang="en-JM" dirty="0" smtClean="0"/>
              <a:t> – feeling of pressure to stick to group norms </a:t>
            </a:r>
          </a:p>
          <a:p>
            <a:r>
              <a:rPr lang="en-JM" i="1" dirty="0" smtClean="0"/>
              <a:t>Groupthink</a:t>
            </a:r>
            <a:r>
              <a:rPr lang="en-JM" dirty="0" smtClean="0"/>
              <a:t> – the tendency to value consensus at the price of decision quality.</a:t>
            </a:r>
          </a:p>
          <a:p>
            <a:r>
              <a:rPr lang="en-JM" i="1" dirty="0" smtClean="0"/>
              <a:t>Group polarization</a:t>
            </a:r>
            <a:r>
              <a:rPr lang="en-JM" dirty="0" smtClean="0"/>
              <a:t> – the tendency of teams to make more extreme decisions than individuals working alone. It occurs after persuasive group discussion.</a:t>
            </a:r>
          </a:p>
        </p:txBody>
      </p:sp>
    </p:spTree>
    <p:extLst>
      <p:ext uri="{BB962C8B-B14F-4D97-AF65-F5344CB8AC3E}">
        <p14:creationId xmlns:p14="http://schemas.microsoft.com/office/powerpoint/2010/main" val="13183583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Conflict Resolution </a:t>
            </a:r>
            <a:endParaRPr lang="en-JM" dirty="0"/>
          </a:p>
        </p:txBody>
      </p:sp>
      <p:sp>
        <p:nvSpPr>
          <p:cNvPr id="3" name="Content Placeholder 2"/>
          <p:cNvSpPr>
            <a:spLocks noGrp="1"/>
          </p:cNvSpPr>
          <p:nvPr>
            <p:ph idx="1"/>
          </p:nvPr>
        </p:nvSpPr>
        <p:spPr>
          <a:xfrm>
            <a:off x="457200" y="1412776"/>
            <a:ext cx="8229600" cy="5112568"/>
          </a:xfrm>
        </p:spPr>
        <p:txBody>
          <a:bodyPr>
            <a:normAutofit lnSpcReduction="10000"/>
          </a:bodyPr>
          <a:lstStyle/>
          <a:p>
            <a:r>
              <a:rPr lang="en-JM" u="sng" dirty="0" smtClean="0"/>
              <a:t>Conflict</a:t>
            </a:r>
            <a:r>
              <a:rPr lang="en-JM" dirty="0" smtClean="0"/>
              <a:t> -  a condition that arises whenever the perceived interests of an individual or a group clash with those of another individual or group in such a way that strong emotions are aroused and compromise is not considered to be an option (Cole, 1995).</a:t>
            </a:r>
          </a:p>
          <a:p>
            <a:r>
              <a:rPr lang="en-JM" dirty="0" smtClean="0"/>
              <a:t>- a process that begins when one party perceives that another party has negatively affected, or is about to </a:t>
            </a:r>
            <a:r>
              <a:rPr lang="en-JM" dirty="0"/>
              <a:t>n</a:t>
            </a:r>
            <a:r>
              <a:rPr lang="en-JM" dirty="0" smtClean="0"/>
              <a:t>egatively affect, something that the first party cares about (Robbins, 2001)</a:t>
            </a:r>
            <a:endParaRPr lang="en-JM" dirty="0"/>
          </a:p>
        </p:txBody>
      </p:sp>
    </p:spTree>
    <p:extLst>
      <p:ext uri="{BB962C8B-B14F-4D97-AF65-F5344CB8AC3E}">
        <p14:creationId xmlns:p14="http://schemas.microsoft.com/office/powerpoint/2010/main" val="30038447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t>Views of Conflict</a:t>
            </a:r>
            <a:br>
              <a:rPr lang="en-JM" dirty="0" smtClean="0"/>
            </a:br>
            <a:r>
              <a:rPr lang="en-JM" sz="3100" dirty="0" smtClean="0"/>
              <a:t>(Robbins, 2001)</a:t>
            </a:r>
            <a:endParaRPr lang="en-JM" sz="3100" dirty="0"/>
          </a:p>
        </p:txBody>
      </p:sp>
      <p:sp>
        <p:nvSpPr>
          <p:cNvPr id="3" name="Content Placeholder 2"/>
          <p:cNvSpPr>
            <a:spLocks noGrp="1"/>
          </p:cNvSpPr>
          <p:nvPr>
            <p:ph idx="1"/>
          </p:nvPr>
        </p:nvSpPr>
        <p:spPr>
          <a:xfrm>
            <a:off x="457200" y="1600200"/>
            <a:ext cx="8229600" cy="4637112"/>
          </a:xfrm>
        </p:spPr>
        <p:txBody>
          <a:bodyPr>
            <a:normAutofit lnSpcReduction="10000"/>
          </a:bodyPr>
          <a:lstStyle/>
          <a:p>
            <a:r>
              <a:rPr lang="en-JM" u="sng" dirty="0" smtClean="0"/>
              <a:t>Traditional</a:t>
            </a:r>
            <a:r>
              <a:rPr lang="en-JM" dirty="0" smtClean="0"/>
              <a:t>  - all conflict was bad, was viewed as synonymous with terms as violence, destruction, irrationality. It was harmful and should be avoided. It was seen as dysfunctional</a:t>
            </a:r>
          </a:p>
          <a:p>
            <a:r>
              <a:rPr lang="en-JM" u="sng" dirty="0" smtClean="0"/>
              <a:t>Human relations</a:t>
            </a:r>
            <a:r>
              <a:rPr lang="en-JM" dirty="0" smtClean="0"/>
              <a:t> – conflict was a natural occurrence in all groups and organisations. It was inevitable and should be accepted. It cannot be eliminated, and may be beneficial to a group’s performance.</a:t>
            </a:r>
            <a:endParaRPr lang="en-JM" u="sng" dirty="0"/>
          </a:p>
        </p:txBody>
      </p:sp>
    </p:spTree>
    <p:extLst>
      <p:ext uri="{BB962C8B-B14F-4D97-AF65-F5344CB8AC3E}">
        <p14:creationId xmlns:p14="http://schemas.microsoft.com/office/powerpoint/2010/main" val="30389189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a:t>Views of Conflict</a:t>
            </a:r>
          </a:p>
        </p:txBody>
      </p:sp>
      <p:sp>
        <p:nvSpPr>
          <p:cNvPr id="3" name="Content Placeholder 2"/>
          <p:cNvSpPr>
            <a:spLocks noGrp="1"/>
          </p:cNvSpPr>
          <p:nvPr>
            <p:ph idx="1"/>
          </p:nvPr>
        </p:nvSpPr>
        <p:spPr/>
        <p:txBody>
          <a:bodyPr/>
          <a:lstStyle/>
          <a:p>
            <a:r>
              <a:rPr lang="en-JM" u="sng" dirty="0" err="1" smtClean="0"/>
              <a:t>Interactionist</a:t>
            </a:r>
            <a:r>
              <a:rPr lang="en-JM" dirty="0" smtClean="0"/>
              <a:t> – it is not only a positive force in a group, but that it is absolutely necessary for a group to perform effectively. It views a harmonious, tranquil, and cooperative group as being prone to become static and nonresponsive to the needs for change. A minimum level of conflict is necessary to keep a group viable, self-critical, and creative.</a:t>
            </a:r>
            <a:endParaRPr lang="en-JM" u="sng" dirty="0"/>
          </a:p>
        </p:txBody>
      </p:sp>
    </p:spTree>
    <p:extLst>
      <p:ext uri="{BB962C8B-B14F-4D97-AF65-F5344CB8AC3E}">
        <p14:creationId xmlns:p14="http://schemas.microsoft.com/office/powerpoint/2010/main" val="9011689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Forms and Types of Conflict</a:t>
            </a:r>
            <a:endParaRPr lang="en-JM" dirty="0"/>
          </a:p>
        </p:txBody>
      </p:sp>
      <p:sp>
        <p:nvSpPr>
          <p:cNvPr id="3" name="Content Placeholder 2"/>
          <p:cNvSpPr>
            <a:spLocks noGrp="1"/>
          </p:cNvSpPr>
          <p:nvPr>
            <p:ph idx="1"/>
          </p:nvPr>
        </p:nvSpPr>
        <p:spPr>
          <a:xfrm>
            <a:off x="457200" y="1600200"/>
            <a:ext cx="8229600" cy="5257800"/>
          </a:xfrm>
        </p:spPr>
        <p:txBody>
          <a:bodyPr/>
          <a:lstStyle/>
          <a:p>
            <a:r>
              <a:rPr lang="en-JM" u="sng" dirty="0" smtClean="0"/>
              <a:t>Functional</a:t>
            </a:r>
            <a:r>
              <a:rPr lang="en-JM" dirty="0" smtClean="0"/>
              <a:t> – constructive forms of conflict</a:t>
            </a:r>
          </a:p>
          <a:p>
            <a:r>
              <a:rPr lang="en-JM" u="sng" dirty="0" smtClean="0"/>
              <a:t>Dysfunctional</a:t>
            </a:r>
            <a:r>
              <a:rPr lang="en-JM" dirty="0" smtClean="0"/>
              <a:t> – destructive forms of conflict</a:t>
            </a:r>
          </a:p>
          <a:p>
            <a:pPr marL="0" indent="0">
              <a:buNone/>
            </a:pPr>
            <a:endParaRPr lang="en-JM" sz="2000" u="sng" dirty="0" smtClean="0"/>
          </a:p>
          <a:p>
            <a:r>
              <a:rPr lang="en-JM" u="sng" dirty="0" smtClean="0"/>
              <a:t>Task conflict </a:t>
            </a:r>
            <a:r>
              <a:rPr lang="en-JM" dirty="0" smtClean="0"/>
              <a:t> - relates to the content and goals of work (low to moderate can be functional)</a:t>
            </a:r>
          </a:p>
          <a:p>
            <a:r>
              <a:rPr lang="en-JM" u="sng" dirty="0" smtClean="0"/>
              <a:t>Relationship </a:t>
            </a:r>
            <a:r>
              <a:rPr lang="en-JM" dirty="0" smtClean="0"/>
              <a:t>– has to do with interpersonal relationships (almost always dysfunctional)</a:t>
            </a:r>
          </a:p>
          <a:p>
            <a:r>
              <a:rPr lang="en-JM" u="sng" dirty="0" smtClean="0"/>
              <a:t>Process</a:t>
            </a:r>
            <a:r>
              <a:rPr lang="en-JM" dirty="0" smtClean="0"/>
              <a:t> – relates to how work is done (low levels can be functional).</a:t>
            </a:r>
            <a:endParaRPr lang="en-JM" u="sng" dirty="0"/>
          </a:p>
        </p:txBody>
      </p:sp>
    </p:spTree>
    <p:extLst>
      <p:ext uri="{BB962C8B-B14F-4D97-AF65-F5344CB8AC3E}">
        <p14:creationId xmlns:p14="http://schemas.microsoft.com/office/powerpoint/2010/main" val="1376461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t>Structural Approaches to Conflict Management </a:t>
            </a:r>
            <a:r>
              <a:rPr lang="en-JM" sz="3100" dirty="0" smtClean="0"/>
              <a:t>(</a:t>
            </a:r>
            <a:r>
              <a:rPr lang="en-JM" sz="3100" dirty="0" err="1" smtClean="0"/>
              <a:t>McShane</a:t>
            </a:r>
            <a:r>
              <a:rPr lang="en-JM" sz="3100" dirty="0" smtClean="0"/>
              <a:t> &amp; von </a:t>
            </a:r>
            <a:r>
              <a:rPr lang="en-JM" sz="3100" dirty="0" err="1" smtClean="0"/>
              <a:t>Glinow</a:t>
            </a:r>
            <a:r>
              <a:rPr lang="en-JM" sz="3100" dirty="0" smtClean="0"/>
              <a:t>, 2003)</a:t>
            </a:r>
            <a:endParaRPr lang="en-JM" sz="3100" dirty="0"/>
          </a:p>
        </p:txBody>
      </p:sp>
      <p:sp>
        <p:nvSpPr>
          <p:cNvPr id="3" name="Content Placeholder 2"/>
          <p:cNvSpPr>
            <a:spLocks noGrp="1"/>
          </p:cNvSpPr>
          <p:nvPr>
            <p:ph idx="1"/>
          </p:nvPr>
        </p:nvSpPr>
        <p:spPr>
          <a:xfrm>
            <a:off x="457200" y="1600200"/>
            <a:ext cx="8229600" cy="4997152"/>
          </a:xfrm>
        </p:spPr>
        <p:txBody>
          <a:bodyPr>
            <a:normAutofit lnSpcReduction="10000"/>
          </a:bodyPr>
          <a:lstStyle/>
          <a:p>
            <a:r>
              <a:rPr lang="en-JM" i="1" dirty="0" smtClean="0"/>
              <a:t>Emphasize superordinate goals </a:t>
            </a:r>
            <a:r>
              <a:rPr lang="en-JM" dirty="0" smtClean="0"/>
              <a:t>– the common objectives held by conflicting parties that are more important than departmental or personal goals.</a:t>
            </a:r>
          </a:p>
          <a:p>
            <a:r>
              <a:rPr lang="en-JM" i="1" dirty="0" smtClean="0"/>
              <a:t>Reduce differentiation </a:t>
            </a:r>
            <a:r>
              <a:rPr lang="en-JM" dirty="0" smtClean="0"/>
              <a:t>– reduce the differences that caused the conflict</a:t>
            </a:r>
          </a:p>
          <a:p>
            <a:r>
              <a:rPr lang="en-JM" i="1" dirty="0" smtClean="0"/>
              <a:t>Improve communication and understanding </a:t>
            </a:r>
            <a:r>
              <a:rPr lang="en-JM" dirty="0" smtClean="0"/>
              <a:t>– increased opportunity to share information can result in less extreme perceptions of respective parties</a:t>
            </a:r>
            <a:endParaRPr lang="en-JM" dirty="0"/>
          </a:p>
        </p:txBody>
      </p:sp>
    </p:spTree>
    <p:extLst>
      <p:ext uri="{BB962C8B-B14F-4D97-AF65-F5344CB8AC3E}">
        <p14:creationId xmlns:p14="http://schemas.microsoft.com/office/powerpoint/2010/main" val="1085441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a:t>Structural Approaches to Conflict Management</a:t>
            </a:r>
          </a:p>
        </p:txBody>
      </p:sp>
      <p:sp>
        <p:nvSpPr>
          <p:cNvPr id="3" name="Content Placeholder 2"/>
          <p:cNvSpPr>
            <a:spLocks noGrp="1"/>
          </p:cNvSpPr>
          <p:nvPr>
            <p:ph idx="1"/>
          </p:nvPr>
        </p:nvSpPr>
        <p:spPr/>
        <p:txBody>
          <a:bodyPr>
            <a:normAutofit lnSpcReduction="10000"/>
          </a:bodyPr>
          <a:lstStyle/>
          <a:p>
            <a:r>
              <a:rPr lang="en-JM" i="1" dirty="0" smtClean="0"/>
              <a:t>Reduce task interdependence</a:t>
            </a:r>
            <a:r>
              <a:rPr lang="en-JM" dirty="0" smtClean="0"/>
              <a:t> – lessen the opportunities for the conflicting parties to be engaged in interdependent tasks for a while.</a:t>
            </a:r>
          </a:p>
          <a:p>
            <a:r>
              <a:rPr lang="en-JM" i="1" dirty="0" smtClean="0"/>
              <a:t>Increase resources</a:t>
            </a:r>
            <a:r>
              <a:rPr lang="en-JM" dirty="0" smtClean="0"/>
              <a:t> – especially important when the conflict relates to resource availability</a:t>
            </a:r>
          </a:p>
          <a:p>
            <a:r>
              <a:rPr lang="en-JM" i="1" dirty="0" smtClean="0"/>
              <a:t>Clarify rules and procedures</a:t>
            </a:r>
            <a:r>
              <a:rPr lang="en-JM" dirty="0" smtClean="0"/>
              <a:t> – removal or ambiguity and establishing terms of interdependence can be quite helpful</a:t>
            </a:r>
            <a:endParaRPr lang="en-JM" i="1" dirty="0"/>
          </a:p>
        </p:txBody>
      </p:sp>
    </p:spTree>
    <p:extLst>
      <p:ext uri="{BB962C8B-B14F-4D97-AF65-F5344CB8AC3E}">
        <p14:creationId xmlns:p14="http://schemas.microsoft.com/office/powerpoint/2010/main" val="2947701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err="1" smtClean="0"/>
              <a:t>Belbin’s</a:t>
            </a:r>
            <a:r>
              <a:rPr lang="en-JM" dirty="0" smtClean="0"/>
              <a:t> Typology of Team Roles</a:t>
            </a:r>
            <a:endParaRPr lang="en-JM" dirty="0"/>
          </a:p>
        </p:txBody>
      </p:sp>
      <p:sp>
        <p:nvSpPr>
          <p:cNvPr id="3" name="Content Placeholder 2"/>
          <p:cNvSpPr>
            <a:spLocks noGrp="1"/>
          </p:cNvSpPr>
          <p:nvPr>
            <p:ph idx="1"/>
          </p:nvPr>
        </p:nvSpPr>
        <p:spPr>
          <a:xfrm>
            <a:off x="467544" y="1412776"/>
            <a:ext cx="8229600" cy="5246043"/>
          </a:xfrm>
        </p:spPr>
        <p:txBody>
          <a:bodyPr>
            <a:normAutofit/>
          </a:bodyPr>
          <a:lstStyle/>
          <a:p>
            <a:r>
              <a:rPr lang="en-JM" dirty="0"/>
              <a:t>Dr Meredith </a:t>
            </a:r>
            <a:r>
              <a:rPr lang="en-JM" b="1" dirty="0" err="1"/>
              <a:t>Belbin</a:t>
            </a:r>
            <a:r>
              <a:rPr lang="en-JM" dirty="0"/>
              <a:t> studied </a:t>
            </a:r>
            <a:r>
              <a:rPr lang="en-JM" b="1" dirty="0"/>
              <a:t>team</a:t>
            </a:r>
            <a:r>
              <a:rPr lang="en-JM" dirty="0"/>
              <a:t>-work for many years, and he famously observed that people in </a:t>
            </a:r>
            <a:r>
              <a:rPr lang="en-JM" b="1" dirty="0"/>
              <a:t>teams</a:t>
            </a:r>
            <a:r>
              <a:rPr lang="en-JM" dirty="0"/>
              <a:t> tend to assume different "</a:t>
            </a:r>
            <a:r>
              <a:rPr lang="en-JM" b="1" dirty="0"/>
              <a:t>team roles</a:t>
            </a:r>
            <a:r>
              <a:rPr lang="en-JM" dirty="0"/>
              <a:t>." He defined a </a:t>
            </a:r>
            <a:r>
              <a:rPr lang="en-JM" b="1" dirty="0"/>
              <a:t>team </a:t>
            </a:r>
            <a:r>
              <a:rPr lang="en-JM" b="1" dirty="0" smtClean="0"/>
              <a:t>role </a:t>
            </a:r>
            <a:r>
              <a:rPr lang="en-JM" dirty="0" smtClean="0"/>
              <a:t>as </a:t>
            </a:r>
            <a:r>
              <a:rPr lang="en-JM" dirty="0"/>
              <a:t>"a tendency to behave, contribute and interrelate with others in a particular way" and named nine such </a:t>
            </a:r>
            <a:r>
              <a:rPr lang="en-JM" b="1" dirty="0"/>
              <a:t>team roles</a:t>
            </a:r>
            <a:r>
              <a:rPr lang="en-JM" dirty="0"/>
              <a:t> that underlie </a:t>
            </a:r>
            <a:r>
              <a:rPr lang="en-JM" b="1" dirty="0"/>
              <a:t>team</a:t>
            </a:r>
            <a:r>
              <a:rPr lang="en-JM" dirty="0"/>
              <a:t> success</a:t>
            </a:r>
            <a:r>
              <a:rPr lang="en-JM" dirty="0" smtClean="0"/>
              <a:t>.</a:t>
            </a:r>
          </a:p>
          <a:p>
            <a:pPr marL="0" indent="0">
              <a:buNone/>
            </a:pPr>
            <a:r>
              <a:rPr lang="en-JM" sz="2000" dirty="0" smtClean="0"/>
              <a:t>	</a:t>
            </a:r>
            <a:r>
              <a:rPr lang="en-JM" sz="2000" dirty="0" smtClean="0">
                <a:hlinkClick r:id="rId2"/>
              </a:rPr>
              <a:t>https://www.mindtools.com/pages/article/newLDR_83.htm</a:t>
            </a:r>
            <a:endParaRPr lang="en-JM" sz="2000" dirty="0" smtClean="0"/>
          </a:p>
          <a:p>
            <a:r>
              <a:rPr lang="en-JM" sz="2000" dirty="0" smtClean="0"/>
              <a:t>See also Handy, C. (1999). </a:t>
            </a:r>
            <a:r>
              <a:rPr lang="en-JM" sz="2000" i="1" dirty="0" smtClean="0"/>
              <a:t>Understanding organizations. </a:t>
            </a:r>
            <a:r>
              <a:rPr lang="en-JM" sz="2000" dirty="0" smtClean="0"/>
              <a:t>London, England: </a:t>
            </a:r>
          </a:p>
          <a:p>
            <a:pPr marL="0" indent="0">
              <a:buNone/>
            </a:pPr>
            <a:r>
              <a:rPr lang="en-JM" sz="2000" dirty="0"/>
              <a:t>	</a:t>
            </a:r>
            <a:r>
              <a:rPr lang="en-JM" sz="2000" dirty="0" smtClean="0"/>
              <a:t>	Penguin Books.</a:t>
            </a:r>
            <a:endParaRPr lang="en-JM" sz="2000" dirty="0"/>
          </a:p>
        </p:txBody>
      </p:sp>
    </p:spTree>
    <p:extLst>
      <p:ext uri="{BB962C8B-B14F-4D97-AF65-F5344CB8AC3E}">
        <p14:creationId xmlns:p14="http://schemas.microsoft.com/office/powerpoint/2010/main" val="4433334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fontScale="90000"/>
          </a:bodyPr>
          <a:lstStyle/>
          <a:p>
            <a:r>
              <a:rPr lang="en-JM" dirty="0" smtClean="0"/>
              <a:t>Conflict Resolution Modes</a:t>
            </a:r>
            <a:br>
              <a:rPr lang="en-JM" dirty="0" smtClean="0"/>
            </a:br>
            <a:r>
              <a:rPr lang="en-JM" sz="3100" dirty="0" smtClean="0"/>
              <a:t>(</a:t>
            </a:r>
            <a:r>
              <a:rPr lang="en-JM" sz="3100" dirty="0" err="1" smtClean="0"/>
              <a:t>Dessler</a:t>
            </a:r>
            <a:r>
              <a:rPr lang="en-JM" sz="3100" dirty="0" smtClean="0"/>
              <a:t>, 2001)</a:t>
            </a:r>
            <a:endParaRPr lang="en-JM" sz="3100" dirty="0"/>
          </a:p>
        </p:txBody>
      </p:sp>
      <p:sp>
        <p:nvSpPr>
          <p:cNvPr id="3" name="Content Placeholder 2"/>
          <p:cNvSpPr>
            <a:spLocks noGrp="1"/>
          </p:cNvSpPr>
          <p:nvPr>
            <p:ph idx="1"/>
          </p:nvPr>
        </p:nvSpPr>
        <p:spPr>
          <a:xfrm>
            <a:off x="457200" y="1412776"/>
            <a:ext cx="8229600" cy="5112568"/>
          </a:xfrm>
        </p:spPr>
        <p:txBody>
          <a:bodyPr>
            <a:normAutofit fontScale="85000" lnSpcReduction="10000"/>
          </a:bodyPr>
          <a:lstStyle/>
          <a:p>
            <a:r>
              <a:rPr lang="en-JM" i="1" dirty="0" smtClean="0"/>
              <a:t>Forcing</a:t>
            </a:r>
            <a:r>
              <a:rPr lang="en-JM" dirty="0" smtClean="0"/>
              <a:t> – negotiator requiring the adversary to do what he/she says in a direct way</a:t>
            </a:r>
          </a:p>
          <a:p>
            <a:r>
              <a:rPr lang="en-JM" i="1" dirty="0" smtClean="0"/>
              <a:t>Confronting</a:t>
            </a:r>
            <a:r>
              <a:rPr lang="en-JM" dirty="0" smtClean="0"/>
              <a:t> – demanding attention to the conflict issue</a:t>
            </a:r>
          </a:p>
          <a:p>
            <a:r>
              <a:rPr lang="en-JM" i="1" dirty="0" smtClean="0"/>
              <a:t>Process controlling</a:t>
            </a:r>
            <a:r>
              <a:rPr lang="en-JM" dirty="0" smtClean="0"/>
              <a:t> – dominating the conflict-resolution process to one’s own advantage</a:t>
            </a:r>
          </a:p>
          <a:p>
            <a:r>
              <a:rPr lang="en-JM" i="1" dirty="0" smtClean="0"/>
              <a:t>Problem solving</a:t>
            </a:r>
            <a:r>
              <a:rPr lang="en-JM" dirty="0" smtClean="0"/>
              <a:t> – reconciling the parties’ basic interests</a:t>
            </a:r>
          </a:p>
          <a:p>
            <a:r>
              <a:rPr lang="en-JM" i="1" dirty="0" smtClean="0"/>
              <a:t>Compromising</a:t>
            </a:r>
            <a:r>
              <a:rPr lang="en-JM" dirty="0" smtClean="0"/>
              <a:t> – settling through mutual concessions</a:t>
            </a:r>
          </a:p>
          <a:p>
            <a:r>
              <a:rPr lang="en-JM" i="1" dirty="0" smtClean="0"/>
              <a:t>Accommodating</a:t>
            </a:r>
            <a:r>
              <a:rPr lang="en-JM" dirty="0" smtClean="0"/>
              <a:t> – giving in to the opponent</a:t>
            </a:r>
          </a:p>
          <a:p>
            <a:r>
              <a:rPr lang="en-JM" i="1" dirty="0" smtClean="0"/>
              <a:t>Avoiding</a:t>
            </a:r>
            <a:r>
              <a:rPr lang="en-JM" dirty="0" smtClean="0"/>
              <a:t> – moving away from or refusing to discuss the conflict issue</a:t>
            </a:r>
            <a:endParaRPr lang="en-JM" i="1" dirty="0"/>
          </a:p>
        </p:txBody>
      </p:sp>
    </p:spTree>
    <p:extLst>
      <p:ext uri="{BB962C8B-B14F-4D97-AF65-F5344CB8AC3E}">
        <p14:creationId xmlns:p14="http://schemas.microsoft.com/office/powerpoint/2010/main" val="10286682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a:t>Conflict Resolution Modes</a:t>
            </a:r>
            <a:br>
              <a:rPr lang="en-JM" dirty="0"/>
            </a:br>
            <a:r>
              <a:rPr lang="en-JM" sz="3100" dirty="0" smtClean="0"/>
              <a:t>(Robbins, </a:t>
            </a:r>
            <a:r>
              <a:rPr lang="en-JM" sz="3100" dirty="0"/>
              <a:t>2001)</a:t>
            </a:r>
            <a:endParaRPr lang="en-JM" dirty="0"/>
          </a:p>
        </p:txBody>
      </p:sp>
      <p:sp>
        <p:nvSpPr>
          <p:cNvPr id="3" name="Content Placeholder 2"/>
          <p:cNvSpPr>
            <a:spLocks noGrp="1"/>
          </p:cNvSpPr>
          <p:nvPr>
            <p:ph idx="1"/>
          </p:nvPr>
        </p:nvSpPr>
        <p:spPr>
          <a:xfrm>
            <a:off x="251520" y="1412776"/>
            <a:ext cx="8568952" cy="5445224"/>
          </a:xfrm>
        </p:spPr>
        <p:txBody>
          <a:bodyPr>
            <a:normAutofit fontScale="85000" lnSpcReduction="20000"/>
          </a:bodyPr>
          <a:lstStyle/>
          <a:p>
            <a:r>
              <a:rPr lang="en-JM" i="1" dirty="0" smtClean="0"/>
              <a:t>Problem solving</a:t>
            </a:r>
            <a:r>
              <a:rPr lang="en-JM" dirty="0" smtClean="0"/>
              <a:t> – face-to-face meeting of the conflicting parties aimed at identifying and resolving the problem through open discussion</a:t>
            </a:r>
          </a:p>
          <a:p>
            <a:r>
              <a:rPr lang="en-JM" i="1" dirty="0" smtClean="0"/>
              <a:t>Smoothing</a:t>
            </a:r>
            <a:r>
              <a:rPr lang="en-JM" dirty="0" smtClean="0"/>
              <a:t> – playing down differences while emphasizing common interests between the conflicting parties</a:t>
            </a:r>
          </a:p>
          <a:p>
            <a:r>
              <a:rPr lang="en-JM" i="1" dirty="0" smtClean="0"/>
              <a:t>Compromise</a:t>
            </a:r>
            <a:r>
              <a:rPr lang="en-JM" dirty="0" smtClean="0"/>
              <a:t> – each party to the conflict gives up something of value</a:t>
            </a:r>
          </a:p>
          <a:p>
            <a:r>
              <a:rPr lang="en-JM" i="1" dirty="0" smtClean="0"/>
              <a:t>Expansion of resources</a:t>
            </a:r>
            <a:r>
              <a:rPr lang="en-JM" dirty="0" smtClean="0"/>
              <a:t> – e.g. money, promotion, office space to create a win-win solution</a:t>
            </a:r>
          </a:p>
          <a:p>
            <a:r>
              <a:rPr lang="en-JM" i="1" dirty="0" smtClean="0"/>
              <a:t>Authoritative command</a:t>
            </a:r>
            <a:r>
              <a:rPr lang="en-JM" dirty="0" smtClean="0"/>
              <a:t> – management uses its formal authority to resolve the conflict and informs the parties involved</a:t>
            </a:r>
          </a:p>
          <a:p>
            <a:r>
              <a:rPr lang="en-JM" i="1" dirty="0" smtClean="0"/>
              <a:t>Altering the structural variables</a:t>
            </a:r>
            <a:r>
              <a:rPr lang="en-JM" dirty="0" smtClean="0"/>
              <a:t> – changing formal organisational structure through job design, transfers, creation of coordinating positions </a:t>
            </a:r>
            <a:endParaRPr lang="en-JM" i="1" dirty="0"/>
          </a:p>
        </p:txBody>
      </p:sp>
    </p:spTree>
    <p:extLst>
      <p:ext uri="{BB962C8B-B14F-4D97-AF65-F5344CB8AC3E}">
        <p14:creationId xmlns:p14="http://schemas.microsoft.com/office/powerpoint/2010/main" val="3172763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err="1" smtClean="0"/>
              <a:t>Belbin’s</a:t>
            </a:r>
            <a:r>
              <a:rPr lang="en-JM" dirty="0" smtClean="0"/>
              <a:t> Typology of Team Roles</a:t>
            </a:r>
            <a:endParaRPr lang="en-JM" dirty="0"/>
          </a:p>
        </p:txBody>
      </p:sp>
      <p:sp>
        <p:nvSpPr>
          <p:cNvPr id="3" name="Content Placeholder 2"/>
          <p:cNvSpPr>
            <a:spLocks noGrp="1"/>
          </p:cNvSpPr>
          <p:nvPr>
            <p:ph idx="1"/>
          </p:nvPr>
        </p:nvSpPr>
        <p:spPr/>
        <p:txBody>
          <a:bodyPr/>
          <a:lstStyle/>
          <a:p>
            <a:r>
              <a:rPr lang="en-JM" dirty="0" smtClean="0"/>
              <a:t>What is the value of each of these roles in the work of teams?</a:t>
            </a:r>
          </a:p>
          <a:p>
            <a:r>
              <a:rPr lang="en-JM" dirty="0" smtClean="0"/>
              <a:t>In which of these roles do you see yourself?</a:t>
            </a:r>
            <a:endParaRPr lang="en-JM" dirty="0"/>
          </a:p>
        </p:txBody>
      </p:sp>
    </p:spTree>
    <p:extLst>
      <p:ext uri="{BB962C8B-B14F-4D97-AF65-F5344CB8AC3E}">
        <p14:creationId xmlns:p14="http://schemas.microsoft.com/office/powerpoint/2010/main" val="3690308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err="1" smtClean="0"/>
              <a:t>Belbin’s</a:t>
            </a:r>
            <a:r>
              <a:rPr lang="en-JM" dirty="0" smtClean="0"/>
              <a:t> Team Roles</a:t>
            </a:r>
            <a:endParaRPr lang="en-JM" dirty="0"/>
          </a:p>
        </p:txBody>
      </p:sp>
      <p:pic>
        <p:nvPicPr>
          <p:cNvPr id="4" name="Content Placeholder 3" descr="Image result for belbin's theory of team role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470007"/>
            <a:ext cx="8280919" cy="5373216"/>
          </a:xfrm>
          <a:prstGeom prst="rect">
            <a:avLst/>
          </a:prstGeom>
          <a:noFill/>
          <a:ln>
            <a:noFill/>
          </a:ln>
        </p:spPr>
      </p:pic>
    </p:spTree>
    <p:extLst>
      <p:ext uri="{BB962C8B-B14F-4D97-AF65-F5344CB8AC3E}">
        <p14:creationId xmlns:p14="http://schemas.microsoft.com/office/powerpoint/2010/main" val="189456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t>Shapers</a:t>
            </a:r>
            <a:br>
              <a:rPr lang="en-JM" dirty="0" smtClean="0"/>
            </a:br>
            <a:r>
              <a:rPr lang="en-JM" sz="3100" dirty="0" smtClean="0"/>
              <a:t>(Action Oriented Role)</a:t>
            </a:r>
            <a:endParaRPr lang="en-JM" dirty="0"/>
          </a:p>
        </p:txBody>
      </p:sp>
      <p:sp>
        <p:nvSpPr>
          <p:cNvPr id="3" name="Content Placeholder 2"/>
          <p:cNvSpPr>
            <a:spLocks noGrp="1"/>
          </p:cNvSpPr>
          <p:nvPr>
            <p:ph idx="1"/>
          </p:nvPr>
        </p:nvSpPr>
        <p:spPr>
          <a:xfrm>
            <a:off x="251520" y="1412776"/>
            <a:ext cx="8640960" cy="5256584"/>
          </a:xfrm>
        </p:spPr>
        <p:txBody>
          <a:bodyPr>
            <a:normAutofit fontScale="92500" lnSpcReduction="20000"/>
          </a:bodyPr>
          <a:lstStyle/>
          <a:p>
            <a:pPr fontAlgn="base"/>
            <a:r>
              <a:rPr lang="en-JM" dirty="0"/>
              <a:t>Shapers are people who challenge the team to improve. They are dynamic and usually extroverted people who enjoy stimulating others, questioning norms, and finding the best approaches for solving problems. The Shaper </a:t>
            </a:r>
            <a:r>
              <a:rPr lang="en-JM" dirty="0" smtClean="0"/>
              <a:t>shakes </a:t>
            </a:r>
            <a:r>
              <a:rPr lang="en-JM" dirty="0"/>
              <a:t>things up to make sure that all possibilities are considered and that the team does not become complacent.</a:t>
            </a:r>
          </a:p>
          <a:p>
            <a:pPr fontAlgn="base"/>
            <a:r>
              <a:rPr lang="en-JM" dirty="0"/>
              <a:t>Shapers often see obstacles as exciting challenges and they tend to have the courage to push on when others feel like quitting.</a:t>
            </a:r>
          </a:p>
          <a:p>
            <a:pPr fontAlgn="base"/>
            <a:r>
              <a:rPr lang="en-JM" dirty="0"/>
              <a:t>Their potential weaknesses may be that </a:t>
            </a:r>
            <a:r>
              <a:rPr lang="en-JM" dirty="0" smtClean="0"/>
              <a:t>they are </a:t>
            </a:r>
            <a:r>
              <a:rPr lang="en-JM" dirty="0"/>
              <a:t>argumentative, and that they may offend people's feelings.</a:t>
            </a:r>
          </a:p>
        </p:txBody>
      </p:sp>
    </p:spTree>
    <p:extLst>
      <p:ext uri="{BB962C8B-B14F-4D97-AF65-F5344CB8AC3E}">
        <p14:creationId xmlns:p14="http://schemas.microsoft.com/office/powerpoint/2010/main" val="660607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t>Implementers</a:t>
            </a:r>
            <a:br>
              <a:rPr lang="en-JM" dirty="0" smtClean="0"/>
            </a:br>
            <a:r>
              <a:rPr lang="en-JM" sz="3100" dirty="0" smtClean="0"/>
              <a:t>(Action Oriented Role)</a:t>
            </a:r>
            <a:endParaRPr lang="en-JM" dirty="0"/>
          </a:p>
        </p:txBody>
      </p:sp>
      <p:sp>
        <p:nvSpPr>
          <p:cNvPr id="3" name="Content Placeholder 2"/>
          <p:cNvSpPr>
            <a:spLocks noGrp="1"/>
          </p:cNvSpPr>
          <p:nvPr>
            <p:ph idx="1"/>
          </p:nvPr>
        </p:nvSpPr>
        <p:spPr/>
        <p:txBody>
          <a:bodyPr>
            <a:normAutofit fontScale="92500"/>
          </a:bodyPr>
          <a:lstStyle/>
          <a:p>
            <a:pPr fontAlgn="base"/>
            <a:r>
              <a:rPr lang="en-JM" dirty="0"/>
              <a:t>Implementers are the people who get things done. They turn the team's ideas and concepts into practical actions and plans. </a:t>
            </a:r>
          </a:p>
          <a:p>
            <a:pPr fontAlgn="base"/>
            <a:r>
              <a:rPr lang="en-JM" dirty="0" smtClean="0"/>
              <a:t>They </a:t>
            </a:r>
            <a:r>
              <a:rPr lang="en-JM" dirty="0"/>
              <a:t>are typically conservative, disciplined people who work systematically and efficiently and are very well organized. These are the people who you can count on to get the job done.</a:t>
            </a:r>
          </a:p>
          <a:p>
            <a:pPr fontAlgn="base"/>
            <a:r>
              <a:rPr lang="en-JM" dirty="0"/>
              <a:t>On the downside, Implementers may be inflexible and can be somewhat resistant to change.</a:t>
            </a:r>
          </a:p>
          <a:p>
            <a:endParaRPr lang="en-JM" dirty="0"/>
          </a:p>
        </p:txBody>
      </p:sp>
    </p:spTree>
    <p:extLst>
      <p:ext uri="{BB962C8B-B14F-4D97-AF65-F5344CB8AC3E}">
        <p14:creationId xmlns:p14="http://schemas.microsoft.com/office/powerpoint/2010/main" val="3681943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t>Completer-Finishers</a:t>
            </a:r>
            <a:br>
              <a:rPr lang="en-JM" dirty="0" smtClean="0"/>
            </a:br>
            <a:r>
              <a:rPr lang="en-JM" sz="3100" dirty="0" smtClean="0"/>
              <a:t>(Action Oriented Role)</a:t>
            </a:r>
            <a:endParaRPr lang="en-JM" sz="3100" dirty="0"/>
          </a:p>
        </p:txBody>
      </p:sp>
      <p:sp>
        <p:nvSpPr>
          <p:cNvPr id="3" name="Content Placeholder 2"/>
          <p:cNvSpPr>
            <a:spLocks noGrp="1"/>
          </p:cNvSpPr>
          <p:nvPr>
            <p:ph idx="1"/>
          </p:nvPr>
        </p:nvSpPr>
        <p:spPr/>
        <p:txBody>
          <a:bodyPr>
            <a:normAutofit fontScale="92500" lnSpcReduction="10000"/>
          </a:bodyPr>
          <a:lstStyle/>
          <a:p>
            <a:pPr fontAlgn="base"/>
            <a:r>
              <a:rPr lang="en-JM" dirty="0"/>
              <a:t>Completer-Finishers are the people who see that projects are completed thoroughly. They ensure there have been no errors or omissions and they pay attention to the smallest of details. </a:t>
            </a:r>
            <a:endParaRPr lang="en-JM" dirty="0" smtClean="0"/>
          </a:p>
          <a:p>
            <a:pPr fontAlgn="base"/>
            <a:r>
              <a:rPr lang="en-JM" dirty="0" smtClean="0"/>
              <a:t>They </a:t>
            </a:r>
            <a:r>
              <a:rPr lang="en-JM" dirty="0"/>
              <a:t>are very concerned with deadlines and will push the team to make sure the job is completed on time. They are described as perfectionists who are orderly, </a:t>
            </a:r>
            <a:r>
              <a:rPr lang="en-JM" dirty="0" smtClean="0"/>
              <a:t>conscientious, </a:t>
            </a:r>
            <a:r>
              <a:rPr lang="en-JM" dirty="0"/>
              <a:t>and anxious.</a:t>
            </a:r>
          </a:p>
          <a:p>
            <a:pPr fontAlgn="base"/>
            <a:r>
              <a:rPr lang="en-JM" dirty="0"/>
              <a:t>However, a Completer-Finisher may worry unnecessarily, and may find it hard to delegate.</a:t>
            </a:r>
          </a:p>
          <a:p>
            <a:endParaRPr lang="en-JM" dirty="0"/>
          </a:p>
        </p:txBody>
      </p:sp>
    </p:spTree>
    <p:extLst>
      <p:ext uri="{BB962C8B-B14F-4D97-AF65-F5344CB8AC3E}">
        <p14:creationId xmlns:p14="http://schemas.microsoft.com/office/powerpoint/2010/main" val="3219189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en-JM" dirty="0" smtClean="0"/>
              <a:t>Coordinators</a:t>
            </a:r>
            <a:br>
              <a:rPr lang="en-JM" dirty="0" smtClean="0"/>
            </a:br>
            <a:r>
              <a:rPr lang="en-JM" sz="3100" dirty="0" smtClean="0"/>
              <a:t>(People Oriented Role)</a:t>
            </a:r>
            <a:endParaRPr lang="en-JM" dirty="0"/>
          </a:p>
        </p:txBody>
      </p:sp>
      <p:sp>
        <p:nvSpPr>
          <p:cNvPr id="3" name="Content Placeholder 2"/>
          <p:cNvSpPr>
            <a:spLocks noGrp="1"/>
          </p:cNvSpPr>
          <p:nvPr>
            <p:ph idx="1"/>
          </p:nvPr>
        </p:nvSpPr>
        <p:spPr>
          <a:xfrm>
            <a:off x="251520" y="1340768"/>
            <a:ext cx="8661648" cy="5400600"/>
          </a:xfrm>
        </p:spPr>
        <p:txBody>
          <a:bodyPr>
            <a:normAutofit fontScale="92500" lnSpcReduction="20000"/>
          </a:bodyPr>
          <a:lstStyle/>
          <a:p>
            <a:r>
              <a:rPr lang="en-JM" dirty="0"/>
              <a:t>Coordinators are the ones who take on the traditional team-leader role and have also been referred to as the chairmen. They guide the team to what they perceive are the objectives. </a:t>
            </a:r>
            <a:endParaRPr lang="en-JM" dirty="0" smtClean="0"/>
          </a:p>
          <a:p>
            <a:r>
              <a:rPr lang="en-JM" dirty="0" smtClean="0"/>
              <a:t>They </a:t>
            </a:r>
            <a:r>
              <a:rPr lang="en-JM" dirty="0"/>
              <a:t>are often excellent listeners and they are naturally able to recognize the value that each team member brings to the table. </a:t>
            </a:r>
            <a:endParaRPr lang="en-JM" dirty="0" smtClean="0"/>
          </a:p>
          <a:p>
            <a:r>
              <a:rPr lang="en-JM" dirty="0" smtClean="0"/>
              <a:t>They </a:t>
            </a:r>
            <a:r>
              <a:rPr lang="en-JM" dirty="0"/>
              <a:t>are calm and good-natured, and delegate tasks very </a:t>
            </a:r>
            <a:r>
              <a:rPr lang="en-JM" dirty="0" smtClean="0"/>
              <a:t>effectively, sometimes giving themselves little to do.</a:t>
            </a:r>
          </a:p>
          <a:p>
            <a:r>
              <a:rPr lang="en-JM" dirty="0"/>
              <a:t>Their potential weaknesses are that they may delegate away too much personal responsibility, and may tend to be manipulative.</a:t>
            </a:r>
          </a:p>
        </p:txBody>
      </p:sp>
    </p:spTree>
    <p:extLst>
      <p:ext uri="{BB962C8B-B14F-4D97-AF65-F5344CB8AC3E}">
        <p14:creationId xmlns:p14="http://schemas.microsoft.com/office/powerpoint/2010/main" val="36268390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952</TotalTime>
  <Words>2200</Words>
  <Application>Microsoft Office PowerPoint</Application>
  <PresentationFormat>On-screen Show (4:3)</PresentationFormat>
  <Paragraphs>157</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Colbourne College</vt:lpstr>
      <vt:lpstr>Learning Objective 3</vt:lpstr>
      <vt:lpstr>Belbin’s Typology of Team Roles</vt:lpstr>
      <vt:lpstr>Belbin’s Typology of Team Roles</vt:lpstr>
      <vt:lpstr>Belbin’s Team Roles</vt:lpstr>
      <vt:lpstr>Shapers (Action Oriented Role)</vt:lpstr>
      <vt:lpstr>Implementers (Action Oriented Role)</vt:lpstr>
      <vt:lpstr>Completer-Finishers (Action Oriented Role)</vt:lpstr>
      <vt:lpstr>Coordinators (People Oriented Role)</vt:lpstr>
      <vt:lpstr>Team Workers (People Oriented Role)</vt:lpstr>
      <vt:lpstr>Resource Investigators (People Oriented Role)</vt:lpstr>
      <vt:lpstr>Plant (Thought Oriented Role)</vt:lpstr>
      <vt:lpstr>Monitor-Evaluators (Thought Oriented Role)</vt:lpstr>
      <vt:lpstr>Specialists (Thought Oriented Role)</vt:lpstr>
      <vt:lpstr>Summary of Belbin’s Typology</vt:lpstr>
      <vt:lpstr>Benefits and Risks of Teams</vt:lpstr>
      <vt:lpstr>Benefits and Risks of Teams</vt:lpstr>
      <vt:lpstr>Benefits and Risks of Teams</vt:lpstr>
      <vt:lpstr>Benefits and Risks of Teams</vt:lpstr>
      <vt:lpstr>Benefits and Risks of Teams (Bass, Brian. The Disadvantages of Teams in a Organization ) </vt:lpstr>
      <vt:lpstr>Benefits and Risks of Teams http://smallbusiness.chron.com/disadvantages-teams-organization-20531.html</vt:lpstr>
      <vt:lpstr>Benefits and Risks of Teams</vt:lpstr>
      <vt:lpstr>Benefits and Risks of Teams (McShane &amp; von Glinow, 2003)</vt:lpstr>
      <vt:lpstr>Conflict Resolution </vt:lpstr>
      <vt:lpstr>Views of Conflict (Robbins, 2001)</vt:lpstr>
      <vt:lpstr>Views of Conflict</vt:lpstr>
      <vt:lpstr>Forms and Types of Conflict</vt:lpstr>
      <vt:lpstr>Structural Approaches to Conflict Management (McShane &amp; von Glinow, 2003)</vt:lpstr>
      <vt:lpstr>Structural Approaches to Conflict Management</vt:lpstr>
      <vt:lpstr>Conflict Resolution Modes (Dessler, 2001)</vt:lpstr>
      <vt:lpstr>Conflict Resolution Modes (Robbins, 2001)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Colbourne College</dc:title>
  <dc:creator>PT</dc:creator>
  <cp:lastModifiedBy>PT</cp:lastModifiedBy>
  <cp:revision>29</cp:revision>
  <dcterms:created xsi:type="dcterms:W3CDTF">2017-07-09T14:01:53Z</dcterms:created>
  <dcterms:modified xsi:type="dcterms:W3CDTF">2017-07-10T16:20:06Z</dcterms:modified>
</cp:coreProperties>
</file>