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 CSO" initials="AC" lastIdx="1" clrIdx="0">
    <p:extLst>
      <p:ext uri="{19B8F6BF-5375-455C-9EA6-DF929625EA0E}">
        <p15:presenceInfo xmlns:p15="http://schemas.microsoft.com/office/powerpoint/2012/main" userId="Admin CS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18T16:12:21.451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A3870-D090-447C-AAA1-EAFA1F3D3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7E548-4E74-4D64-81FA-F2BA62CAC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7C8EF-9BE4-48C3-8E7A-045BC15C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90E2F-61BF-488C-9B6C-D28077DB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21909-B989-4CC8-A6DB-5419E677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2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CEF8-38C5-466F-9476-8A8B39B0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4A040-AC51-4E80-8F53-C99FC8D71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A4120-DC47-43E0-B244-3FE36E5E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39F88-EE85-419A-A567-20DF2188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8DD4-87B5-4746-ACB3-3E0A79D9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2A77BC-9261-474D-9F24-7A1021D19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0B01F8-9CA0-46A2-9E98-F38506803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F1FD5-F03A-4C30-8090-4C4B7EFD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F4029-BB68-486C-A128-786C88AE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97B6-34F2-4EFA-A2B2-F596813C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90C00-C385-417B-975A-EC1F98099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97EFF-3574-4408-9519-658633B8F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0225C-716C-4000-BE6F-DF383B5E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72850-E986-4CAB-8172-F7CB6AD8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8EF88-86D1-46C4-8498-3190CCF0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70A5-ABF7-4043-A893-9B34089A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9A69C-F051-41CC-B08A-C10205599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E87C2-C299-4829-8E94-0268E4D0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CE18E-E2B3-460F-ABD4-2F41A0D2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C8F83-4213-4E3D-9918-A97517BF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45F5-3C5D-44E3-B178-2CDCFF5C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E407-D3E8-459B-9033-1816652D4C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F9A9C-7E19-475D-B5EF-6E1C6EF8D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28B1B-6784-4D9F-93BA-62B063588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7AF99-4AB7-4169-B924-7AD53BACB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75C1B-A47B-4678-9314-ED743A45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2001A-BCE2-4CCE-AE25-DE6CBB0D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9458D-ABBA-449E-AED7-49C8F9F8F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C35AB-D08D-47CF-9334-959D1EA47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8E3F57-D846-4710-A8E3-413479BEC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E732A-3B79-4BD8-BBDE-13A184577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DB237C-E5FB-4CE9-BC0C-984DF02C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B32D8-937B-452D-85E3-C0ED452F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0145B2-09FA-400A-BF44-37C3C75E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9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681B5-E5E3-40FD-BA58-2FDF83F6D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F92AB-8665-48B2-9A0B-FE9F89B6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D5918-7574-4BAF-9373-E6929151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1D8D2-69D3-43B4-957F-3D94FD8D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1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4C79C2-986B-4C24-BCAD-9A3FA45A5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41E39A-2689-49CF-AC3E-75B42605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5656A-10A7-4595-A197-A24DA4EB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5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0D02-70F8-4B94-90C6-5128A0474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AF9AE-8A66-4A7B-BAB3-BE4F6F9DC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E8CD7-303C-4592-8F5E-838FB8426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9C655-E6EE-4C79-BADC-56DD9EA8C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2F021-E06A-4438-9D7D-E7796CA8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C5534-2644-46FC-AFE4-DD0E870DE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3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395B5-8579-4251-A5A6-DF38DCF32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4557E1-C9DA-47FD-BEF3-19C678EEA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E127A-5642-4E6F-90DA-1421BFF09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17BFB-E15A-4405-9FDA-AD81171B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DBB28-EAFB-4F59-9497-846C376A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C4850-BA34-40A3-AA16-984E62B0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4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6143A2-F846-4BE4-8CA3-9ECD9C4B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C142A-CB43-4DC8-A570-E59A6F44F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48AAD-365A-4669-9F6B-AAC20607E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2097-075C-4A2A-97D1-02C7D4D222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C59BF-6C98-45D0-8600-488FD9CFE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FAA3F-9F31-46BC-9551-A3E5BFF79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2729-F19E-4C91-8826-7E127824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2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j1ueJ_XdFM" TargetMode="Externa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KznbHvPFwc" TargetMode="Externa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YhelerkHrs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YdKeoSLPfc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F7Y7wsVv_c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7B4629-DF07-4B8C-82BF-FBDC9420B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18" y="252262"/>
            <a:ext cx="9144793" cy="16765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6A0877-701D-4767-9C73-22FF976B03C2}"/>
              </a:ext>
            </a:extLst>
          </p:cNvPr>
          <p:cNvSpPr txBox="1"/>
          <p:nvPr/>
        </p:nvSpPr>
        <p:spPr>
          <a:xfrm>
            <a:off x="2113612" y="2990202"/>
            <a:ext cx="7644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UNIT CODE: SPA 100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CONVERSATIONAL SPANISH</a:t>
            </a:r>
          </a:p>
        </p:txBody>
      </p:sp>
    </p:spTree>
    <p:extLst>
      <p:ext uri="{BB962C8B-B14F-4D97-AF65-F5344CB8AC3E}">
        <p14:creationId xmlns:p14="http://schemas.microsoft.com/office/powerpoint/2010/main" val="3327430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8F47F3-CAC8-43A6-B778-33E9D32D1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806" y="457530"/>
            <a:ext cx="8327858" cy="1603387"/>
          </a:xfrm>
          <a:prstGeom prst="rect">
            <a:avLst/>
          </a:prstGeom>
        </p:spPr>
      </p:pic>
      <p:pic>
        <p:nvPicPr>
          <p:cNvPr id="7" name="Online Media 6" title="&quot;Days of the Week&quot; in Spanish (sing-along song)">
            <a:hlinkClick r:id="" action="ppaction://media"/>
            <a:extLst>
              <a:ext uri="{FF2B5EF4-FFF2-40B4-BE49-F238E27FC236}">
                <a16:creationId xmlns:a16="http://schemas.microsoft.com/office/drawing/2014/main" id="{D0C01861-EA0F-496B-8D2D-3C816C1D64A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7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CAD690-48BB-4FE7-A141-E413E5DB9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129" y="587124"/>
            <a:ext cx="8327858" cy="1603387"/>
          </a:xfrm>
          <a:prstGeom prst="rect">
            <a:avLst/>
          </a:prstGeom>
        </p:spPr>
      </p:pic>
      <p:pic>
        <p:nvPicPr>
          <p:cNvPr id="4098" name="Picture 2" descr="Image result for months of the year in spanish">
            <a:extLst>
              <a:ext uri="{FF2B5EF4-FFF2-40B4-BE49-F238E27FC236}">
                <a16:creationId xmlns:a16="http://schemas.microsoft.com/office/drawing/2014/main" id="{0F7E7CA7-E0FE-4DFF-A6C1-55906D64A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6" y="2373557"/>
            <a:ext cx="24003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9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6634CD-3AF8-4631-8F29-D66D84D81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129" y="587124"/>
            <a:ext cx="8327858" cy="1603387"/>
          </a:xfrm>
          <a:prstGeom prst="rect">
            <a:avLst/>
          </a:prstGeom>
        </p:spPr>
      </p:pic>
      <p:pic>
        <p:nvPicPr>
          <p:cNvPr id="7" name="Online Media 6" title="🎶 Learn the Months of the Year in Spanish Song - Kid's Spanish songs">
            <a:hlinkClick r:id="" action="ppaction://media"/>
            <a:extLst>
              <a:ext uri="{FF2B5EF4-FFF2-40B4-BE49-F238E27FC236}">
                <a16:creationId xmlns:a16="http://schemas.microsoft.com/office/drawing/2014/main" id="{50564FC7-9E0C-462E-8FD3-DFA63112EC6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13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C57E6-A42F-4E6A-959F-97EE753C5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¿Cuándo es tu cumpleaños? </a:t>
            </a:r>
            <a:r>
              <a:rPr lang="en-JM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(informal) When is your birthday?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 cumpleaños es ……………..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birthday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JM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lang="en-JM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Cuándo</a:t>
            </a:r>
            <a:r>
              <a:rPr lang="en-JM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 </a:t>
            </a:r>
            <a:r>
              <a:rPr lang="en-JM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JM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JM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cumpleaños</a:t>
            </a:r>
            <a:r>
              <a:rPr lang="en-JM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?(formal) When is your birthday?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JM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 </a:t>
            </a:r>
            <a:r>
              <a:rPr lang="en-JM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cumpleaños</a:t>
            </a:r>
            <a:r>
              <a:rPr lang="en-JM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 …………….. My birthday is………………………..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JM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fecha es tu cumpleaños? </a:t>
            </a:r>
            <a:r>
              <a:rPr lang="en-JM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(informal) When is your birthday?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 cumpleaños es ……………..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birthday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fecha es tu cumpleaños?(formal)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birthday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 cumpleaños es ……………..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birthday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C27381-D45E-47BD-9411-2B83E404B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124" y="222238"/>
            <a:ext cx="8327858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7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9C83-3D3D-4D80-987C-8ACEAFE1B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8052"/>
            <a:ext cx="9144000" cy="1282148"/>
          </a:xfrm>
        </p:spPr>
        <p:txBody>
          <a:bodyPr/>
          <a:lstStyle/>
          <a:p>
            <a:r>
              <a:rPr lang="en-JM" b="1" dirty="0" err="1">
                <a:solidFill>
                  <a:srgbClr val="002060"/>
                </a:solidFill>
                <a:latin typeface="Broadway" panose="04040905080B02020502" pitchFamily="82" charset="0"/>
                <a:ea typeface="Broadway" panose="04040905080B02020502" pitchFamily="82" charset="0"/>
                <a:cs typeface="Arial" panose="020B0604020202020204" pitchFamily="34" charset="0"/>
              </a:rPr>
              <a:t>Colbourne</a:t>
            </a:r>
            <a:r>
              <a:rPr lang="en-JM" b="1" dirty="0">
                <a:solidFill>
                  <a:srgbClr val="002060"/>
                </a:solidFill>
                <a:latin typeface="Broadway" panose="04040905080B02020502" pitchFamily="82" charset="0"/>
                <a:ea typeface="Broadway" panose="04040905080B02020502" pitchFamily="82" charset="0"/>
                <a:cs typeface="Arial" panose="020B0604020202020204" pitchFamily="34" charset="0"/>
              </a:rPr>
              <a:t> College</a:t>
            </a:r>
            <a:endParaRPr lang="en-US" dirty="0"/>
          </a:p>
        </p:txBody>
      </p:sp>
      <p:pic>
        <p:nvPicPr>
          <p:cNvPr id="1026" name="Picture 2" descr="https://www.mamalisa.com/images/blog/Spanish-Alphabet.jpg">
            <a:extLst>
              <a:ext uri="{FF2B5EF4-FFF2-40B4-BE49-F238E27FC236}">
                <a16:creationId xmlns:a16="http://schemas.microsoft.com/office/drawing/2014/main" id="{A44738A0-0202-44A3-82B7-E85167B3E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80" y="1438275"/>
            <a:ext cx="7010400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E195A8-D187-419C-BC46-A4AB9B222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036" y="202158"/>
            <a:ext cx="8327858" cy="1603387"/>
          </a:xfrm>
          <a:prstGeom prst="rect">
            <a:avLst/>
          </a:prstGeom>
        </p:spPr>
      </p:pic>
      <p:pic>
        <p:nvPicPr>
          <p:cNvPr id="6" name="Online Media 5" title="How to Say the Alphabet | Spanish Lessons">
            <a:hlinkClick r:id="" action="ppaction://media"/>
            <a:extLst>
              <a:ext uri="{FF2B5EF4-FFF2-40B4-BE49-F238E27FC236}">
                <a16:creationId xmlns:a16="http://schemas.microsoft.com/office/drawing/2014/main" id="{F1E24BC5-AD95-40B8-8556-037504522AB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180554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31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3EEF3E-E10C-4382-B820-0871D6894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036" y="202158"/>
            <a:ext cx="8327858" cy="1603387"/>
          </a:xfrm>
          <a:prstGeom prst="rect">
            <a:avLst/>
          </a:prstGeom>
        </p:spPr>
      </p:pic>
      <p:pic>
        <p:nvPicPr>
          <p:cNvPr id="6" name="Online Media 5" title="Spanish Vowels sing-along song (to the tune of &quot;B-I-N-G-O&quot;)">
            <a:hlinkClick r:id="" action="ppaction://media"/>
            <a:extLst>
              <a:ext uri="{FF2B5EF4-FFF2-40B4-BE49-F238E27FC236}">
                <a16:creationId xmlns:a16="http://schemas.microsoft.com/office/drawing/2014/main" id="{6A398CAD-D18D-4C1C-AE55-DB236EAF3DF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2143125"/>
            <a:ext cx="4572000" cy="2571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889759-2F6F-4B5F-AB0E-655EBFFB7C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104" y="202158"/>
            <a:ext cx="8327858" cy="16033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685895-E8E1-458B-8155-AD69DACD0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036" y="202158"/>
            <a:ext cx="8327858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05DC32-9708-45FE-82DB-A9942FA1B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176" y="222238"/>
            <a:ext cx="8327858" cy="1603387"/>
          </a:xfrm>
          <a:prstGeom prst="rect">
            <a:avLst/>
          </a:prstGeom>
        </p:spPr>
      </p:pic>
      <p:pic>
        <p:nvPicPr>
          <p:cNvPr id="2050" name="Picture 2" descr="Image result for zero to thirty in spanish">
            <a:extLst>
              <a:ext uri="{FF2B5EF4-FFF2-40B4-BE49-F238E27FC236}">
                <a16:creationId xmlns:a16="http://schemas.microsoft.com/office/drawing/2014/main" id="{367100A7-24BD-488F-882A-E99F74DE9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966" y="1571625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39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7D7C87-FCC7-417A-9D2E-05AAD9AB1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031" y="353846"/>
            <a:ext cx="8327858" cy="16033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14A31E-2E95-494A-8C40-308662324D35}"/>
              </a:ext>
            </a:extLst>
          </p:cNvPr>
          <p:cNvSpPr txBox="1"/>
          <p:nvPr/>
        </p:nvSpPr>
        <p:spPr>
          <a:xfrm>
            <a:off x="3530991" y="2532185"/>
            <a:ext cx="4994031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Online Media 6" title="Spanish Numbers 1-30">
            <a:hlinkClick r:id="" action="ppaction://media"/>
            <a:extLst>
              <a:ext uri="{FF2B5EF4-FFF2-40B4-BE49-F238E27FC236}">
                <a16:creationId xmlns:a16="http://schemas.microsoft.com/office/drawing/2014/main" id="{C6982390-8C96-4B7B-BF21-3FD0115A3AB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1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DE5F4-4830-435C-B5D0-043E21C28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4265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/>
              <a:t>How do you ask someone’s age in Spanish?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1C813-BC40-464C-8B81-7FB318CCC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806" y="457530"/>
            <a:ext cx="8327858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33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7D7C87-FCC7-417A-9D2E-05AAD9AB1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031" y="353846"/>
            <a:ext cx="8327858" cy="16033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14A31E-2E95-494A-8C40-308662324D35}"/>
              </a:ext>
            </a:extLst>
          </p:cNvPr>
          <p:cNvSpPr txBox="1"/>
          <p:nvPr/>
        </p:nvSpPr>
        <p:spPr>
          <a:xfrm>
            <a:off x="3530991" y="2532185"/>
            <a:ext cx="4994031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CA31EB-D244-434B-A6DE-547D33C15509}"/>
              </a:ext>
            </a:extLst>
          </p:cNvPr>
          <p:cNvSpPr txBox="1"/>
          <p:nvPr/>
        </p:nvSpPr>
        <p:spPr>
          <a:xfrm>
            <a:off x="1434905" y="2630659"/>
            <a:ext cx="9298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¿</a:t>
            </a:r>
            <a:r>
              <a:rPr lang="en-US" sz="3200" dirty="0" err="1"/>
              <a:t>Cuántos</a:t>
            </a:r>
            <a:r>
              <a:rPr lang="en-US" sz="3200" dirty="0"/>
              <a:t> </a:t>
            </a:r>
            <a:r>
              <a:rPr lang="en-US" sz="3200" dirty="0" err="1"/>
              <a:t>años</a:t>
            </a:r>
            <a:r>
              <a:rPr lang="en-US" sz="3200" dirty="0"/>
              <a:t> </a:t>
            </a:r>
            <a:r>
              <a:rPr lang="en-US" sz="3200" dirty="0" err="1"/>
              <a:t>tienes</a:t>
            </a:r>
            <a:r>
              <a:rPr lang="en-US" sz="3200" dirty="0"/>
              <a:t>? (informal) (singular) How old are you?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/>
              <a:t>¿</a:t>
            </a:r>
            <a:r>
              <a:rPr lang="en-US" sz="3200" dirty="0" err="1"/>
              <a:t>Cuántos</a:t>
            </a:r>
            <a:r>
              <a:rPr lang="en-US" sz="3200" dirty="0"/>
              <a:t> </a:t>
            </a:r>
            <a:r>
              <a:rPr lang="en-US" sz="3200" dirty="0" err="1"/>
              <a:t>años</a:t>
            </a:r>
            <a:r>
              <a:rPr lang="en-US" sz="3200" dirty="0"/>
              <a:t> </a:t>
            </a:r>
            <a:r>
              <a:rPr lang="en-US" sz="3200" dirty="0" err="1"/>
              <a:t>tiene</a:t>
            </a:r>
            <a:r>
              <a:rPr lang="en-US" sz="3200" dirty="0"/>
              <a:t>? (formal) (singular) How old are you?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/>
              <a:t>¿</a:t>
            </a:r>
            <a:r>
              <a:rPr lang="en-US" sz="3200" dirty="0" err="1"/>
              <a:t>Cuántos</a:t>
            </a:r>
            <a:r>
              <a:rPr lang="en-US" sz="3200" dirty="0"/>
              <a:t> </a:t>
            </a:r>
            <a:r>
              <a:rPr lang="en-US" sz="3200" dirty="0" err="1"/>
              <a:t>años</a:t>
            </a:r>
            <a:r>
              <a:rPr lang="en-US" sz="3200" dirty="0"/>
              <a:t> </a:t>
            </a:r>
            <a:r>
              <a:rPr lang="en-US" sz="3200" dirty="0" err="1"/>
              <a:t>tienen</a:t>
            </a:r>
            <a:r>
              <a:rPr lang="en-US" sz="3200" dirty="0"/>
              <a:t>? (plural) How old are you?</a:t>
            </a:r>
          </a:p>
        </p:txBody>
      </p:sp>
    </p:spTree>
    <p:extLst>
      <p:ext uri="{BB962C8B-B14F-4D97-AF65-F5344CB8AC3E}">
        <p14:creationId xmlns:p14="http://schemas.microsoft.com/office/powerpoint/2010/main" val="207504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027B28-91FF-426A-A168-15218594B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031" y="353846"/>
            <a:ext cx="8327858" cy="1603387"/>
          </a:xfrm>
          <a:prstGeom prst="rect">
            <a:avLst/>
          </a:prstGeom>
        </p:spPr>
      </p:pic>
      <p:pic>
        <p:nvPicPr>
          <p:cNvPr id="3074" name="Picture 2" descr="Image result for days of the week in spanish">
            <a:extLst>
              <a:ext uri="{FF2B5EF4-FFF2-40B4-BE49-F238E27FC236}">
                <a16:creationId xmlns:a16="http://schemas.microsoft.com/office/drawing/2014/main" id="{89F0E18D-89E2-4085-BA5C-962FBA79F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263" y="1797368"/>
            <a:ext cx="3999474" cy="423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19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106</Words>
  <Application>Microsoft Office PowerPoint</Application>
  <PresentationFormat>Widescreen</PresentationFormat>
  <Paragraphs>23</Paragraphs>
  <Slides>13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Broadway</vt:lpstr>
      <vt:lpstr>Calibri</vt:lpstr>
      <vt:lpstr>Calibri Light</vt:lpstr>
      <vt:lpstr>Symbol</vt:lpstr>
      <vt:lpstr>Office Theme</vt:lpstr>
      <vt:lpstr>PowerPoint Presentation</vt:lpstr>
      <vt:lpstr>Colbourne College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Colbourne College</dc:title>
  <dc:creator>Admin CSO</dc:creator>
  <cp:lastModifiedBy>Admin CSO</cp:lastModifiedBy>
  <cp:revision>16</cp:revision>
  <dcterms:created xsi:type="dcterms:W3CDTF">2018-09-18T17:36:55Z</dcterms:created>
  <dcterms:modified xsi:type="dcterms:W3CDTF">2018-09-21T01:55:17Z</dcterms:modified>
</cp:coreProperties>
</file>