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2"/>
  </p:notesMasterIdLst>
  <p:handoutMasterIdLst>
    <p:handoutMasterId r:id="rId33"/>
  </p:handoutMasterIdLst>
  <p:sldIdLst>
    <p:sldId id="272" r:id="rId3"/>
    <p:sldId id="265" r:id="rId4"/>
    <p:sldId id="261" r:id="rId5"/>
    <p:sldId id="274" r:id="rId6"/>
    <p:sldId id="278" r:id="rId7"/>
    <p:sldId id="297" r:id="rId8"/>
    <p:sldId id="320" r:id="rId9"/>
    <p:sldId id="322" r:id="rId10"/>
    <p:sldId id="321" r:id="rId11"/>
    <p:sldId id="317" r:id="rId12"/>
    <p:sldId id="319" r:id="rId13"/>
    <p:sldId id="324" r:id="rId14"/>
    <p:sldId id="325" r:id="rId15"/>
    <p:sldId id="318" r:id="rId16"/>
    <p:sldId id="327" r:id="rId17"/>
    <p:sldId id="328" r:id="rId18"/>
    <p:sldId id="302" r:id="rId19"/>
    <p:sldId id="329" r:id="rId20"/>
    <p:sldId id="331" r:id="rId21"/>
    <p:sldId id="330" r:id="rId22"/>
    <p:sldId id="310" r:id="rId23"/>
    <p:sldId id="326" r:id="rId24"/>
    <p:sldId id="311" r:id="rId25"/>
    <p:sldId id="333" r:id="rId26"/>
    <p:sldId id="334" r:id="rId27"/>
    <p:sldId id="335" r:id="rId28"/>
    <p:sldId id="309" r:id="rId29"/>
    <p:sldId id="323" r:id="rId30"/>
    <p:sldId id="332" r:id="rId31"/>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a:p>
        </p:txBody>
      </p:sp>
      <p:sp>
        <p:nvSpPr>
          <p:cNvPr id="3" name="Date Placeholder 2"/>
          <p:cNvSpPr>
            <a:spLocks noGrp="1"/>
          </p:cNvSpPr>
          <p:nvPr>
            <p:ph type="dt" sz="quarter" idx="1"/>
          </p:nvPr>
        </p:nvSpPr>
        <p:spPr>
          <a:xfrm>
            <a:off x="3970938" y="0"/>
            <a:ext cx="3037840" cy="604071"/>
          </a:xfrm>
          <a:prstGeom prst="rect">
            <a:avLst/>
          </a:prstGeom>
        </p:spPr>
        <p:txBody>
          <a:bodyPr vert="horz" lIns="108850" tIns="54425" rIns="108850" bIns="54425" rtlCol="0"/>
          <a:lstStyle>
            <a:lvl1pPr algn="r">
              <a:defRPr sz="1400"/>
            </a:lvl1pPr>
          </a:lstStyle>
          <a:p>
            <a:fld id="{20EA5F0D-C1DC-412F-A146-DDB3A74B588F}" type="datetimeFigureOut">
              <a:rPr lang="en-US"/>
              <a:t>2/17/2018</a:t>
            </a:fld>
            <a:endParaRPr/>
          </a:p>
        </p:txBody>
      </p:sp>
      <p:sp>
        <p:nvSpPr>
          <p:cNvPr id="4" name="Footer Placeholder 3"/>
          <p:cNvSpPr>
            <a:spLocks noGrp="1"/>
          </p:cNvSpPr>
          <p:nvPr>
            <p:ph type="ftr" sz="quarter" idx="2"/>
          </p:nvPr>
        </p:nvSpPr>
        <p:spPr>
          <a:xfrm>
            <a:off x="0" y="11435531"/>
            <a:ext cx="3037840" cy="604070"/>
          </a:xfrm>
          <a:prstGeom prst="rect">
            <a:avLst/>
          </a:prstGeom>
        </p:spPr>
        <p:txBody>
          <a:bodyPr vert="horz" lIns="108850" tIns="54425" rIns="108850" bIns="54425" rtlCol="0" anchor="b"/>
          <a:lstStyle>
            <a:lvl1pPr algn="l">
              <a:defRPr sz="1400"/>
            </a:lvl1pPr>
          </a:lstStyle>
          <a:p>
            <a:endParaRPr/>
          </a:p>
        </p:txBody>
      </p:sp>
      <p:sp>
        <p:nvSpPr>
          <p:cNvPr id="5" name="Slide Number Placeholder 4"/>
          <p:cNvSpPr>
            <a:spLocks noGrp="1"/>
          </p:cNvSpPr>
          <p:nvPr>
            <p:ph type="sldNum" sz="quarter" idx="3"/>
          </p:nvPr>
        </p:nvSpPr>
        <p:spPr>
          <a:xfrm>
            <a:off x="3970938" y="11435531"/>
            <a:ext cx="3037840" cy="604070"/>
          </a:xfrm>
          <a:prstGeom prst="rect">
            <a:avLst/>
          </a:prstGeom>
        </p:spPr>
        <p:txBody>
          <a:bodyPr vert="horz" lIns="108850" tIns="54425" rIns="108850" bIns="54425" rtlCol="0" anchor="b"/>
          <a:lstStyle>
            <a:lvl1pPr algn="r">
              <a:defRPr sz="14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A8CDE508-72C8-4AB5-AA9C-1584D31690E0}" type="datetimeFigureOut">
              <a:rPr lang="en-US"/>
              <a:t>2/17/2018</a:t>
            </a:fld>
            <a:endParaRPr/>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a:p>
        </p:txBody>
      </p:sp>
      <p:sp>
        <p:nvSpPr>
          <p:cNvPr id="5" name="Notes Placeholder 4"/>
          <p:cNvSpPr>
            <a:spLocks noGrp="1"/>
          </p:cNvSpPr>
          <p:nvPr>
            <p:ph type="body" sz="quarter" idx="3"/>
          </p:nvPr>
        </p:nvSpPr>
        <p:spPr>
          <a:xfrm>
            <a:off x="701040" y="5794058"/>
            <a:ext cx="5608320" cy="4063365"/>
          </a:xfrm>
          <a:prstGeom prst="rect">
            <a:avLst/>
          </a:prstGeom>
        </p:spPr>
        <p:txBody>
          <a:bodyPr vert="horz" lIns="108850" tIns="54425" rIns="108850" bIns="5442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2" y="0"/>
            <a:ext cx="746886"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295400" y="1188720"/>
            <a:ext cx="9601200" cy="25146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2/17/2018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2/17/2018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2/17/2018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n-US"/>
              <a:t>2/17/2018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
        <p:nvSpPr>
          <p:cNvPr id="2" name="Title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en-US" smtClean="0"/>
              <a:t>Click to edit Master title style</a:t>
            </a:r>
            <a:endParaRPr/>
          </a:p>
        </p:txBody>
      </p:sp>
      <p:sp>
        <p:nvSpPr>
          <p:cNvPr id="3" name="Text Placeholder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2/17/2018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2/17/2018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2/17/2018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2/17/2018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2/17/2018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2/17/2018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2/17/2018</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pearsoncanada.ca/"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
            </a:r>
            <a:br>
              <a:rPr lang="en-US" dirty="0" smtClean="0"/>
            </a:br>
            <a:r>
              <a:rPr lang="en-US" sz="5400" b="1" dirty="0" smtClean="0"/>
              <a:t>UNIT 14: </a:t>
            </a:r>
            <a:r>
              <a:rPr lang="en-US" sz="4800" b="1" dirty="0" smtClean="0"/>
              <a:t>ADVANCED MANAGEMENT  ACCOUNTING </a:t>
            </a:r>
            <a:endParaRPr lang="en-US" sz="7200" b="1" dirty="0"/>
          </a:p>
        </p:txBody>
      </p:sp>
      <p:sp>
        <p:nvSpPr>
          <p:cNvPr id="3" name="Subtitle 2"/>
          <p:cNvSpPr>
            <a:spLocks noGrp="1"/>
          </p:cNvSpPr>
          <p:nvPr>
            <p:ph type="subTitle" idx="1"/>
          </p:nvPr>
        </p:nvSpPr>
        <p:spPr/>
        <p:txBody>
          <a:bodyPr>
            <a:noAutofit/>
          </a:bodyPr>
          <a:lstStyle/>
          <a:p>
            <a:r>
              <a:rPr lang="en-JM" b="1" dirty="0"/>
              <a:t>Unit </a:t>
            </a:r>
            <a:r>
              <a:rPr lang="en-JM" b="1" dirty="0" smtClean="0"/>
              <a:t>code: Y/508/0537</a:t>
            </a:r>
          </a:p>
          <a:p>
            <a:r>
              <a:rPr lang="en-JM" b="1" dirty="0" smtClean="0"/>
              <a:t> Credit value: </a:t>
            </a:r>
            <a:r>
              <a:rPr lang="en-JM" b="1" dirty="0"/>
              <a:t>15</a:t>
            </a:r>
            <a:endParaRPr lang="en-US" b="1" dirty="0"/>
          </a:p>
        </p:txBody>
      </p:sp>
      <p:pic>
        <p:nvPicPr>
          <p:cNvPr id="1026"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2045" y="4206240"/>
            <a:ext cx="2296102" cy="1817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CAPITAL </a:t>
            </a:r>
            <a:endParaRPr lang="en-US" b="1" dirty="0"/>
          </a:p>
        </p:txBody>
      </p:sp>
      <p:sp>
        <p:nvSpPr>
          <p:cNvPr id="2" name="Rectangle 1"/>
          <p:cNvSpPr/>
          <p:nvPr/>
        </p:nvSpPr>
        <p:spPr>
          <a:xfrm>
            <a:off x="1341120" y="1997839"/>
            <a:ext cx="9673244" cy="5016758"/>
          </a:xfrm>
          <a:prstGeom prst="rect">
            <a:avLst/>
          </a:prstGeom>
        </p:spPr>
        <p:txBody>
          <a:bodyPr wrap="square">
            <a:spAutoFit/>
          </a:bodyPr>
          <a:lstStyle/>
          <a:p>
            <a:pPr lvl="0"/>
            <a:r>
              <a:rPr lang="en-JM" sz="3200" dirty="0">
                <a:solidFill>
                  <a:srgbClr val="624D38"/>
                </a:solidFill>
                <a:latin typeface="Arial" panose="020B0604020202020204" pitchFamily="34" charset="0"/>
              </a:rPr>
              <a:t>Capital refers to financial assets or the financial value of assets, such as funds held in deposit accounts, as well as the tangible machinery and production equipment used in environments such as factories and other manufacturing facilities. Additionally, capital includes facilities, such as the buildings used for the production and storage of the manufactured goods. Materials used and consumed as part of the manufacturing process do not qualify.</a:t>
            </a:r>
          </a:p>
          <a:p>
            <a:pPr lvl="0"/>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340275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CAPITAL BUDGETING </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3200" dirty="0">
                <a:solidFill>
                  <a:srgbClr val="624D38"/>
                </a:solidFill>
                <a:latin typeface="Arial" panose="020B0604020202020204" pitchFamily="34" charset="0"/>
              </a:rPr>
              <a:t>Capital budgeting  is the process of making long-run planning decisions for investments in projects. In much of accounting, income is calculated on a period-by-period basis. However, in choosing investments, managers often must make a selection from among a group of multiple projects, each of which may span several periods</a:t>
            </a:r>
            <a:r>
              <a:rPr lang="en-JM" sz="3200" dirty="0" smtClean="0">
                <a:solidFill>
                  <a:srgbClr val="624D38"/>
                </a:solidFill>
                <a:latin typeface="Arial" panose="020B0604020202020204" pitchFamily="34" charset="0"/>
              </a:rPr>
              <a:t>.</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46744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CAPITAL BUDGETING </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3200" dirty="0">
                <a:solidFill>
                  <a:srgbClr val="624D38"/>
                </a:solidFill>
                <a:latin typeface="Arial" panose="020B0604020202020204" pitchFamily="34" charset="0"/>
              </a:rPr>
              <a:t>Capital budgeting </a:t>
            </a:r>
            <a:r>
              <a:rPr lang="en-JM" sz="3200" dirty="0" err="1">
                <a:solidFill>
                  <a:srgbClr val="624D38"/>
                </a:solidFill>
                <a:latin typeface="Arial" panose="020B0604020202020204" pitchFamily="34" charset="0"/>
              </a:rPr>
              <a:t>analyzes</a:t>
            </a:r>
            <a:r>
              <a:rPr lang="en-JM" sz="3200" dirty="0">
                <a:solidFill>
                  <a:srgbClr val="624D38"/>
                </a:solidFill>
                <a:latin typeface="Arial" panose="020B0604020202020204" pitchFamily="34" charset="0"/>
              </a:rPr>
              <a:t> each project by considering all of the cash flows in the life of the investment, from the initial expenditures through the termination of the </a:t>
            </a:r>
            <a:r>
              <a:rPr lang="en-JM" sz="3200" dirty="0" smtClean="0">
                <a:solidFill>
                  <a:srgbClr val="624D38"/>
                </a:solidFill>
                <a:latin typeface="Arial" panose="020B0604020202020204" pitchFamily="34" charset="0"/>
              </a:rPr>
              <a:t>project</a:t>
            </a:r>
            <a:r>
              <a:rPr lang="en-JM" sz="3200" dirty="0">
                <a:solidFill>
                  <a:srgbClr val="624D38"/>
                </a:solidFill>
                <a:latin typeface="Arial" panose="020B0604020202020204" pitchFamily="34" charset="0"/>
              </a:rPr>
              <a:t>. In this fashion, it is analogous to life-cycle budgeting and costing. Forecast all potential cash flows attributable to the alter-native projects.  </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947974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CAPITAL BUDGETING </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3200" dirty="0" smtClean="0">
                <a:solidFill>
                  <a:srgbClr val="624D38"/>
                </a:solidFill>
                <a:latin typeface="Arial" panose="020B0604020202020204" pitchFamily="34" charset="0"/>
              </a:rPr>
              <a:t>Capital </a:t>
            </a:r>
            <a:r>
              <a:rPr lang="en-JM" sz="3200" dirty="0">
                <a:solidFill>
                  <a:srgbClr val="624D38"/>
                </a:solidFill>
                <a:latin typeface="Arial" panose="020B0604020202020204" pitchFamily="34" charset="0"/>
              </a:rPr>
              <a:t>investment projects generally involve substantial initial outlays, which are recouped over time through annual cash inflows and the disposal values at the </a:t>
            </a:r>
            <a:r>
              <a:rPr lang="en-JM" sz="3200" dirty="0" smtClean="0">
                <a:solidFill>
                  <a:srgbClr val="624D38"/>
                </a:solidFill>
                <a:latin typeface="Arial" panose="020B0604020202020204" pitchFamily="34" charset="0"/>
              </a:rPr>
              <a:t>termination </a:t>
            </a:r>
            <a:r>
              <a:rPr lang="en-JM" sz="3200" dirty="0">
                <a:solidFill>
                  <a:srgbClr val="624D38"/>
                </a:solidFill>
                <a:latin typeface="Arial" panose="020B0604020202020204" pitchFamily="34" charset="0"/>
              </a:rPr>
              <a:t>of the project. As a result, they require the firm to make forecasts of cash flows several years into the future to estimate if the investment will be worth the cost. </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86266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NET PRESENT VALUE </a:t>
            </a:r>
            <a:endParaRPr lang="en-US" b="1" dirty="0"/>
          </a:p>
        </p:txBody>
      </p:sp>
      <p:sp>
        <p:nvSpPr>
          <p:cNvPr id="2" name="Rectangle 1"/>
          <p:cNvSpPr/>
          <p:nvPr/>
        </p:nvSpPr>
        <p:spPr>
          <a:xfrm>
            <a:off x="1341120" y="1997839"/>
            <a:ext cx="9673244" cy="4524315"/>
          </a:xfrm>
          <a:prstGeom prst="rect">
            <a:avLst/>
          </a:prstGeom>
        </p:spPr>
        <p:txBody>
          <a:bodyPr wrap="square">
            <a:spAutoFit/>
          </a:bodyPr>
          <a:lstStyle/>
          <a:p>
            <a:pPr lvl="0"/>
            <a:r>
              <a:rPr lang="en-JM" sz="3200" dirty="0">
                <a:solidFill>
                  <a:srgbClr val="624D38"/>
                </a:solidFill>
                <a:latin typeface="Arial" panose="020B0604020202020204" pitchFamily="34" charset="0"/>
              </a:rPr>
              <a:t>“Net present value is the present value of the cash flows at the required rate of return of your project compared to your initial investment,” says Knight. In practical terms, it’s a method of calculating your return on investment, or ROI, for a project or expenditure. By looking at all of the money you expect to make from the investment and translating those returns into today’s dollars, you can decide whether the project is worthwhile</a:t>
            </a:r>
            <a:r>
              <a:rPr lang="en-JM" sz="3200" dirty="0" smtClean="0">
                <a:solidFill>
                  <a:srgbClr val="624D38"/>
                </a:solidFill>
                <a:latin typeface="Arial" panose="020B0604020202020204" pitchFamily="34" charset="0"/>
              </a:rPr>
              <a:t>.</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272107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NET PRESENT VALUE </a:t>
            </a:r>
            <a:endParaRPr lang="en-US" b="1" dirty="0"/>
          </a:p>
        </p:txBody>
      </p:sp>
      <p:sp>
        <p:nvSpPr>
          <p:cNvPr id="2" name="Rectangle 1"/>
          <p:cNvSpPr/>
          <p:nvPr/>
        </p:nvSpPr>
        <p:spPr>
          <a:xfrm>
            <a:off x="1341120" y="1997839"/>
            <a:ext cx="9673244" cy="3046988"/>
          </a:xfrm>
          <a:prstGeom prst="rect">
            <a:avLst/>
          </a:prstGeom>
        </p:spPr>
        <p:txBody>
          <a:bodyPr wrap="square">
            <a:spAutoFit/>
          </a:bodyPr>
          <a:lstStyle/>
          <a:p>
            <a:pPr lvl="0"/>
            <a:r>
              <a:rPr lang="en-JM" sz="3200" dirty="0">
                <a:solidFill>
                  <a:srgbClr val="624D38"/>
                </a:solidFill>
                <a:latin typeface="Arial" panose="020B0604020202020204" pitchFamily="34" charset="0"/>
              </a:rPr>
              <a:t>When a manager needs to compare projects and decide which ones to pursue, there are generally three options available: internal rate of return, payback method, and net present value. </a:t>
            </a:r>
            <a:r>
              <a:rPr lang="en-JM" sz="3200" dirty="0" smtClean="0">
                <a:solidFill>
                  <a:srgbClr val="624D38"/>
                </a:solidFill>
                <a:latin typeface="Arial" panose="020B0604020202020204" pitchFamily="34" charset="0"/>
              </a:rPr>
              <a:t>The net </a:t>
            </a:r>
            <a:r>
              <a:rPr lang="en-JM" sz="3200" dirty="0">
                <a:solidFill>
                  <a:srgbClr val="624D38"/>
                </a:solidFill>
                <a:latin typeface="Arial" panose="020B0604020202020204" pitchFamily="34" charset="0"/>
              </a:rPr>
              <a:t>present value, often referred to as NPV, is the tool of choice for most financial analysts. </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324162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NET PRESENT VALUE </a:t>
            </a:r>
            <a:endParaRPr lang="en-US" b="1" dirty="0"/>
          </a:p>
        </p:txBody>
      </p:sp>
      <p:sp>
        <p:nvSpPr>
          <p:cNvPr id="2" name="Rectangle 1"/>
          <p:cNvSpPr/>
          <p:nvPr/>
        </p:nvSpPr>
        <p:spPr>
          <a:xfrm>
            <a:off x="1341120" y="1997839"/>
            <a:ext cx="9673244" cy="4031873"/>
          </a:xfrm>
          <a:prstGeom prst="rect">
            <a:avLst/>
          </a:prstGeom>
        </p:spPr>
        <p:txBody>
          <a:bodyPr wrap="square">
            <a:spAutoFit/>
          </a:bodyPr>
          <a:lstStyle/>
          <a:p>
            <a:pPr lvl="0"/>
            <a:r>
              <a:rPr lang="en-JM" sz="3200" dirty="0" smtClean="0">
                <a:solidFill>
                  <a:srgbClr val="624D38"/>
                </a:solidFill>
                <a:latin typeface="Arial" panose="020B0604020202020204" pitchFamily="34" charset="0"/>
              </a:rPr>
              <a:t>There </a:t>
            </a:r>
            <a:r>
              <a:rPr lang="en-JM" sz="3200" dirty="0">
                <a:solidFill>
                  <a:srgbClr val="624D38"/>
                </a:solidFill>
                <a:latin typeface="Arial" panose="020B0604020202020204" pitchFamily="34" charset="0"/>
              </a:rPr>
              <a:t>are two reasons for </a:t>
            </a:r>
            <a:r>
              <a:rPr lang="en-JM" sz="3200" dirty="0" smtClean="0">
                <a:solidFill>
                  <a:srgbClr val="624D38"/>
                </a:solidFill>
                <a:latin typeface="Arial" panose="020B0604020202020204" pitchFamily="34" charset="0"/>
              </a:rPr>
              <a:t>that:-</a:t>
            </a:r>
          </a:p>
          <a:p>
            <a:pPr lvl="0"/>
            <a:endParaRPr lang="en-JM" sz="3200" dirty="0" smtClean="0">
              <a:solidFill>
                <a:srgbClr val="624D38"/>
              </a:solidFill>
              <a:latin typeface="Arial" panose="020B0604020202020204" pitchFamily="34" charset="0"/>
            </a:endParaRPr>
          </a:p>
          <a:p>
            <a:pPr marL="514350" lvl="0" indent="-514350">
              <a:buAutoNum type="arabicPeriod"/>
            </a:pPr>
            <a:r>
              <a:rPr lang="en-JM" sz="3200" dirty="0" smtClean="0">
                <a:solidFill>
                  <a:srgbClr val="624D38"/>
                </a:solidFill>
                <a:latin typeface="Arial" panose="020B0604020202020204" pitchFamily="34" charset="0"/>
              </a:rPr>
              <a:t>NPV </a:t>
            </a:r>
            <a:r>
              <a:rPr lang="en-JM" sz="3200" dirty="0">
                <a:solidFill>
                  <a:srgbClr val="624D38"/>
                </a:solidFill>
                <a:latin typeface="Arial" panose="020B0604020202020204" pitchFamily="34" charset="0"/>
              </a:rPr>
              <a:t>considers the time value of money, translating future cash flows into today’s dollars. </a:t>
            </a:r>
            <a:endParaRPr lang="en-JM" sz="3200" dirty="0" smtClean="0">
              <a:solidFill>
                <a:srgbClr val="624D38"/>
              </a:solidFill>
              <a:latin typeface="Arial" panose="020B0604020202020204" pitchFamily="34" charset="0"/>
            </a:endParaRPr>
          </a:p>
          <a:p>
            <a:pPr marL="514350" lvl="0" indent="-514350">
              <a:buAutoNum type="arabicPeriod"/>
            </a:pPr>
            <a:endParaRPr lang="en-JM" sz="3200" dirty="0" smtClean="0">
              <a:solidFill>
                <a:srgbClr val="624D38"/>
              </a:solidFill>
              <a:latin typeface="Arial" panose="020B0604020202020204" pitchFamily="34" charset="0"/>
            </a:endParaRPr>
          </a:p>
          <a:p>
            <a:pPr marL="514350" lvl="0" indent="-514350">
              <a:buAutoNum type="arabicPeriod"/>
            </a:pPr>
            <a:r>
              <a:rPr lang="en-JM" sz="3200" dirty="0" smtClean="0">
                <a:solidFill>
                  <a:srgbClr val="624D38"/>
                </a:solidFill>
                <a:latin typeface="Arial" panose="020B0604020202020204" pitchFamily="34" charset="0"/>
              </a:rPr>
              <a:t> It </a:t>
            </a:r>
            <a:r>
              <a:rPr lang="en-JM" sz="3200" dirty="0">
                <a:solidFill>
                  <a:srgbClr val="624D38"/>
                </a:solidFill>
                <a:latin typeface="Arial" panose="020B0604020202020204" pitchFamily="34" charset="0"/>
              </a:rPr>
              <a:t>provides a concrete number that managers can use to easily compare an initial outlay of cash against the present value of the return</a:t>
            </a:r>
            <a:r>
              <a:rPr lang="en-JM" sz="3200" dirty="0" smtClean="0">
                <a:solidFill>
                  <a:srgbClr val="624D38"/>
                </a:solidFill>
                <a:latin typeface="Arial" panose="020B0604020202020204" pitchFamily="34" charset="0"/>
              </a:rPr>
              <a:t>.</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23250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INTERNAL RATE OF RETURN (IRR) </a:t>
            </a:r>
            <a:endParaRPr lang="en-US" b="1" dirty="0"/>
          </a:p>
        </p:txBody>
      </p:sp>
      <p:sp>
        <p:nvSpPr>
          <p:cNvPr id="2" name="Rectangle 1"/>
          <p:cNvSpPr/>
          <p:nvPr/>
        </p:nvSpPr>
        <p:spPr>
          <a:xfrm>
            <a:off x="1548938" y="1374385"/>
            <a:ext cx="9673244" cy="5509200"/>
          </a:xfrm>
          <a:prstGeom prst="rect">
            <a:avLst/>
          </a:prstGeom>
        </p:spPr>
        <p:txBody>
          <a:bodyPr wrap="square">
            <a:spAutoFit/>
          </a:bodyPr>
          <a:lstStyle/>
          <a:p>
            <a:pPr lvl="0"/>
            <a:endParaRPr lang="en-JM" sz="3200" dirty="0" smtClean="0">
              <a:solidFill>
                <a:srgbClr val="624D38"/>
              </a:solidFill>
              <a:latin typeface="Arial" panose="020B0604020202020204" pitchFamily="34" charset="0"/>
            </a:endParaRPr>
          </a:p>
          <a:p>
            <a:pPr lvl="0"/>
            <a:r>
              <a:rPr lang="en-JM" sz="3200" dirty="0" smtClean="0">
                <a:solidFill>
                  <a:srgbClr val="624D38"/>
                </a:solidFill>
                <a:latin typeface="Arial" panose="020B0604020202020204" pitchFamily="34" charset="0"/>
              </a:rPr>
              <a:t>The </a:t>
            </a:r>
            <a:r>
              <a:rPr lang="en-JM" sz="3200" dirty="0">
                <a:solidFill>
                  <a:srgbClr val="624D38"/>
                </a:solidFill>
                <a:latin typeface="Arial" panose="020B0604020202020204" pitchFamily="34" charset="0"/>
              </a:rPr>
              <a:t>IRR can be defined as the discount rate which, when applied to the cash flows of a project, produces a net present value (NPV) of nil. </a:t>
            </a:r>
            <a:endParaRPr lang="en-JM" sz="3200" dirty="0" smtClean="0">
              <a:solidFill>
                <a:srgbClr val="624D38"/>
              </a:solidFill>
              <a:latin typeface="Arial" panose="020B0604020202020204" pitchFamily="34" charset="0"/>
            </a:endParaRPr>
          </a:p>
          <a:p>
            <a:pPr lvl="0"/>
            <a:r>
              <a:rPr lang="en-JM" sz="3200" dirty="0" smtClean="0">
                <a:solidFill>
                  <a:srgbClr val="624D38"/>
                </a:solidFill>
                <a:latin typeface="Arial" panose="020B0604020202020204" pitchFamily="34" charset="0"/>
              </a:rPr>
              <a:t>This </a:t>
            </a:r>
            <a:r>
              <a:rPr lang="en-JM" sz="3200" dirty="0">
                <a:solidFill>
                  <a:srgbClr val="624D38"/>
                </a:solidFill>
                <a:latin typeface="Arial" panose="020B0604020202020204" pitchFamily="34" charset="0"/>
              </a:rPr>
              <a:t>discount rate can then be thought of as the forecast return for the project. If the IRR is greater than a pre-set percentage target, the project is accepted. If the IRR is less than the target, the project is rejected.</a:t>
            </a:r>
          </a:p>
          <a:p>
            <a:pPr lvl="0"/>
            <a:endParaRPr lang="en-JM" sz="3200" dirty="0">
              <a:solidFill>
                <a:srgbClr val="624D38"/>
              </a:solidFill>
              <a:latin typeface="Arial" panose="020B0604020202020204" pitchFamily="34" charset="0"/>
            </a:endParaRPr>
          </a:p>
          <a:p>
            <a:pPr lvl="0"/>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278885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INTERNAL RATE OF RETURN (IRR) </a:t>
            </a:r>
            <a:endParaRPr lang="en-US" b="1" dirty="0"/>
          </a:p>
        </p:txBody>
      </p:sp>
      <p:sp>
        <p:nvSpPr>
          <p:cNvPr id="2" name="Rectangle 1"/>
          <p:cNvSpPr/>
          <p:nvPr/>
        </p:nvSpPr>
        <p:spPr>
          <a:xfrm>
            <a:off x="1341120" y="1997839"/>
            <a:ext cx="9673244" cy="3046988"/>
          </a:xfrm>
          <a:prstGeom prst="rect">
            <a:avLst/>
          </a:prstGeom>
        </p:spPr>
        <p:txBody>
          <a:bodyPr wrap="square">
            <a:spAutoFit/>
          </a:bodyPr>
          <a:lstStyle/>
          <a:p>
            <a:pPr lvl="0"/>
            <a:r>
              <a:rPr lang="en-JM" sz="3200" dirty="0" smtClean="0">
                <a:solidFill>
                  <a:srgbClr val="624D38"/>
                </a:solidFill>
                <a:latin typeface="Arial" panose="020B0604020202020204" pitchFamily="34" charset="0"/>
              </a:rPr>
              <a:t>Considering </a:t>
            </a:r>
            <a:r>
              <a:rPr lang="en-JM" sz="3200" dirty="0">
                <a:solidFill>
                  <a:srgbClr val="624D38"/>
                </a:solidFill>
                <a:latin typeface="Arial" panose="020B0604020202020204" pitchFamily="34" charset="0"/>
              </a:rPr>
              <a:t>the definition leads us to the calculation. The IRR uses cash flows (not profits) and more specifically, relevant cash flows for a project. To perform the calculation, we need to take the cash flows of a project and calculate the discount factor that would produce a NPV of zero</a:t>
            </a:r>
            <a:r>
              <a:rPr lang="en-JM" sz="3200" dirty="0" smtClean="0">
                <a:solidFill>
                  <a:srgbClr val="624D38"/>
                </a:solidFill>
                <a:latin typeface="Arial" panose="020B0604020202020204" pitchFamily="34" charset="0"/>
              </a:rPr>
              <a:t>.</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50976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INTERNAL RATE OF RETURN (IRR) </a:t>
            </a:r>
            <a:endParaRPr lang="en-US" b="1" dirty="0"/>
          </a:p>
        </p:txBody>
      </p:sp>
      <p:sp>
        <p:nvSpPr>
          <p:cNvPr id="2" name="Rectangle 1"/>
          <p:cNvSpPr/>
          <p:nvPr/>
        </p:nvSpPr>
        <p:spPr>
          <a:xfrm>
            <a:off x="1341120" y="1997839"/>
            <a:ext cx="9673244" cy="2062103"/>
          </a:xfrm>
          <a:prstGeom prst="rect">
            <a:avLst/>
          </a:prstGeom>
        </p:spPr>
        <p:txBody>
          <a:bodyPr wrap="square">
            <a:spAutoFit/>
          </a:bodyPr>
          <a:lstStyle/>
          <a:p>
            <a:pPr lvl="0"/>
            <a:r>
              <a:rPr lang="en-JM" sz="3200" dirty="0" smtClean="0">
                <a:solidFill>
                  <a:srgbClr val="624D38"/>
                </a:solidFill>
                <a:latin typeface="Arial" panose="020B0604020202020204" pitchFamily="34" charset="0"/>
              </a:rPr>
              <a:t>If </a:t>
            </a:r>
            <a:r>
              <a:rPr lang="en-JM" sz="3200" dirty="0">
                <a:solidFill>
                  <a:srgbClr val="624D38"/>
                </a:solidFill>
                <a:latin typeface="Arial" panose="020B0604020202020204" pitchFamily="34" charset="0"/>
              </a:rPr>
              <a:t>the cash flows of a ‘normal’ (cash outflow followed by a series of cash inflows) project are taken and discounted at different discount </a:t>
            </a:r>
            <a:r>
              <a:rPr lang="en-JM" sz="3200" dirty="0" smtClean="0">
                <a:solidFill>
                  <a:srgbClr val="624D38"/>
                </a:solidFill>
                <a:latin typeface="Arial" panose="020B0604020202020204" pitchFamily="34" charset="0"/>
              </a:rPr>
              <a:t>rate. The IRR can be calculates using the  formula on the next slide.</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2341898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JM" sz="3600" b="1" dirty="0"/>
              <a:t>UNIT 14</a:t>
            </a:r>
            <a:r>
              <a:rPr lang="en-JM" sz="3600" b="1" dirty="0" smtClean="0"/>
              <a:t>: ADVANCED </a:t>
            </a:r>
            <a:r>
              <a:rPr lang="en-JM" sz="3600" b="1" dirty="0"/>
              <a:t>MANAGEMENT  ACCOUNTING </a:t>
            </a:r>
            <a:endParaRPr lang="en-US" sz="3600" b="1" dirty="0"/>
          </a:p>
        </p:txBody>
      </p:sp>
      <p:sp>
        <p:nvSpPr>
          <p:cNvPr id="5" name="Content Placeholder 4"/>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b="1" dirty="0" smtClean="0"/>
              <a:t>Learning Outcome 2 : </a:t>
            </a:r>
            <a:r>
              <a:rPr lang="en-JM" b="1" dirty="0" smtClean="0"/>
              <a:t>Evaluate </a:t>
            </a:r>
            <a:r>
              <a:rPr lang="en-JM" b="1" dirty="0"/>
              <a:t>the use of management accounting techniques to support organisational </a:t>
            </a:r>
            <a:r>
              <a:rPr lang="en-JM" b="1" dirty="0" smtClean="0"/>
              <a:t>performance</a:t>
            </a:r>
            <a:endParaRPr lang="en-JM" b="1" dirty="0"/>
          </a:p>
        </p:txBody>
      </p:sp>
      <p:pic>
        <p:nvPicPr>
          <p:cNvPr id="6" name="Picture 5"/>
          <p:cNvPicPr>
            <a:picLocks noChangeAspect="1"/>
          </p:cNvPicPr>
          <p:nvPr/>
        </p:nvPicPr>
        <p:blipFill>
          <a:blip r:embed="rId2"/>
          <a:stretch>
            <a:fillRect/>
          </a:stretch>
        </p:blipFill>
        <p:spPr>
          <a:xfrm>
            <a:off x="4388427" y="1673352"/>
            <a:ext cx="3415145" cy="2988252"/>
          </a:xfrm>
          <a:prstGeom prst="rect">
            <a:avLst/>
          </a:prstGeom>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INTERNAL RATE OF RETURN (IRR) </a:t>
            </a:r>
            <a:endParaRPr lang="en-US" b="1" dirty="0"/>
          </a:p>
        </p:txBody>
      </p:sp>
      <p:pic>
        <p:nvPicPr>
          <p:cNvPr id="4" name="Picture 3"/>
          <p:cNvPicPr>
            <a:picLocks noChangeAspect="1"/>
          </p:cNvPicPr>
          <p:nvPr/>
        </p:nvPicPr>
        <p:blipFill rotWithShape="1">
          <a:blip r:embed="rId2"/>
          <a:srcRect l="486" t="25479" r="-973" b="532"/>
          <a:stretch/>
        </p:blipFill>
        <p:spPr>
          <a:xfrm>
            <a:off x="3200400" y="1853449"/>
            <a:ext cx="10733809" cy="2888671"/>
          </a:xfrm>
          <a:prstGeom prst="rect">
            <a:avLst/>
          </a:prstGeom>
        </p:spPr>
      </p:pic>
    </p:spTree>
    <p:extLst>
      <p:ext uri="{BB962C8B-B14F-4D97-AF65-F5344CB8AC3E}">
        <p14:creationId xmlns:p14="http://schemas.microsoft.com/office/powerpoint/2010/main" val="340787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DISCOUNTED CASH FLOW (DCF)</a:t>
            </a:r>
            <a:endParaRPr lang="en-US" b="1" dirty="0"/>
          </a:p>
        </p:txBody>
      </p:sp>
      <p:sp>
        <p:nvSpPr>
          <p:cNvPr id="2" name="Rectangle 1"/>
          <p:cNvSpPr/>
          <p:nvPr/>
        </p:nvSpPr>
        <p:spPr>
          <a:xfrm>
            <a:off x="1341120" y="1997839"/>
            <a:ext cx="9673244" cy="5016758"/>
          </a:xfrm>
          <a:prstGeom prst="rect">
            <a:avLst/>
          </a:prstGeom>
        </p:spPr>
        <p:txBody>
          <a:bodyPr wrap="square">
            <a:spAutoFit/>
          </a:bodyPr>
          <a:lstStyle/>
          <a:p>
            <a:pPr lvl="0"/>
            <a:r>
              <a:rPr lang="en-JM" sz="3200" dirty="0">
                <a:solidFill>
                  <a:srgbClr val="624D38"/>
                </a:solidFill>
                <a:latin typeface="Arial" panose="020B0604020202020204" pitchFamily="34" charset="0"/>
              </a:rPr>
              <a:t>Discounted cash flow, or DCF for short, is an investment appraisal technique which takes into account both the timings of cash flows and also total profitability over a project's life. </a:t>
            </a:r>
            <a:endParaRPr lang="en-JM" sz="3200" dirty="0" smtClean="0">
              <a:solidFill>
                <a:srgbClr val="624D38"/>
              </a:solidFill>
              <a:latin typeface="Arial" panose="020B0604020202020204" pitchFamily="34" charset="0"/>
            </a:endParaRPr>
          </a:p>
          <a:p>
            <a:pPr lvl="0"/>
            <a:r>
              <a:rPr lang="en-JM" sz="3200" dirty="0" smtClean="0">
                <a:solidFill>
                  <a:srgbClr val="624D38"/>
                </a:solidFill>
                <a:latin typeface="Arial" panose="020B0604020202020204" pitchFamily="34" charset="0"/>
              </a:rPr>
              <a:t>Two </a:t>
            </a:r>
            <a:r>
              <a:rPr lang="en-JM" sz="3200" dirty="0">
                <a:solidFill>
                  <a:srgbClr val="624D38"/>
                </a:solidFill>
                <a:latin typeface="Arial" panose="020B0604020202020204" pitchFamily="34" charset="0"/>
              </a:rPr>
              <a:t>important points about DCF are as follows</a:t>
            </a:r>
            <a:r>
              <a:rPr lang="en-JM" sz="3200" dirty="0" smtClean="0">
                <a:solidFill>
                  <a:srgbClr val="624D38"/>
                </a:solidFill>
                <a:latin typeface="Arial" panose="020B0604020202020204" pitchFamily="34" charset="0"/>
              </a:rPr>
              <a:t>.</a:t>
            </a:r>
          </a:p>
          <a:p>
            <a:pPr lvl="0"/>
            <a:r>
              <a:rPr lang="en-JM" sz="3200" dirty="0" smtClean="0">
                <a:solidFill>
                  <a:srgbClr val="624D38"/>
                </a:solidFill>
                <a:latin typeface="Arial" panose="020B0604020202020204" pitchFamily="34" charset="0"/>
              </a:rPr>
              <a:t> </a:t>
            </a:r>
            <a:r>
              <a:rPr lang="en-JM" sz="3200" dirty="0">
                <a:solidFill>
                  <a:srgbClr val="624D38"/>
                </a:solidFill>
                <a:latin typeface="Arial" panose="020B0604020202020204" pitchFamily="34" charset="0"/>
              </a:rPr>
              <a:t>(a) DCF looks at the cash flows of a project, not the accounting profits. Cash flows are considered because they show the costs and benefits of a project when they actually occur and ignore notional costs such as depreciation. </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3854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DISCOUNTED CASH FLOW (DCF)</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3200" dirty="0" smtClean="0">
                <a:solidFill>
                  <a:srgbClr val="624D38"/>
                </a:solidFill>
                <a:latin typeface="Arial" panose="020B0604020202020204" pitchFamily="34" charset="0"/>
              </a:rPr>
              <a:t>(</a:t>
            </a:r>
            <a:r>
              <a:rPr lang="en-JM" sz="3200" dirty="0">
                <a:solidFill>
                  <a:srgbClr val="624D38"/>
                </a:solidFill>
                <a:latin typeface="Arial" panose="020B0604020202020204" pitchFamily="34" charset="0"/>
              </a:rPr>
              <a:t>b) The timing of cash flows is taken into account by discounting them. The effect of discounting is to give a bigger value per $1 for cash flows that occur earlier: $1 earned after one year will be worth more than $1 earned after two years, which in turn will be worth more than $1 earned after five years, and so </a:t>
            </a:r>
            <a:r>
              <a:rPr lang="en-JM" sz="3200" dirty="0" smtClean="0">
                <a:solidFill>
                  <a:srgbClr val="624D38"/>
                </a:solidFill>
                <a:latin typeface="Arial" panose="020B0604020202020204" pitchFamily="34" charset="0"/>
              </a:rPr>
              <a:t>on.</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908982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PAY BACK PERIODS  </a:t>
            </a:r>
            <a:endParaRPr lang="en-US" b="1" dirty="0"/>
          </a:p>
        </p:txBody>
      </p:sp>
      <p:sp>
        <p:nvSpPr>
          <p:cNvPr id="2" name="Rectangle 1"/>
          <p:cNvSpPr/>
          <p:nvPr/>
        </p:nvSpPr>
        <p:spPr>
          <a:xfrm>
            <a:off x="1341120" y="1997839"/>
            <a:ext cx="9673244" cy="4524315"/>
          </a:xfrm>
          <a:prstGeom prst="rect">
            <a:avLst/>
          </a:prstGeom>
        </p:spPr>
        <p:txBody>
          <a:bodyPr wrap="square">
            <a:spAutoFit/>
          </a:bodyPr>
          <a:lstStyle/>
          <a:p>
            <a:pPr lvl="0"/>
            <a:r>
              <a:rPr lang="en-JM" sz="3200" dirty="0">
                <a:solidFill>
                  <a:srgbClr val="624D38"/>
                </a:solidFill>
                <a:latin typeface="Arial" panose="020B0604020202020204" pitchFamily="34" charset="0"/>
              </a:rPr>
              <a:t>The payback period is the time it takes for a project to repay its initial investment.</a:t>
            </a:r>
          </a:p>
          <a:p>
            <a:pPr lvl="0"/>
            <a:r>
              <a:rPr lang="en-JM" sz="3200" dirty="0" smtClean="0">
                <a:solidFill>
                  <a:srgbClr val="624D38"/>
                </a:solidFill>
                <a:latin typeface="Arial" panose="020B0604020202020204" pitchFamily="34" charset="0"/>
              </a:rPr>
              <a:t>Payback </a:t>
            </a:r>
            <a:r>
              <a:rPr lang="en-JM" sz="3200" dirty="0">
                <a:solidFill>
                  <a:srgbClr val="624D38"/>
                </a:solidFill>
                <a:latin typeface="Arial" panose="020B0604020202020204" pitchFamily="34" charset="0"/>
              </a:rPr>
              <a:t>is used measured in terms of years and months, though any period could be used depending on the life of the project (e.g. weeks, months).</a:t>
            </a:r>
          </a:p>
          <a:p>
            <a:pPr lvl="0"/>
            <a:r>
              <a:rPr lang="en-JM" sz="3200" dirty="0" smtClean="0">
                <a:solidFill>
                  <a:srgbClr val="624D38"/>
                </a:solidFill>
                <a:latin typeface="Arial" panose="020B0604020202020204" pitchFamily="34" charset="0"/>
              </a:rPr>
              <a:t>Payback </a:t>
            </a:r>
            <a:r>
              <a:rPr lang="en-JM" sz="3200" dirty="0">
                <a:solidFill>
                  <a:srgbClr val="624D38"/>
                </a:solidFill>
                <a:latin typeface="Arial" panose="020B0604020202020204" pitchFamily="34" charset="0"/>
              </a:rPr>
              <a:t>focuses on cash flows and looks at the cumulative cash flow of the investment up to the point at which the original investment has been recouped from the investment cash flows</a:t>
            </a:r>
            <a:r>
              <a:rPr lang="en-JM" sz="3200" dirty="0" smtClean="0">
                <a:solidFill>
                  <a:srgbClr val="624D38"/>
                </a:solidFill>
                <a:latin typeface="Arial" panose="020B0604020202020204" pitchFamily="34" charset="0"/>
              </a:rPr>
              <a:t>.</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2227543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PAY BACK PERIODS  </a:t>
            </a:r>
            <a:endParaRPr lang="en-US" b="1" dirty="0"/>
          </a:p>
        </p:txBody>
      </p:sp>
      <p:sp>
        <p:nvSpPr>
          <p:cNvPr id="2" name="Rectangle 1"/>
          <p:cNvSpPr/>
          <p:nvPr/>
        </p:nvSpPr>
        <p:spPr>
          <a:xfrm>
            <a:off x="1341120" y="1997839"/>
            <a:ext cx="9673244" cy="4524315"/>
          </a:xfrm>
          <a:prstGeom prst="rect">
            <a:avLst/>
          </a:prstGeom>
        </p:spPr>
        <p:txBody>
          <a:bodyPr wrap="square">
            <a:spAutoFit/>
          </a:bodyPr>
          <a:lstStyle/>
          <a:p>
            <a:pPr lvl="0"/>
            <a:r>
              <a:rPr lang="en-JM" sz="3200" dirty="0">
                <a:solidFill>
                  <a:srgbClr val="624D38"/>
                </a:solidFill>
                <a:latin typeface="Arial" panose="020B0604020202020204" pitchFamily="34" charset="0"/>
              </a:rPr>
              <a:t>The main advantages and disadvantages of using Payback as a method of investment appraisal are as follows</a:t>
            </a:r>
            <a:r>
              <a:rPr lang="en-JM" sz="3200" dirty="0" smtClean="0">
                <a:solidFill>
                  <a:srgbClr val="624D38"/>
                </a:solidFill>
                <a:latin typeface="Arial" panose="020B0604020202020204" pitchFamily="34" charset="0"/>
              </a:rPr>
              <a:t>:</a:t>
            </a:r>
          </a:p>
          <a:p>
            <a:pPr lvl="0"/>
            <a:r>
              <a:rPr lang="en-JM" sz="3200" b="1" dirty="0" smtClean="0">
                <a:solidFill>
                  <a:srgbClr val="624D38"/>
                </a:solidFill>
                <a:latin typeface="Arial" panose="020B0604020202020204" pitchFamily="34" charset="0"/>
              </a:rPr>
              <a:t>Advantages </a:t>
            </a:r>
            <a:r>
              <a:rPr lang="en-JM" sz="3200" b="1" dirty="0">
                <a:solidFill>
                  <a:srgbClr val="624D38"/>
                </a:solidFill>
                <a:latin typeface="Arial" panose="020B0604020202020204" pitchFamily="34" charset="0"/>
              </a:rPr>
              <a:t>of </a:t>
            </a:r>
            <a:r>
              <a:rPr lang="en-JM" sz="3200" b="1" dirty="0" smtClean="0">
                <a:solidFill>
                  <a:srgbClr val="624D38"/>
                </a:solidFill>
                <a:latin typeface="Arial" panose="020B0604020202020204" pitchFamily="34" charset="0"/>
              </a:rPr>
              <a:t>Payback</a:t>
            </a:r>
          </a:p>
          <a:p>
            <a:pPr lvl="0"/>
            <a:r>
              <a:rPr lang="en-JM" sz="3200" dirty="0" smtClean="0">
                <a:solidFill>
                  <a:srgbClr val="624D38"/>
                </a:solidFill>
                <a:latin typeface="Arial" panose="020B0604020202020204" pitchFamily="34" charset="0"/>
              </a:rPr>
              <a:t>Simple </a:t>
            </a:r>
            <a:r>
              <a:rPr lang="en-JM" sz="3200" dirty="0">
                <a:solidFill>
                  <a:srgbClr val="624D38"/>
                </a:solidFill>
                <a:latin typeface="Arial" panose="020B0604020202020204" pitchFamily="34" charset="0"/>
              </a:rPr>
              <a:t>and easy to calculate + easy to understand the </a:t>
            </a:r>
            <a:r>
              <a:rPr lang="en-JM" sz="3200" dirty="0" smtClean="0">
                <a:solidFill>
                  <a:srgbClr val="624D38"/>
                </a:solidFill>
                <a:latin typeface="Arial" panose="020B0604020202020204" pitchFamily="34" charset="0"/>
              </a:rPr>
              <a:t>results.</a:t>
            </a:r>
            <a:endParaRPr lang="en-JM" sz="3200" dirty="0">
              <a:solidFill>
                <a:srgbClr val="624D38"/>
              </a:solidFill>
              <a:latin typeface="Arial" panose="020B0604020202020204" pitchFamily="34" charset="0"/>
            </a:endParaRPr>
          </a:p>
          <a:p>
            <a:pPr lvl="0"/>
            <a:r>
              <a:rPr lang="en-JM" sz="3200" dirty="0" smtClean="0">
                <a:solidFill>
                  <a:srgbClr val="624D38"/>
                </a:solidFill>
                <a:latin typeface="Arial" panose="020B0604020202020204" pitchFamily="34" charset="0"/>
              </a:rPr>
              <a:t>Focuses </a:t>
            </a:r>
            <a:r>
              <a:rPr lang="en-JM" sz="3200" dirty="0">
                <a:solidFill>
                  <a:srgbClr val="624D38"/>
                </a:solidFill>
                <a:latin typeface="Arial" panose="020B0604020202020204" pitchFamily="34" charset="0"/>
              </a:rPr>
              <a:t>on cash flows – good for use by businesses where cash is a scarce </a:t>
            </a:r>
            <a:r>
              <a:rPr lang="en-JM" sz="3200" dirty="0" smtClean="0">
                <a:solidFill>
                  <a:srgbClr val="624D38"/>
                </a:solidFill>
                <a:latin typeface="Arial" panose="020B0604020202020204" pitchFamily="34" charset="0"/>
              </a:rPr>
              <a:t>resource.</a:t>
            </a:r>
            <a:endParaRPr lang="en-JM" sz="3200" dirty="0">
              <a:solidFill>
                <a:srgbClr val="624D38"/>
              </a:solidFill>
              <a:latin typeface="Arial" panose="020B0604020202020204" pitchFamily="34" charset="0"/>
            </a:endParaRPr>
          </a:p>
          <a:p>
            <a:pPr lvl="0"/>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237070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PAY BACK PERIODS  </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3200" dirty="0" smtClean="0">
                <a:solidFill>
                  <a:srgbClr val="624D38"/>
                </a:solidFill>
                <a:latin typeface="Arial" panose="020B0604020202020204" pitchFamily="34" charset="0"/>
              </a:rPr>
              <a:t>Emphasises </a:t>
            </a:r>
            <a:r>
              <a:rPr lang="en-JM" sz="3200" dirty="0">
                <a:solidFill>
                  <a:srgbClr val="624D38"/>
                </a:solidFill>
                <a:latin typeface="Arial" panose="020B0604020202020204" pitchFamily="34" charset="0"/>
              </a:rPr>
              <a:t>speed of return; may be appropriate for businesses subject to significant market change</a:t>
            </a:r>
          </a:p>
          <a:p>
            <a:pPr lvl="0"/>
            <a:r>
              <a:rPr lang="en-JM" sz="3200" dirty="0" smtClean="0">
                <a:solidFill>
                  <a:srgbClr val="624D38"/>
                </a:solidFill>
                <a:latin typeface="Arial" panose="020B0604020202020204" pitchFamily="34" charset="0"/>
              </a:rPr>
              <a:t>Straightforward </a:t>
            </a:r>
            <a:r>
              <a:rPr lang="en-JM" sz="3200" dirty="0">
                <a:solidFill>
                  <a:srgbClr val="624D38"/>
                </a:solidFill>
                <a:latin typeface="Arial" panose="020B0604020202020204" pitchFamily="34" charset="0"/>
              </a:rPr>
              <a:t>to compare competing </a:t>
            </a:r>
            <a:r>
              <a:rPr lang="en-JM" sz="3200" dirty="0" smtClean="0">
                <a:solidFill>
                  <a:srgbClr val="624D38"/>
                </a:solidFill>
                <a:latin typeface="Arial" panose="020B0604020202020204" pitchFamily="34" charset="0"/>
              </a:rPr>
              <a:t>projects.</a:t>
            </a:r>
          </a:p>
          <a:p>
            <a:pPr lvl="0"/>
            <a:r>
              <a:rPr lang="en-JM" sz="3200" b="1" dirty="0" smtClean="0">
                <a:solidFill>
                  <a:srgbClr val="624D38"/>
                </a:solidFill>
                <a:latin typeface="Arial" panose="020B0604020202020204" pitchFamily="34" charset="0"/>
              </a:rPr>
              <a:t>Disadvantages </a:t>
            </a:r>
            <a:r>
              <a:rPr lang="en-JM" sz="3200" b="1" dirty="0">
                <a:solidFill>
                  <a:srgbClr val="624D38"/>
                </a:solidFill>
                <a:latin typeface="Arial" panose="020B0604020202020204" pitchFamily="34" charset="0"/>
              </a:rPr>
              <a:t>of </a:t>
            </a:r>
            <a:r>
              <a:rPr lang="en-JM" sz="3200" b="1" dirty="0" smtClean="0">
                <a:solidFill>
                  <a:srgbClr val="624D38"/>
                </a:solidFill>
                <a:latin typeface="Arial" panose="020B0604020202020204" pitchFamily="34" charset="0"/>
              </a:rPr>
              <a:t>Payback</a:t>
            </a:r>
          </a:p>
          <a:p>
            <a:pPr lvl="0"/>
            <a:r>
              <a:rPr lang="en-JM" sz="3200" dirty="0" smtClean="0">
                <a:solidFill>
                  <a:srgbClr val="624D38"/>
                </a:solidFill>
                <a:latin typeface="Arial" panose="020B0604020202020204" pitchFamily="34" charset="0"/>
              </a:rPr>
              <a:t>Ignores </a:t>
            </a:r>
            <a:r>
              <a:rPr lang="en-JM" sz="3200" dirty="0">
                <a:solidFill>
                  <a:srgbClr val="624D38"/>
                </a:solidFill>
                <a:latin typeface="Arial" panose="020B0604020202020204" pitchFamily="34" charset="0"/>
              </a:rPr>
              <a:t>cash flows which arise after the payback has been reached – i.e. does not look at the overall project </a:t>
            </a:r>
            <a:r>
              <a:rPr lang="en-JM" sz="3200" dirty="0" smtClean="0">
                <a:solidFill>
                  <a:srgbClr val="624D38"/>
                </a:solidFill>
                <a:latin typeface="Arial" panose="020B0604020202020204" pitchFamily="34" charset="0"/>
              </a:rPr>
              <a:t>return.</a:t>
            </a:r>
          </a:p>
        </p:txBody>
      </p:sp>
    </p:spTree>
    <p:extLst>
      <p:ext uri="{BB962C8B-B14F-4D97-AF65-F5344CB8AC3E}">
        <p14:creationId xmlns:p14="http://schemas.microsoft.com/office/powerpoint/2010/main" val="32014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PAY BACK PERIODS  </a:t>
            </a:r>
            <a:endParaRPr lang="en-US" b="1" dirty="0"/>
          </a:p>
        </p:txBody>
      </p:sp>
      <p:sp>
        <p:nvSpPr>
          <p:cNvPr id="2" name="Rectangle 1"/>
          <p:cNvSpPr/>
          <p:nvPr/>
        </p:nvSpPr>
        <p:spPr>
          <a:xfrm>
            <a:off x="1341120" y="1997839"/>
            <a:ext cx="9673244" cy="3416320"/>
          </a:xfrm>
          <a:prstGeom prst="rect">
            <a:avLst/>
          </a:prstGeom>
        </p:spPr>
        <p:txBody>
          <a:bodyPr wrap="square">
            <a:spAutoFit/>
          </a:bodyPr>
          <a:lstStyle/>
          <a:p>
            <a:pPr lvl="0"/>
            <a:r>
              <a:rPr lang="en-JM" sz="3200" dirty="0" smtClean="0">
                <a:solidFill>
                  <a:srgbClr val="624D38"/>
                </a:solidFill>
                <a:latin typeface="Arial" panose="020B0604020202020204" pitchFamily="34" charset="0"/>
              </a:rPr>
              <a:t>-</a:t>
            </a:r>
            <a:r>
              <a:rPr lang="en-JM" sz="3600" dirty="0" smtClean="0">
                <a:solidFill>
                  <a:srgbClr val="624D38"/>
                </a:solidFill>
                <a:latin typeface="Arial" panose="020B0604020202020204" pitchFamily="34" charset="0"/>
              </a:rPr>
              <a:t>Takes </a:t>
            </a:r>
            <a:r>
              <a:rPr lang="en-JM" sz="3600" dirty="0">
                <a:solidFill>
                  <a:srgbClr val="624D38"/>
                </a:solidFill>
                <a:latin typeface="Arial" panose="020B0604020202020204" pitchFamily="34" charset="0"/>
              </a:rPr>
              <a:t>no account of the "time value of </a:t>
            </a:r>
            <a:r>
              <a:rPr lang="en-JM" sz="3600" dirty="0" smtClean="0">
                <a:solidFill>
                  <a:srgbClr val="624D38"/>
                </a:solidFill>
                <a:latin typeface="Arial" panose="020B0604020202020204" pitchFamily="34" charset="0"/>
              </a:rPr>
              <a:t>money“.</a:t>
            </a:r>
            <a:endParaRPr lang="en-JM" sz="3600" dirty="0">
              <a:solidFill>
                <a:srgbClr val="624D38"/>
              </a:solidFill>
              <a:latin typeface="Arial" panose="020B0604020202020204" pitchFamily="34" charset="0"/>
            </a:endParaRPr>
          </a:p>
          <a:p>
            <a:pPr lvl="0"/>
            <a:r>
              <a:rPr lang="en-JM" sz="3600" dirty="0" smtClean="0">
                <a:solidFill>
                  <a:srgbClr val="624D38"/>
                </a:solidFill>
                <a:latin typeface="Arial" panose="020B0604020202020204" pitchFamily="34" charset="0"/>
              </a:rPr>
              <a:t>-May </a:t>
            </a:r>
            <a:r>
              <a:rPr lang="en-JM" sz="3600" dirty="0">
                <a:solidFill>
                  <a:srgbClr val="624D38"/>
                </a:solidFill>
                <a:latin typeface="Arial" panose="020B0604020202020204" pitchFamily="34" charset="0"/>
              </a:rPr>
              <a:t>encourage short-term </a:t>
            </a:r>
            <a:r>
              <a:rPr lang="en-JM" sz="3600" dirty="0" smtClean="0">
                <a:solidFill>
                  <a:srgbClr val="624D38"/>
                </a:solidFill>
                <a:latin typeface="Arial" panose="020B0604020202020204" pitchFamily="34" charset="0"/>
              </a:rPr>
              <a:t>thinking.</a:t>
            </a:r>
            <a:endParaRPr lang="en-JM" sz="3600" dirty="0">
              <a:solidFill>
                <a:srgbClr val="624D38"/>
              </a:solidFill>
              <a:latin typeface="Arial" panose="020B0604020202020204" pitchFamily="34" charset="0"/>
            </a:endParaRPr>
          </a:p>
          <a:p>
            <a:pPr lvl="0"/>
            <a:r>
              <a:rPr lang="en-JM" sz="3600" dirty="0" smtClean="0">
                <a:solidFill>
                  <a:srgbClr val="624D38"/>
                </a:solidFill>
                <a:latin typeface="Arial" panose="020B0604020202020204" pitchFamily="34" charset="0"/>
              </a:rPr>
              <a:t>-Ignores </a:t>
            </a:r>
            <a:r>
              <a:rPr lang="en-JM" sz="3600" dirty="0">
                <a:solidFill>
                  <a:srgbClr val="624D38"/>
                </a:solidFill>
                <a:latin typeface="Arial" panose="020B0604020202020204" pitchFamily="34" charset="0"/>
              </a:rPr>
              <a:t>qualitative aspects of a </a:t>
            </a:r>
            <a:r>
              <a:rPr lang="en-JM" sz="3600" dirty="0" smtClean="0">
                <a:solidFill>
                  <a:srgbClr val="624D38"/>
                </a:solidFill>
                <a:latin typeface="Arial" panose="020B0604020202020204" pitchFamily="34" charset="0"/>
              </a:rPr>
              <a:t>decision.</a:t>
            </a:r>
            <a:endParaRPr lang="en-JM" sz="3600" dirty="0">
              <a:solidFill>
                <a:srgbClr val="624D38"/>
              </a:solidFill>
              <a:latin typeface="Arial" panose="020B0604020202020204" pitchFamily="34" charset="0"/>
            </a:endParaRPr>
          </a:p>
          <a:p>
            <a:pPr lvl="0"/>
            <a:r>
              <a:rPr lang="en-JM" sz="3600" dirty="0" smtClean="0">
                <a:solidFill>
                  <a:srgbClr val="624D38"/>
                </a:solidFill>
                <a:latin typeface="Arial" panose="020B0604020202020204" pitchFamily="34" charset="0"/>
              </a:rPr>
              <a:t>-Does </a:t>
            </a:r>
            <a:r>
              <a:rPr lang="en-JM" sz="3600" dirty="0">
                <a:solidFill>
                  <a:srgbClr val="624D38"/>
                </a:solidFill>
                <a:latin typeface="Arial" panose="020B0604020202020204" pitchFamily="34" charset="0"/>
              </a:rPr>
              <a:t>not actually create a decision for the </a:t>
            </a:r>
            <a:r>
              <a:rPr lang="en-JM" sz="3600" dirty="0" smtClean="0">
                <a:solidFill>
                  <a:srgbClr val="624D38"/>
                </a:solidFill>
                <a:latin typeface="Arial" panose="020B0604020202020204" pitchFamily="34" charset="0"/>
              </a:rPr>
              <a:t>investment.</a:t>
            </a:r>
            <a:endParaRPr lang="en-JM" sz="3600" dirty="0">
              <a:solidFill>
                <a:srgbClr val="624D38"/>
              </a:solidFill>
              <a:latin typeface="Arial" panose="020B0604020202020204" pitchFamily="34" charset="0"/>
            </a:endParaRPr>
          </a:p>
        </p:txBody>
      </p:sp>
    </p:spTree>
    <p:extLst>
      <p:ext uri="{BB962C8B-B14F-4D97-AF65-F5344CB8AC3E}">
        <p14:creationId xmlns:p14="http://schemas.microsoft.com/office/powerpoint/2010/main" val="59135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REFERENCES</a:t>
            </a:r>
            <a:endParaRPr lang="en-US" b="1" dirty="0"/>
          </a:p>
        </p:txBody>
      </p:sp>
      <p:sp>
        <p:nvSpPr>
          <p:cNvPr id="2" name="Rectangle 1"/>
          <p:cNvSpPr/>
          <p:nvPr/>
        </p:nvSpPr>
        <p:spPr>
          <a:xfrm>
            <a:off x="93517" y="1997839"/>
            <a:ext cx="11897591" cy="4524315"/>
          </a:xfrm>
          <a:prstGeom prst="rect">
            <a:avLst/>
          </a:prstGeom>
        </p:spPr>
        <p:txBody>
          <a:bodyPr wrap="square">
            <a:spAutoFit/>
          </a:bodyPr>
          <a:lstStyle/>
          <a:p>
            <a:pPr lvl="0"/>
            <a:r>
              <a:rPr lang="en-JM" sz="2400" dirty="0" smtClean="0">
                <a:solidFill>
                  <a:srgbClr val="624D38"/>
                </a:solidFill>
                <a:latin typeface="Arial" panose="020B0604020202020204" pitchFamily="34" charset="0"/>
              </a:rPr>
              <a:t>Bragg</a:t>
            </a:r>
            <a:r>
              <a:rPr lang="en-JM" sz="2400" dirty="0">
                <a:solidFill>
                  <a:srgbClr val="624D38"/>
                </a:solidFill>
                <a:latin typeface="Arial" panose="020B0604020202020204" pitchFamily="34" charset="0"/>
              </a:rPr>
              <a:t>, S. (2018). Cost allocation. [online] </a:t>
            </a:r>
            <a:r>
              <a:rPr lang="en-JM" sz="2400" dirty="0" err="1">
                <a:solidFill>
                  <a:srgbClr val="624D38"/>
                </a:solidFill>
                <a:latin typeface="Arial" panose="020B0604020202020204" pitchFamily="34" charset="0"/>
              </a:rPr>
              <a:t>AccountingTools</a:t>
            </a:r>
            <a:r>
              <a:rPr lang="en-JM" sz="2400" dirty="0">
                <a:solidFill>
                  <a:srgbClr val="624D38"/>
                </a:solidFill>
                <a:latin typeface="Arial" panose="020B0604020202020204" pitchFamily="34" charset="0"/>
              </a:rPr>
              <a:t>. Available at: https://www.accountingtools.com/articles/what-is-cost-allocation.html [Accessed 18 Feb. 2018</a:t>
            </a:r>
            <a:r>
              <a:rPr lang="en-JM" sz="2400" dirty="0" smtClean="0">
                <a:solidFill>
                  <a:srgbClr val="624D38"/>
                </a:solidFill>
                <a:latin typeface="Arial" panose="020B0604020202020204" pitchFamily="34" charset="0"/>
              </a:rPr>
              <a:t>].</a:t>
            </a:r>
          </a:p>
          <a:p>
            <a:pPr lvl="0"/>
            <a:r>
              <a:rPr lang="en-JM" sz="2400" dirty="0" smtClean="0">
                <a:solidFill>
                  <a:srgbClr val="624D38"/>
                </a:solidFill>
                <a:latin typeface="Arial" panose="020B0604020202020204" pitchFamily="34" charset="0"/>
              </a:rPr>
              <a:t>Smallbusiness.chron.com</a:t>
            </a:r>
            <a:r>
              <a:rPr lang="en-JM" sz="2400" dirty="0">
                <a:solidFill>
                  <a:srgbClr val="624D38"/>
                </a:solidFill>
                <a:latin typeface="Arial" panose="020B0604020202020204" pitchFamily="34" charset="0"/>
              </a:rPr>
              <a:t>. (2018). Description of Capital Budgeting. [online] Available at: http://smallbusiness.chron.com/description-capital-budgeting-15496.html [Accessed 18 Feb. 2018</a:t>
            </a:r>
            <a:r>
              <a:rPr lang="en-JM" sz="2400" dirty="0" smtClean="0">
                <a:solidFill>
                  <a:srgbClr val="624D38"/>
                </a:solidFill>
                <a:latin typeface="Arial" panose="020B0604020202020204" pitchFamily="34" charset="0"/>
              </a:rPr>
              <a:t>].</a:t>
            </a:r>
          </a:p>
          <a:p>
            <a:pPr lvl="0"/>
            <a:r>
              <a:rPr lang="en-JM" sz="2400" dirty="0">
                <a:solidFill>
                  <a:srgbClr val="624D38"/>
                </a:solidFill>
                <a:latin typeface="Arial" panose="020B0604020202020204" pitchFamily="34" charset="0"/>
              </a:rPr>
              <a:t>Study.com. (2018). The Three Purposes of Cost Allocation | Study.com. [online] Available at: https://study.com/academy/lesson/the-three-purposes-of-cost-allocation.html [Accessed 18 Feb. 2018].</a:t>
            </a:r>
            <a:endParaRPr lang="en-JM" sz="2400" dirty="0" smtClean="0">
              <a:solidFill>
                <a:srgbClr val="624D38"/>
              </a:solidFill>
              <a:latin typeface="Arial" panose="020B0604020202020204" pitchFamily="34" charset="0"/>
            </a:endParaRPr>
          </a:p>
          <a:p>
            <a:pPr lvl="0"/>
            <a:r>
              <a:rPr lang="en-JM" sz="2400" dirty="0">
                <a:solidFill>
                  <a:srgbClr val="624D38"/>
                </a:solidFill>
                <a:latin typeface="Arial" panose="020B0604020202020204" pitchFamily="34" charset="0"/>
              </a:rPr>
              <a:t>accountingexplained.com. (2018). cost-allocation. [online] Available at: https://accountingexplained.com/managerial/cost-allocation/ [Accessed 18 Feb. 2018].</a:t>
            </a:r>
            <a:endParaRPr lang="en-JM" sz="2400" dirty="0" smtClean="0">
              <a:solidFill>
                <a:srgbClr val="624D38"/>
              </a:solidFill>
              <a:latin typeface="Arial" panose="020B0604020202020204" pitchFamily="34" charset="0"/>
            </a:endParaRPr>
          </a:p>
          <a:p>
            <a:pPr lvl="0"/>
            <a:endParaRPr lang="en-US" sz="24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56947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REFERENCES</a:t>
            </a:r>
            <a:endParaRPr lang="en-US" b="1" dirty="0"/>
          </a:p>
        </p:txBody>
      </p:sp>
      <p:sp>
        <p:nvSpPr>
          <p:cNvPr id="2" name="Rectangle 1"/>
          <p:cNvSpPr/>
          <p:nvPr/>
        </p:nvSpPr>
        <p:spPr>
          <a:xfrm>
            <a:off x="93517" y="1997839"/>
            <a:ext cx="11897591" cy="4524315"/>
          </a:xfrm>
          <a:prstGeom prst="rect">
            <a:avLst/>
          </a:prstGeom>
        </p:spPr>
        <p:txBody>
          <a:bodyPr wrap="square">
            <a:spAutoFit/>
          </a:bodyPr>
          <a:lstStyle/>
          <a:p>
            <a:pPr lvl="0"/>
            <a:r>
              <a:rPr lang="en-JM" sz="2400" dirty="0">
                <a:solidFill>
                  <a:srgbClr val="624D38"/>
                </a:solidFill>
                <a:latin typeface="Arial" panose="020B0604020202020204" pitchFamily="34" charset="0"/>
              </a:rPr>
              <a:t> </a:t>
            </a:r>
            <a:r>
              <a:rPr lang="en-JM" sz="2400" dirty="0" err="1">
                <a:solidFill>
                  <a:srgbClr val="624D38"/>
                </a:solidFill>
                <a:latin typeface="Arial" panose="020B0604020202020204" pitchFamily="34" charset="0"/>
              </a:rPr>
              <a:t>Fontinelle</a:t>
            </a:r>
            <a:r>
              <a:rPr lang="en-JM" sz="2400" dirty="0">
                <a:solidFill>
                  <a:srgbClr val="624D38"/>
                </a:solidFill>
                <a:latin typeface="Arial" panose="020B0604020202020204" pitchFamily="34" charset="0"/>
              </a:rPr>
              <a:t>, A. (2018). Capital. [online] Investopedia. Available at: https://www.investopedia.com/terms/c/capital.asp [Accessed 18 Feb. 2018</a:t>
            </a:r>
            <a:r>
              <a:rPr lang="en-JM" sz="2400" dirty="0" smtClean="0">
                <a:solidFill>
                  <a:srgbClr val="624D38"/>
                </a:solidFill>
                <a:latin typeface="Arial" panose="020B0604020202020204" pitchFamily="34" charset="0"/>
              </a:rPr>
              <a:t>].</a:t>
            </a:r>
          </a:p>
          <a:p>
            <a:pPr lvl="0"/>
            <a:endParaRPr lang="en-JM" sz="2400" dirty="0" smtClean="0">
              <a:solidFill>
                <a:srgbClr val="624D38"/>
              </a:solidFill>
              <a:latin typeface="Arial" panose="020B0604020202020204" pitchFamily="34" charset="0"/>
            </a:endParaRPr>
          </a:p>
          <a:p>
            <a:pPr lvl="0"/>
            <a:r>
              <a:rPr lang="en-JM" sz="2400" dirty="0">
                <a:solidFill>
                  <a:srgbClr val="624D38"/>
                </a:solidFill>
                <a:latin typeface="Arial" panose="020B0604020202020204" pitchFamily="34" charset="0"/>
              </a:rPr>
              <a:t>www.pearsoncanada.ca. (2018). CAPITAL BUDGETING AND DECISION MAKING. [online] Available at: </a:t>
            </a:r>
            <a:r>
              <a:rPr lang="en-JM" sz="2400" dirty="0" smtClean="0">
                <a:solidFill>
                  <a:srgbClr val="624D38"/>
                </a:solidFill>
                <a:latin typeface="Arial" panose="020B0604020202020204" pitchFamily="34" charset="0"/>
                <a:hlinkClick r:id="rId2"/>
              </a:rPr>
              <a:t>www.pearsoncanada.ca</a:t>
            </a:r>
            <a:r>
              <a:rPr lang="en-JM" sz="2400" dirty="0" smtClean="0">
                <a:solidFill>
                  <a:srgbClr val="624D38"/>
                </a:solidFill>
                <a:latin typeface="Arial" panose="020B0604020202020204" pitchFamily="34" charset="0"/>
              </a:rPr>
              <a:t> </a:t>
            </a:r>
            <a:r>
              <a:rPr lang="en-JM" sz="2400" dirty="0" err="1" smtClean="0">
                <a:solidFill>
                  <a:srgbClr val="624D38"/>
                </a:solidFill>
                <a:latin typeface="Arial" panose="020B0604020202020204" pitchFamily="34" charset="0"/>
              </a:rPr>
              <a:t>highered</a:t>
            </a:r>
            <a:r>
              <a:rPr lang="en-JM" sz="2400" dirty="0" smtClean="0">
                <a:solidFill>
                  <a:srgbClr val="624D38"/>
                </a:solidFill>
                <a:latin typeface="Arial" panose="020B0604020202020204" pitchFamily="34" charset="0"/>
              </a:rPr>
              <a:t>-showcase multi-product-showcase fhorngren-ch20.pdf [</a:t>
            </a:r>
            <a:r>
              <a:rPr lang="en-JM" sz="2400" dirty="0">
                <a:solidFill>
                  <a:srgbClr val="624D38"/>
                </a:solidFill>
                <a:latin typeface="Arial" panose="020B0604020202020204" pitchFamily="34" charset="0"/>
              </a:rPr>
              <a:t>Accessed 18 Feb. 2018</a:t>
            </a:r>
            <a:r>
              <a:rPr lang="en-JM" sz="2400" dirty="0" smtClean="0">
                <a:solidFill>
                  <a:srgbClr val="624D38"/>
                </a:solidFill>
                <a:latin typeface="Arial" panose="020B0604020202020204" pitchFamily="34" charset="0"/>
              </a:rPr>
              <a:t>].</a:t>
            </a:r>
          </a:p>
          <a:p>
            <a:pPr lvl="0"/>
            <a:endParaRPr lang="en-US" sz="2400" dirty="0">
              <a:solidFill>
                <a:srgbClr val="624D38"/>
              </a:solidFill>
              <a:latin typeface="Arial" panose="020B0604020202020204" pitchFamily="34" charset="0"/>
            </a:endParaRPr>
          </a:p>
          <a:p>
            <a:pPr lvl="0"/>
            <a:r>
              <a:rPr lang="en-JM" sz="2400" dirty="0">
                <a:solidFill>
                  <a:srgbClr val="624D38"/>
                </a:solidFill>
                <a:latin typeface="Arial" panose="020B0604020202020204" pitchFamily="34" charset="0"/>
              </a:rPr>
              <a:t>Gallo, A. (2014). A Refresher on Net Present Value. [online] Available at: https://hbr.org/2014/11/a-refresher-on-net-present-value [Accessed 18 Feb. 2018</a:t>
            </a:r>
            <a:r>
              <a:rPr lang="en-JM" sz="2400" dirty="0" smtClean="0">
                <a:solidFill>
                  <a:srgbClr val="624D38"/>
                </a:solidFill>
                <a:latin typeface="Arial" panose="020B0604020202020204" pitchFamily="34" charset="0"/>
              </a:rPr>
              <a:t>].</a:t>
            </a:r>
          </a:p>
          <a:p>
            <a:pPr lvl="0"/>
            <a:endParaRPr lang="en-US" sz="2400" dirty="0">
              <a:solidFill>
                <a:srgbClr val="624D38"/>
              </a:solidFill>
              <a:latin typeface="Arial" panose="020B0604020202020204" pitchFamily="34" charset="0"/>
            </a:endParaRPr>
          </a:p>
          <a:p>
            <a:pPr lvl="0"/>
            <a:r>
              <a:rPr lang="en-US" sz="2400" dirty="0">
                <a:solidFill>
                  <a:srgbClr val="624D38"/>
                </a:solidFill>
                <a:latin typeface="Arial" panose="020B0604020202020204" pitchFamily="34" charset="0"/>
              </a:rPr>
              <a:t>BPP LEARNING MEDIA. (2017). ACCA F9 FINANCIAL MANAGEMENT. [</a:t>
            </a:r>
            <a:r>
              <a:rPr lang="en-US" sz="2400" dirty="0" err="1">
                <a:solidFill>
                  <a:srgbClr val="624D38"/>
                </a:solidFill>
                <a:latin typeface="Arial" panose="020B0604020202020204" pitchFamily="34" charset="0"/>
              </a:rPr>
              <a:t>S.l.</a:t>
            </a:r>
            <a:r>
              <a:rPr lang="en-US" sz="2400" dirty="0">
                <a:solidFill>
                  <a:srgbClr val="624D38"/>
                </a:solidFill>
                <a:latin typeface="Arial" panose="020B0604020202020204" pitchFamily="34" charset="0"/>
              </a:rPr>
              <a:t>]: BPP LEARNING MEDIA.</a:t>
            </a:r>
            <a:endParaRPr lang="en-US" sz="2400" dirty="0">
              <a:solidFill>
                <a:srgbClr val="624D38"/>
              </a:solidFill>
              <a:latin typeface="Arial" panose="020B0604020202020204" pitchFamily="34" charset="0"/>
            </a:endParaRPr>
          </a:p>
        </p:txBody>
      </p:sp>
    </p:spTree>
    <p:extLst>
      <p:ext uri="{BB962C8B-B14F-4D97-AF65-F5344CB8AC3E}">
        <p14:creationId xmlns:p14="http://schemas.microsoft.com/office/powerpoint/2010/main" val="224039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REFERENCES</a:t>
            </a:r>
            <a:endParaRPr lang="en-US" b="1" dirty="0"/>
          </a:p>
        </p:txBody>
      </p:sp>
      <p:sp>
        <p:nvSpPr>
          <p:cNvPr id="2" name="Rectangle 1"/>
          <p:cNvSpPr/>
          <p:nvPr/>
        </p:nvSpPr>
        <p:spPr>
          <a:xfrm>
            <a:off x="93517" y="1997839"/>
            <a:ext cx="11897591" cy="3416320"/>
          </a:xfrm>
          <a:prstGeom prst="rect">
            <a:avLst/>
          </a:prstGeom>
        </p:spPr>
        <p:txBody>
          <a:bodyPr wrap="square">
            <a:spAutoFit/>
          </a:bodyPr>
          <a:lstStyle/>
          <a:p>
            <a:pPr lvl="0"/>
            <a:r>
              <a:rPr lang="en-JM" sz="2400" dirty="0">
                <a:solidFill>
                  <a:srgbClr val="624D38"/>
                </a:solidFill>
                <a:latin typeface="Arial" panose="020B0604020202020204" pitchFamily="34" charset="0"/>
              </a:rPr>
              <a:t>http://www.accaglobal.com, A. (2018). The internal rate of return | FFM Foundations in Financial Management | Foundations in Accountancy | Students | ACCA | ACCA Global. [online] Accaglobal.com. Available at: http://www.accaglobal.com/hk/en/student/exam-support-resources/foundation-level-study-resources/ffm/ffm-technical-articles/the-internal-rate-of-return.html [Accessed 18 Feb. 2018]. </a:t>
            </a:r>
            <a:endParaRPr lang="en-JM" sz="2400" dirty="0" smtClean="0">
              <a:solidFill>
                <a:srgbClr val="624D38"/>
              </a:solidFill>
              <a:latin typeface="Arial" panose="020B0604020202020204" pitchFamily="34" charset="0"/>
            </a:endParaRPr>
          </a:p>
          <a:p>
            <a:pPr lvl="0"/>
            <a:r>
              <a:rPr lang="en-JM" sz="2400" dirty="0">
                <a:solidFill>
                  <a:srgbClr val="624D38"/>
                </a:solidFill>
                <a:latin typeface="Arial" panose="020B0604020202020204" pitchFamily="34" charset="0"/>
              </a:rPr>
              <a:t>tutor2u. (2018). Payback Period | tutor2u Business. [online] Available at: https://www.tutor2u.net/business/reference/payback-period [Accessed 18 Feb. </a:t>
            </a:r>
            <a:r>
              <a:rPr lang="en-JM" sz="2400">
                <a:solidFill>
                  <a:srgbClr val="624D38"/>
                </a:solidFill>
                <a:latin typeface="Arial" panose="020B0604020202020204" pitchFamily="34" charset="0"/>
              </a:rPr>
              <a:t>2018].</a:t>
            </a:r>
            <a:endParaRPr lang="en-US" sz="2400">
              <a:solidFill>
                <a:srgbClr val="624D38"/>
              </a:solidFill>
              <a:latin typeface="Arial" panose="020B0604020202020204" pitchFamily="34" charset="0"/>
            </a:endParaRPr>
          </a:p>
          <a:p>
            <a:pPr lvl="0"/>
            <a:endParaRPr lang="en-US" sz="24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58242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THE BASIC SYLLABUS</a:t>
            </a:r>
            <a:endParaRPr lang="en-US" b="1" dirty="0"/>
          </a:p>
        </p:txBody>
      </p:sp>
      <p:sp>
        <p:nvSpPr>
          <p:cNvPr id="2" name="Rectangle 1"/>
          <p:cNvSpPr/>
          <p:nvPr/>
        </p:nvSpPr>
        <p:spPr>
          <a:xfrm>
            <a:off x="1341120" y="1997839"/>
            <a:ext cx="9673244" cy="4031873"/>
          </a:xfrm>
          <a:prstGeom prst="rect">
            <a:avLst/>
          </a:prstGeom>
        </p:spPr>
        <p:txBody>
          <a:bodyPr wrap="square">
            <a:spAutoFit/>
          </a:bodyPr>
          <a:lstStyle/>
          <a:p>
            <a:r>
              <a:rPr lang="en-JM" sz="3200" dirty="0">
                <a:latin typeface="Arial" panose="020B0604020202020204" pitchFamily="34" charset="0"/>
              </a:rPr>
              <a:t>1</a:t>
            </a:r>
            <a:r>
              <a:rPr lang="en-JM" sz="2000" dirty="0">
                <a:latin typeface="Arial" panose="020B0604020202020204" pitchFamily="34" charset="0"/>
              </a:rPr>
              <a:t> </a:t>
            </a:r>
            <a:r>
              <a:rPr lang="en-JM" sz="3200" dirty="0">
                <a:latin typeface="Arial" panose="020B0604020202020204" pitchFamily="34" charset="0"/>
              </a:rPr>
              <a:t>Analyse the purpose for developing and presenting financial information. </a:t>
            </a:r>
          </a:p>
          <a:p>
            <a:r>
              <a:rPr lang="en-JM" sz="3200" dirty="0">
                <a:latin typeface="Arial" panose="020B0604020202020204" pitchFamily="34" charset="0"/>
              </a:rPr>
              <a:t>2 Evaluate the use of management accounting techniques to support </a:t>
            </a:r>
            <a:r>
              <a:rPr lang="en-JM" sz="3200" dirty="0" smtClean="0">
                <a:latin typeface="Arial" panose="020B0604020202020204" pitchFamily="34" charset="0"/>
              </a:rPr>
              <a:t>organisational </a:t>
            </a:r>
            <a:r>
              <a:rPr lang="en-JM" sz="3200" dirty="0">
                <a:latin typeface="Arial" panose="020B0604020202020204" pitchFamily="34" charset="0"/>
              </a:rPr>
              <a:t>performance. </a:t>
            </a:r>
          </a:p>
          <a:p>
            <a:r>
              <a:rPr lang="en-JM" sz="3200" dirty="0">
                <a:latin typeface="Arial" panose="020B0604020202020204" pitchFamily="34" charset="0"/>
              </a:rPr>
              <a:t>3 Analyse actual and standard costs to control and correct variances. </a:t>
            </a:r>
          </a:p>
          <a:p>
            <a:r>
              <a:rPr lang="en-JM" sz="3200" dirty="0">
                <a:latin typeface="Arial" panose="020B0604020202020204" pitchFamily="34" charset="0"/>
              </a:rPr>
              <a:t>4 Evaluate how a changing business environment impacts on management </a:t>
            </a:r>
            <a:r>
              <a:rPr lang="en-JM" sz="3200" dirty="0" smtClean="0">
                <a:latin typeface="Arial" panose="020B0604020202020204" pitchFamily="34" charset="0"/>
              </a:rPr>
              <a:t>accounting</a:t>
            </a:r>
            <a:r>
              <a:rPr lang="en-JM" sz="3200" dirty="0">
                <a:latin typeface="Arial" panose="020B0604020202020204" pitchFamily="34" charset="0"/>
              </a:rPr>
              <a:t>. </a:t>
            </a:r>
            <a:endParaRPr lang="en-JM" sz="3200" b="0" i="0" dirty="0">
              <a:effectLst/>
              <a:latin typeface="Arial" panose="020B0604020202020204" pitchFamily="34" charset="0"/>
            </a:endParaRPr>
          </a:p>
        </p:txBody>
      </p:sp>
    </p:spTree>
    <p:extLst>
      <p:ext uri="{BB962C8B-B14F-4D97-AF65-F5344CB8AC3E}">
        <p14:creationId xmlns:p14="http://schemas.microsoft.com/office/powerpoint/2010/main" val="406481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LEARNING OUTCOMES</a:t>
            </a:r>
            <a:endParaRPr lang="en-US" b="1" dirty="0"/>
          </a:p>
        </p:txBody>
      </p:sp>
      <p:sp>
        <p:nvSpPr>
          <p:cNvPr id="2" name="Rectangle 1"/>
          <p:cNvSpPr/>
          <p:nvPr/>
        </p:nvSpPr>
        <p:spPr>
          <a:xfrm>
            <a:off x="1341120" y="1997839"/>
            <a:ext cx="9673244" cy="3662541"/>
          </a:xfrm>
          <a:prstGeom prst="rect">
            <a:avLst/>
          </a:prstGeom>
        </p:spPr>
        <p:txBody>
          <a:bodyPr wrap="square">
            <a:spAutoFit/>
          </a:bodyPr>
          <a:lstStyle/>
          <a:p>
            <a:r>
              <a:rPr lang="en-JM" sz="2800" dirty="0" smtClean="0">
                <a:latin typeface="Arial" panose="020B0604020202020204" pitchFamily="34" charset="0"/>
              </a:rPr>
              <a:t>LO </a:t>
            </a:r>
            <a:r>
              <a:rPr lang="en-JM" sz="2800" dirty="0">
                <a:latin typeface="Arial" panose="020B0604020202020204" pitchFamily="34" charset="0"/>
              </a:rPr>
              <a:t>2:Evaluate the use of management accounting techniques to support organisational performance</a:t>
            </a:r>
            <a:endParaRPr lang="en-US" sz="3200" dirty="0">
              <a:latin typeface="Arial" panose="020B0604020202020204" pitchFamily="34" charset="0"/>
            </a:endParaRPr>
          </a:p>
          <a:p>
            <a:endParaRPr lang="en-US" sz="3200" dirty="0" smtClean="0">
              <a:latin typeface="Arial" panose="020B0604020202020204" pitchFamily="34" charset="0"/>
            </a:endParaRPr>
          </a:p>
          <a:p>
            <a:endParaRPr lang="en-US" sz="3200" dirty="0">
              <a:latin typeface="Arial" panose="020B0604020202020204" pitchFamily="34" charset="0"/>
            </a:endParaRPr>
          </a:p>
          <a:p>
            <a:endParaRPr lang="en-US" sz="3200" dirty="0" smtClean="0">
              <a:latin typeface="Arial" panose="020B0604020202020204" pitchFamily="34" charset="0"/>
            </a:endParaRPr>
          </a:p>
          <a:p>
            <a:endParaRPr lang="en-US" sz="3200" dirty="0">
              <a:latin typeface="Arial" panose="020B0604020202020204" pitchFamily="34" charset="0"/>
            </a:endParaRPr>
          </a:p>
          <a:p>
            <a:endParaRPr lang="en-US" sz="1600" dirty="0" smtClean="0">
              <a:latin typeface="Arial" panose="020B0604020202020204" pitchFamily="34" charset="0"/>
            </a:endParaRPr>
          </a:p>
          <a:p>
            <a:r>
              <a:rPr lang="en-US" sz="1600" dirty="0" smtClean="0">
                <a:latin typeface="Arial" panose="020B0604020202020204" pitchFamily="34" charset="0"/>
              </a:rPr>
              <a:t>M2</a:t>
            </a:r>
            <a:r>
              <a:rPr lang="en-US" sz="1600" dirty="0" smtClean="0">
                <a:latin typeface="Arial" panose="020B0604020202020204" pitchFamily="34" charset="0"/>
              </a:rPr>
              <a:t>: Evaluate the </a:t>
            </a:r>
            <a:r>
              <a:rPr lang="en-US" sz="1600" dirty="0" smtClean="0">
                <a:latin typeface="Arial" panose="020B0604020202020204" pitchFamily="34" charset="0"/>
              </a:rPr>
              <a:t>value and importance of a wide range of accounting techniques by assessing both advantages and disadvantages.</a:t>
            </a:r>
            <a:endParaRPr lang="en-JM" sz="3200" dirty="0" smtClean="0">
              <a:latin typeface="Arial" panose="020B0604020202020204" pitchFamily="34" charset="0"/>
            </a:endParaRPr>
          </a:p>
        </p:txBody>
      </p:sp>
      <p:pic>
        <p:nvPicPr>
          <p:cNvPr id="4" name="Picture 3"/>
          <p:cNvPicPr>
            <a:picLocks noChangeAspect="1"/>
          </p:cNvPicPr>
          <p:nvPr/>
        </p:nvPicPr>
        <p:blipFill>
          <a:blip r:embed="rId2"/>
          <a:stretch>
            <a:fillRect/>
          </a:stretch>
        </p:blipFill>
        <p:spPr>
          <a:xfrm>
            <a:off x="4083627" y="2959325"/>
            <a:ext cx="3221182" cy="2017920"/>
          </a:xfrm>
          <a:prstGeom prst="rect">
            <a:avLst/>
          </a:prstGeom>
        </p:spPr>
      </p:pic>
    </p:spTree>
    <p:extLst>
      <p:ext uri="{BB962C8B-B14F-4D97-AF65-F5344CB8AC3E}">
        <p14:creationId xmlns:p14="http://schemas.microsoft.com/office/powerpoint/2010/main" val="205567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OVERVIEW</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2800" dirty="0" smtClean="0">
                <a:solidFill>
                  <a:srgbClr val="624D38"/>
                </a:solidFill>
                <a:latin typeface="Arial" panose="020B0604020202020204" pitchFamily="34" charset="0"/>
              </a:rPr>
              <a:t>Cost </a:t>
            </a:r>
            <a:r>
              <a:rPr lang="en-JM" sz="2800" dirty="0">
                <a:solidFill>
                  <a:srgbClr val="624D38"/>
                </a:solidFill>
                <a:latin typeface="Arial" panose="020B0604020202020204" pitchFamily="34" charset="0"/>
              </a:rPr>
              <a:t>allocation is </a:t>
            </a:r>
            <a:r>
              <a:rPr lang="en-JM" sz="2800" dirty="0" smtClean="0">
                <a:solidFill>
                  <a:srgbClr val="624D38"/>
                </a:solidFill>
                <a:latin typeface="Arial" panose="020B0604020202020204" pitchFamily="34" charset="0"/>
              </a:rPr>
              <a:t>used </a:t>
            </a:r>
            <a:r>
              <a:rPr lang="en-JM" sz="2800" dirty="0">
                <a:solidFill>
                  <a:srgbClr val="624D38"/>
                </a:solidFill>
                <a:latin typeface="Arial" panose="020B0604020202020204" pitchFamily="34" charset="0"/>
              </a:rPr>
              <a:t>in the calculation of profitability at the department or subsidiary level, which in turn may be used as the basis for bonuses or the funding of additional activities. </a:t>
            </a:r>
            <a:endParaRPr lang="en-JM" sz="2800" dirty="0" smtClean="0">
              <a:solidFill>
                <a:srgbClr val="624D38"/>
              </a:solidFill>
              <a:latin typeface="Arial" panose="020B0604020202020204" pitchFamily="34" charset="0"/>
            </a:endParaRPr>
          </a:p>
          <a:p>
            <a:pPr lvl="0"/>
            <a:r>
              <a:rPr lang="en-JM" sz="2800" dirty="0" smtClean="0">
                <a:solidFill>
                  <a:srgbClr val="624D38"/>
                </a:solidFill>
                <a:latin typeface="Arial" panose="020B0604020202020204" pitchFamily="34" charset="0"/>
              </a:rPr>
              <a:t>Capital </a:t>
            </a:r>
            <a:r>
              <a:rPr lang="en-JM" sz="2800" dirty="0">
                <a:solidFill>
                  <a:srgbClr val="624D38"/>
                </a:solidFill>
                <a:latin typeface="Arial" panose="020B0604020202020204" pitchFamily="34" charset="0"/>
              </a:rPr>
              <a:t>budgeting is the process of assessing the profitability of future business projects, such as starting a new product or service line, in context of a business's resources and return </a:t>
            </a:r>
            <a:r>
              <a:rPr lang="en-JM" sz="2800" dirty="0" smtClean="0">
                <a:solidFill>
                  <a:srgbClr val="624D38"/>
                </a:solidFill>
                <a:latin typeface="Arial" panose="020B0604020202020204" pitchFamily="34" charset="0"/>
              </a:rPr>
              <a:t>requirement.</a:t>
            </a:r>
            <a:endParaRPr lang="en-US" sz="28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0654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COST ALLOCATION </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3200" dirty="0">
                <a:solidFill>
                  <a:srgbClr val="624D38"/>
                </a:solidFill>
                <a:latin typeface="Arial" panose="020B0604020202020204" pitchFamily="34" charset="0"/>
              </a:rPr>
              <a:t>Cost allocation (also called cost assignment) is the process of finding cost of different cost objects such as a project, a department, a branch, a customer, etc. It involves identifying the cost object, identifying and accumulating the costs that are incurred and assigning them to the cost object on some reasonable </a:t>
            </a:r>
            <a:r>
              <a:rPr lang="en-JM" sz="3200" dirty="0" smtClean="0">
                <a:solidFill>
                  <a:srgbClr val="624D38"/>
                </a:solidFill>
                <a:latin typeface="Arial" panose="020B0604020202020204" pitchFamily="34" charset="0"/>
              </a:rPr>
              <a:t>basis.</a:t>
            </a:r>
            <a:endParaRPr lang="en-US"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97499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COST ALLOCATION </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3200" dirty="0">
                <a:solidFill>
                  <a:srgbClr val="624D38"/>
                </a:solidFill>
                <a:latin typeface="Arial" panose="020B0604020202020204" pitchFamily="34" charset="0"/>
              </a:rPr>
              <a:t>Cost Allocation is when an accountant identifies, summarizes, and assigns costs to cost objects instead of spreading them around. Cost objects are those items that you want to track the costs of individually. These might be external or internal. External costs would be a company's products, services, sales teams, or activities. </a:t>
            </a:r>
            <a:endParaRPr lang="en-US"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3205290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COST ALLOCATION </a:t>
            </a:r>
            <a:endParaRPr lang="en-US" b="1" dirty="0"/>
          </a:p>
        </p:txBody>
      </p:sp>
      <p:sp>
        <p:nvSpPr>
          <p:cNvPr id="2" name="Rectangle 1"/>
          <p:cNvSpPr/>
          <p:nvPr/>
        </p:nvSpPr>
        <p:spPr>
          <a:xfrm>
            <a:off x="1341120" y="1997839"/>
            <a:ext cx="9673244" cy="4031873"/>
          </a:xfrm>
          <a:prstGeom prst="rect">
            <a:avLst/>
          </a:prstGeom>
        </p:spPr>
        <p:txBody>
          <a:bodyPr wrap="square">
            <a:spAutoFit/>
          </a:bodyPr>
          <a:lstStyle/>
          <a:p>
            <a:pPr lvl="0"/>
            <a:r>
              <a:rPr lang="en-JM" sz="3200" dirty="0" smtClean="0">
                <a:solidFill>
                  <a:srgbClr val="624D38"/>
                </a:solidFill>
                <a:latin typeface="Arial" panose="020B0604020202020204" pitchFamily="34" charset="0"/>
              </a:rPr>
              <a:t>These </a:t>
            </a:r>
            <a:r>
              <a:rPr lang="en-JM" sz="3200" dirty="0">
                <a:solidFill>
                  <a:srgbClr val="624D38"/>
                </a:solidFill>
                <a:latin typeface="Arial" panose="020B0604020202020204" pitchFamily="34" charset="0"/>
              </a:rPr>
              <a:t>are things that are outside of what goes on within the company. An internal cost could be something assigned to a unit, department, franchise, or assembly line. A cost allocation is a good tool to use on an annual basis to track changes in costs. Allocating costs serves three main purposes. These are to: </a:t>
            </a:r>
            <a:r>
              <a:rPr lang="en-JM" sz="3200" dirty="0" smtClean="0">
                <a:solidFill>
                  <a:srgbClr val="624D38"/>
                </a:solidFill>
                <a:latin typeface="Arial" panose="020B0604020202020204" pitchFamily="34" charset="0"/>
              </a:rPr>
              <a:t>1</a:t>
            </a:r>
            <a:r>
              <a:rPr lang="en-JM" sz="3200" dirty="0">
                <a:solidFill>
                  <a:srgbClr val="624D38"/>
                </a:solidFill>
                <a:latin typeface="Arial" panose="020B0604020202020204" pitchFamily="34" charset="0"/>
              </a:rPr>
              <a:t>) make decisions</a:t>
            </a:r>
            <a:r>
              <a:rPr lang="en-JM" sz="3200" dirty="0" smtClean="0">
                <a:solidFill>
                  <a:srgbClr val="624D38"/>
                </a:solidFill>
                <a:latin typeface="Arial" panose="020B0604020202020204" pitchFamily="34" charset="0"/>
              </a:rPr>
              <a:t>,  </a:t>
            </a:r>
            <a:r>
              <a:rPr lang="en-JM" sz="3200" dirty="0">
                <a:solidFill>
                  <a:srgbClr val="624D38"/>
                </a:solidFill>
                <a:latin typeface="Arial" panose="020B0604020202020204" pitchFamily="34" charset="0"/>
              </a:rPr>
              <a:t>2) reduce waste, </a:t>
            </a:r>
            <a:endParaRPr lang="en-JM" sz="3200" dirty="0" smtClean="0">
              <a:solidFill>
                <a:srgbClr val="624D38"/>
              </a:solidFill>
              <a:latin typeface="Arial" panose="020B0604020202020204" pitchFamily="34" charset="0"/>
            </a:endParaRPr>
          </a:p>
          <a:p>
            <a:pPr lvl="0"/>
            <a:r>
              <a:rPr lang="en-JM" sz="3200" dirty="0" smtClean="0">
                <a:solidFill>
                  <a:srgbClr val="624D38"/>
                </a:solidFill>
                <a:latin typeface="Arial" panose="020B0604020202020204" pitchFamily="34" charset="0"/>
              </a:rPr>
              <a:t> </a:t>
            </a:r>
            <a:r>
              <a:rPr lang="en-JM" sz="3200" dirty="0">
                <a:solidFill>
                  <a:srgbClr val="624D38"/>
                </a:solidFill>
                <a:latin typeface="Arial" panose="020B0604020202020204" pitchFamily="34" charset="0"/>
              </a:rPr>
              <a:t>3) determine pricing. </a:t>
            </a:r>
            <a:endParaRPr lang="en-US"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423756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COST ALLOCATION </a:t>
            </a:r>
            <a:endParaRPr lang="en-US" b="1" dirty="0"/>
          </a:p>
        </p:txBody>
      </p:sp>
      <p:sp>
        <p:nvSpPr>
          <p:cNvPr id="2" name="Rectangle 1"/>
          <p:cNvSpPr/>
          <p:nvPr/>
        </p:nvSpPr>
        <p:spPr>
          <a:xfrm>
            <a:off x="1341120" y="1997839"/>
            <a:ext cx="9673244" cy="3416320"/>
          </a:xfrm>
          <a:prstGeom prst="rect">
            <a:avLst/>
          </a:prstGeom>
        </p:spPr>
        <p:txBody>
          <a:bodyPr wrap="square">
            <a:spAutoFit/>
          </a:bodyPr>
          <a:lstStyle/>
          <a:p>
            <a:pPr lvl="0"/>
            <a:r>
              <a:rPr lang="en-JM" sz="3600" dirty="0">
                <a:solidFill>
                  <a:srgbClr val="624D38"/>
                </a:solidFill>
                <a:latin typeface="Arial" panose="020B0604020202020204" pitchFamily="34" charset="0"/>
              </a:rPr>
              <a:t>Typical cost allocation mechanism involves:</a:t>
            </a:r>
          </a:p>
          <a:p>
            <a:pPr lvl="0"/>
            <a:r>
              <a:rPr lang="en-JM" sz="3600" dirty="0" smtClean="0">
                <a:solidFill>
                  <a:srgbClr val="624D38"/>
                </a:solidFill>
                <a:latin typeface="Arial" panose="020B0604020202020204" pitchFamily="34" charset="0"/>
              </a:rPr>
              <a:t>- Identifying </a:t>
            </a:r>
            <a:r>
              <a:rPr lang="en-JM" sz="3600" dirty="0">
                <a:solidFill>
                  <a:srgbClr val="624D38"/>
                </a:solidFill>
                <a:latin typeface="Arial" panose="020B0604020202020204" pitchFamily="34" charset="0"/>
              </a:rPr>
              <a:t>the object to which the costs have to be </a:t>
            </a:r>
            <a:r>
              <a:rPr lang="en-JM" sz="3600" dirty="0" smtClean="0">
                <a:solidFill>
                  <a:srgbClr val="624D38"/>
                </a:solidFill>
                <a:latin typeface="Arial" panose="020B0604020202020204" pitchFamily="34" charset="0"/>
              </a:rPr>
              <a:t>assigned.</a:t>
            </a:r>
            <a:endParaRPr lang="en-JM" sz="3600" dirty="0">
              <a:solidFill>
                <a:srgbClr val="624D38"/>
              </a:solidFill>
              <a:latin typeface="Arial" panose="020B0604020202020204" pitchFamily="34" charset="0"/>
            </a:endParaRPr>
          </a:p>
          <a:p>
            <a:pPr lvl="0"/>
            <a:r>
              <a:rPr lang="en-JM" sz="3600" dirty="0" smtClean="0">
                <a:solidFill>
                  <a:srgbClr val="624D38"/>
                </a:solidFill>
                <a:latin typeface="Arial" panose="020B0604020202020204" pitchFamily="34" charset="0"/>
              </a:rPr>
              <a:t>- Accumulating </a:t>
            </a:r>
            <a:r>
              <a:rPr lang="en-JM" sz="3600" dirty="0">
                <a:solidFill>
                  <a:srgbClr val="624D38"/>
                </a:solidFill>
                <a:latin typeface="Arial" panose="020B0604020202020204" pitchFamily="34" charset="0"/>
              </a:rPr>
              <a:t>the costs in different </a:t>
            </a:r>
            <a:r>
              <a:rPr lang="en-JM" sz="3600" dirty="0" smtClean="0">
                <a:solidFill>
                  <a:srgbClr val="624D38"/>
                </a:solidFill>
                <a:latin typeface="Arial" panose="020B0604020202020204" pitchFamily="34" charset="0"/>
              </a:rPr>
              <a:t>pools.</a:t>
            </a:r>
            <a:endParaRPr lang="en-JM" sz="3600" dirty="0">
              <a:solidFill>
                <a:srgbClr val="624D38"/>
              </a:solidFill>
              <a:latin typeface="Arial" panose="020B0604020202020204" pitchFamily="34" charset="0"/>
            </a:endParaRPr>
          </a:p>
          <a:p>
            <a:pPr lvl="0"/>
            <a:r>
              <a:rPr lang="en-JM" sz="3600" dirty="0" smtClean="0">
                <a:solidFill>
                  <a:srgbClr val="624D38"/>
                </a:solidFill>
                <a:latin typeface="Arial" panose="020B0604020202020204" pitchFamily="34" charset="0"/>
              </a:rPr>
              <a:t>- Identifying </a:t>
            </a:r>
            <a:r>
              <a:rPr lang="en-JM" sz="3600" dirty="0">
                <a:solidFill>
                  <a:srgbClr val="624D38"/>
                </a:solidFill>
                <a:latin typeface="Arial" panose="020B0604020202020204" pitchFamily="34" charset="0"/>
              </a:rPr>
              <a:t>the most appropriate b</a:t>
            </a:r>
            <a:r>
              <a:rPr lang="en-JM" sz="3600" dirty="0" smtClean="0">
                <a:solidFill>
                  <a:srgbClr val="624D38"/>
                </a:solidFill>
                <a:latin typeface="Arial" panose="020B0604020202020204" pitchFamily="34" charset="0"/>
              </a:rPr>
              <a:t>asis/method </a:t>
            </a:r>
            <a:r>
              <a:rPr lang="en-JM" sz="3600" dirty="0">
                <a:solidFill>
                  <a:srgbClr val="624D38"/>
                </a:solidFill>
                <a:latin typeface="Arial" panose="020B0604020202020204" pitchFamily="34" charset="0"/>
              </a:rPr>
              <a:t>for allocating the </a:t>
            </a:r>
            <a:r>
              <a:rPr lang="en-JM" sz="3600" dirty="0" smtClean="0">
                <a:solidFill>
                  <a:srgbClr val="624D38"/>
                </a:solidFill>
                <a:latin typeface="Arial" panose="020B0604020202020204" pitchFamily="34" charset="0"/>
              </a:rPr>
              <a:t>cost.</a:t>
            </a:r>
            <a:endParaRPr lang="en-US" sz="36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06965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5747AC-80AD-4ABE-94D9-19832B174F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Sheer green border design presentation (widescreen)</Template>
  <TotalTime>0</TotalTime>
  <Words>1777</Words>
  <Application>Microsoft Office PowerPoint</Application>
  <PresentationFormat>Widescreen</PresentationFormat>
  <Paragraphs>108</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Century Gothic</vt:lpstr>
      <vt:lpstr>Sheer Green 16x9</vt:lpstr>
      <vt:lpstr> UNIT 14: ADVANCED MANAGEMENT  ACCOUNTING </vt:lpstr>
      <vt:lpstr>UNIT 14: ADVANCED MANAGEMENT  ACCOUNTING </vt:lpstr>
      <vt:lpstr>THE BASIC SYLLABUS</vt:lpstr>
      <vt:lpstr>LEARNING OUTCOMES</vt:lpstr>
      <vt:lpstr>OVERVIEW</vt:lpstr>
      <vt:lpstr>COST ALLOCATION </vt:lpstr>
      <vt:lpstr>COST ALLOCATION </vt:lpstr>
      <vt:lpstr>COST ALLOCATION </vt:lpstr>
      <vt:lpstr>COST ALLOCATION </vt:lpstr>
      <vt:lpstr>CAPITAL </vt:lpstr>
      <vt:lpstr>CAPITAL BUDGETING </vt:lpstr>
      <vt:lpstr>CAPITAL BUDGETING </vt:lpstr>
      <vt:lpstr>CAPITAL BUDGETING </vt:lpstr>
      <vt:lpstr>NET PRESENT VALUE </vt:lpstr>
      <vt:lpstr>NET PRESENT VALUE </vt:lpstr>
      <vt:lpstr>NET PRESENT VALUE </vt:lpstr>
      <vt:lpstr>INTERNAL RATE OF RETURN (IRR) </vt:lpstr>
      <vt:lpstr>INTERNAL RATE OF RETURN (IRR) </vt:lpstr>
      <vt:lpstr>INTERNAL RATE OF RETURN (IRR) </vt:lpstr>
      <vt:lpstr>INTERNAL RATE OF RETURN (IRR) </vt:lpstr>
      <vt:lpstr>DISCOUNTED CASH FLOW (DCF)</vt:lpstr>
      <vt:lpstr>DISCOUNTED CASH FLOW (DCF)</vt:lpstr>
      <vt:lpstr>PAY BACK PERIODS  </vt:lpstr>
      <vt:lpstr>PAY BACK PERIODS  </vt:lpstr>
      <vt:lpstr>PAY BACK PERIODS  </vt:lpstr>
      <vt:lpstr>PAY BACK PERIODS  </vt:lpstr>
      <vt:lpstr>REFERENCES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2017-12-26T14:33:53Z</dcterms:created>
  <dcterms:modified xsi:type="dcterms:W3CDTF">2018-02-18T02:54:26Z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