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4"/>
  </p:notesMasterIdLst>
  <p:handoutMasterIdLst>
    <p:handoutMasterId r:id="rId25"/>
  </p:handoutMasterIdLst>
  <p:sldIdLst>
    <p:sldId id="272" r:id="rId3"/>
    <p:sldId id="265" r:id="rId4"/>
    <p:sldId id="261" r:id="rId5"/>
    <p:sldId id="274" r:id="rId6"/>
    <p:sldId id="278" r:id="rId7"/>
    <p:sldId id="297" r:id="rId8"/>
    <p:sldId id="344" r:id="rId9"/>
    <p:sldId id="345" r:id="rId10"/>
    <p:sldId id="341" r:id="rId11"/>
    <p:sldId id="342" r:id="rId12"/>
    <p:sldId id="343" r:id="rId13"/>
    <p:sldId id="346" r:id="rId14"/>
    <p:sldId id="347" r:id="rId15"/>
    <p:sldId id="348" r:id="rId16"/>
    <p:sldId id="350" r:id="rId17"/>
    <p:sldId id="351" r:id="rId18"/>
    <p:sldId id="352" r:id="rId19"/>
    <p:sldId id="353" r:id="rId20"/>
    <p:sldId id="354" r:id="rId21"/>
    <p:sldId id="309" r:id="rId22"/>
    <p:sldId id="349" r:id="rId23"/>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6" d="100"/>
          <a:sy n="116" d="100"/>
        </p:scale>
        <p:origin x="390" y="108"/>
      </p:cViewPr>
      <p:guideLst>
        <p:guide pos="3840"/>
        <p:guide orient="horz" pos="2160"/>
      </p:guideLst>
    </p:cSldViewPr>
  </p:slideViewPr>
  <p:notesTextViewPr>
    <p:cViewPr>
      <p:scale>
        <a:sx n="1" d="1"/>
        <a:sy n="1" d="1"/>
      </p:scale>
      <p:origin x="0" y="0"/>
    </p:cViewPr>
  </p:notesTextViewPr>
  <p:notesViewPr>
    <p:cSldViewPr snapToGrid="0">
      <p:cViewPr varScale="1">
        <p:scale>
          <a:sx n="94" d="100"/>
          <a:sy n="94" d="100"/>
        </p:scale>
        <p:origin x="193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a:p>
        </p:txBody>
      </p:sp>
      <p:sp>
        <p:nvSpPr>
          <p:cNvPr id="3" name="Date Placeholder 2"/>
          <p:cNvSpPr>
            <a:spLocks noGrp="1"/>
          </p:cNvSpPr>
          <p:nvPr>
            <p:ph type="dt" sz="quarter" idx="1"/>
          </p:nvPr>
        </p:nvSpPr>
        <p:spPr>
          <a:xfrm>
            <a:off x="3970938" y="0"/>
            <a:ext cx="3037840" cy="604071"/>
          </a:xfrm>
          <a:prstGeom prst="rect">
            <a:avLst/>
          </a:prstGeom>
        </p:spPr>
        <p:txBody>
          <a:bodyPr vert="horz" lIns="108850" tIns="54425" rIns="108850" bIns="54425" rtlCol="0"/>
          <a:lstStyle>
            <a:lvl1pPr algn="r">
              <a:defRPr sz="1400"/>
            </a:lvl1pPr>
          </a:lstStyle>
          <a:p>
            <a:fld id="{20EA5F0D-C1DC-412F-A146-DDB3A74B588F}" type="datetimeFigureOut">
              <a:rPr lang="en-US"/>
              <a:t>3/10/2018</a:t>
            </a:fld>
            <a:endParaRPr/>
          </a:p>
        </p:txBody>
      </p:sp>
      <p:sp>
        <p:nvSpPr>
          <p:cNvPr id="4" name="Footer Placeholder 3"/>
          <p:cNvSpPr>
            <a:spLocks noGrp="1"/>
          </p:cNvSpPr>
          <p:nvPr>
            <p:ph type="ftr" sz="quarter" idx="2"/>
          </p:nvPr>
        </p:nvSpPr>
        <p:spPr>
          <a:xfrm>
            <a:off x="0" y="11435531"/>
            <a:ext cx="3037840" cy="604070"/>
          </a:xfrm>
          <a:prstGeom prst="rect">
            <a:avLst/>
          </a:prstGeom>
        </p:spPr>
        <p:txBody>
          <a:bodyPr vert="horz" lIns="108850" tIns="54425" rIns="108850" bIns="54425" rtlCol="0" anchor="b"/>
          <a:lstStyle>
            <a:lvl1pPr algn="l">
              <a:defRPr sz="1400"/>
            </a:lvl1pPr>
          </a:lstStyle>
          <a:p>
            <a:endParaRPr/>
          </a:p>
        </p:txBody>
      </p:sp>
      <p:sp>
        <p:nvSpPr>
          <p:cNvPr id="5" name="Slide Number Placeholder 4"/>
          <p:cNvSpPr>
            <a:spLocks noGrp="1"/>
          </p:cNvSpPr>
          <p:nvPr>
            <p:ph type="sldNum" sz="quarter" idx="3"/>
          </p:nvPr>
        </p:nvSpPr>
        <p:spPr>
          <a:xfrm>
            <a:off x="3970938" y="11435531"/>
            <a:ext cx="3037840" cy="604070"/>
          </a:xfrm>
          <a:prstGeom prst="rect">
            <a:avLst/>
          </a:prstGeom>
        </p:spPr>
        <p:txBody>
          <a:bodyPr vert="horz" lIns="108850" tIns="54425" rIns="108850" bIns="54425" rtlCol="0" anchor="b"/>
          <a:lstStyle>
            <a:lvl1pPr algn="r">
              <a:defRPr sz="14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a:p>
        </p:txBody>
      </p:sp>
      <p:sp>
        <p:nvSpPr>
          <p:cNvPr id="3" name="Date Placeholder 2"/>
          <p:cNvSpPr>
            <a:spLocks noGrp="1"/>
          </p:cNvSpPr>
          <p:nvPr>
            <p:ph type="dt" idx="1"/>
          </p:nvPr>
        </p:nvSpPr>
        <p:spPr>
          <a:xfrm>
            <a:off x="3970938" y="0"/>
            <a:ext cx="3037840" cy="604071"/>
          </a:xfrm>
          <a:prstGeom prst="rect">
            <a:avLst/>
          </a:prstGeom>
        </p:spPr>
        <p:txBody>
          <a:bodyPr vert="horz" lIns="108850" tIns="54425" rIns="108850" bIns="54425" rtlCol="0"/>
          <a:lstStyle>
            <a:lvl1pPr algn="r">
              <a:defRPr sz="1400"/>
            </a:lvl1pPr>
          </a:lstStyle>
          <a:p>
            <a:fld id="{A8CDE508-72C8-4AB5-AA9C-1584D31690E0}" type="datetimeFigureOut">
              <a:rPr lang="en-US"/>
              <a:t>3/10/2018</a:t>
            </a:fld>
            <a:endParaRPr/>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108850" tIns="54425" rIns="108850" bIns="54425" rtlCol="0" anchor="ctr"/>
          <a:lstStyle/>
          <a:p>
            <a:endParaRPr/>
          </a:p>
        </p:txBody>
      </p:sp>
      <p:sp>
        <p:nvSpPr>
          <p:cNvPr id="5" name="Notes Placeholder 4"/>
          <p:cNvSpPr>
            <a:spLocks noGrp="1"/>
          </p:cNvSpPr>
          <p:nvPr>
            <p:ph type="body" sz="quarter" idx="3"/>
          </p:nvPr>
        </p:nvSpPr>
        <p:spPr>
          <a:xfrm>
            <a:off x="701040" y="5794058"/>
            <a:ext cx="5608320" cy="4063365"/>
          </a:xfrm>
          <a:prstGeom prst="rect">
            <a:avLst/>
          </a:prstGeom>
        </p:spPr>
        <p:txBody>
          <a:bodyPr vert="horz" lIns="108850" tIns="54425" rIns="108850" bIns="54425"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11435531"/>
            <a:ext cx="3037840" cy="604070"/>
          </a:xfrm>
          <a:prstGeom prst="rect">
            <a:avLst/>
          </a:prstGeom>
        </p:spPr>
        <p:txBody>
          <a:bodyPr vert="horz" lIns="108850" tIns="54425" rIns="108850" bIns="54425" rtlCol="0" anchor="b"/>
          <a:lstStyle>
            <a:lvl1pPr algn="l">
              <a:defRPr sz="1400"/>
            </a:lvl1pPr>
          </a:lstStyle>
          <a:p>
            <a:endParaRPr/>
          </a:p>
        </p:txBody>
      </p:sp>
      <p:sp>
        <p:nvSpPr>
          <p:cNvPr id="7" name="Slide Number Placeholder 6"/>
          <p:cNvSpPr>
            <a:spLocks noGrp="1"/>
          </p:cNvSpPr>
          <p:nvPr>
            <p:ph type="sldNum" sz="quarter" idx="5"/>
          </p:nvPr>
        </p:nvSpPr>
        <p:spPr>
          <a:xfrm>
            <a:off x="3970938" y="11435531"/>
            <a:ext cx="3037840" cy="604070"/>
          </a:xfrm>
          <a:prstGeom prst="rect">
            <a:avLst/>
          </a:prstGeom>
        </p:spPr>
        <p:txBody>
          <a:bodyPr vert="horz" lIns="108850" tIns="54425" rIns="108850" bIns="54425" rtlCol="0" anchor="b"/>
          <a:lstStyle>
            <a:lvl1pPr algn="r">
              <a:defRPr sz="14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a:t>
            </a:fld>
            <a:endParaRPr lang="en-JM"/>
          </a:p>
        </p:txBody>
      </p:sp>
    </p:spTree>
    <p:extLst>
      <p:ext uri="{BB962C8B-B14F-4D97-AF65-F5344CB8AC3E}">
        <p14:creationId xmlns:p14="http://schemas.microsoft.com/office/powerpoint/2010/main" val="1423727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10</a:t>
            </a:fld>
            <a:endParaRPr lang="en-JM"/>
          </a:p>
        </p:txBody>
      </p:sp>
    </p:spTree>
    <p:extLst>
      <p:ext uri="{BB962C8B-B14F-4D97-AF65-F5344CB8AC3E}">
        <p14:creationId xmlns:p14="http://schemas.microsoft.com/office/powerpoint/2010/main" val="1302057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11</a:t>
            </a:fld>
            <a:endParaRPr lang="en-JM"/>
          </a:p>
        </p:txBody>
      </p:sp>
    </p:spTree>
    <p:extLst>
      <p:ext uri="{BB962C8B-B14F-4D97-AF65-F5344CB8AC3E}">
        <p14:creationId xmlns:p14="http://schemas.microsoft.com/office/powerpoint/2010/main" val="192691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12</a:t>
            </a:fld>
            <a:endParaRPr lang="en-JM"/>
          </a:p>
        </p:txBody>
      </p:sp>
    </p:spTree>
    <p:extLst>
      <p:ext uri="{BB962C8B-B14F-4D97-AF65-F5344CB8AC3E}">
        <p14:creationId xmlns:p14="http://schemas.microsoft.com/office/powerpoint/2010/main" val="3515652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13</a:t>
            </a:fld>
            <a:endParaRPr lang="en-JM"/>
          </a:p>
        </p:txBody>
      </p:sp>
    </p:spTree>
    <p:extLst>
      <p:ext uri="{BB962C8B-B14F-4D97-AF65-F5344CB8AC3E}">
        <p14:creationId xmlns:p14="http://schemas.microsoft.com/office/powerpoint/2010/main" val="2409885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14</a:t>
            </a:fld>
            <a:endParaRPr lang="en-JM"/>
          </a:p>
        </p:txBody>
      </p:sp>
    </p:spTree>
    <p:extLst>
      <p:ext uri="{BB962C8B-B14F-4D97-AF65-F5344CB8AC3E}">
        <p14:creationId xmlns:p14="http://schemas.microsoft.com/office/powerpoint/2010/main" val="603586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15</a:t>
            </a:fld>
            <a:endParaRPr lang="en-JM"/>
          </a:p>
        </p:txBody>
      </p:sp>
    </p:spTree>
    <p:extLst>
      <p:ext uri="{BB962C8B-B14F-4D97-AF65-F5344CB8AC3E}">
        <p14:creationId xmlns:p14="http://schemas.microsoft.com/office/powerpoint/2010/main" val="2005803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16</a:t>
            </a:fld>
            <a:endParaRPr lang="en-JM"/>
          </a:p>
        </p:txBody>
      </p:sp>
    </p:spTree>
    <p:extLst>
      <p:ext uri="{BB962C8B-B14F-4D97-AF65-F5344CB8AC3E}">
        <p14:creationId xmlns:p14="http://schemas.microsoft.com/office/powerpoint/2010/main" val="16826670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17</a:t>
            </a:fld>
            <a:endParaRPr lang="en-JM"/>
          </a:p>
        </p:txBody>
      </p:sp>
    </p:spTree>
    <p:extLst>
      <p:ext uri="{BB962C8B-B14F-4D97-AF65-F5344CB8AC3E}">
        <p14:creationId xmlns:p14="http://schemas.microsoft.com/office/powerpoint/2010/main" val="1779772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18</a:t>
            </a:fld>
            <a:endParaRPr lang="en-JM"/>
          </a:p>
        </p:txBody>
      </p:sp>
    </p:spTree>
    <p:extLst>
      <p:ext uri="{BB962C8B-B14F-4D97-AF65-F5344CB8AC3E}">
        <p14:creationId xmlns:p14="http://schemas.microsoft.com/office/powerpoint/2010/main" val="3890766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19</a:t>
            </a:fld>
            <a:endParaRPr lang="en-JM"/>
          </a:p>
        </p:txBody>
      </p:sp>
    </p:spTree>
    <p:extLst>
      <p:ext uri="{BB962C8B-B14F-4D97-AF65-F5344CB8AC3E}">
        <p14:creationId xmlns:p14="http://schemas.microsoft.com/office/powerpoint/2010/main" val="173565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2</a:t>
            </a:fld>
            <a:endParaRPr lang="en-JM"/>
          </a:p>
        </p:txBody>
      </p:sp>
    </p:spTree>
    <p:extLst>
      <p:ext uri="{BB962C8B-B14F-4D97-AF65-F5344CB8AC3E}">
        <p14:creationId xmlns:p14="http://schemas.microsoft.com/office/powerpoint/2010/main" val="1847307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20</a:t>
            </a:fld>
            <a:endParaRPr lang="en-JM"/>
          </a:p>
        </p:txBody>
      </p:sp>
    </p:spTree>
    <p:extLst>
      <p:ext uri="{BB962C8B-B14F-4D97-AF65-F5344CB8AC3E}">
        <p14:creationId xmlns:p14="http://schemas.microsoft.com/office/powerpoint/2010/main" val="2269689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21</a:t>
            </a:fld>
            <a:endParaRPr lang="en-JM"/>
          </a:p>
        </p:txBody>
      </p:sp>
    </p:spTree>
    <p:extLst>
      <p:ext uri="{BB962C8B-B14F-4D97-AF65-F5344CB8AC3E}">
        <p14:creationId xmlns:p14="http://schemas.microsoft.com/office/powerpoint/2010/main" val="655340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3</a:t>
            </a:fld>
            <a:endParaRPr lang="en-JM"/>
          </a:p>
        </p:txBody>
      </p:sp>
    </p:spTree>
    <p:extLst>
      <p:ext uri="{BB962C8B-B14F-4D97-AF65-F5344CB8AC3E}">
        <p14:creationId xmlns:p14="http://schemas.microsoft.com/office/powerpoint/2010/main" val="1884987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4</a:t>
            </a:fld>
            <a:endParaRPr lang="en-JM"/>
          </a:p>
        </p:txBody>
      </p:sp>
    </p:spTree>
    <p:extLst>
      <p:ext uri="{BB962C8B-B14F-4D97-AF65-F5344CB8AC3E}">
        <p14:creationId xmlns:p14="http://schemas.microsoft.com/office/powerpoint/2010/main" val="619007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5</a:t>
            </a:fld>
            <a:endParaRPr lang="en-JM"/>
          </a:p>
        </p:txBody>
      </p:sp>
    </p:spTree>
    <p:extLst>
      <p:ext uri="{BB962C8B-B14F-4D97-AF65-F5344CB8AC3E}">
        <p14:creationId xmlns:p14="http://schemas.microsoft.com/office/powerpoint/2010/main" val="3200682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6</a:t>
            </a:fld>
            <a:endParaRPr lang="en-JM"/>
          </a:p>
        </p:txBody>
      </p:sp>
    </p:spTree>
    <p:extLst>
      <p:ext uri="{BB962C8B-B14F-4D97-AF65-F5344CB8AC3E}">
        <p14:creationId xmlns:p14="http://schemas.microsoft.com/office/powerpoint/2010/main" val="2441371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7</a:t>
            </a:fld>
            <a:endParaRPr lang="en-JM"/>
          </a:p>
        </p:txBody>
      </p:sp>
    </p:spTree>
    <p:extLst>
      <p:ext uri="{BB962C8B-B14F-4D97-AF65-F5344CB8AC3E}">
        <p14:creationId xmlns:p14="http://schemas.microsoft.com/office/powerpoint/2010/main" val="4220845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8</a:t>
            </a:fld>
            <a:endParaRPr lang="en-JM"/>
          </a:p>
        </p:txBody>
      </p:sp>
    </p:spTree>
    <p:extLst>
      <p:ext uri="{BB962C8B-B14F-4D97-AF65-F5344CB8AC3E}">
        <p14:creationId xmlns:p14="http://schemas.microsoft.com/office/powerpoint/2010/main" val="164783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7FB667E1-E601-4AAF-B95C-B25720D70A60}" type="slidenum">
              <a:rPr lang="en-JM" smtClean="0"/>
              <a:t>9</a:t>
            </a:fld>
            <a:endParaRPr lang="en-JM"/>
          </a:p>
        </p:txBody>
      </p:sp>
    </p:spTree>
    <p:extLst>
      <p:ext uri="{BB962C8B-B14F-4D97-AF65-F5344CB8AC3E}">
        <p14:creationId xmlns:p14="http://schemas.microsoft.com/office/powerpoint/2010/main" val="70245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0"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a:off x="11476762" y="0"/>
            <a:ext cx="746886" cy="6858000"/>
            <a:chOff x="11476762" y="0"/>
            <a:chExt cx="746886" cy="6858000"/>
          </a:xfrm>
        </p:grpSpPr>
        <p:sp>
          <p:nvSpPr>
            <p:cNvPr id="15" name="Rectangle 14"/>
            <p:cNvSpPr/>
            <p:nvPr/>
          </p:nvSpPr>
          <p:spPr>
            <a:xfrm flipH="1">
              <a:off x="11476762" y="0"/>
              <a:ext cx="640080" cy="685800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H="1">
              <a:off x="1202093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295400" y="1188720"/>
            <a:ext cx="9601200" cy="2514600"/>
          </a:xfrm>
        </p:spPr>
        <p:txBody>
          <a:bodyPr anchor="b">
            <a:no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295400" y="3749040"/>
            <a:ext cx="960120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3/10/2018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3/10/2018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583DDF-CA54-461A-A486-592D2374C532}" type="datetimeFigureOut">
              <a:rPr lang="en-US"/>
              <a:t>3/10/2018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E583DDF-CA54-461A-A486-592D2374C532}" type="datetimeFigureOut">
              <a:rPr lang="en-US"/>
              <a:t>3/10/2018</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
        <p:nvSpPr>
          <p:cNvPr id="2" name="Title 1"/>
          <p:cNvSpPr>
            <a:spLocks noGrp="1"/>
          </p:cNvSpPr>
          <p:nvPr>
            <p:ph type="title"/>
          </p:nvPr>
        </p:nvSpPr>
        <p:spPr>
          <a:xfrm>
            <a:off x="1295400" y="1188720"/>
            <a:ext cx="9601200" cy="2514600"/>
          </a:xfrm>
        </p:spPr>
        <p:txBody>
          <a:bodyPr anchor="b">
            <a:normAutofit/>
          </a:bodyPr>
          <a:lstStyle>
            <a:lvl1pPr algn="ctr">
              <a:defRPr sz="5400" b="0">
                <a:solidFill>
                  <a:schemeClr val="tx1">
                    <a:lumMod val="75000"/>
                  </a:schemeClr>
                </a:solidFill>
              </a:defRPr>
            </a:lvl1pPr>
          </a:lstStyle>
          <a:p>
            <a:r>
              <a:rPr lang="en-US" smtClean="0"/>
              <a:t>Click to edit Master title style</a:t>
            </a:r>
            <a:endParaRPr/>
          </a:p>
        </p:txBody>
      </p:sp>
      <p:sp>
        <p:nvSpPr>
          <p:cNvPr id="3" name="Text Placeholder 2"/>
          <p:cNvSpPr>
            <a:spLocks noGrp="1"/>
          </p:cNvSpPr>
          <p:nvPr>
            <p:ph type="body" idx="1"/>
          </p:nvPr>
        </p:nvSpPr>
        <p:spPr>
          <a:xfrm>
            <a:off x="1295400" y="3749040"/>
            <a:ext cx="960120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A879FD0-C37A-4F50-8F3B-5FA0D9D0B42F}" type="datetimeFigureOut">
              <a:rPr lang="en-US"/>
              <a:t>3/10/2018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E583DDF-CA54-461A-A486-592D2374C532}" type="datetimeFigureOut">
              <a:rPr lang="en-US"/>
              <a:t>3/10/2018</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583DDF-CA54-461A-A486-592D2374C532}" type="datetimeFigureOut">
              <a:rPr lang="en-US"/>
              <a:t>3/10/2018</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a:t>3/10/2018</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smtClean="0"/>
              <a:t>Click to edit Master title style</a:t>
            </a:r>
            <a:endParaRPr/>
          </a:p>
        </p:txBody>
      </p:sp>
      <p:sp>
        <p:nvSpPr>
          <p:cNvPr id="3" name="Content Placeholder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3/10/2018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548640" y="548640"/>
            <a:ext cx="6675120" cy="5760720"/>
          </a:xfrm>
          <a:noFill/>
        </p:spPr>
        <p:txBody>
          <a:bodyPr/>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a:t>3/10/2018</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grpSp>
        <p:nvGrpSpPr>
          <p:cNvPr id="8" name="Group 7"/>
          <p:cNvGrpSpPr/>
          <p:nvPr/>
        </p:nvGrpSpPr>
        <p:grpSpPr>
          <a:xfrm>
            <a:off x="0"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0"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9"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grpSp>
        <p:nvGrpSpPr>
          <p:cNvPr id="8" name="Group 7"/>
          <p:cNvGrpSpPr/>
          <p:nvPr/>
        </p:nvGrpSpPr>
        <p:grpSpPr bwMode="auto">
          <a:xfrm flipV="1">
            <a:off x="0" y="6309360"/>
            <a:ext cx="12188825" cy="548640"/>
            <a:chOff x="0" y="0"/>
            <a:chExt cx="12188825" cy="713232"/>
          </a:xfrm>
        </p:grpSpPr>
        <p:sp>
          <p:nvSpPr>
            <p:cNvPr id="9" name="Rectangle 8"/>
            <p:cNvSpPr/>
            <p:nvPr/>
          </p:nvSpPr>
          <p:spPr bwMode="auto">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n-US"/>
              <a:pPr/>
              <a:t>3/10/2018</a:t>
            </a:fld>
            <a:endParaRPr/>
          </a:p>
        </p:txBody>
      </p:sp>
      <p:sp>
        <p:nvSpPr>
          <p:cNvPr id="5" name="Footer Placehold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5"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
            </a:r>
            <a:br>
              <a:rPr lang="en-US" dirty="0" smtClean="0"/>
            </a:br>
            <a:r>
              <a:rPr lang="en-US" sz="5400" b="1" dirty="0" smtClean="0"/>
              <a:t>UNIT 14: </a:t>
            </a:r>
            <a:r>
              <a:rPr lang="en-US" sz="4800" b="1" dirty="0" smtClean="0"/>
              <a:t>ADVANCED MANAGEMENT  ACCOUNTING </a:t>
            </a:r>
            <a:endParaRPr lang="en-US" sz="7200" b="1" dirty="0"/>
          </a:p>
        </p:txBody>
      </p:sp>
      <p:sp>
        <p:nvSpPr>
          <p:cNvPr id="3" name="Subtitle 2"/>
          <p:cNvSpPr>
            <a:spLocks noGrp="1"/>
          </p:cNvSpPr>
          <p:nvPr>
            <p:ph type="subTitle" idx="1"/>
          </p:nvPr>
        </p:nvSpPr>
        <p:spPr/>
        <p:txBody>
          <a:bodyPr>
            <a:noAutofit/>
          </a:bodyPr>
          <a:lstStyle/>
          <a:p>
            <a:r>
              <a:rPr lang="en-JM" b="1" dirty="0"/>
              <a:t>Unit </a:t>
            </a:r>
            <a:r>
              <a:rPr lang="en-JM" b="1" dirty="0" smtClean="0"/>
              <a:t>code: Y/508/0537</a:t>
            </a:r>
          </a:p>
          <a:p>
            <a:r>
              <a:rPr lang="en-JM" b="1" dirty="0" smtClean="0"/>
              <a:t> Credit value: </a:t>
            </a:r>
            <a:r>
              <a:rPr lang="en-JM" b="1" dirty="0"/>
              <a:t>15</a:t>
            </a:r>
            <a:endParaRPr lang="en-US" b="1" dirty="0"/>
          </a:p>
        </p:txBody>
      </p:sp>
      <p:pic>
        <p:nvPicPr>
          <p:cNvPr id="1026"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92045" y="4206240"/>
            <a:ext cx="2296102" cy="1817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542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pic>
        <p:nvPicPr>
          <p:cNvPr id="2" name="Picture 1"/>
          <p:cNvPicPr>
            <a:picLocks noChangeAspect="1"/>
          </p:cNvPicPr>
          <p:nvPr/>
        </p:nvPicPr>
        <p:blipFill rotWithShape="1">
          <a:blip r:embed="rId3"/>
          <a:srcRect l="2498" t="13087"/>
          <a:stretch/>
        </p:blipFill>
        <p:spPr>
          <a:xfrm>
            <a:off x="2916195" y="1589903"/>
            <a:ext cx="6161902" cy="298024"/>
          </a:xfrm>
          <a:prstGeom prst="rect">
            <a:avLst/>
          </a:prstGeom>
        </p:spPr>
      </p:pic>
      <p:pic>
        <p:nvPicPr>
          <p:cNvPr id="5" name="Picture 4"/>
          <p:cNvPicPr>
            <a:picLocks noChangeAspect="1"/>
          </p:cNvPicPr>
          <p:nvPr/>
        </p:nvPicPr>
        <p:blipFill rotWithShape="1">
          <a:blip r:embed="rId4"/>
          <a:srcRect l="1219" t="383" r="772" b="776"/>
          <a:stretch/>
        </p:blipFill>
        <p:spPr>
          <a:xfrm>
            <a:off x="2899719" y="1902941"/>
            <a:ext cx="6178378" cy="3888259"/>
          </a:xfrm>
          <a:prstGeom prst="rect">
            <a:avLst/>
          </a:prstGeom>
        </p:spPr>
      </p:pic>
    </p:spTree>
    <p:extLst>
      <p:ext uri="{BB962C8B-B14F-4D97-AF65-F5344CB8AC3E}">
        <p14:creationId xmlns:p14="http://schemas.microsoft.com/office/powerpoint/2010/main" val="7524093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4" name="Rectangle 3"/>
          <p:cNvSpPr/>
          <p:nvPr/>
        </p:nvSpPr>
        <p:spPr>
          <a:xfrm>
            <a:off x="1341120" y="2274838"/>
            <a:ext cx="9648156" cy="3108543"/>
          </a:xfrm>
          <a:prstGeom prst="rect">
            <a:avLst/>
          </a:prstGeom>
        </p:spPr>
        <p:txBody>
          <a:bodyPr wrap="square">
            <a:spAutoFit/>
          </a:bodyPr>
          <a:lstStyle/>
          <a:p>
            <a:r>
              <a:rPr lang="en-JM" sz="2800" dirty="0">
                <a:solidFill>
                  <a:srgbClr val="333333"/>
                </a:solidFill>
                <a:latin typeface="Lato"/>
              </a:rPr>
              <a:t>One advantage of a standard costing system considers its ability to provide a benchmark where the company can evaluate its performance. Variance analysis allows companies to recognize significant changes in the expected cost of each product. The company compares the actual cost to produce each product to the standard cost for each product. </a:t>
            </a:r>
            <a:endParaRPr lang="en-JM" sz="2800" dirty="0"/>
          </a:p>
        </p:txBody>
      </p:sp>
    </p:spTree>
    <p:extLst>
      <p:ext uri="{BB962C8B-B14F-4D97-AF65-F5344CB8AC3E}">
        <p14:creationId xmlns:p14="http://schemas.microsoft.com/office/powerpoint/2010/main" val="34804386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4" name="Rectangle 3"/>
          <p:cNvSpPr/>
          <p:nvPr/>
        </p:nvSpPr>
        <p:spPr>
          <a:xfrm>
            <a:off x="1341120" y="2274838"/>
            <a:ext cx="9648156" cy="3108543"/>
          </a:xfrm>
          <a:prstGeom prst="rect">
            <a:avLst/>
          </a:prstGeom>
        </p:spPr>
        <p:txBody>
          <a:bodyPr wrap="square">
            <a:spAutoFit/>
          </a:bodyPr>
          <a:lstStyle/>
          <a:p>
            <a:r>
              <a:rPr lang="en-JM" sz="2800" dirty="0" smtClean="0">
                <a:solidFill>
                  <a:srgbClr val="333333"/>
                </a:solidFill>
                <a:latin typeface="Lato"/>
              </a:rPr>
              <a:t>The </a:t>
            </a:r>
            <a:r>
              <a:rPr lang="en-JM" sz="2800" dirty="0">
                <a:solidFill>
                  <a:srgbClr val="333333"/>
                </a:solidFill>
                <a:latin typeface="Lato"/>
              </a:rPr>
              <a:t>difference between these costs represents the variance. A high variance signifies that the company performed very different than expected and requires additional investigation to find the cause of the variance. High unexplained variances identify performance </a:t>
            </a:r>
            <a:r>
              <a:rPr lang="en-JM" sz="2800" dirty="0" err="1">
                <a:solidFill>
                  <a:srgbClr val="333333"/>
                </a:solidFill>
                <a:latin typeface="Lato"/>
              </a:rPr>
              <a:t>issues.In</a:t>
            </a:r>
            <a:r>
              <a:rPr lang="en-JM" sz="2800" dirty="0">
                <a:solidFill>
                  <a:srgbClr val="333333"/>
                </a:solidFill>
                <a:latin typeface="Lato"/>
              </a:rPr>
              <a:t> business, variance is often referred to in terms of accounting with respect to costs. </a:t>
            </a:r>
            <a:endParaRPr lang="en-JM" sz="2800" dirty="0"/>
          </a:p>
        </p:txBody>
      </p:sp>
    </p:spTree>
    <p:extLst>
      <p:ext uri="{BB962C8B-B14F-4D97-AF65-F5344CB8AC3E}">
        <p14:creationId xmlns:p14="http://schemas.microsoft.com/office/powerpoint/2010/main" val="34889068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4" name="Rectangle 3"/>
          <p:cNvSpPr/>
          <p:nvPr/>
        </p:nvSpPr>
        <p:spPr>
          <a:xfrm>
            <a:off x="1341120" y="2274838"/>
            <a:ext cx="9648156" cy="3108543"/>
          </a:xfrm>
          <a:prstGeom prst="rect">
            <a:avLst/>
          </a:prstGeom>
        </p:spPr>
        <p:txBody>
          <a:bodyPr wrap="square">
            <a:spAutoFit/>
          </a:bodyPr>
          <a:lstStyle/>
          <a:p>
            <a:r>
              <a:rPr lang="en-JM" sz="2800" dirty="0" smtClean="0">
                <a:solidFill>
                  <a:srgbClr val="333333"/>
                </a:solidFill>
                <a:latin typeface="Lato"/>
              </a:rPr>
              <a:t>For </a:t>
            </a:r>
            <a:r>
              <a:rPr lang="en-JM" sz="2800" dirty="0">
                <a:solidFill>
                  <a:srgbClr val="333333"/>
                </a:solidFill>
                <a:latin typeface="Lato"/>
              </a:rPr>
              <a:t>example, the actual cost of doing business might vary from the estimated cost. Obviously, this can be an advantage if actual costs are lower than expected, and vice versa if the opposite is true. Whether an advantage or disadvantage, cost variances in business should always be assessed and the cause or causes or the variance should be determined.</a:t>
            </a:r>
            <a:endParaRPr lang="en-JM" sz="2800" dirty="0"/>
          </a:p>
        </p:txBody>
      </p:sp>
    </p:spTree>
    <p:extLst>
      <p:ext uri="{BB962C8B-B14F-4D97-AF65-F5344CB8AC3E}">
        <p14:creationId xmlns:p14="http://schemas.microsoft.com/office/powerpoint/2010/main" val="6532112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4" name="Rectangle 3"/>
          <p:cNvSpPr/>
          <p:nvPr/>
        </p:nvSpPr>
        <p:spPr>
          <a:xfrm>
            <a:off x="1341120" y="2274838"/>
            <a:ext cx="9648156" cy="3108543"/>
          </a:xfrm>
          <a:prstGeom prst="rect">
            <a:avLst/>
          </a:prstGeom>
        </p:spPr>
        <p:txBody>
          <a:bodyPr wrap="square">
            <a:spAutoFit/>
          </a:bodyPr>
          <a:lstStyle/>
          <a:p>
            <a:r>
              <a:rPr lang="en-JM" sz="2800" dirty="0" smtClean="0">
                <a:solidFill>
                  <a:srgbClr val="333333"/>
                </a:solidFill>
                <a:latin typeface="Lato"/>
              </a:rPr>
              <a:t>For </a:t>
            </a:r>
            <a:r>
              <a:rPr lang="en-JM" sz="2800" dirty="0">
                <a:solidFill>
                  <a:srgbClr val="333333"/>
                </a:solidFill>
                <a:latin typeface="Lato"/>
              </a:rPr>
              <a:t>example, the actual cost of doing business might vary from the estimated cost. Obviously, this can be an advantage if actual costs are lower than expected, and vice versa if the opposite is true. Whether an advantage or disadvantage, cost variances in business should always be assessed and the cause or causes or the variance should be determined.</a:t>
            </a:r>
            <a:endParaRPr lang="en-JM" sz="2800" dirty="0"/>
          </a:p>
        </p:txBody>
      </p:sp>
    </p:spTree>
    <p:extLst>
      <p:ext uri="{BB962C8B-B14F-4D97-AF65-F5344CB8AC3E}">
        <p14:creationId xmlns:p14="http://schemas.microsoft.com/office/powerpoint/2010/main" val="9296723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4" name="Rectangle 3"/>
          <p:cNvSpPr/>
          <p:nvPr/>
        </p:nvSpPr>
        <p:spPr>
          <a:xfrm>
            <a:off x="1341120" y="2274838"/>
            <a:ext cx="9648156" cy="3539430"/>
          </a:xfrm>
          <a:prstGeom prst="rect">
            <a:avLst/>
          </a:prstGeom>
        </p:spPr>
        <p:txBody>
          <a:bodyPr wrap="square">
            <a:spAutoFit/>
          </a:bodyPr>
          <a:lstStyle/>
          <a:p>
            <a:r>
              <a:rPr lang="en-JM" sz="2800" dirty="0">
                <a:solidFill>
                  <a:srgbClr val="333333"/>
                </a:solidFill>
                <a:latin typeface="Lato"/>
              </a:rPr>
              <a:t>The analysis highlights those variances which are controllable and those which are </a:t>
            </a:r>
            <a:r>
              <a:rPr lang="en-JM" sz="2800" dirty="0" smtClean="0">
                <a:solidFill>
                  <a:srgbClr val="333333"/>
                </a:solidFill>
                <a:latin typeface="Lato"/>
              </a:rPr>
              <a:t>non controllable</a:t>
            </a:r>
            <a:r>
              <a:rPr lang="en-JM" sz="2800" dirty="0">
                <a:solidFill>
                  <a:srgbClr val="333333"/>
                </a:solidFill>
                <a:latin typeface="Lato"/>
              </a:rPr>
              <a:t>.</a:t>
            </a:r>
          </a:p>
          <a:p>
            <a:r>
              <a:rPr lang="en-JM" sz="2800" dirty="0" smtClean="0">
                <a:solidFill>
                  <a:srgbClr val="333333"/>
                </a:solidFill>
                <a:latin typeface="Lato"/>
              </a:rPr>
              <a:t>• </a:t>
            </a:r>
            <a:r>
              <a:rPr lang="en-JM" sz="2800" dirty="0">
                <a:solidFill>
                  <a:srgbClr val="333333"/>
                </a:solidFill>
                <a:latin typeface="Lato"/>
              </a:rPr>
              <a:t>Managers' acceptance of the use of variances for performance measurement, and their</a:t>
            </a:r>
          </a:p>
          <a:p>
            <a:r>
              <a:rPr lang="en-JM" sz="2800" dirty="0">
                <a:solidFill>
                  <a:srgbClr val="333333"/>
                </a:solidFill>
                <a:latin typeface="Lato"/>
              </a:rPr>
              <a:t>motivation, is likely to increase if they know they will not be held responsible for poor planning and</a:t>
            </a:r>
          </a:p>
          <a:p>
            <a:r>
              <a:rPr lang="en-JM" sz="2800" dirty="0">
                <a:solidFill>
                  <a:srgbClr val="333333"/>
                </a:solidFill>
                <a:latin typeface="Lato"/>
              </a:rPr>
              <a:t>faulty standard setting.</a:t>
            </a:r>
          </a:p>
          <a:p>
            <a:endParaRPr lang="en-JM" sz="2800" dirty="0">
              <a:solidFill>
                <a:srgbClr val="333333"/>
              </a:solidFill>
              <a:latin typeface="Lato"/>
            </a:endParaRPr>
          </a:p>
        </p:txBody>
      </p:sp>
    </p:spTree>
    <p:extLst>
      <p:ext uri="{BB962C8B-B14F-4D97-AF65-F5344CB8AC3E}">
        <p14:creationId xmlns:p14="http://schemas.microsoft.com/office/powerpoint/2010/main" val="19016935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4" name="Rectangle 3"/>
          <p:cNvSpPr/>
          <p:nvPr/>
        </p:nvSpPr>
        <p:spPr>
          <a:xfrm>
            <a:off x="1341120" y="2274838"/>
            <a:ext cx="9648156" cy="3970318"/>
          </a:xfrm>
          <a:prstGeom prst="rect">
            <a:avLst/>
          </a:prstGeom>
        </p:spPr>
        <p:txBody>
          <a:bodyPr wrap="square">
            <a:spAutoFit/>
          </a:bodyPr>
          <a:lstStyle/>
          <a:p>
            <a:r>
              <a:rPr lang="en-JM" sz="2800" dirty="0">
                <a:solidFill>
                  <a:srgbClr val="333333"/>
                </a:solidFill>
                <a:latin typeface="Lato"/>
              </a:rPr>
              <a:t>Advantages of a system of planning and operational </a:t>
            </a:r>
            <a:r>
              <a:rPr lang="en-JM" sz="2800" dirty="0" smtClean="0">
                <a:solidFill>
                  <a:srgbClr val="333333"/>
                </a:solidFill>
                <a:latin typeface="Lato"/>
              </a:rPr>
              <a:t>variances:-</a:t>
            </a:r>
          </a:p>
          <a:p>
            <a:r>
              <a:rPr lang="en-JM" sz="2800" dirty="0" smtClean="0">
                <a:solidFill>
                  <a:srgbClr val="333333"/>
                </a:solidFill>
                <a:latin typeface="Lato"/>
              </a:rPr>
              <a:t>• </a:t>
            </a:r>
            <a:r>
              <a:rPr lang="en-JM" sz="2800" dirty="0">
                <a:solidFill>
                  <a:srgbClr val="333333"/>
                </a:solidFill>
                <a:latin typeface="Lato"/>
              </a:rPr>
              <a:t>The planning and standard-setting processes should improve; standards should be more</a:t>
            </a:r>
          </a:p>
          <a:p>
            <a:r>
              <a:rPr lang="en-JM" sz="2800" dirty="0">
                <a:solidFill>
                  <a:srgbClr val="333333"/>
                </a:solidFill>
                <a:latin typeface="Lato"/>
              </a:rPr>
              <a:t>accurate, relevant and appropriate.</a:t>
            </a:r>
          </a:p>
          <a:p>
            <a:r>
              <a:rPr lang="en-JM" sz="2800" dirty="0">
                <a:solidFill>
                  <a:srgbClr val="333333"/>
                </a:solidFill>
                <a:latin typeface="Lato"/>
              </a:rPr>
              <a:t>• Operational variances will provide a 'fairer' reflection of actual </a:t>
            </a:r>
            <a:r>
              <a:rPr lang="en-JM" sz="2800" dirty="0" smtClean="0">
                <a:solidFill>
                  <a:srgbClr val="333333"/>
                </a:solidFill>
                <a:latin typeface="Lato"/>
              </a:rPr>
              <a:t>performance. The </a:t>
            </a:r>
            <a:r>
              <a:rPr lang="en-JM" sz="2800" dirty="0">
                <a:solidFill>
                  <a:srgbClr val="333333"/>
                </a:solidFill>
                <a:latin typeface="Lato"/>
              </a:rPr>
              <a:t>analysis highlights those variances which are controllable and those which are non-controllable</a:t>
            </a:r>
            <a:r>
              <a:rPr lang="en-JM" sz="2800" dirty="0" smtClean="0">
                <a:solidFill>
                  <a:srgbClr val="333333"/>
                </a:solidFill>
                <a:latin typeface="Lato"/>
              </a:rPr>
              <a:t>.</a:t>
            </a:r>
            <a:endParaRPr lang="en-JM" sz="2800" dirty="0">
              <a:solidFill>
                <a:srgbClr val="333333"/>
              </a:solidFill>
              <a:latin typeface="Lato"/>
            </a:endParaRPr>
          </a:p>
        </p:txBody>
      </p:sp>
    </p:spTree>
    <p:extLst>
      <p:ext uri="{BB962C8B-B14F-4D97-AF65-F5344CB8AC3E}">
        <p14:creationId xmlns:p14="http://schemas.microsoft.com/office/powerpoint/2010/main" val="21237023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4" name="Rectangle 3"/>
          <p:cNvSpPr/>
          <p:nvPr/>
        </p:nvSpPr>
        <p:spPr>
          <a:xfrm>
            <a:off x="1341120" y="2274838"/>
            <a:ext cx="9648156" cy="1815882"/>
          </a:xfrm>
          <a:prstGeom prst="rect">
            <a:avLst/>
          </a:prstGeom>
        </p:spPr>
        <p:txBody>
          <a:bodyPr wrap="square">
            <a:spAutoFit/>
          </a:bodyPr>
          <a:lstStyle/>
          <a:p>
            <a:r>
              <a:rPr lang="en-JM" sz="2800" dirty="0" smtClean="0">
                <a:solidFill>
                  <a:srgbClr val="333333"/>
                </a:solidFill>
                <a:latin typeface="Lato"/>
              </a:rPr>
              <a:t>Managers</a:t>
            </a:r>
            <a:r>
              <a:rPr lang="en-JM" sz="2800" dirty="0">
                <a:solidFill>
                  <a:srgbClr val="333333"/>
                </a:solidFill>
                <a:latin typeface="Lato"/>
              </a:rPr>
              <a:t>' acceptance of the use of variances for performance measurement, and their motivation, is likely to increase if they know they will not be held responsible for poor planning and faulty standard setting</a:t>
            </a:r>
            <a:r>
              <a:rPr lang="en-JM" sz="2800" dirty="0" smtClean="0">
                <a:solidFill>
                  <a:srgbClr val="333333"/>
                </a:solidFill>
                <a:latin typeface="Lato"/>
              </a:rPr>
              <a:t>.</a:t>
            </a:r>
            <a:endParaRPr lang="en-JM" sz="2800" dirty="0">
              <a:solidFill>
                <a:srgbClr val="333333"/>
              </a:solidFill>
              <a:latin typeface="Lato"/>
            </a:endParaRPr>
          </a:p>
        </p:txBody>
      </p:sp>
    </p:spTree>
    <p:extLst>
      <p:ext uri="{BB962C8B-B14F-4D97-AF65-F5344CB8AC3E}">
        <p14:creationId xmlns:p14="http://schemas.microsoft.com/office/powerpoint/2010/main" val="30362291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4" name="Rectangle 3"/>
          <p:cNvSpPr/>
          <p:nvPr/>
        </p:nvSpPr>
        <p:spPr>
          <a:xfrm>
            <a:off x="1341120" y="2274838"/>
            <a:ext cx="9648156" cy="5262979"/>
          </a:xfrm>
          <a:prstGeom prst="rect">
            <a:avLst/>
          </a:prstGeom>
        </p:spPr>
        <p:txBody>
          <a:bodyPr wrap="square">
            <a:spAutoFit/>
          </a:bodyPr>
          <a:lstStyle/>
          <a:p>
            <a:r>
              <a:rPr lang="en-JM" sz="2800" dirty="0">
                <a:solidFill>
                  <a:srgbClr val="333333"/>
                </a:solidFill>
                <a:latin typeface="Lato"/>
              </a:rPr>
              <a:t>The limitations of planning and operational variances, which must be overcome if they are to </a:t>
            </a:r>
            <a:r>
              <a:rPr lang="en-JM" sz="2800" dirty="0" smtClean="0">
                <a:solidFill>
                  <a:srgbClr val="333333"/>
                </a:solidFill>
                <a:latin typeface="Lato"/>
              </a:rPr>
              <a:t>be applied </a:t>
            </a:r>
            <a:r>
              <a:rPr lang="en-JM" sz="2800" dirty="0">
                <a:solidFill>
                  <a:srgbClr val="333333"/>
                </a:solidFill>
                <a:latin typeface="Lato"/>
              </a:rPr>
              <a:t>in practice. </a:t>
            </a:r>
            <a:endParaRPr lang="en-JM" sz="2800" dirty="0" smtClean="0">
              <a:solidFill>
                <a:srgbClr val="333333"/>
              </a:solidFill>
              <a:latin typeface="Lato"/>
            </a:endParaRPr>
          </a:p>
          <a:p>
            <a:r>
              <a:rPr lang="en-JM" sz="2800" dirty="0" smtClean="0">
                <a:solidFill>
                  <a:srgbClr val="333333"/>
                </a:solidFill>
                <a:latin typeface="Lato"/>
              </a:rPr>
              <a:t>It </a:t>
            </a:r>
            <a:r>
              <a:rPr lang="en-JM" sz="2800" dirty="0">
                <a:solidFill>
                  <a:srgbClr val="333333"/>
                </a:solidFill>
                <a:latin typeface="Lato"/>
              </a:rPr>
              <a:t>is difficult to decide in hindsight what the realistic standard should have been.</a:t>
            </a:r>
          </a:p>
          <a:p>
            <a:r>
              <a:rPr lang="en-JM" sz="2800" dirty="0">
                <a:solidFill>
                  <a:srgbClr val="333333"/>
                </a:solidFill>
                <a:latin typeface="Lato"/>
              </a:rPr>
              <a:t>• It may become too easy to justify all the variances as being due to bad planning, so </a:t>
            </a:r>
            <a:r>
              <a:rPr lang="en-JM" sz="2800" dirty="0" smtClean="0">
                <a:solidFill>
                  <a:srgbClr val="333333"/>
                </a:solidFill>
                <a:latin typeface="Lato"/>
              </a:rPr>
              <a:t>no operational </a:t>
            </a:r>
            <a:r>
              <a:rPr lang="en-JM" sz="2800" dirty="0">
                <a:solidFill>
                  <a:srgbClr val="333333"/>
                </a:solidFill>
                <a:latin typeface="Lato"/>
              </a:rPr>
              <a:t>variances will be highlighted.</a:t>
            </a:r>
          </a:p>
          <a:p>
            <a:r>
              <a:rPr lang="en-JM" sz="2800" dirty="0">
                <a:solidFill>
                  <a:srgbClr val="333333"/>
                </a:solidFill>
                <a:latin typeface="Lato"/>
              </a:rPr>
              <a:t>• Establishing realistic revised standards and analysing the total variance into planning </a:t>
            </a:r>
            <a:r>
              <a:rPr lang="en-JM" sz="2800" dirty="0" smtClean="0">
                <a:solidFill>
                  <a:srgbClr val="333333"/>
                </a:solidFill>
                <a:latin typeface="Lato"/>
              </a:rPr>
              <a:t>and operational </a:t>
            </a:r>
            <a:r>
              <a:rPr lang="en-JM" sz="2800" dirty="0">
                <a:solidFill>
                  <a:srgbClr val="333333"/>
                </a:solidFill>
                <a:latin typeface="Lato"/>
              </a:rPr>
              <a:t>variances can be a time consuming task, even if a spreadsheet package is devised.</a:t>
            </a:r>
          </a:p>
          <a:p>
            <a:endParaRPr lang="en-JM" sz="2800" dirty="0">
              <a:solidFill>
                <a:srgbClr val="333333"/>
              </a:solidFill>
              <a:latin typeface="Lato"/>
            </a:endParaRPr>
          </a:p>
        </p:txBody>
      </p:sp>
    </p:spTree>
    <p:extLst>
      <p:ext uri="{BB962C8B-B14F-4D97-AF65-F5344CB8AC3E}">
        <p14:creationId xmlns:p14="http://schemas.microsoft.com/office/powerpoint/2010/main" val="1593044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4" name="Rectangle 3"/>
          <p:cNvSpPr/>
          <p:nvPr/>
        </p:nvSpPr>
        <p:spPr>
          <a:xfrm>
            <a:off x="1341120" y="2274838"/>
            <a:ext cx="9648156" cy="2246769"/>
          </a:xfrm>
          <a:prstGeom prst="rect">
            <a:avLst/>
          </a:prstGeom>
        </p:spPr>
        <p:txBody>
          <a:bodyPr wrap="square">
            <a:spAutoFit/>
          </a:bodyPr>
          <a:lstStyle/>
          <a:p>
            <a:r>
              <a:rPr lang="en-JM" sz="2800" dirty="0" smtClean="0">
                <a:solidFill>
                  <a:srgbClr val="333333"/>
                </a:solidFill>
                <a:latin typeface="Lato"/>
              </a:rPr>
              <a:t>• </a:t>
            </a:r>
            <a:r>
              <a:rPr lang="en-JM" sz="2800" dirty="0">
                <a:solidFill>
                  <a:srgbClr val="333333"/>
                </a:solidFill>
                <a:latin typeface="Lato"/>
              </a:rPr>
              <a:t>Even though the intention is to provide more meaningful information, managers may be </a:t>
            </a:r>
            <a:r>
              <a:rPr lang="en-JM" sz="2800" dirty="0" smtClean="0">
                <a:solidFill>
                  <a:srgbClr val="333333"/>
                </a:solidFill>
                <a:latin typeface="Lato"/>
              </a:rPr>
              <a:t>resistant to </a:t>
            </a:r>
            <a:r>
              <a:rPr lang="en-JM" sz="2800" dirty="0">
                <a:solidFill>
                  <a:srgbClr val="333333"/>
                </a:solidFill>
                <a:latin typeface="Lato"/>
              </a:rPr>
              <a:t>the very idea of variances and refuse to see the virtues of the approach. Careful presentation </a:t>
            </a:r>
            <a:r>
              <a:rPr lang="en-JM" sz="2800" dirty="0" smtClean="0">
                <a:solidFill>
                  <a:srgbClr val="333333"/>
                </a:solidFill>
                <a:latin typeface="Lato"/>
              </a:rPr>
              <a:t>and explanation </a:t>
            </a:r>
            <a:r>
              <a:rPr lang="en-JM" sz="2800" dirty="0">
                <a:solidFill>
                  <a:srgbClr val="333333"/>
                </a:solidFill>
                <a:latin typeface="Lato"/>
              </a:rPr>
              <a:t>will be required until managers are used to the concepts. </a:t>
            </a:r>
          </a:p>
        </p:txBody>
      </p:sp>
    </p:spTree>
    <p:extLst>
      <p:ext uri="{BB962C8B-B14F-4D97-AF65-F5344CB8AC3E}">
        <p14:creationId xmlns:p14="http://schemas.microsoft.com/office/powerpoint/2010/main" val="30827574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pPr algn="ctr"/>
            <a:r>
              <a:rPr lang="en-JM" sz="3600" b="1" dirty="0"/>
              <a:t>UNIT 14</a:t>
            </a:r>
            <a:r>
              <a:rPr lang="en-JM" sz="3600" b="1" dirty="0" smtClean="0"/>
              <a:t>: ADVANCED </a:t>
            </a:r>
            <a:r>
              <a:rPr lang="en-JM" sz="3600" b="1" dirty="0"/>
              <a:t>MANAGEMENT  ACCOUNTING </a:t>
            </a:r>
            <a:endParaRPr lang="en-US" sz="3600" b="1" dirty="0"/>
          </a:p>
        </p:txBody>
      </p:sp>
      <p:sp>
        <p:nvSpPr>
          <p:cNvPr id="5" name="Content Placeholder 4"/>
          <p:cNvSpPr>
            <a:spLocks noGrp="1"/>
          </p:cNvSpPr>
          <p:nvPr>
            <p:ph idx="1"/>
          </p:nvPr>
        </p:nvSpPr>
        <p:spPr/>
        <p:txBody>
          <a:bodyPr>
            <a:norm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b="1" dirty="0" smtClean="0"/>
              <a:t>Learning Outcome </a:t>
            </a:r>
            <a:r>
              <a:rPr lang="en-JM" b="1" dirty="0" smtClean="0"/>
              <a:t>3:  </a:t>
            </a:r>
            <a:r>
              <a:rPr lang="en-JM" b="1" dirty="0"/>
              <a:t>Analyse actual and standard costs to control and correct variances</a:t>
            </a:r>
            <a:r>
              <a:rPr lang="en-US" b="1" dirty="0" smtClean="0"/>
              <a:t>  </a:t>
            </a:r>
            <a:endParaRPr lang="en-JM" b="1" dirty="0"/>
          </a:p>
        </p:txBody>
      </p:sp>
      <p:pic>
        <p:nvPicPr>
          <p:cNvPr id="6" name="Picture 5"/>
          <p:cNvPicPr>
            <a:picLocks noChangeAspect="1"/>
          </p:cNvPicPr>
          <p:nvPr/>
        </p:nvPicPr>
        <p:blipFill>
          <a:blip r:embed="rId3"/>
          <a:stretch>
            <a:fillRect/>
          </a:stretch>
        </p:blipFill>
        <p:spPr>
          <a:xfrm>
            <a:off x="4388427" y="1673352"/>
            <a:ext cx="3415145" cy="2988252"/>
          </a:xfrm>
          <a:prstGeom prst="rect">
            <a:avLst/>
          </a:prstGeom>
        </p:spPr>
      </p:pic>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REFERENCES</a:t>
            </a:r>
            <a:endParaRPr lang="en-US" b="1" dirty="0"/>
          </a:p>
        </p:txBody>
      </p:sp>
      <p:sp>
        <p:nvSpPr>
          <p:cNvPr id="2" name="Rectangle 1"/>
          <p:cNvSpPr/>
          <p:nvPr/>
        </p:nvSpPr>
        <p:spPr>
          <a:xfrm>
            <a:off x="93517" y="1997839"/>
            <a:ext cx="11897591" cy="4154984"/>
          </a:xfrm>
          <a:prstGeom prst="rect">
            <a:avLst/>
          </a:prstGeom>
        </p:spPr>
        <p:txBody>
          <a:bodyPr wrap="square">
            <a:spAutoFit/>
          </a:bodyPr>
          <a:lstStyle/>
          <a:p>
            <a:pPr lvl="0"/>
            <a:r>
              <a:rPr lang="en-JM" sz="2400" dirty="0">
                <a:solidFill>
                  <a:srgbClr val="624D38"/>
                </a:solidFill>
                <a:latin typeface="Arial" panose="020B0604020202020204" pitchFamily="34" charset="0"/>
              </a:rPr>
              <a:t> Media, B. (2009). ACCA Paper </a:t>
            </a:r>
            <a:r>
              <a:rPr lang="en-JM" sz="2400" dirty="0" smtClean="0">
                <a:solidFill>
                  <a:srgbClr val="624D38"/>
                </a:solidFill>
                <a:latin typeface="Arial" panose="020B0604020202020204" pitchFamily="34" charset="0"/>
              </a:rPr>
              <a:t>F5 – Performance Management  </a:t>
            </a:r>
            <a:r>
              <a:rPr lang="en-JM" sz="2400" dirty="0">
                <a:solidFill>
                  <a:srgbClr val="624D38"/>
                </a:solidFill>
                <a:latin typeface="Arial" panose="020B0604020202020204" pitchFamily="34" charset="0"/>
              </a:rPr>
              <a:t>(GBR) Study Text, 2009. London: BPP Learning Media. </a:t>
            </a:r>
            <a:endParaRPr lang="en-US" sz="2400" dirty="0" smtClean="0">
              <a:solidFill>
                <a:srgbClr val="624D38"/>
              </a:solidFill>
              <a:latin typeface="Arial" panose="020B0604020202020204" pitchFamily="34" charset="0"/>
            </a:endParaRPr>
          </a:p>
          <a:p>
            <a:pPr lvl="0"/>
            <a:r>
              <a:rPr lang="en-JM" sz="2400" dirty="0">
                <a:solidFill>
                  <a:srgbClr val="624D38"/>
                </a:solidFill>
                <a:latin typeface="Arial" panose="020B0604020202020204" pitchFamily="34" charset="0"/>
              </a:rPr>
              <a:t>Drury, C. (2018). Management and Cost Accounting. 8th ed. United Kingdom: Brendan George</a:t>
            </a:r>
            <a:r>
              <a:rPr lang="en-JM" sz="2400" dirty="0" smtClean="0">
                <a:solidFill>
                  <a:srgbClr val="624D38"/>
                </a:solidFill>
                <a:latin typeface="Arial" panose="020B0604020202020204" pitchFamily="34" charset="0"/>
              </a:rPr>
              <a:t>.</a:t>
            </a:r>
          </a:p>
          <a:p>
            <a:pPr lvl="0"/>
            <a:r>
              <a:rPr lang="en-JM" sz="2400" dirty="0">
                <a:solidFill>
                  <a:srgbClr val="624D38"/>
                </a:solidFill>
                <a:latin typeface="Arial" panose="020B0604020202020204" pitchFamily="34" charset="0"/>
              </a:rPr>
              <a:t>Kumar, V. (2018). Types of Variance. [online] Svtuition.org. Available at: http://www.svtuition.org/2011/06/types-of-variance.html [Accessed 10 Mar. 2018</a:t>
            </a:r>
            <a:r>
              <a:rPr lang="en-JM" sz="2400" dirty="0" smtClean="0">
                <a:solidFill>
                  <a:srgbClr val="624D38"/>
                </a:solidFill>
                <a:latin typeface="Arial" panose="020B0604020202020204" pitchFamily="34" charset="0"/>
              </a:rPr>
              <a:t>].</a:t>
            </a:r>
          </a:p>
          <a:p>
            <a:pPr lvl="0"/>
            <a:endParaRPr lang="en-JM" sz="2400" dirty="0">
              <a:solidFill>
                <a:srgbClr val="624D38"/>
              </a:solidFill>
              <a:latin typeface="Arial" panose="020B0604020202020204" pitchFamily="34" charset="0"/>
            </a:endParaRPr>
          </a:p>
          <a:p>
            <a:pPr lvl="0"/>
            <a:r>
              <a:rPr lang="en-JM" sz="2400" dirty="0">
                <a:solidFill>
                  <a:srgbClr val="624D38"/>
                </a:solidFill>
                <a:latin typeface="Arial" panose="020B0604020202020204" pitchFamily="34" charset="0"/>
              </a:rPr>
              <a:t>Sciencing.com. (2018). [online] Available at: https://sciencing.com/advantages-disadvantages-finding-variance-8364027.html [Accessed 10 Mar. 2018].</a:t>
            </a:r>
            <a:endParaRPr lang="en-JM" sz="2400" dirty="0">
              <a:solidFill>
                <a:srgbClr val="624D38"/>
              </a:solidFill>
              <a:latin typeface="Arial" panose="020B0604020202020204" pitchFamily="34" charset="0"/>
            </a:endParaRPr>
          </a:p>
          <a:p>
            <a:pPr lvl="0"/>
            <a:endParaRPr lang="en-JM" sz="2400" dirty="0">
              <a:solidFill>
                <a:srgbClr val="624D38"/>
              </a:solidFill>
              <a:latin typeface="Arial" panose="020B0604020202020204" pitchFamily="34" charset="0"/>
            </a:endParaRPr>
          </a:p>
          <a:p>
            <a:pPr lvl="0"/>
            <a:endParaRPr lang="en-US" sz="2400" dirty="0">
              <a:solidFill>
                <a:srgbClr val="624D38"/>
              </a:solidFill>
              <a:latin typeface="Arial" panose="020B0604020202020204" pitchFamily="34" charset="0"/>
            </a:endParaRPr>
          </a:p>
        </p:txBody>
      </p:sp>
    </p:spTree>
    <p:extLst>
      <p:ext uri="{BB962C8B-B14F-4D97-AF65-F5344CB8AC3E}">
        <p14:creationId xmlns:p14="http://schemas.microsoft.com/office/powerpoint/2010/main" val="1569478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REFERENCES</a:t>
            </a:r>
            <a:endParaRPr lang="en-US" b="1" dirty="0"/>
          </a:p>
        </p:txBody>
      </p:sp>
      <p:sp>
        <p:nvSpPr>
          <p:cNvPr id="2" name="Rectangle 1"/>
          <p:cNvSpPr/>
          <p:nvPr/>
        </p:nvSpPr>
        <p:spPr>
          <a:xfrm>
            <a:off x="93517" y="1997839"/>
            <a:ext cx="11897591" cy="2308324"/>
          </a:xfrm>
          <a:prstGeom prst="rect">
            <a:avLst/>
          </a:prstGeom>
        </p:spPr>
        <p:txBody>
          <a:bodyPr wrap="square">
            <a:spAutoFit/>
          </a:bodyPr>
          <a:lstStyle/>
          <a:p>
            <a:pPr lvl="0"/>
            <a:r>
              <a:rPr lang="en-JM" sz="2400" dirty="0">
                <a:solidFill>
                  <a:srgbClr val="624D38"/>
                </a:solidFill>
                <a:latin typeface="Arial" panose="020B0604020202020204" pitchFamily="34" charset="0"/>
              </a:rPr>
              <a:t> </a:t>
            </a:r>
            <a:r>
              <a:rPr lang="en-JM" sz="2400" dirty="0" err="1">
                <a:solidFill>
                  <a:srgbClr val="624D38"/>
                </a:solidFill>
                <a:latin typeface="Arial" panose="020B0604020202020204" pitchFamily="34" charset="0"/>
              </a:rPr>
              <a:t>Bizfluent</a:t>
            </a:r>
            <a:r>
              <a:rPr lang="en-JM" sz="2400" dirty="0">
                <a:solidFill>
                  <a:srgbClr val="624D38"/>
                </a:solidFill>
                <a:latin typeface="Arial" panose="020B0604020202020204" pitchFamily="34" charset="0"/>
              </a:rPr>
              <a:t>. (2018). Advantages &amp; Disadvantages of Using a Standard Costing System. [online] Available at: https://bizfluent.com/info-8553460-advantages-using-standard-costing-system.html [Accessed 10 Mar. 2018</a:t>
            </a:r>
            <a:r>
              <a:rPr lang="en-JM" sz="2400" dirty="0" smtClean="0">
                <a:solidFill>
                  <a:srgbClr val="624D38"/>
                </a:solidFill>
                <a:latin typeface="Arial" panose="020B0604020202020204" pitchFamily="34" charset="0"/>
              </a:rPr>
              <a:t>].</a:t>
            </a:r>
          </a:p>
          <a:p>
            <a:pPr lvl="0"/>
            <a:endParaRPr lang="en-JM" sz="2400" dirty="0">
              <a:solidFill>
                <a:srgbClr val="624D38"/>
              </a:solidFill>
              <a:latin typeface="Arial" panose="020B0604020202020204" pitchFamily="34" charset="0"/>
            </a:endParaRPr>
          </a:p>
          <a:p>
            <a:pPr lvl="0"/>
            <a:r>
              <a:rPr lang="en-JM" sz="2400" dirty="0">
                <a:solidFill>
                  <a:srgbClr val="624D38"/>
                </a:solidFill>
                <a:latin typeface="Arial" panose="020B0604020202020204" pitchFamily="34" charset="0"/>
              </a:rPr>
              <a:t> Acowtancy.com. (2018). FREE online learning for accountancy students : </a:t>
            </a:r>
            <a:r>
              <a:rPr lang="en-JM" sz="2400" dirty="0" err="1">
                <a:solidFill>
                  <a:srgbClr val="624D38"/>
                </a:solidFill>
                <a:latin typeface="Arial" panose="020B0604020202020204" pitchFamily="34" charset="0"/>
              </a:rPr>
              <a:t>aCOWtancy</a:t>
            </a:r>
            <a:r>
              <a:rPr lang="en-JM" sz="2400" dirty="0">
                <a:solidFill>
                  <a:srgbClr val="624D38"/>
                </a:solidFill>
                <a:latin typeface="Arial" panose="020B0604020202020204" pitchFamily="34" charset="0"/>
              </a:rPr>
              <a:t>. [online] Available at: https://www.acowtancy.com/ [Accessed 10 Mar. 2018].</a:t>
            </a:r>
            <a:endParaRPr lang="en-US" sz="2400" dirty="0">
              <a:solidFill>
                <a:srgbClr val="624D38"/>
              </a:solidFill>
              <a:latin typeface="Arial" panose="020B0604020202020204" pitchFamily="34" charset="0"/>
            </a:endParaRPr>
          </a:p>
        </p:txBody>
      </p:sp>
    </p:spTree>
    <p:extLst>
      <p:ext uri="{BB962C8B-B14F-4D97-AF65-F5344CB8AC3E}">
        <p14:creationId xmlns:p14="http://schemas.microsoft.com/office/powerpoint/2010/main" val="39292373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THE BASIC SYLLABUS</a:t>
            </a:r>
            <a:endParaRPr lang="en-US" b="1" dirty="0"/>
          </a:p>
        </p:txBody>
      </p:sp>
      <p:sp>
        <p:nvSpPr>
          <p:cNvPr id="2" name="Rectangle 1"/>
          <p:cNvSpPr/>
          <p:nvPr/>
        </p:nvSpPr>
        <p:spPr>
          <a:xfrm>
            <a:off x="1341120" y="1997839"/>
            <a:ext cx="9673244" cy="4031873"/>
          </a:xfrm>
          <a:prstGeom prst="rect">
            <a:avLst/>
          </a:prstGeom>
        </p:spPr>
        <p:txBody>
          <a:bodyPr wrap="square">
            <a:spAutoFit/>
          </a:bodyPr>
          <a:lstStyle/>
          <a:p>
            <a:r>
              <a:rPr lang="en-JM" sz="3200" dirty="0">
                <a:latin typeface="Arial" panose="020B0604020202020204" pitchFamily="34" charset="0"/>
              </a:rPr>
              <a:t>1</a:t>
            </a:r>
            <a:r>
              <a:rPr lang="en-JM" sz="2000" dirty="0">
                <a:latin typeface="Arial" panose="020B0604020202020204" pitchFamily="34" charset="0"/>
              </a:rPr>
              <a:t> </a:t>
            </a:r>
            <a:r>
              <a:rPr lang="en-JM" sz="3200" dirty="0">
                <a:latin typeface="Arial" panose="020B0604020202020204" pitchFamily="34" charset="0"/>
              </a:rPr>
              <a:t>Analyse the purpose for developing and presenting financial information. </a:t>
            </a:r>
          </a:p>
          <a:p>
            <a:r>
              <a:rPr lang="en-JM" sz="3200" dirty="0">
                <a:latin typeface="Arial" panose="020B0604020202020204" pitchFamily="34" charset="0"/>
              </a:rPr>
              <a:t>2 Evaluate the use of management accounting techniques to support </a:t>
            </a:r>
            <a:r>
              <a:rPr lang="en-JM" sz="3200" dirty="0" smtClean="0">
                <a:latin typeface="Arial" panose="020B0604020202020204" pitchFamily="34" charset="0"/>
              </a:rPr>
              <a:t>organisational </a:t>
            </a:r>
            <a:r>
              <a:rPr lang="en-JM" sz="3200" dirty="0">
                <a:latin typeface="Arial" panose="020B0604020202020204" pitchFamily="34" charset="0"/>
              </a:rPr>
              <a:t>performance. </a:t>
            </a:r>
          </a:p>
          <a:p>
            <a:r>
              <a:rPr lang="en-JM" sz="3200" dirty="0">
                <a:latin typeface="Arial" panose="020B0604020202020204" pitchFamily="34" charset="0"/>
              </a:rPr>
              <a:t>3 Analyse actual and standard costs to control and correct variances. </a:t>
            </a:r>
          </a:p>
          <a:p>
            <a:r>
              <a:rPr lang="en-JM" sz="3200" dirty="0">
                <a:latin typeface="Arial" panose="020B0604020202020204" pitchFamily="34" charset="0"/>
              </a:rPr>
              <a:t>4 Evaluate how a changing business environment impacts on management </a:t>
            </a:r>
            <a:r>
              <a:rPr lang="en-JM" sz="3200" dirty="0" smtClean="0">
                <a:latin typeface="Arial" panose="020B0604020202020204" pitchFamily="34" charset="0"/>
              </a:rPr>
              <a:t>accounting</a:t>
            </a:r>
            <a:r>
              <a:rPr lang="en-JM" sz="3200" dirty="0">
                <a:latin typeface="Arial" panose="020B0604020202020204" pitchFamily="34" charset="0"/>
              </a:rPr>
              <a:t>. </a:t>
            </a:r>
            <a:endParaRPr lang="en-JM" sz="3200" b="0" i="0" dirty="0">
              <a:effectLst/>
              <a:latin typeface="Arial" panose="020B0604020202020204" pitchFamily="34" charset="0"/>
            </a:endParaRPr>
          </a:p>
        </p:txBody>
      </p:sp>
    </p:spTree>
    <p:extLst>
      <p:ext uri="{BB962C8B-B14F-4D97-AF65-F5344CB8AC3E}">
        <p14:creationId xmlns:p14="http://schemas.microsoft.com/office/powerpoint/2010/main" val="406481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LEARNING OUTCOMES</a:t>
            </a:r>
            <a:endParaRPr lang="en-US" b="1" dirty="0"/>
          </a:p>
        </p:txBody>
      </p:sp>
      <p:sp>
        <p:nvSpPr>
          <p:cNvPr id="2" name="Rectangle 1"/>
          <p:cNvSpPr/>
          <p:nvPr/>
        </p:nvSpPr>
        <p:spPr>
          <a:xfrm>
            <a:off x="1341120" y="1997839"/>
            <a:ext cx="9829388" cy="3662541"/>
          </a:xfrm>
          <a:prstGeom prst="rect">
            <a:avLst/>
          </a:prstGeom>
        </p:spPr>
        <p:txBody>
          <a:bodyPr wrap="square">
            <a:spAutoFit/>
          </a:bodyPr>
          <a:lstStyle/>
          <a:p>
            <a:r>
              <a:rPr lang="en-JM" sz="2800" dirty="0" smtClean="0">
                <a:latin typeface="Arial" panose="020B0604020202020204" pitchFamily="34" charset="0"/>
              </a:rPr>
              <a:t>LO 3:Analyse </a:t>
            </a:r>
            <a:r>
              <a:rPr lang="en-JM" sz="2800" dirty="0">
                <a:latin typeface="Arial" panose="020B0604020202020204" pitchFamily="34" charset="0"/>
              </a:rPr>
              <a:t>actual and standard costs to control and correct variances. </a:t>
            </a:r>
            <a:endParaRPr lang="en-US" sz="3200" dirty="0" smtClean="0">
              <a:latin typeface="Arial" panose="020B0604020202020204" pitchFamily="34" charset="0"/>
            </a:endParaRPr>
          </a:p>
          <a:p>
            <a:endParaRPr lang="en-US" sz="3200" dirty="0">
              <a:latin typeface="Arial" panose="020B0604020202020204" pitchFamily="34" charset="0"/>
            </a:endParaRPr>
          </a:p>
          <a:p>
            <a:endParaRPr lang="en-US" sz="3200" dirty="0" smtClean="0">
              <a:latin typeface="Arial" panose="020B0604020202020204" pitchFamily="34" charset="0"/>
            </a:endParaRPr>
          </a:p>
          <a:p>
            <a:endParaRPr lang="en-US" sz="3200" dirty="0">
              <a:latin typeface="Arial" panose="020B0604020202020204" pitchFamily="34" charset="0"/>
            </a:endParaRPr>
          </a:p>
          <a:p>
            <a:endParaRPr lang="en-US" sz="1600" dirty="0" smtClean="0">
              <a:latin typeface="Arial" panose="020B0604020202020204" pitchFamily="34" charset="0"/>
            </a:endParaRPr>
          </a:p>
          <a:p>
            <a:endParaRPr lang="en-US" sz="1600" dirty="0" smtClean="0">
              <a:latin typeface="Arial" panose="020B0604020202020204" pitchFamily="34" charset="0"/>
            </a:endParaRPr>
          </a:p>
          <a:p>
            <a:endParaRPr lang="en-US" sz="1600" dirty="0">
              <a:latin typeface="Arial" panose="020B0604020202020204" pitchFamily="34" charset="0"/>
            </a:endParaRPr>
          </a:p>
          <a:p>
            <a:endParaRPr lang="en-US" sz="1600" dirty="0" smtClean="0">
              <a:latin typeface="Arial" panose="020B0604020202020204" pitchFamily="34" charset="0"/>
            </a:endParaRPr>
          </a:p>
          <a:p>
            <a:r>
              <a:rPr lang="en-US" sz="1600" dirty="0" smtClean="0">
                <a:latin typeface="Arial" panose="020B0604020202020204" pitchFamily="34" charset="0"/>
              </a:rPr>
              <a:t>M3:</a:t>
            </a:r>
            <a:r>
              <a:rPr lang="en-US" sz="1600" dirty="0" smtClean="0">
                <a:latin typeface="Arial" panose="020B0604020202020204" pitchFamily="34" charset="0"/>
              </a:rPr>
              <a:t> </a:t>
            </a:r>
            <a:r>
              <a:rPr lang="en-US" sz="1600" dirty="0" smtClean="0">
                <a:latin typeface="Arial" panose="020B0604020202020204" pitchFamily="34" charset="0"/>
              </a:rPr>
              <a:t>Evaluate the advantages and disadvantages of different types of variances.</a:t>
            </a:r>
            <a:endParaRPr lang="en-JM" sz="3200" dirty="0" smtClean="0">
              <a:latin typeface="Arial" panose="020B0604020202020204" pitchFamily="34" charset="0"/>
            </a:endParaRPr>
          </a:p>
        </p:txBody>
      </p:sp>
      <p:pic>
        <p:nvPicPr>
          <p:cNvPr id="4" name="Picture 3"/>
          <p:cNvPicPr>
            <a:picLocks noChangeAspect="1"/>
          </p:cNvPicPr>
          <p:nvPr/>
        </p:nvPicPr>
        <p:blipFill>
          <a:blip r:embed="rId3"/>
          <a:stretch>
            <a:fillRect/>
          </a:stretch>
        </p:blipFill>
        <p:spPr>
          <a:xfrm>
            <a:off x="4485409" y="2845777"/>
            <a:ext cx="3221182" cy="2347788"/>
          </a:xfrm>
          <a:prstGeom prst="rect">
            <a:avLst/>
          </a:prstGeom>
        </p:spPr>
      </p:pic>
    </p:spTree>
    <p:extLst>
      <p:ext uri="{BB962C8B-B14F-4D97-AF65-F5344CB8AC3E}">
        <p14:creationId xmlns:p14="http://schemas.microsoft.com/office/powerpoint/2010/main" val="2055677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OVERVIEW</a:t>
            </a:r>
            <a:endParaRPr lang="en-US" b="1" dirty="0"/>
          </a:p>
        </p:txBody>
      </p:sp>
      <p:sp>
        <p:nvSpPr>
          <p:cNvPr id="2" name="Rectangle 1"/>
          <p:cNvSpPr/>
          <p:nvPr/>
        </p:nvSpPr>
        <p:spPr>
          <a:xfrm>
            <a:off x="1341120" y="1997839"/>
            <a:ext cx="9673244" cy="3539430"/>
          </a:xfrm>
          <a:prstGeom prst="rect">
            <a:avLst/>
          </a:prstGeom>
        </p:spPr>
        <p:txBody>
          <a:bodyPr wrap="square">
            <a:spAutoFit/>
          </a:bodyPr>
          <a:lstStyle/>
          <a:p>
            <a:pPr lvl="0"/>
            <a:r>
              <a:rPr lang="en-JM" sz="2800" dirty="0">
                <a:solidFill>
                  <a:srgbClr val="624D38"/>
                </a:solidFill>
                <a:latin typeface="Arial" panose="020B0604020202020204" pitchFamily="34" charset="0"/>
              </a:rPr>
              <a:t>The actual results achieved by an organisation will, more than likely, </a:t>
            </a:r>
            <a:r>
              <a:rPr lang="en-JM" sz="2800" dirty="0" smtClean="0">
                <a:solidFill>
                  <a:srgbClr val="624D38"/>
                </a:solidFill>
                <a:latin typeface="Arial" panose="020B0604020202020204" pitchFamily="34" charset="0"/>
              </a:rPr>
              <a:t>be different </a:t>
            </a:r>
            <a:r>
              <a:rPr lang="en-JM" sz="2800" dirty="0">
                <a:solidFill>
                  <a:srgbClr val="624D38"/>
                </a:solidFill>
                <a:latin typeface="Arial" panose="020B0604020202020204" pitchFamily="34" charset="0"/>
              </a:rPr>
              <a:t>from the expected results when a product requires two or </a:t>
            </a:r>
            <a:r>
              <a:rPr lang="en-JM" sz="2800" dirty="0" smtClean="0">
                <a:solidFill>
                  <a:srgbClr val="624D38"/>
                </a:solidFill>
                <a:latin typeface="Arial" panose="020B0604020202020204" pitchFamily="34" charset="0"/>
              </a:rPr>
              <a:t>more materials </a:t>
            </a:r>
            <a:r>
              <a:rPr lang="en-JM" sz="2800" dirty="0">
                <a:solidFill>
                  <a:srgbClr val="624D38"/>
                </a:solidFill>
                <a:latin typeface="Arial" panose="020B0604020202020204" pitchFamily="34" charset="0"/>
              </a:rPr>
              <a:t>in its </a:t>
            </a:r>
            <a:r>
              <a:rPr lang="en-JM" sz="2800" dirty="0" smtClean="0">
                <a:solidFill>
                  <a:srgbClr val="624D38"/>
                </a:solidFill>
                <a:latin typeface="Arial" panose="020B0604020202020204" pitchFamily="34" charset="0"/>
              </a:rPr>
              <a:t>make-up for example, </a:t>
            </a:r>
            <a:r>
              <a:rPr lang="en-JM" sz="2800" dirty="0">
                <a:solidFill>
                  <a:srgbClr val="624D38"/>
                </a:solidFill>
                <a:latin typeface="Arial" panose="020B0604020202020204" pitchFamily="34" charset="0"/>
              </a:rPr>
              <a:t>the materials usage variance can be split into </a:t>
            </a:r>
            <a:r>
              <a:rPr lang="en-JM" sz="2800" dirty="0" smtClean="0">
                <a:solidFill>
                  <a:srgbClr val="624D38"/>
                </a:solidFill>
                <a:latin typeface="Arial" panose="020B0604020202020204" pitchFamily="34" charset="0"/>
              </a:rPr>
              <a:t>a materials </a:t>
            </a:r>
            <a:r>
              <a:rPr lang="en-JM" sz="2800" dirty="0">
                <a:solidFill>
                  <a:srgbClr val="624D38"/>
                </a:solidFill>
                <a:latin typeface="Arial" panose="020B0604020202020204" pitchFamily="34" charset="0"/>
              </a:rPr>
              <a:t>mix variance and a materials yield variance. </a:t>
            </a:r>
            <a:r>
              <a:rPr lang="en-JM" sz="2800" dirty="0" smtClean="0">
                <a:solidFill>
                  <a:srgbClr val="624D38"/>
                </a:solidFill>
                <a:latin typeface="Arial" panose="020B0604020202020204" pitchFamily="34" charset="0"/>
              </a:rPr>
              <a:t>The </a:t>
            </a:r>
            <a:r>
              <a:rPr lang="en-JM" sz="2800" dirty="0">
                <a:solidFill>
                  <a:srgbClr val="624D38"/>
                </a:solidFill>
                <a:latin typeface="Arial" panose="020B0604020202020204" pitchFamily="34" charset="0"/>
              </a:rPr>
              <a:t>management accountant would not stop at the calculation of variances</a:t>
            </a:r>
            <a:r>
              <a:rPr lang="en-JM" sz="2800" dirty="0" smtClean="0">
                <a:solidFill>
                  <a:srgbClr val="624D38"/>
                </a:solidFill>
                <a:latin typeface="Arial" panose="020B0604020202020204" pitchFamily="34" charset="0"/>
              </a:rPr>
              <a:t>. The </a:t>
            </a:r>
            <a:r>
              <a:rPr lang="en-JM" sz="2800" dirty="0">
                <a:solidFill>
                  <a:srgbClr val="624D38"/>
                </a:solidFill>
                <a:latin typeface="Arial" panose="020B0604020202020204" pitchFamily="34" charset="0"/>
              </a:rPr>
              <a:t>next step would be to identify which warrant investigation and then to </a:t>
            </a:r>
            <a:r>
              <a:rPr lang="en-JM" sz="2800" dirty="0" smtClean="0">
                <a:solidFill>
                  <a:srgbClr val="624D38"/>
                </a:solidFill>
                <a:latin typeface="Arial" panose="020B0604020202020204" pitchFamily="34" charset="0"/>
              </a:rPr>
              <a:t>look into </a:t>
            </a:r>
            <a:r>
              <a:rPr lang="en-JM" sz="2800" dirty="0">
                <a:solidFill>
                  <a:srgbClr val="624D38"/>
                </a:solidFill>
                <a:latin typeface="Arial" panose="020B0604020202020204" pitchFamily="34" charset="0"/>
              </a:rPr>
              <a:t>the reasons behind them. </a:t>
            </a:r>
            <a:endParaRPr lang="en-JM" sz="2800" dirty="0" smtClean="0">
              <a:solidFill>
                <a:srgbClr val="624D38"/>
              </a:solidFill>
              <a:latin typeface="Arial" panose="020B0604020202020204" pitchFamily="34" charset="0"/>
            </a:endParaRPr>
          </a:p>
        </p:txBody>
      </p:sp>
    </p:spTree>
    <p:extLst>
      <p:ext uri="{BB962C8B-B14F-4D97-AF65-F5344CB8AC3E}">
        <p14:creationId xmlns:p14="http://schemas.microsoft.com/office/powerpoint/2010/main" val="10654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2" name="Rectangle 1"/>
          <p:cNvSpPr/>
          <p:nvPr/>
        </p:nvSpPr>
        <p:spPr>
          <a:xfrm>
            <a:off x="1341120" y="1997839"/>
            <a:ext cx="9673244" cy="3416320"/>
          </a:xfrm>
          <a:prstGeom prst="rect">
            <a:avLst/>
          </a:prstGeom>
        </p:spPr>
        <p:txBody>
          <a:bodyPr wrap="square">
            <a:spAutoFit/>
          </a:bodyPr>
          <a:lstStyle/>
          <a:p>
            <a:pPr lvl="0"/>
            <a:r>
              <a:rPr lang="en-JM" sz="3600" dirty="0">
                <a:solidFill>
                  <a:srgbClr val="624D38"/>
                </a:solidFill>
                <a:latin typeface="Arial" panose="020B0604020202020204" pitchFamily="34" charset="0"/>
              </a:rPr>
              <a:t>In cost accounting, variance is very important to evaluate the performance of company for increasing its efficiency. In variance analysis, we compare actual and standard cost and revenue to know whether it is </a:t>
            </a:r>
            <a:r>
              <a:rPr lang="en-JM" sz="3600" dirty="0" err="1">
                <a:solidFill>
                  <a:srgbClr val="624D38"/>
                </a:solidFill>
                <a:latin typeface="Arial" panose="020B0604020202020204" pitchFamily="34" charset="0"/>
              </a:rPr>
              <a:t>favorable</a:t>
            </a:r>
            <a:r>
              <a:rPr lang="en-JM" sz="3600" dirty="0">
                <a:solidFill>
                  <a:srgbClr val="624D38"/>
                </a:solidFill>
                <a:latin typeface="Arial" panose="020B0604020202020204" pitchFamily="34" charset="0"/>
              </a:rPr>
              <a:t> or </a:t>
            </a:r>
            <a:r>
              <a:rPr lang="en-JM" sz="3600" dirty="0" err="1">
                <a:solidFill>
                  <a:srgbClr val="624D38"/>
                </a:solidFill>
                <a:latin typeface="Arial" panose="020B0604020202020204" pitchFamily="34" charset="0"/>
              </a:rPr>
              <a:t>unfavorable</a:t>
            </a:r>
            <a:r>
              <a:rPr lang="en-JM" sz="3600" dirty="0">
                <a:solidFill>
                  <a:srgbClr val="624D38"/>
                </a:solidFill>
                <a:latin typeface="Arial" panose="020B0604020202020204" pitchFamily="34" charset="0"/>
              </a:rPr>
              <a:t>. </a:t>
            </a:r>
            <a:endParaRPr lang="en-JM" sz="3200" dirty="0">
              <a:solidFill>
                <a:srgbClr val="624D38"/>
              </a:solidFill>
              <a:latin typeface="Arial" panose="020B0604020202020204" pitchFamily="34" charset="0"/>
            </a:endParaRPr>
          </a:p>
        </p:txBody>
      </p:sp>
    </p:spTree>
    <p:extLst>
      <p:ext uri="{BB962C8B-B14F-4D97-AF65-F5344CB8AC3E}">
        <p14:creationId xmlns:p14="http://schemas.microsoft.com/office/powerpoint/2010/main" val="97499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2" name="Rectangle 1"/>
          <p:cNvSpPr/>
          <p:nvPr/>
        </p:nvSpPr>
        <p:spPr>
          <a:xfrm>
            <a:off x="1341120" y="1997839"/>
            <a:ext cx="9673244" cy="3970318"/>
          </a:xfrm>
          <a:prstGeom prst="rect">
            <a:avLst/>
          </a:prstGeom>
        </p:spPr>
        <p:txBody>
          <a:bodyPr wrap="square">
            <a:spAutoFit/>
          </a:bodyPr>
          <a:lstStyle/>
          <a:p>
            <a:pPr lvl="0"/>
            <a:r>
              <a:rPr lang="en-JM" sz="3600" dirty="0">
                <a:solidFill>
                  <a:srgbClr val="624D38"/>
                </a:solidFill>
                <a:latin typeface="Arial" panose="020B0604020202020204" pitchFamily="34" charset="0"/>
              </a:rPr>
              <a:t>In business, variance is often referred to in terms of accounting with respect to costs. For example, the actual cost of doing business might vary from the estimated cost. Obviously, this can be an advantage if actual costs are lower than expected, and vice versa if the opposite is true. </a:t>
            </a:r>
          </a:p>
        </p:txBody>
      </p:sp>
    </p:spTree>
    <p:extLst>
      <p:ext uri="{BB962C8B-B14F-4D97-AF65-F5344CB8AC3E}">
        <p14:creationId xmlns:p14="http://schemas.microsoft.com/office/powerpoint/2010/main" val="14495414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sp>
        <p:nvSpPr>
          <p:cNvPr id="2" name="Rectangle 1"/>
          <p:cNvSpPr/>
          <p:nvPr/>
        </p:nvSpPr>
        <p:spPr>
          <a:xfrm>
            <a:off x="1341120" y="1997839"/>
            <a:ext cx="9673244" cy="2308324"/>
          </a:xfrm>
          <a:prstGeom prst="rect">
            <a:avLst/>
          </a:prstGeom>
        </p:spPr>
        <p:txBody>
          <a:bodyPr wrap="square">
            <a:spAutoFit/>
          </a:bodyPr>
          <a:lstStyle/>
          <a:p>
            <a:pPr lvl="0"/>
            <a:r>
              <a:rPr lang="en-JM" sz="3600" dirty="0" smtClean="0">
                <a:solidFill>
                  <a:srgbClr val="624D38"/>
                </a:solidFill>
                <a:latin typeface="Arial" panose="020B0604020202020204" pitchFamily="34" charset="0"/>
              </a:rPr>
              <a:t>Whether </a:t>
            </a:r>
            <a:r>
              <a:rPr lang="en-JM" sz="3600" dirty="0">
                <a:solidFill>
                  <a:srgbClr val="624D38"/>
                </a:solidFill>
                <a:latin typeface="Arial" panose="020B0604020202020204" pitchFamily="34" charset="0"/>
              </a:rPr>
              <a:t>an advantage or disadvantage, cost variances in business should always be assessed and the cause or causes or the variance should be determined</a:t>
            </a:r>
            <a:r>
              <a:rPr lang="en-JM" sz="3600" dirty="0" smtClean="0">
                <a:solidFill>
                  <a:srgbClr val="624D38"/>
                </a:solidFill>
                <a:latin typeface="Arial" panose="020B0604020202020204" pitchFamily="34" charset="0"/>
              </a:rPr>
              <a:t>.</a:t>
            </a:r>
            <a:endParaRPr lang="en-JM" sz="3600" dirty="0">
              <a:solidFill>
                <a:srgbClr val="624D38"/>
              </a:solidFill>
              <a:latin typeface="Arial" panose="020B0604020202020204" pitchFamily="34" charset="0"/>
            </a:endParaRPr>
          </a:p>
        </p:txBody>
      </p:sp>
    </p:spTree>
    <p:extLst>
      <p:ext uri="{BB962C8B-B14F-4D97-AF65-F5344CB8AC3E}">
        <p14:creationId xmlns:p14="http://schemas.microsoft.com/office/powerpoint/2010/main" val="4119652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t>ADVANTAGES AND DISADVANTAGES OF DIFFERENT TYPES OF VARIANCES</a:t>
            </a:r>
            <a:r>
              <a:rPr lang="en-US" b="1" dirty="0" smtClean="0"/>
              <a:t> </a:t>
            </a:r>
            <a:endParaRPr lang="en-US" b="1" dirty="0"/>
          </a:p>
        </p:txBody>
      </p:sp>
      <p:pic>
        <p:nvPicPr>
          <p:cNvPr id="4" name="Picture 3"/>
          <p:cNvPicPr>
            <a:picLocks noChangeAspect="1"/>
          </p:cNvPicPr>
          <p:nvPr/>
        </p:nvPicPr>
        <p:blipFill rotWithShape="1">
          <a:blip r:embed="rId3"/>
          <a:srcRect l="10621" t="676" r="-10621" b="-676"/>
          <a:stretch/>
        </p:blipFill>
        <p:spPr>
          <a:xfrm>
            <a:off x="2372497" y="1468394"/>
            <a:ext cx="9152238" cy="4876800"/>
          </a:xfrm>
          <a:prstGeom prst="rect">
            <a:avLst/>
          </a:prstGeom>
        </p:spPr>
      </p:pic>
    </p:spTree>
    <p:extLst>
      <p:ext uri="{BB962C8B-B14F-4D97-AF65-F5344CB8AC3E}">
        <p14:creationId xmlns:p14="http://schemas.microsoft.com/office/powerpoint/2010/main" val="35327684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heer Green 16x9">
  <a:themeElements>
    <a:clrScheme name="Sheer Green">
      <a:dk1>
        <a:srgbClr val="624D38"/>
      </a:dk1>
      <a:lt1>
        <a:srgbClr val="FFFFFF"/>
      </a:lt1>
      <a:dk2>
        <a:srgbClr val="404040"/>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Green">
      <a:dk1>
        <a:srgbClr val="404040"/>
      </a:dk1>
      <a:lt1>
        <a:sysClr val="window" lastClr="FFFFFF"/>
      </a:lt1>
      <a:dk2>
        <a:srgbClr val="624D38"/>
      </a:dk2>
      <a:lt2>
        <a:srgbClr val="F2F2E2"/>
      </a:lt2>
      <a:accent1>
        <a:srgbClr val="72C23C"/>
      </a:accent1>
      <a:accent2>
        <a:srgbClr val="F4CC20"/>
      </a:accent2>
      <a:accent3>
        <a:srgbClr val="53B6BB"/>
      </a:accent3>
      <a:accent4>
        <a:srgbClr val="BA7CC0"/>
      </a:accent4>
      <a:accent5>
        <a:srgbClr val="ED635A"/>
      </a:accent5>
      <a:accent6>
        <a:srgbClr val="EE9B40"/>
      </a:accent6>
      <a:hlink>
        <a:srgbClr val="53B6BB"/>
      </a:hlink>
      <a:folHlink>
        <a:srgbClr val="B68DC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C5747AC-80AD-4ABE-94D9-19832B174F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Sheer green border design presentation (widescreen)</Template>
  <TotalTime>0</TotalTime>
  <Words>1140</Words>
  <Application>Microsoft Office PowerPoint</Application>
  <PresentationFormat>Widescreen</PresentationFormat>
  <Paragraphs>95</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Lato</vt:lpstr>
      <vt:lpstr>Sheer Green 16x9</vt:lpstr>
      <vt:lpstr> UNIT 14: ADVANCED MANAGEMENT  ACCOUNTING </vt:lpstr>
      <vt:lpstr>UNIT 14: ADVANCED MANAGEMENT  ACCOUNTING </vt:lpstr>
      <vt:lpstr>THE BASIC SYLLABUS</vt:lpstr>
      <vt:lpstr>LEARNING OUTCOMES</vt:lpstr>
      <vt:lpstr>OVERVIEW</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ADVANTAGES AND DISADVANTAGES OF DIFFERENT TYPES OF VARIANCES </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2017-12-26T14:33:53Z</dcterms:created>
  <dcterms:modified xsi:type="dcterms:W3CDTF">2018-03-10T21:47:15Z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TC029208979991</vt:lpwstr>
  </property>
</Properties>
</file>