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handoutMasterIdLst>
    <p:handoutMasterId r:id="rId20"/>
  </p:handoutMasterIdLst>
  <p:sldIdLst>
    <p:sldId id="280" r:id="rId2"/>
    <p:sldId id="269" r:id="rId3"/>
    <p:sldId id="270" r:id="rId4"/>
    <p:sldId id="271" r:id="rId5"/>
    <p:sldId id="272" r:id="rId6"/>
    <p:sldId id="273" r:id="rId7"/>
    <p:sldId id="274" r:id="rId8"/>
    <p:sldId id="275" r:id="rId9"/>
    <p:sldId id="281" r:id="rId10"/>
    <p:sldId id="283" r:id="rId11"/>
    <p:sldId id="284" r:id="rId12"/>
    <p:sldId id="286" r:id="rId13"/>
    <p:sldId id="287" r:id="rId14"/>
    <p:sldId id="288" r:id="rId15"/>
    <p:sldId id="289" r:id="rId16"/>
    <p:sldId id="279" r:id="rId17"/>
    <p:sldId id="28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guide orient="horz" pos="2160"/>
        <p:guide pos="3840"/>
      </p:guideLst>
    </p:cSldViewPr>
  </p:slideViewPr>
  <p:notesTextViewPr>
    <p:cViewPr>
      <p:scale>
        <a:sx n="1" d="1"/>
        <a:sy n="1" d="1"/>
      </p:scale>
      <p:origin x="0" y="0"/>
    </p:cViewPr>
  </p:notesTextViewPr>
  <p:notesViewPr>
    <p:cSldViewPr snapToGrid="0" showGuides="1">
      <p:cViewPr varScale="1">
        <p:scale>
          <a:sx n="80" d="100"/>
          <a:sy n="80" d="100"/>
        </p:scale>
        <p:origin x="244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5CB2E47-6F41-409B-AD22-834AE1EFF186}" type="datetimeFigureOut">
              <a:rPr lang="en-US" smtClean="0"/>
              <a:t>1/6/2018</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180BE5A-9D85-4716-9443-9D9E66ACB5E5}" type="slidenum">
              <a:rPr lang="en-US" smtClean="0"/>
              <a:t>‹#›</a:t>
            </a:fld>
            <a:endParaRPr lang="en-US" dirty="0"/>
          </a:p>
        </p:txBody>
      </p:sp>
    </p:spTree>
    <p:extLst>
      <p:ext uri="{BB962C8B-B14F-4D97-AF65-F5344CB8AC3E}">
        <p14:creationId xmlns:p14="http://schemas.microsoft.com/office/powerpoint/2010/main" val="37887826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D6744A-403D-42A1-BFE7-61DA46EE7C6C}" type="datetimeFigureOut">
              <a:rPr lang="en-US" smtClean="0"/>
              <a:t>1/6/2018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E05635-4EFD-4447-A451-86C57984FA89}" type="slidenum">
              <a:rPr lang="en-US" smtClean="0"/>
              <a:t>‹#›</a:t>
            </a:fld>
            <a:endParaRPr lang="en-US" dirty="0"/>
          </a:p>
        </p:txBody>
      </p:sp>
    </p:spTree>
    <p:extLst>
      <p:ext uri="{BB962C8B-B14F-4D97-AF65-F5344CB8AC3E}">
        <p14:creationId xmlns:p14="http://schemas.microsoft.com/office/powerpoint/2010/main" val="1206602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useBgFill="1">
        <p:nvSpPr>
          <p:cNvPr id="13" name="Rounded Rectangle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7" name="Rectangle 6"/>
          <p:cNvSpPr/>
          <p:nvPr/>
        </p:nvSpPr>
        <p:spPr bwMode="grayWhite">
          <a:xfrm>
            <a:off x="83909" y="1449304"/>
            <a:ext cx="12028716" cy="1527349"/>
          </a:xfrm>
          <a:prstGeom prst="rect">
            <a:avLst/>
          </a:prstGeom>
          <a:solidFill>
            <a:schemeClr val="accent1">
              <a:lumMod val="75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Rectangle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1" name="Rectangle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chemeClr val="bg1"/>
                </a:solidFill>
              </a:defRPr>
            </a:lvl1pPr>
          </a:lstStyle>
          <a:p>
            <a:r>
              <a:rPr kumimoji="0" lang="en-US" smtClean="0"/>
              <a:t>Click to edit Master title style</a:t>
            </a:r>
            <a:endParaRPr kumimoji="0" lang="en-US" dirty="0"/>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dirty="0"/>
          </a:p>
        </p:txBody>
      </p:sp>
      <p:sp>
        <p:nvSpPr>
          <p:cNvPr id="29" name="Slide Number Placeholder 28"/>
          <p:cNvSpPr>
            <a:spLocks noGrp="1"/>
          </p:cNvSpPr>
          <p:nvPr>
            <p:ph type="sldNum" sz="quarter" idx="12"/>
          </p:nvPr>
        </p:nvSpPr>
        <p:spPr>
          <a:solidFill>
            <a:schemeClr val="accent1">
              <a:lumMod val="75000"/>
            </a:schemeClr>
          </a:solidFill>
        </p:spPr>
        <p:txBody>
          <a:bodyPr lIns="0" tIns="0" rIns="0" bIns="0">
            <a:noAutofit/>
          </a:bodyPr>
          <a:lstStyle>
            <a:lvl1pPr>
              <a:defRPr sz="1400">
                <a:solidFill>
                  <a:srgbClr val="FFFFFF"/>
                </a:solidFill>
              </a:defRPr>
            </a:lvl1pPr>
          </a:lstStyle>
          <a:p>
            <a:fld id="{401CF334-2D5C-4859-84A6-CA7E6E43FAEB}" type="slidenum">
              <a:rPr lang="en-US" smtClean="0"/>
              <a:t>‹#›</a:t>
            </a:fld>
            <a:endParaRPr lang="en-US" dirty="0"/>
          </a:p>
        </p:txBody>
      </p:sp>
      <p:sp>
        <p:nvSpPr>
          <p:cNvPr id="17" name="Footer Placeholder 16"/>
          <p:cNvSpPr>
            <a:spLocks noGrp="1"/>
          </p:cNvSpPr>
          <p:nvPr>
            <p:ph type="ftr" sz="quarter" idx="11"/>
          </p:nvPr>
        </p:nvSpPr>
        <p:spPr/>
        <p:txBody>
          <a:bodyPr/>
          <a:lstStyle/>
          <a:p>
            <a:r>
              <a:rPr lang="en-US" dirty="0" smtClean="0"/>
              <a:t>Add a footer</a:t>
            </a:r>
          </a:p>
        </p:txBody>
      </p:sp>
      <p:sp>
        <p:nvSpPr>
          <p:cNvPr id="28" name="Date Placeholder 27"/>
          <p:cNvSpPr>
            <a:spLocks noGrp="1"/>
          </p:cNvSpPr>
          <p:nvPr>
            <p:ph type="dt" sz="half" idx="10"/>
          </p:nvPr>
        </p:nvSpPr>
        <p:spPr/>
        <p:txBody>
          <a:bodyPr/>
          <a:lstStyle/>
          <a:p>
            <a:fld id="{349BF3EA-1A78-4F07-BDC0-C8A1BD461199}" type="datetimeFigureOut">
              <a:rPr lang="en-US" smtClean="0"/>
              <a:t>1/6/2018</a:t>
            </a:fld>
            <a:endParaRPr lang="en-US" dirty="0"/>
          </a:p>
        </p:txBody>
      </p:sp>
    </p:spTree>
    <p:extLst>
      <p:ext uri="{BB962C8B-B14F-4D97-AF65-F5344CB8AC3E}">
        <p14:creationId xmlns:p14="http://schemas.microsoft.com/office/powerpoint/2010/main" val="2400697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5" name="Footer Placeholder 4"/>
          <p:cNvSpPr>
            <a:spLocks noGrp="1"/>
          </p:cNvSpPr>
          <p:nvPr>
            <p:ph type="ftr" sz="quarter" idx="11"/>
          </p:nvPr>
        </p:nvSpPr>
        <p:spPr/>
        <p:txBody>
          <a:bodyPr/>
          <a:lstStyle/>
          <a:p>
            <a:r>
              <a:rPr lang="en-US" dirty="0" smtClean="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1/6/2018</a:t>
            </a:fld>
            <a:endParaRPr lang="en-US" dirty="0"/>
          </a:p>
        </p:txBody>
      </p:sp>
    </p:spTree>
    <p:extLst>
      <p:ext uri="{BB962C8B-B14F-4D97-AF65-F5344CB8AC3E}">
        <p14:creationId xmlns:p14="http://schemas.microsoft.com/office/powerpoint/2010/main" val="3207736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219200" y="274641"/>
            <a:ext cx="7416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5" name="Footer Placeholder 4"/>
          <p:cNvSpPr>
            <a:spLocks noGrp="1"/>
          </p:cNvSpPr>
          <p:nvPr>
            <p:ph type="ftr" sz="quarter" idx="11"/>
          </p:nvPr>
        </p:nvSpPr>
        <p:spPr/>
        <p:txBody>
          <a:bodyPr/>
          <a:lstStyle/>
          <a:p>
            <a:r>
              <a:rPr lang="en-US" dirty="0" smtClean="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1/6/2018</a:t>
            </a:fld>
            <a:endParaRPr lang="en-US" dirty="0"/>
          </a:p>
        </p:txBody>
      </p:sp>
    </p:spTree>
    <p:extLst>
      <p:ext uri="{BB962C8B-B14F-4D97-AF65-F5344CB8AC3E}">
        <p14:creationId xmlns:p14="http://schemas.microsoft.com/office/powerpoint/2010/main" val="3923587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5" name="Footer Placeholder 4"/>
          <p:cNvSpPr>
            <a:spLocks noGrp="1"/>
          </p:cNvSpPr>
          <p:nvPr>
            <p:ph type="ftr" sz="quarter" idx="11"/>
          </p:nvPr>
        </p:nvSpPr>
        <p:spPr/>
        <p:txBody>
          <a:bodyPr/>
          <a:lstStyle/>
          <a:p>
            <a:r>
              <a:rPr lang="en-US" dirty="0" smtClean="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1/6/2018</a:t>
            </a:fld>
            <a:endParaRPr lang="en-US" dirty="0"/>
          </a:p>
        </p:txBody>
      </p:sp>
    </p:spTree>
    <p:extLst>
      <p:ext uri="{BB962C8B-B14F-4D97-AF65-F5344CB8AC3E}">
        <p14:creationId xmlns:p14="http://schemas.microsoft.com/office/powerpoint/2010/main" val="1316439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useBgFill="1">
        <p:nvSpPr>
          <p:cNvPr id="10" name="Rounded Rectangle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7" name="Rectangle 6"/>
          <p:cNvSpPr/>
          <p:nvPr/>
        </p:nvSpPr>
        <p:spPr>
          <a:xfrm flipV="1">
            <a:off x="92550" y="2376830"/>
            <a:ext cx="12018020" cy="91440"/>
          </a:xfrm>
          <a:prstGeom prst="rect">
            <a:avLst/>
          </a:prstGeom>
          <a:solidFill>
            <a:schemeClr val="accent1">
              <a:lumMod val="75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en-US" smtClean="0"/>
              <a:t>Click to edit Master title style</a:t>
            </a:r>
            <a:endParaRPr kumimoji="0" lang="en-US" dirty="0"/>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6" name="Slide Number Placeholder 5"/>
          <p:cNvSpPr>
            <a:spLocks noGrp="1"/>
          </p:cNvSpPr>
          <p:nvPr>
            <p:ph type="sldNum" sz="quarter" idx="12"/>
          </p:nvPr>
        </p:nvSpPr>
        <p:spPr>
          <a:xfrm>
            <a:off x="195072" y="6208776"/>
            <a:ext cx="609600" cy="457200"/>
          </a:xfrm>
        </p:spPr>
        <p:txBody>
          <a:bodyPr/>
          <a:lstStyle/>
          <a:p>
            <a:fld id="{401CF334-2D5C-4859-84A6-CA7E6E43FAEB}" type="slidenum">
              <a:rPr lang="en-US" smtClean="0"/>
              <a:t>‹#›</a:t>
            </a:fld>
            <a:endParaRPr lang="en-US" dirty="0"/>
          </a:p>
        </p:txBody>
      </p:sp>
      <p:sp>
        <p:nvSpPr>
          <p:cNvPr id="5" name="Footer Placeholder 4"/>
          <p:cNvSpPr>
            <a:spLocks noGrp="1"/>
          </p:cNvSpPr>
          <p:nvPr>
            <p:ph type="ftr" sz="quarter" idx="11"/>
          </p:nvPr>
        </p:nvSpPr>
        <p:spPr>
          <a:xfrm>
            <a:off x="1066800" y="6172200"/>
            <a:ext cx="5334000" cy="457200"/>
          </a:xfrm>
        </p:spPr>
        <p:txBody>
          <a:bodyPr/>
          <a:lstStyle/>
          <a:p>
            <a:r>
              <a:rPr lang="en-US" dirty="0" smtClean="0"/>
              <a:t>Add a footer</a:t>
            </a:r>
            <a:endParaRPr lang="en-US" dirty="0"/>
          </a:p>
        </p:txBody>
      </p:sp>
      <p:sp>
        <p:nvSpPr>
          <p:cNvPr id="4" name="Date Placeholder 3"/>
          <p:cNvSpPr>
            <a:spLocks noGrp="1"/>
          </p:cNvSpPr>
          <p:nvPr>
            <p:ph type="dt" sz="half" idx="10"/>
          </p:nvPr>
        </p:nvSpPr>
        <p:spPr/>
        <p:txBody>
          <a:bodyPr/>
          <a:lstStyle/>
          <a:p>
            <a:fld id="{349BF3EA-1A78-4F07-BDC0-C8A1BD461199}" type="datetimeFigureOut">
              <a:rPr lang="en-US" smtClean="0"/>
              <a:t>1/6/2018</a:t>
            </a:fld>
            <a:endParaRPr lang="en-US" dirty="0"/>
          </a:p>
        </p:txBody>
      </p:sp>
    </p:spTree>
    <p:extLst>
      <p:ext uri="{BB962C8B-B14F-4D97-AF65-F5344CB8AC3E}">
        <p14:creationId xmlns:p14="http://schemas.microsoft.com/office/powerpoint/2010/main" val="2908226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
        <p:nvSpPr>
          <p:cNvPr id="6" name="Footer Placeholder 5"/>
          <p:cNvSpPr>
            <a:spLocks noGrp="1"/>
          </p:cNvSpPr>
          <p:nvPr>
            <p:ph type="ftr" sz="quarter" idx="11"/>
          </p:nvPr>
        </p:nvSpPr>
        <p:spPr/>
        <p:txBody>
          <a:bodyPr/>
          <a:lstStyle/>
          <a:p>
            <a:r>
              <a:rPr lang="en-US" dirty="0" smtClean="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1/6/2018</a:t>
            </a:fld>
            <a:endParaRPr lang="en-US" dirty="0"/>
          </a:p>
        </p:txBody>
      </p:sp>
    </p:spTree>
    <p:extLst>
      <p:ext uri="{BB962C8B-B14F-4D97-AF65-F5344CB8AC3E}">
        <p14:creationId xmlns:p14="http://schemas.microsoft.com/office/powerpoint/2010/main" val="365849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lumMod val="75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lumMod val="75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dirty="0"/>
          </a:p>
        </p:txBody>
      </p:sp>
      <p:sp>
        <p:nvSpPr>
          <p:cNvPr id="8" name="Footer Placeholder 7"/>
          <p:cNvSpPr>
            <a:spLocks noGrp="1"/>
          </p:cNvSpPr>
          <p:nvPr>
            <p:ph type="ftr" sz="quarter" idx="11"/>
          </p:nvPr>
        </p:nvSpPr>
        <p:spPr/>
        <p:txBody>
          <a:bodyPr/>
          <a:lstStyle/>
          <a:p>
            <a:r>
              <a:rPr lang="en-US" dirty="0" smtClean="0"/>
              <a:t>Add a footer</a:t>
            </a:r>
          </a:p>
        </p:txBody>
      </p:sp>
      <p:sp>
        <p:nvSpPr>
          <p:cNvPr id="7" name="Date Placeholder 6"/>
          <p:cNvSpPr>
            <a:spLocks noGrp="1"/>
          </p:cNvSpPr>
          <p:nvPr>
            <p:ph type="dt" sz="half" idx="10"/>
          </p:nvPr>
        </p:nvSpPr>
        <p:spPr/>
        <p:txBody>
          <a:bodyPr/>
          <a:lstStyle/>
          <a:p>
            <a:fld id="{349BF3EA-1A78-4F07-BDC0-C8A1BD461199}" type="datetimeFigureOut">
              <a:rPr lang="en-US" smtClean="0"/>
              <a:t>1/6/2018</a:t>
            </a:fld>
            <a:endParaRPr lang="en-US" dirty="0"/>
          </a:p>
        </p:txBody>
      </p:sp>
    </p:spTree>
    <p:extLst>
      <p:ext uri="{BB962C8B-B14F-4D97-AF65-F5344CB8AC3E}">
        <p14:creationId xmlns:p14="http://schemas.microsoft.com/office/powerpoint/2010/main" val="911274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dirty="0"/>
          </a:p>
        </p:txBody>
      </p:sp>
      <p:sp>
        <p:nvSpPr>
          <p:cNvPr id="4" name="Footer Placeholder 3"/>
          <p:cNvSpPr>
            <a:spLocks noGrp="1"/>
          </p:cNvSpPr>
          <p:nvPr>
            <p:ph type="ftr" sz="quarter" idx="11"/>
          </p:nvPr>
        </p:nvSpPr>
        <p:spPr/>
        <p:txBody>
          <a:bodyPr/>
          <a:lstStyle/>
          <a:p>
            <a:r>
              <a:rPr lang="en-US" dirty="0" smtClean="0"/>
              <a:t>Add a footer</a:t>
            </a:r>
          </a:p>
        </p:txBody>
      </p:sp>
      <p:sp>
        <p:nvSpPr>
          <p:cNvPr id="3" name="Date Placeholder 2"/>
          <p:cNvSpPr>
            <a:spLocks noGrp="1"/>
          </p:cNvSpPr>
          <p:nvPr>
            <p:ph type="dt" sz="half" idx="10"/>
          </p:nvPr>
        </p:nvSpPr>
        <p:spPr/>
        <p:txBody>
          <a:bodyPr/>
          <a:lstStyle/>
          <a:p>
            <a:fld id="{349BF3EA-1A78-4F07-BDC0-C8A1BD461199}" type="datetimeFigureOut">
              <a:rPr lang="en-US" smtClean="0"/>
              <a:t>1/6/2018</a:t>
            </a:fld>
            <a:endParaRPr lang="en-US" dirty="0"/>
          </a:p>
        </p:txBody>
      </p:sp>
    </p:spTree>
    <p:extLst>
      <p:ext uri="{BB962C8B-B14F-4D97-AF65-F5344CB8AC3E}">
        <p14:creationId xmlns:p14="http://schemas.microsoft.com/office/powerpoint/2010/main" val="161307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
        <p:nvSpPr>
          <p:cNvPr id="3" name="Footer Placeholder 2"/>
          <p:cNvSpPr>
            <a:spLocks noGrp="1"/>
          </p:cNvSpPr>
          <p:nvPr>
            <p:ph type="ftr" sz="quarter" idx="11"/>
          </p:nvPr>
        </p:nvSpPr>
        <p:spPr/>
        <p:txBody>
          <a:bodyPr/>
          <a:lstStyle/>
          <a:p>
            <a:r>
              <a:rPr lang="en-US" dirty="0" smtClean="0"/>
              <a:t>Add a footer</a:t>
            </a:r>
          </a:p>
        </p:txBody>
      </p:sp>
      <p:sp>
        <p:nvSpPr>
          <p:cNvPr id="2" name="Date Placeholder 1"/>
          <p:cNvSpPr>
            <a:spLocks noGrp="1"/>
          </p:cNvSpPr>
          <p:nvPr>
            <p:ph type="dt" sz="half" idx="10"/>
          </p:nvPr>
        </p:nvSpPr>
        <p:spPr/>
        <p:txBody>
          <a:bodyPr/>
          <a:lstStyle/>
          <a:p>
            <a:fld id="{349BF3EA-1A78-4F07-BDC0-C8A1BD461199}" type="datetimeFigureOut">
              <a:rPr lang="en-US" smtClean="0"/>
              <a:t>1/6/2018</a:t>
            </a:fld>
            <a:endParaRPr lang="en-US" dirty="0"/>
          </a:p>
        </p:txBody>
      </p:sp>
    </p:spTree>
    <p:extLst>
      <p:ext uri="{BB962C8B-B14F-4D97-AF65-F5344CB8AC3E}">
        <p14:creationId xmlns:p14="http://schemas.microsoft.com/office/powerpoint/2010/main" val="711557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smtClean="0"/>
              <a:t>Click to edit Master title style</a:t>
            </a:r>
            <a:endParaRPr kumimoji="0" lang="en-US" dirty="0"/>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
        <p:nvSpPr>
          <p:cNvPr id="6" name="Footer Placeholder 5"/>
          <p:cNvSpPr>
            <a:spLocks noGrp="1"/>
          </p:cNvSpPr>
          <p:nvPr>
            <p:ph type="ftr" sz="quarter" idx="11"/>
          </p:nvPr>
        </p:nvSpPr>
        <p:spPr/>
        <p:txBody>
          <a:bodyPr/>
          <a:lstStyle/>
          <a:p>
            <a:r>
              <a:rPr lang="en-US" dirty="0" smtClean="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1/6/2018</a:t>
            </a:fld>
            <a:endParaRPr lang="en-US" dirty="0"/>
          </a:p>
        </p:txBody>
      </p:sp>
    </p:spTree>
    <p:extLst>
      <p:ext uri="{BB962C8B-B14F-4D97-AF65-F5344CB8AC3E}">
        <p14:creationId xmlns:p14="http://schemas.microsoft.com/office/powerpoint/2010/main" val="3566269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flipV="1">
            <a:off x="91076" y="4683555"/>
            <a:ext cx="12009120" cy="91440"/>
          </a:xfrm>
          <a:prstGeom prst="rect">
            <a:avLst/>
          </a:prstGeom>
          <a:solidFill>
            <a:schemeClr val="accent1">
              <a:lumMod val="75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smtClean="0"/>
              <a:t>Click to edit Master title style</a:t>
            </a:r>
            <a:endParaRPr kumimoji="0" lang="en-US" dirty="0"/>
          </a:p>
        </p:txBody>
      </p:sp>
      <p:sp>
        <p:nvSpPr>
          <p:cNvPr id="3" name="Picture Placeholder 2" descr="An empty placeholder to add an image. Click on the placeholder and select the image that you wish to add"/>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7" name="Slide Number Placeholder 6"/>
          <p:cNvSpPr>
            <a:spLocks noGrp="1"/>
          </p:cNvSpPr>
          <p:nvPr>
            <p:ph type="sldNum" sz="quarter" idx="12"/>
          </p:nvPr>
        </p:nvSpPr>
        <p:spPr>
          <a:xfrm>
            <a:off x="195072" y="6208776"/>
            <a:ext cx="609600" cy="457200"/>
          </a:xfrm>
        </p:spPr>
        <p:txBody>
          <a:bodyPr/>
          <a:lstStyle/>
          <a:p>
            <a:fld id="{401CF334-2D5C-4859-84A6-CA7E6E43FAEB}" type="slidenum">
              <a:rPr lang="en-US" smtClean="0"/>
              <a:t>‹#›</a:t>
            </a:fld>
            <a:endParaRPr lang="en-US" dirty="0"/>
          </a:p>
        </p:txBody>
      </p:sp>
      <p:sp>
        <p:nvSpPr>
          <p:cNvPr id="6" name="Footer Placeholder 5"/>
          <p:cNvSpPr>
            <a:spLocks noGrp="1"/>
          </p:cNvSpPr>
          <p:nvPr>
            <p:ph type="ftr" sz="quarter" idx="11"/>
          </p:nvPr>
        </p:nvSpPr>
        <p:spPr>
          <a:xfrm>
            <a:off x="1219200" y="6172200"/>
            <a:ext cx="5181600" cy="457200"/>
          </a:xfrm>
        </p:spPr>
        <p:txBody>
          <a:bodyPr/>
          <a:lstStyle/>
          <a:p>
            <a:r>
              <a:rPr lang="en-US" dirty="0" smtClean="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1/6/2018</a:t>
            </a:fld>
            <a:endParaRPr lang="en-US" dirty="0"/>
          </a:p>
        </p:txBody>
      </p:sp>
    </p:spTree>
    <p:extLst>
      <p:ext uri="{BB962C8B-B14F-4D97-AF65-F5344CB8AC3E}">
        <p14:creationId xmlns:p14="http://schemas.microsoft.com/office/powerpoint/2010/main" val="3726577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3">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useBgFill="1">
        <p:nvSpPr>
          <p:cNvPr id="8" name="Rounded Rectangle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smtClean="0"/>
              <a:t>Click to edit Master title style</a:t>
            </a:r>
            <a:endParaRPr kumimoji="0" lang="en-US" dirty="0"/>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smtClean="0"/>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lumMod val="75000"/>
            </a:schemeClr>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01CF334-2D5C-4859-84A6-CA7E6E43FAEB}" type="slidenum">
              <a:rPr lang="en-US" smtClean="0"/>
              <a:t>‹#›</a:t>
            </a:fld>
            <a:endParaRPr lang="en-US" dirty="0"/>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r>
              <a:rPr lang="en-US" dirty="0" smtClean="0"/>
              <a:t>Add a footer</a:t>
            </a:r>
            <a:endParaRPr lang="en-US" dirty="0"/>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349BF3EA-1A78-4F07-BDC0-C8A1BD461199}" type="datetimeFigureOut">
              <a:rPr lang="en-US" smtClean="0"/>
              <a:t>1/6/2018</a:t>
            </a:fld>
            <a:endParaRPr lang="en-US" dirty="0"/>
          </a:p>
        </p:txBody>
      </p:sp>
    </p:spTree>
    <p:extLst>
      <p:ext uri="{BB962C8B-B14F-4D97-AF65-F5344CB8AC3E}">
        <p14:creationId xmlns:p14="http://schemas.microsoft.com/office/powerpoint/2010/main" val="393097078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lumMod val="75000"/>
          </a:schemeClr>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lumMod val="75000"/>
          </a:schemeClr>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lumMod val="60000"/>
            <a:lumOff val="4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lumMod val="75000"/>
          </a:schemeClr>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lumMod val="75000"/>
          </a:schemeClr>
        </a:buClr>
        <a:buChar char="•"/>
        <a:defRPr kumimoji="0" sz="1800" kern="1200">
          <a:solidFill>
            <a:schemeClr val="tx1"/>
          </a:solidFill>
          <a:latin typeface="+mn-lt"/>
          <a:ea typeface="+mn-ea"/>
          <a:cs typeface="+mn-cs"/>
        </a:defRPr>
      </a:lvl8pPr>
      <a:lvl9pPr marL="2526030" indent="-285750" algn="l" rtl="0" eaLnBrk="1" latinLnBrk="0" hangingPunct="1">
        <a:spcBef>
          <a:spcPts val="370"/>
        </a:spcBef>
        <a:buClr>
          <a:schemeClr val="accent3">
            <a:lumMod val="50000"/>
          </a:schemeClr>
        </a:buClr>
        <a:buFont typeface="Arial" panose="020B0604020202020204" pitchFamily="34" charset="0"/>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UNIT 15: FINANCIAL MANAGEMENT</a:t>
            </a:r>
            <a:endParaRPr lang="en-US" dirty="0"/>
          </a:p>
        </p:txBody>
      </p:sp>
      <p:sp>
        <p:nvSpPr>
          <p:cNvPr id="4" name="Subtitle 3"/>
          <p:cNvSpPr>
            <a:spLocks noGrp="1"/>
          </p:cNvSpPr>
          <p:nvPr>
            <p:ph type="subTitle" idx="1"/>
          </p:nvPr>
        </p:nvSpPr>
        <p:spPr/>
        <p:txBody>
          <a:bodyPr/>
          <a:lstStyle/>
          <a:p>
            <a:r>
              <a:rPr lang="en-JM" dirty="0"/>
              <a:t>Unit code </a:t>
            </a:r>
            <a:r>
              <a:rPr lang="en-JM" dirty="0" smtClean="0"/>
              <a:t>M/508/0527</a:t>
            </a:r>
          </a:p>
          <a:p>
            <a:r>
              <a:rPr lang="en-JM" dirty="0" smtClean="0"/>
              <a:t> Credit </a:t>
            </a:r>
            <a:r>
              <a:rPr lang="en-JM" dirty="0"/>
              <a:t>value 15 </a:t>
            </a:r>
            <a:endParaRPr lang="en-US" dirty="0"/>
          </a:p>
        </p:txBody>
      </p:sp>
      <p:pic>
        <p:nvPicPr>
          <p:cNvPr id="2" name="Picture 1"/>
          <p:cNvPicPr>
            <a:picLocks noChangeAspect="1"/>
          </p:cNvPicPr>
          <p:nvPr/>
        </p:nvPicPr>
        <p:blipFill>
          <a:blip r:embed="rId2"/>
          <a:stretch>
            <a:fillRect/>
          </a:stretch>
        </p:blipFill>
        <p:spPr>
          <a:xfrm>
            <a:off x="9216736" y="4629150"/>
            <a:ext cx="2575647" cy="1943100"/>
          </a:xfrm>
          <a:prstGeom prst="rect">
            <a:avLst/>
          </a:prstGeom>
        </p:spPr>
      </p:pic>
    </p:spTree>
    <p:extLst>
      <p:ext uri="{BB962C8B-B14F-4D97-AF65-F5344CB8AC3E}">
        <p14:creationId xmlns:p14="http://schemas.microsoft.com/office/powerpoint/2010/main" val="1566073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Formal vs informal approaches</a:t>
            </a:r>
          </a:p>
        </p:txBody>
      </p:sp>
      <p:sp>
        <p:nvSpPr>
          <p:cNvPr id="2" name="Content Placeholder 1"/>
          <p:cNvSpPr>
            <a:spLocks noGrp="1"/>
          </p:cNvSpPr>
          <p:nvPr>
            <p:ph sz="quarter" idx="1"/>
          </p:nvPr>
        </p:nvSpPr>
        <p:spPr>
          <a:xfrm>
            <a:off x="1219200" y="1447800"/>
            <a:ext cx="10363200" cy="5067300"/>
          </a:xfrm>
        </p:spPr>
        <p:txBody>
          <a:bodyPr>
            <a:normAutofit/>
          </a:bodyPr>
          <a:lstStyle/>
          <a:p>
            <a:r>
              <a:rPr lang="en-JM" dirty="0"/>
              <a:t>Formal structures are of essence – and should be relied on – when situations demand rigorous standards and ironclad control. We’ve seen organizations in dire turnaround situations rescued from the brink by the implementation of a “command and control” approach supported by highly structured, formal processes. </a:t>
            </a:r>
            <a:r>
              <a:rPr lang="en-JM" dirty="0" smtClean="0"/>
              <a:t>It can also be seen that organizations </a:t>
            </a:r>
            <a:r>
              <a:rPr lang="en-JM" dirty="0"/>
              <a:t>that were shifting to radically different leaders cut through the chaos and disorder of change by using a similar approach. In situations like these, it is essential that processes or decisions are made the same way every time. Alignment to a central, shared goal must be achieved, and achieved fast. </a:t>
            </a:r>
          </a:p>
          <a:p>
            <a:r>
              <a:rPr lang="en-JM" dirty="0"/>
              <a:t> </a:t>
            </a:r>
            <a:endParaRPr lang="en-US" dirty="0"/>
          </a:p>
          <a:p>
            <a:endParaRPr lang="en-JM" dirty="0"/>
          </a:p>
        </p:txBody>
      </p:sp>
    </p:spTree>
    <p:extLst>
      <p:ext uri="{BB962C8B-B14F-4D97-AF65-F5344CB8AC3E}">
        <p14:creationId xmlns:p14="http://schemas.microsoft.com/office/powerpoint/2010/main" val="2499487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Formal vs informal approaches</a:t>
            </a:r>
          </a:p>
        </p:txBody>
      </p:sp>
      <p:sp>
        <p:nvSpPr>
          <p:cNvPr id="2" name="Content Placeholder 1"/>
          <p:cNvSpPr>
            <a:spLocks noGrp="1"/>
          </p:cNvSpPr>
          <p:nvPr>
            <p:ph sz="quarter" idx="1"/>
          </p:nvPr>
        </p:nvSpPr>
        <p:spPr>
          <a:xfrm>
            <a:off x="1219200" y="1447800"/>
            <a:ext cx="10363200" cy="5067300"/>
          </a:xfrm>
        </p:spPr>
        <p:txBody>
          <a:bodyPr>
            <a:normAutofit/>
          </a:bodyPr>
          <a:lstStyle/>
          <a:p>
            <a:r>
              <a:rPr lang="en-JM" sz="3200" dirty="0" smtClean="0"/>
              <a:t>The </a:t>
            </a:r>
            <a:r>
              <a:rPr lang="en-JM" sz="3200" dirty="0"/>
              <a:t>informal is good </a:t>
            </a:r>
            <a:r>
              <a:rPr lang="en-JM" sz="3200" dirty="0" smtClean="0"/>
              <a:t>at </a:t>
            </a:r>
            <a:r>
              <a:rPr lang="en-JM" sz="3200" dirty="0"/>
              <a:t>motivating people to go above and beyond their job duties, communicating information quickly, engaging employees in collaborative work, and making changes stick. The informal structure is the complex web of relationships, influences, interactions, and judgment calls that make a company what it is – the real, productive tensions that constitute the difference between getting things done and getting things done a lot better than anyone else. </a:t>
            </a:r>
            <a:endParaRPr lang="en-JM" sz="3200" dirty="0" smtClean="0"/>
          </a:p>
        </p:txBody>
      </p:sp>
    </p:spTree>
    <p:extLst>
      <p:ext uri="{BB962C8B-B14F-4D97-AF65-F5344CB8AC3E}">
        <p14:creationId xmlns:p14="http://schemas.microsoft.com/office/powerpoint/2010/main" val="1685183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Formal vs informal approaches</a:t>
            </a:r>
          </a:p>
        </p:txBody>
      </p:sp>
      <p:sp>
        <p:nvSpPr>
          <p:cNvPr id="2" name="Content Placeholder 1"/>
          <p:cNvSpPr>
            <a:spLocks noGrp="1"/>
          </p:cNvSpPr>
          <p:nvPr>
            <p:ph sz="quarter" idx="1"/>
          </p:nvPr>
        </p:nvSpPr>
        <p:spPr>
          <a:xfrm>
            <a:off x="1219200" y="1447800"/>
            <a:ext cx="10363200" cy="5067300"/>
          </a:xfrm>
        </p:spPr>
        <p:txBody>
          <a:bodyPr>
            <a:noAutofit/>
          </a:bodyPr>
          <a:lstStyle/>
          <a:p>
            <a:r>
              <a:rPr lang="en-JM" sz="2800" dirty="0" smtClean="0"/>
              <a:t>Informal  </a:t>
            </a:r>
            <a:r>
              <a:rPr lang="en-JM" sz="2800" dirty="0"/>
              <a:t>rules  do  not  seek  to  replace  formal  criteria,  or  create  a  parallel, underground decision-making system. Rather, they supplement the formal criteria when necessary,  filling the  procedural  gaps, facilitating  negotiations  and mediating  conflicts. In situations where formal and informal rules propose diverging solutions, the latter may prove  to  be  more  powerful  than  the  first,  as  a  result  of  the  gradual  attachment  and commitment built, in time, by the parties involved. Their role is highly visible in the elimination of decisional bottlenecks and mitigation of inter-institutional conflict.</a:t>
            </a:r>
          </a:p>
        </p:txBody>
      </p:sp>
    </p:spTree>
    <p:extLst>
      <p:ext uri="{BB962C8B-B14F-4D97-AF65-F5344CB8AC3E}">
        <p14:creationId xmlns:p14="http://schemas.microsoft.com/office/powerpoint/2010/main" val="3896826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Formal vs informal approaches</a:t>
            </a:r>
          </a:p>
        </p:txBody>
      </p:sp>
      <p:sp>
        <p:nvSpPr>
          <p:cNvPr id="2" name="Content Placeholder 1"/>
          <p:cNvSpPr>
            <a:spLocks noGrp="1"/>
          </p:cNvSpPr>
          <p:nvPr>
            <p:ph sz="quarter" idx="1"/>
          </p:nvPr>
        </p:nvSpPr>
        <p:spPr>
          <a:xfrm>
            <a:off x="1219200" y="1447800"/>
            <a:ext cx="10363200" cy="5067300"/>
          </a:xfrm>
        </p:spPr>
        <p:txBody>
          <a:bodyPr>
            <a:noAutofit/>
          </a:bodyPr>
          <a:lstStyle/>
          <a:p>
            <a:r>
              <a:rPr lang="en-JM" sz="3200" dirty="0"/>
              <a:t>A formal organizational structure is built upon levels of management. The people at the top have certain decision-making responsibilities and power. Middle managers and workers have less power than top managers and owners. Employees of a formally organized company have strictly defined job descriptions and duties. There are times in a formal organization in which employees must ask a top manager or owner what to do because they are not authorized to make decisions for the company. Businesses of any size may </a:t>
            </a:r>
            <a:r>
              <a:rPr lang="en-JM" sz="3200" dirty="0" smtClean="0"/>
              <a:t>operate. </a:t>
            </a:r>
            <a:endParaRPr lang="en-JM" sz="3200" dirty="0"/>
          </a:p>
        </p:txBody>
      </p:sp>
    </p:spTree>
    <p:extLst>
      <p:ext uri="{BB962C8B-B14F-4D97-AF65-F5344CB8AC3E}">
        <p14:creationId xmlns:p14="http://schemas.microsoft.com/office/powerpoint/2010/main" val="2629284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Formal vs informal approaches</a:t>
            </a:r>
          </a:p>
        </p:txBody>
      </p:sp>
      <p:sp>
        <p:nvSpPr>
          <p:cNvPr id="2" name="Content Placeholder 1"/>
          <p:cNvSpPr>
            <a:spLocks noGrp="1"/>
          </p:cNvSpPr>
          <p:nvPr>
            <p:ph sz="quarter" idx="1"/>
          </p:nvPr>
        </p:nvSpPr>
        <p:spPr>
          <a:xfrm>
            <a:off x="1219200" y="1447800"/>
            <a:ext cx="10363200" cy="5067300"/>
          </a:xfrm>
        </p:spPr>
        <p:txBody>
          <a:bodyPr>
            <a:noAutofit/>
          </a:bodyPr>
          <a:lstStyle/>
          <a:p>
            <a:r>
              <a:rPr lang="en-JM" sz="3600" dirty="0"/>
              <a:t>In a formal structure certain people are designated decision-makers. The weakness here is that if the decision-maker is unavailable, progress stops unless and until a person with decision-making power can be consulted. This is inefficient. However, a large company that lets everybody make decisions will become chaotic and possibly unpredictable, which is also less efficient. </a:t>
            </a:r>
          </a:p>
        </p:txBody>
      </p:sp>
    </p:spTree>
    <p:extLst>
      <p:ext uri="{BB962C8B-B14F-4D97-AF65-F5344CB8AC3E}">
        <p14:creationId xmlns:p14="http://schemas.microsoft.com/office/powerpoint/2010/main" val="191414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Formal vs informal approaches</a:t>
            </a:r>
          </a:p>
        </p:txBody>
      </p:sp>
      <p:sp>
        <p:nvSpPr>
          <p:cNvPr id="2" name="Content Placeholder 1"/>
          <p:cNvSpPr>
            <a:spLocks noGrp="1"/>
          </p:cNvSpPr>
          <p:nvPr>
            <p:ph sz="quarter" idx="1"/>
          </p:nvPr>
        </p:nvSpPr>
        <p:spPr>
          <a:xfrm>
            <a:off x="1219200" y="1447800"/>
            <a:ext cx="10363200" cy="5067300"/>
          </a:xfrm>
        </p:spPr>
        <p:txBody>
          <a:bodyPr>
            <a:noAutofit/>
          </a:bodyPr>
          <a:lstStyle/>
          <a:p>
            <a:r>
              <a:rPr lang="en-JM" sz="3600" dirty="0" smtClean="0"/>
              <a:t>Informal </a:t>
            </a:r>
            <a:r>
              <a:rPr lang="en-JM" sz="3600" dirty="0"/>
              <a:t>decision-making will likely resemble a group coming to a consensus, which works best with smaller groups of people. Even a small company, however, may find it most efficient to have one person in charge of making decisions after listening to everybody's viewpoint, because coming to a true consensus may take a long time.</a:t>
            </a:r>
          </a:p>
        </p:txBody>
      </p:sp>
    </p:spTree>
    <p:extLst>
      <p:ext uri="{BB962C8B-B14F-4D97-AF65-F5344CB8AC3E}">
        <p14:creationId xmlns:p14="http://schemas.microsoft.com/office/powerpoint/2010/main" val="736561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4800" dirty="0" smtClean="0"/>
              <a:t>REFERENCES</a:t>
            </a:r>
            <a:endParaRPr lang="en-US" sz="4800" dirty="0"/>
          </a:p>
        </p:txBody>
      </p:sp>
      <p:sp>
        <p:nvSpPr>
          <p:cNvPr id="2" name="Content Placeholder 1"/>
          <p:cNvSpPr>
            <a:spLocks noGrp="1"/>
          </p:cNvSpPr>
          <p:nvPr>
            <p:ph sz="quarter" idx="1"/>
          </p:nvPr>
        </p:nvSpPr>
        <p:spPr/>
        <p:txBody>
          <a:bodyPr>
            <a:normAutofit fontScale="92500"/>
          </a:bodyPr>
          <a:lstStyle/>
          <a:p>
            <a:r>
              <a:rPr lang="en-JM" dirty="0"/>
              <a:t> </a:t>
            </a:r>
            <a:r>
              <a:rPr lang="en-JM" dirty="0" err="1"/>
              <a:t>Ejimabo</a:t>
            </a:r>
            <a:r>
              <a:rPr lang="en-JM" dirty="0"/>
              <a:t>, N. (2017). AN APPROACH TO UNDERSTANDING LEADERSHIP DECISION MAKING IN ORGANIZATION. European Scientific Journal, [online] 11(11), p.4. Available at: https://eujournal.org/index.php/esj/article/viewFile/5435/5224 [Accessed 27 Dec. 2017</a:t>
            </a:r>
            <a:r>
              <a:rPr lang="en-JM" dirty="0" smtClean="0"/>
              <a:t>].</a:t>
            </a:r>
          </a:p>
          <a:p>
            <a:r>
              <a:rPr lang="en-JM" dirty="0"/>
              <a:t>Smallbusiness.chron.com. (2017). Roles Played by the Qualitative &amp; Quantitative Approaches to Managerial Decision Making. [online] Available at: http://smallbusiness.chron.com/roles-played-qualitative-quantitative-approaches-managerial-decision-making-35440.html [Accessed 27 Dec. 2017</a:t>
            </a:r>
            <a:r>
              <a:rPr lang="en-JM" dirty="0" smtClean="0"/>
              <a:t>].</a:t>
            </a:r>
          </a:p>
          <a:p>
            <a:r>
              <a:rPr lang="en-JM" dirty="0" smtClean="0"/>
              <a:t> </a:t>
            </a:r>
            <a:r>
              <a:rPr lang="en-JM" dirty="0"/>
              <a:t>Smallbusiness.chron.com. (2017). Definition of Objectivity in the Workplace. [online] Available at: http://smallbusiness.chron.com/definition-objectivity-workplace-14217.html [Accessed 27 Dec. 2017].</a:t>
            </a:r>
            <a:endParaRPr lang="en-US" dirty="0"/>
          </a:p>
        </p:txBody>
      </p:sp>
    </p:spTree>
    <p:extLst>
      <p:ext uri="{BB962C8B-B14F-4D97-AF65-F5344CB8AC3E}">
        <p14:creationId xmlns:p14="http://schemas.microsoft.com/office/powerpoint/2010/main" val="3899602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4800" dirty="0" smtClean="0"/>
              <a:t>REFERENCES</a:t>
            </a:r>
            <a:endParaRPr lang="en-US" sz="4800" dirty="0"/>
          </a:p>
        </p:txBody>
      </p:sp>
      <p:sp>
        <p:nvSpPr>
          <p:cNvPr id="2" name="Content Placeholder 1"/>
          <p:cNvSpPr>
            <a:spLocks noGrp="1"/>
          </p:cNvSpPr>
          <p:nvPr>
            <p:ph sz="quarter" idx="1"/>
          </p:nvPr>
        </p:nvSpPr>
        <p:spPr/>
        <p:txBody>
          <a:bodyPr>
            <a:normAutofit/>
          </a:bodyPr>
          <a:lstStyle/>
          <a:p>
            <a:r>
              <a:rPr lang="en-JM" dirty="0"/>
              <a:t>: Yunity.atlassian.net. (2017). </a:t>
            </a:r>
            <a:r>
              <a:rPr lang="en-JM" dirty="0" err="1"/>
              <a:t>yunity</a:t>
            </a:r>
            <a:r>
              <a:rPr lang="en-JM" dirty="0"/>
              <a:t>. [online] Available at: https://yunity.atlassian.net/wiki/spaces/YUN/pages/9633821/Formal+decision+making [Accessed 28 Dec. 2017]. </a:t>
            </a:r>
            <a:endParaRPr lang="en-JM" dirty="0" smtClean="0"/>
          </a:p>
          <a:p>
            <a:r>
              <a:rPr lang="en-JM" dirty="0"/>
              <a:t>Anon, (2017). Formal and Informal need each other. [online] Available at: https://www.strategyand.pwc.com/media/file/Formal_and_Informal_rebadged.pdf [Accessed 28 Dec. 2017</a:t>
            </a:r>
            <a:r>
              <a:rPr lang="en-JM" dirty="0" smtClean="0"/>
              <a:t>].</a:t>
            </a:r>
          </a:p>
          <a:p>
            <a:r>
              <a:rPr lang="en-JM" dirty="0"/>
              <a:t>FORMAL AND INFORMAL DECISION-MAKING AT EU LEVEL (PDF Download Available). Available from: </a:t>
            </a:r>
            <a:r>
              <a:rPr lang="en-JM" dirty="0" smtClean="0"/>
              <a:t>https</a:t>
            </a:r>
            <a:r>
              <a:rPr lang="en-JM" dirty="0"/>
              <a:t>://www.researchgate.net/publication/235246099_FORMAL_AND_INFORMAL_DECISION-MAKING_AT_EU_LEVEL [accessed Dec 28 2017].</a:t>
            </a:r>
          </a:p>
          <a:p>
            <a:endParaRPr lang="en-US" dirty="0"/>
          </a:p>
        </p:txBody>
      </p:sp>
    </p:spTree>
    <p:extLst>
      <p:ext uri="{BB962C8B-B14F-4D97-AF65-F5344CB8AC3E}">
        <p14:creationId xmlns:p14="http://schemas.microsoft.com/office/powerpoint/2010/main" val="3039092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UNIT 15: FINANCIAL MANAGEMENT</a:t>
            </a:r>
            <a:endParaRPr lang="en-US" dirty="0"/>
          </a:p>
        </p:txBody>
      </p:sp>
      <p:sp>
        <p:nvSpPr>
          <p:cNvPr id="5" name="Content Placeholder 4"/>
          <p:cNvSpPr>
            <a:spLocks noGrp="1"/>
          </p:cNvSpPr>
          <p:nvPr>
            <p:ph sz="quarter" idx="1"/>
          </p:nvPr>
        </p:nvSpPr>
        <p:spPr/>
        <p:txBody>
          <a:bodyPr>
            <a:normAutofit lnSpcReduction="10000"/>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b="1" dirty="0" smtClean="0"/>
              <a:t>Learning Outcome 1</a:t>
            </a:r>
            <a:r>
              <a:rPr lang="en-US" dirty="0" smtClean="0"/>
              <a:t>: </a:t>
            </a:r>
            <a:r>
              <a:rPr lang="en-JM" dirty="0"/>
              <a:t>Apply different approaches used to support </a:t>
            </a:r>
            <a:r>
              <a:rPr lang="en-JM" dirty="0" smtClean="0"/>
              <a:t>                   effective </a:t>
            </a:r>
            <a:r>
              <a:rPr lang="en-JM" dirty="0"/>
              <a:t>decision-making. </a:t>
            </a:r>
          </a:p>
        </p:txBody>
      </p:sp>
      <p:pic>
        <p:nvPicPr>
          <p:cNvPr id="6" name="Picture 5"/>
          <p:cNvPicPr>
            <a:picLocks noChangeAspect="1"/>
          </p:cNvPicPr>
          <p:nvPr/>
        </p:nvPicPr>
        <p:blipFill>
          <a:blip r:embed="rId2"/>
          <a:stretch>
            <a:fillRect/>
          </a:stretch>
        </p:blipFill>
        <p:spPr>
          <a:xfrm>
            <a:off x="3723841" y="1706273"/>
            <a:ext cx="3476625" cy="3133725"/>
          </a:xfrm>
          <a:prstGeom prst="rect">
            <a:avLst/>
          </a:prstGeom>
        </p:spPr>
      </p:pic>
    </p:spTree>
    <p:extLst>
      <p:ext uri="{BB962C8B-B14F-4D97-AF65-F5344CB8AC3E}">
        <p14:creationId xmlns:p14="http://schemas.microsoft.com/office/powerpoint/2010/main" val="1727852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02327" y="304800"/>
            <a:ext cx="10363200" cy="1143000"/>
          </a:xfrm>
        </p:spPr>
        <p:txBody>
          <a:bodyPr/>
          <a:lstStyle/>
          <a:p>
            <a:pPr algn="ctr"/>
            <a:r>
              <a:rPr lang="en-US" dirty="0" smtClean="0"/>
              <a:t>THE BASIC SYLLABUS </a:t>
            </a:r>
            <a:endParaRPr lang="en-US" dirty="0"/>
          </a:p>
        </p:txBody>
      </p:sp>
      <p:sp>
        <p:nvSpPr>
          <p:cNvPr id="2" name="Content Placeholder 1"/>
          <p:cNvSpPr>
            <a:spLocks noGrp="1"/>
          </p:cNvSpPr>
          <p:nvPr>
            <p:ph sz="quarter" idx="1"/>
          </p:nvPr>
        </p:nvSpPr>
        <p:spPr/>
        <p:txBody>
          <a:bodyPr/>
          <a:lstStyle/>
          <a:p>
            <a:r>
              <a:rPr lang="en-JM" sz="3200" dirty="0" smtClean="0">
                <a:latin typeface="Arial" panose="020B0604020202020204" pitchFamily="34" charset="0"/>
              </a:rPr>
              <a:t>1 Apply </a:t>
            </a:r>
            <a:r>
              <a:rPr lang="en-JM" sz="3200" dirty="0">
                <a:latin typeface="Arial" panose="020B0604020202020204" pitchFamily="34" charset="0"/>
              </a:rPr>
              <a:t>different approaches used to support effective decision-making. </a:t>
            </a:r>
          </a:p>
          <a:p>
            <a:r>
              <a:rPr lang="en-JM" sz="3200" dirty="0">
                <a:latin typeface="Arial" panose="020B0604020202020204" pitchFamily="34" charset="0"/>
              </a:rPr>
              <a:t>2 Analyse financial management principles which are used to support effective </a:t>
            </a:r>
            <a:r>
              <a:rPr lang="en-JM" sz="3200" dirty="0" smtClean="0">
                <a:latin typeface="Arial" panose="020B0604020202020204" pitchFamily="34" charset="0"/>
              </a:rPr>
              <a:t>financial </a:t>
            </a:r>
            <a:r>
              <a:rPr lang="en-JM" sz="3200" dirty="0">
                <a:latin typeface="Arial" panose="020B0604020202020204" pitchFamily="34" charset="0"/>
              </a:rPr>
              <a:t>strategies. </a:t>
            </a:r>
          </a:p>
          <a:p>
            <a:r>
              <a:rPr lang="en-JM" sz="3200" dirty="0">
                <a:latin typeface="Arial" panose="020B0604020202020204" pitchFamily="34" charset="0"/>
              </a:rPr>
              <a:t>3 Evaluate the role of management accountants and accounting control systems. </a:t>
            </a:r>
          </a:p>
          <a:p>
            <a:r>
              <a:rPr lang="en-JM" sz="3200" dirty="0">
                <a:latin typeface="Arial" panose="020B0604020202020204" pitchFamily="34" charset="0"/>
              </a:rPr>
              <a:t>4 Evaluate ways in which financial decision-making supports sustainable </a:t>
            </a:r>
            <a:r>
              <a:rPr lang="en-JM" sz="3200" dirty="0" smtClean="0">
                <a:latin typeface="Arial" panose="020B0604020202020204" pitchFamily="34" charset="0"/>
              </a:rPr>
              <a:t>performance</a:t>
            </a:r>
            <a:r>
              <a:rPr lang="en-JM" sz="3200" dirty="0">
                <a:latin typeface="Arial" panose="020B0604020202020204" pitchFamily="34" charset="0"/>
              </a:rPr>
              <a:t>. </a:t>
            </a:r>
          </a:p>
          <a:p>
            <a:pPr marL="0" indent="0">
              <a:buNone/>
            </a:pPr>
            <a:endParaRPr lang="en-US" dirty="0"/>
          </a:p>
        </p:txBody>
      </p:sp>
    </p:spTree>
    <p:extLst>
      <p:ext uri="{BB962C8B-B14F-4D97-AF65-F5344CB8AC3E}">
        <p14:creationId xmlns:p14="http://schemas.microsoft.com/office/powerpoint/2010/main" val="2088959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LEARNING OUTCOMES</a:t>
            </a:r>
            <a:endParaRPr lang="en-US" dirty="0"/>
          </a:p>
        </p:txBody>
      </p:sp>
      <p:sp>
        <p:nvSpPr>
          <p:cNvPr id="2" name="Content Placeholder 1"/>
          <p:cNvSpPr>
            <a:spLocks noGrp="1"/>
          </p:cNvSpPr>
          <p:nvPr>
            <p:ph sz="quarter" idx="1"/>
          </p:nvPr>
        </p:nvSpPr>
        <p:spPr>
          <a:xfrm>
            <a:off x="1219200" y="1447800"/>
            <a:ext cx="10363200" cy="5181600"/>
          </a:xfrm>
        </p:spPr>
        <p:txBody>
          <a:bodyPr>
            <a:normAutofit/>
          </a:bodyPr>
          <a:lstStyle/>
          <a:p>
            <a:pPr marL="0" indent="0">
              <a:buNone/>
            </a:pPr>
            <a:r>
              <a:rPr lang="en-JM" dirty="0" smtClean="0"/>
              <a:t> </a:t>
            </a:r>
            <a:r>
              <a:rPr lang="en-JM" b="1" dirty="0" smtClean="0"/>
              <a:t>LO 1: </a:t>
            </a:r>
            <a:r>
              <a:rPr lang="en-JM" dirty="0"/>
              <a:t>Apply different approaches used to support effective </a:t>
            </a:r>
            <a:r>
              <a:rPr lang="en-JM" dirty="0" smtClean="0"/>
              <a:t>decision-making</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t>P1 :  </a:t>
            </a:r>
            <a:r>
              <a:rPr lang="en-JM" dirty="0" smtClean="0"/>
              <a:t>Explain </a:t>
            </a:r>
            <a:r>
              <a:rPr lang="en-JM" dirty="0"/>
              <a:t>and apply different formal and informal approaches used to support effective decision-making in given organisational </a:t>
            </a:r>
            <a:r>
              <a:rPr lang="en-JM" dirty="0" smtClean="0"/>
              <a:t>examples.</a:t>
            </a:r>
          </a:p>
        </p:txBody>
      </p:sp>
      <p:pic>
        <p:nvPicPr>
          <p:cNvPr id="5" name="Picture 4"/>
          <p:cNvPicPr>
            <a:picLocks noChangeAspect="1"/>
          </p:cNvPicPr>
          <p:nvPr/>
        </p:nvPicPr>
        <p:blipFill>
          <a:blip r:embed="rId2"/>
          <a:stretch>
            <a:fillRect/>
          </a:stretch>
        </p:blipFill>
        <p:spPr>
          <a:xfrm>
            <a:off x="4601007" y="2085542"/>
            <a:ext cx="2428875" cy="1876425"/>
          </a:xfrm>
          <a:prstGeom prst="rect">
            <a:avLst/>
          </a:prstGeom>
        </p:spPr>
      </p:pic>
    </p:spTree>
    <p:extLst>
      <p:ext uri="{BB962C8B-B14F-4D97-AF65-F5344CB8AC3E}">
        <p14:creationId xmlns:p14="http://schemas.microsoft.com/office/powerpoint/2010/main" val="30726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normAutofit/>
          </a:bodyPr>
          <a:lstStyle/>
          <a:p>
            <a:r>
              <a:rPr lang="en-JM" sz="2800" dirty="0"/>
              <a:t>Decision  making  in  businesses  are difficult  and  very  challenging  among  organizational  leadership and managements. Also challenging  is  discovering  the  best  approach to,  how decisions are made by different leaders and how it works in an organization setting. People make decisions about many things different  and  under  different  circumstance  or  situation. Some  choices  are  simple and  seem  straight  forward,  while others  are complex  and require  a  multi-step approach to making the decisions (Dietrich, 2010)</a:t>
            </a:r>
            <a:endParaRPr lang="en-US" sz="2800" dirty="0"/>
          </a:p>
        </p:txBody>
      </p:sp>
      <p:sp>
        <p:nvSpPr>
          <p:cNvPr id="4" name="Title 3"/>
          <p:cNvSpPr>
            <a:spLocks noGrp="1"/>
          </p:cNvSpPr>
          <p:nvPr>
            <p:ph type="title"/>
          </p:nvPr>
        </p:nvSpPr>
        <p:spPr/>
        <p:txBody>
          <a:bodyPr/>
          <a:lstStyle/>
          <a:p>
            <a:pPr algn="ctr"/>
            <a:r>
              <a:rPr lang="en-US" dirty="0" smtClean="0"/>
              <a:t>OVERVIEW</a:t>
            </a:r>
            <a:endParaRPr lang="en-JM" dirty="0"/>
          </a:p>
        </p:txBody>
      </p:sp>
    </p:spTree>
    <p:extLst>
      <p:ext uri="{BB962C8B-B14F-4D97-AF65-F5344CB8AC3E}">
        <p14:creationId xmlns:p14="http://schemas.microsoft.com/office/powerpoint/2010/main" val="3867255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25681" y="304800"/>
            <a:ext cx="10363200" cy="1143000"/>
          </a:xfrm>
        </p:spPr>
        <p:txBody>
          <a:bodyPr/>
          <a:lstStyle/>
          <a:p>
            <a:r>
              <a:rPr lang="en-US" b="1" dirty="0" smtClean="0"/>
              <a:t>Knowledge-Based Approach</a:t>
            </a:r>
            <a:r>
              <a:rPr lang="en-US" b="1" dirty="0"/>
              <a:t>: </a:t>
            </a:r>
            <a:r>
              <a:rPr lang="en-US" b="1" dirty="0" smtClean="0"/>
              <a:t>Quantitative</a:t>
            </a:r>
            <a:endParaRPr lang="en-US" b="1" dirty="0"/>
          </a:p>
        </p:txBody>
      </p:sp>
      <p:sp>
        <p:nvSpPr>
          <p:cNvPr id="2" name="Content Placeholder 1"/>
          <p:cNvSpPr>
            <a:spLocks noGrp="1"/>
          </p:cNvSpPr>
          <p:nvPr>
            <p:ph sz="quarter" idx="1"/>
          </p:nvPr>
        </p:nvSpPr>
        <p:spPr/>
        <p:txBody>
          <a:bodyPr/>
          <a:lstStyle/>
          <a:p>
            <a:r>
              <a:rPr lang="en-JM" dirty="0"/>
              <a:t>Managers lacking direct experience can opt for a quantitative approach. The first step is to translate the problem into mathematical language. Accordingly, the quantitative approach works best for objectively measurable problems. For example, deciding how to distribute resources among many departments might begin with determining which departments are the most profitable and therefore most likely to generate more profits per unit of fresh resources. Based on this reasoning, the manager uses accounting data to construct a mathematical model, or formula, for resource apportionment.</a:t>
            </a:r>
            <a:endParaRPr lang="en-US" dirty="0"/>
          </a:p>
        </p:txBody>
      </p:sp>
    </p:spTree>
    <p:extLst>
      <p:ext uri="{BB962C8B-B14F-4D97-AF65-F5344CB8AC3E}">
        <p14:creationId xmlns:p14="http://schemas.microsoft.com/office/powerpoint/2010/main" val="3448100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Knowledge-Based Approach: </a:t>
            </a:r>
            <a:r>
              <a:rPr lang="en-US" dirty="0" smtClean="0"/>
              <a:t>Objective and </a:t>
            </a:r>
            <a:r>
              <a:rPr lang="en-JM" dirty="0"/>
              <a:t>factual information to inform decision-making. </a:t>
            </a:r>
            <a:r>
              <a:rPr lang="en-US" dirty="0" smtClean="0"/>
              <a:t> </a:t>
            </a:r>
            <a:endParaRPr lang="en-US" dirty="0"/>
          </a:p>
        </p:txBody>
      </p:sp>
      <p:sp>
        <p:nvSpPr>
          <p:cNvPr id="2" name="Content Placeholder 1"/>
          <p:cNvSpPr>
            <a:spLocks noGrp="1"/>
          </p:cNvSpPr>
          <p:nvPr>
            <p:ph sz="quarter" idx="1"/>
          </p:nvPr>
        </p:nvSpPr>
        <p:spPr/>
        <p:txBody>
          <a:bodyPr>
            <a:noAutofit/>
          </a:bodyPr>
          <a:lstStyle/>
          <a:p>
            <a:r>
              <a:rPr lang="en-JM" sz="3200" dirty="0"/>
              <a:t>Objectivity in the workplace means using fair, unbalanced criteria for making decisions concerning employees or company problems. Decisions are based on hard facts and evidence, not the personal judgment of one person or a group. Objectivity aims to eliminate decisions based on personal bias, cultural differences and any other criterion that cannot be measured or proven. For example, a company could use its income statement to show that it is not doing well instead of the personal opinion of the chief executive.</a:t>
            </a:r>
            <a:endParaRPr lang="en-US" sz="3200" dirty="0"/>
          </a:p>
        </p:txBody>
      </p:sp>
    </p:spTree>
    <p:extLst>
      <p:ext uri="{BB962C8B-B14F-4D97-AF65-F5344CB8AC3E}">
        <p14:creationId xmlns:p14="http://schemas.microsoft.com/office/powerpoint/2010/main" val="1421012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Formal vs informal approaches</a:t>
            </a:r>
          </a:p>
        </p:txBody>
      </p:sp>
      <p:sp>
        <p:nvSpPr>
          <p:cNvPr id="2" name="Content Placeholder 1"/>
          <p:cNvSpPr>
            <a:spLocks noGrp="1"/>
          </p:cNvSpPr>
          <p:nvPr>
            <p:ph sz="quarter" idx="1"/>
          </p:nvPr>
        </p:nvSpPr>
        <p:spPr/>
        <p:txBody>
          <a:bodyPr>
            <a:normAutofit fontScale="70000" lnSpcReduction="20000"/>
          </a:bodyPr>
          <a:lstStyle/>
          <a:p>
            <a:pPr marL="0" indent="0">
              <a:buNone/>
            </a:pPr>
            <a:r>
              <a:rPr lang="en-JM" sz="4000" dirty="0"/>
              <a:t>Formal decision making processes can take longer then informal decision making and they appear less flexible</a:t>
            </a:r>
            <a:r>
              <a:rPr lang="en-JM" dirty="0" smtClean="0"/>
              <a:t>. </a:t>
            </a:r>
          </a:p>
          <a:p>
            <a:pPr marL="0" indent="0">
              <a:buNone/>
            </a:pPr>
            <a:endParaRPr lang="en-JM" dirty="0" smtClean="0"/>
          </a:p>
          <a:p>
            <a:pPr marL="0" indent="0" fontAlgn="t">
              <a:buNone/>
            </a:pPr>
            <a:r>
              <a:rPr lang="en-JM" b="1" dirty="0" smtClean="0">
                <a:solidFill>
                  <a:srgbClr val="333333"/>
                </a:solidFill>
                <a:latin typeface="-apple-system"/>
              </a:rPr>
              <a:t>Formal </a:t>
            </a:r>
            <a:r>
              <a:rPr lang="en-JM" b="1" dirty="0">
                <a:solidFill>
                  <a:srgbClr val="333333"/>
                </a:solidFill>
                <a:latin typeface="-apple-system"/>
              </a:rPr>
              <a:t>decision </a:t>
            </a:r>
            <a:r>
              <a:rPr lang="en-JM" b="1" dirty="0" smtClean="0">
                <a:solidFill>
                  <a:srgbClr val="333333"/>
                </a:solidFill>
                <a:latin typeface="-apple-system"/>
              </a:rPr>
              <a:t>making</a:t>
            </a:r>
          </a:p>
          <a:p>
            <a:pPr marL="0" indent="0" fontAlgn="t">
              <a:buNone/>
            </a:pPr>
            <a:endParaRPr lang="en-JM" b="1" dirty="0" smtClean="0">
              <a:solidFill>
                <a:srgbClr val="333333"/>
              </a:solidFill>
              <a:latin typeface="-apple-system"/>
            </a:endParaRPr>
          </a:p>
          <a:p>
            <a:pPr fontAlgn="t">
              <a:buFont typeface="Wingdings" panose="05000000000000000000" pitchFamily="2" charset="2"/>
              <a:buChar char="Ø"/>
            </a:pPr>
            <a:r>
              <a:rPr lang="en-JM" dirty="0" smtClean="0">
                <a:solidFill>
                  <a:srgbClr val="333333"/>
                </a:solidFill>
                <a:latin typeface="-apple-system"/>
              </a:rPr>
              <a:t>Clear </a:t>
            </a:r>
            <a:r>
              <a:rPr lang="en-JM" dirty="0">
                <a:solidFill>
                  <a:srgbClr val="333333"/>
                </a:solidFill>
                <a:latin typeface="-apple-system"/>
              </a:rPr>
              <a:t>about who participates when and how in the decision making if documented properly.</a:t>
            </a:r>
          </a:p>
          <a:p>
            <a:pPr fontAlgn="t">
              <a:buFont typeface="Wingdings" panose="05000000000000000000" pitchFamily="2" charset="2"/>
              <a:buChar char="Ø"/>
            </a:pPr>
            <a:r>
              <a:rPr lang="en-JM" dirty="0" smtClean="0">
                <a:solidFill>
                  <a:srgbClr val="333333"/>
                </a:solidFill>
                <a:latin typeface="-apple-system"/>
              </a:rPr>
              <a:t>Builds </a:t>
            </a:r>
            <a:r>
              <a:rPr lang="en-JM" dirty="0">
                <a:solidFill>
                  <a:srgbClr val="333333"/>
                </a:solidFill>
                <a:latin typeface="-apple-system"/>
              </a:rPr>
              <a:t>equality and trust </a:t>
            </a:r>
            <a:r>
              <a:rPr lang="en-JM" dirty="0" smtClean="0">
                <a:solidFill>
                  <a:srgbClr val="333333"/>
                </a:solidFill>
                <a:latin typeface="-apple-system"/>
              </a:rPr>
              <a:t>long term </a:t>
            </a:r>
            <a:r>
              <a:rPr lang="en-JM" dirty="0">
                <a:solidFill>
                  <a:srgbClr val="333333"/>
                </a:solidFill>
                <a:latin typeface="-apple-system"/>
              </a:rPr>
              <a:t>way meaning the longer its used the more trust it builds.</a:t>
            </a:r>
          </a:p>
          <a:p>
            <a:pPr fontAlgn="t">
              <a:buFont typeface="Wingdings" panose="05000000000000000000" pitchFamily="2" charset="2"/>
              <a:buChar char="Ø"/>
            </a:pPr>
            <a:r>
              <a:rPr lang="en-JM" dirty="0" smtClean="0">
                <a:solidFill>
                  <a:srgbClr val="333333"/>
                </a:solidFill>
                <a:latin typeface="-apple-system"/>
              </a:rPr>
              <a:t>Transparent</a:t>
            </a:r>
            <a:r>
              <a:rPr lang="en-JM" dirty="0">
                <a:solidFill>
                  <a:srgbClr val="333333"/>
                </a:solidFill>
                <a:latin typeface="-apple-system"/>
              </a:rPr>
              <a:t>  </a:t>
            </a:r>
            <a:endParaRPr lang="en-JM" dirty="0" smtClean="0">
              <a:solidFill>
                <a:srgbClr val="333333"/>
              </a:solidFill>
              <a:latin typeface="-apple-system"/>
            </a:endParaRPr>
          </a:p>
          <a:p>
            <a:pPr fontAlgn="t">
              <a:buFont typeface="Wingdings" panose="05000000000000000000" pitchFamily="2" charset="2"/>
              <a:buChar char="Ø"/>
            </a:pPr>
            <a:endParaRPr lang="en-JM" dirty="0" smtClean="0">
              <a:solidFill>
                <a:srgbClr val="333333"/>
              </a:solidFill>
              <a:latin typeface="-apple-system"/>
            </a:endParaRPr>
          </a:p>
          <a:p>
            <a:pPr marL="0" indent="0" fontAlgn="t">
              <a:buNone/>
            </a:pPr>
            <a:r>
              <a:rPr lang="en-JM" sz="2900" b="1" dirty="0">
                <a:solidFill>
                  <a:srgbClr val="333333"/>
                </a:solidFill>
                <a:latin typeface="-apple-system"/>
              </a:rPr>
              <a:t>Informal decision </a:t>
            </a:r>
            <a:r>
              <a:rPr lang="en-JM" sz="2900" b="1" dirty="0" smtClean="0">
                <a:solidFill>
                  <a:srgbClr val="333333"/>
                </a:solidFill>
                <a:latin typeface="-apple-system"/>
              </a:rPr>
              <a:t>making</a:t>
            </a:r>
          </a:p>
          <a:p>
            <a:pPr fontAlgn="t"/>
            <a:endParaRPr lang="en-JM" dirty="0">
              <a:solidFill>
                <a:srgbClr val="333333"/>
              </a:solidFill>
              <a:latin typeface="-apple-system"/>
            </a:endParaRPr>
          </a:p>
          <a:p>
            <a:pPr fontAlgn="t">
              <a:buFont typeface="Wingdings" panose="05000000000000000000" pitchFamily="2" charset="2"/>
              <a:buChar char="Ø"/>
            </a:pPr>
            <a:r>
              <a:rPr lang="en-JM" dirty="0">
                <a:solidFill>
                  <a:srgbClr val="333333"/>
                </a:solidFill>
                <a:latin typeface="-apple-system"/>
              </a:rPr>
              <a:t>Unclear about who participated when and how in the decision making.</a:t>
            </a:r>
          </a:p>
          <a:p>
            <a:pPr fontAlgn="t">
              <a:buFont typeface="Wingdings" panose="05000000000000000000" pitchFamily="2" charset="2"/>
              <a:buChar char="Ø"/>
            </a:pPr>
            <a:r>
              <a:rPr lang="en-JM" dirty="0" smtClean="0">
                <a:solidFill>
                  <a:srgbClr val="333333"/>
                </a:solidFill>
                <a:latin typeface="-apple-system"/>
              </a:rPr>
              <a:t>Is </a:t>
            </a:r>
            <a:r>
              <a:rPr lang="en-JM" dirty="0">
                <a:solidFill>
                  <a:srgbClr val="333333"/>
                </a:solidFill>
                <a:latin typeface="-apple-system"/>
              </a:rPr>
              <a:t>faster in </a:t>
            </a:r>
            <a:r>
              <a:rPr lang="en-JM" dirty="0" err="1">
                <a:solidFill>
                  <a:srgbClr val="333333"/>
                </a:solidFill>
                <a:latin typeface="-apple-system"/>
              </a:rPr>
              <a:t>adhoc</a:t>
            </a:r>
            <a:r>
              <a:rPr lang="en-JM" dirty="0">
                <a:solidFill>
                  <a:srgbClr val="333333"/>
                </a:solidFill>
                <a:latin typeface="-apple-system"/>
              </a:rPr>
              <a:t> use and is completely adjustable because there is no obvious protocol</a:t>
            </a:r>
          </a:p>
          <a:p>
            <a:pPr fontAlgn="t">
              <a:buFont typeface="Wingdings" panose="05000000000000000000" pitchFamily="2" charset="2"/>
              <a:buChar char="Ø"/>
            </a:pPr>
            <a:r>
              <a:rPr lang="en-JM" dirty="0" err="1">
                <a:solidFill>
                  <a:srgbClr val="333333"/>
                </a:solidFill>
                <a:latin typeface="-apple-system"/>
              </a:rPr>
              <a:t>I</a:t>
            </a:r>
            <a:r>
              <a:rPr lang="en-JM" dirty="0" err="1" smtClean="0">
                <a:solidFill>
                  <a:srgbClr val="333333"/>
                </a:solidFill>
                <a:latin typeface="-apple-system"/>
              </a:rPr>
              <a:t>ntransparent</a:t>
            </a:r>
            <a:endParaRPr lang="en-JM" dirty="0">
              <a:solidFill>
                <a:srgbClr val="333333"/>
              </a:solidFill>
              <a:latin typeface="-apple-system"/>
            </a:endParaRPr>
          </a:p>
          <a:p>
            <a:endParaRPr lang="en-US" dirty="0"/>
          </a:p>
          <a:p>
            <a:endParaRPr lang="en-JM" dirty="0"/>
          </a:p>
        </p:txBody>
      </p:sp>
    </p:spTree>
    <p:extLst>
      <p:ext uri="{BB962C8B-B14F-4D97-AF65-F5344CB8AC3E}">
        <p14:creationId xmlns:p14="http://schemas.microsoft.com/office/powerpoint/2010/main" val="169763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Formal vs informal approaches</a:t>
            </a:r>
          </a:p>
        </p:txBody>
      </p:sp>
      <p:sp>
        <p:nvSpPr>
          <p:cNvPr id="2" name="Content Placeholder 1"/>
          <p:cNvSpPr>
            <a:spLocks noGrp="1"/>
          </p:cNvSpPr>
          <p:nvPr>
            <p:ph sz="quarter" idx="1"/>
          </p:nvPr>
        </p:nvSpPr>
        <p:spPr>
          <a:xfrm>
            <a:off x="1219200" y="1447800"/>
            <a:ext cx="10363200" cy="5067300"/>
          </a:xfrm>
        </p:spPr>
        <p:txBody>
          <a:bodyPr>
            <a:normAutofit fontScale="25000" lnSpcReduction="20000"/>
          </a:bodyPr>
          <a:lstStyle/>
          <a:p>
            <a:r>
              <a:rPr lang="en-JM" sz="9600" dirty="0"/>
              <a:t>That gives already a clue about why formal decision making has advantages. The nicest thing about formal decision making is that , if the specific process itself is good and executed well, it builds a lot of trust.</a:t>
            </a:r>
          </a:p>
          <a:p>
            <a:r>
              <a:rPr lang="en-JM" sz="9600" dirty="0" smtClean="0"/>
              <a:t>The </a:t>
            </a:r>
            <a:r>
              <a:rPr lang="en-JM" sz="9600" dirty="0"/>
              <a:t>clearer the form of the process becomes the more people dare to participate. and the more people of a group participate in a process the more valid the found solutions get.</a:t>
            </a:r>
          </a:p>
          <a:p>
            <a:r>
              <a:rPr lang="en-JM" sz="9600" dirty="0" smtClean="0"/>
              <a:t>Informal </a:t>
            </a:r>
            <a:r>
              <a:rPr lang="en-JM" sz="9600" dirty="0"/>
              <a:t>decisions, to be sustained,  require a lot of trust  and can easily lead to confusion, especially in growing and changing groups, and by that slow down workflow significantly in the long run. This can lead to frustration and loss of trust. The big advantage of informal decisions is that they are fast in the short run and need less communication.</a:t>
            </a:r>
          </a:p>
          <a:p>
            <a:r>
              <a:rPr lang="en-JM" sz="9600" dirty="0" smtClean="0"/>
              <a:t>The </a:t>
            </a:r>
            <a:r>
              <a:rPr lang="en-JM" sz="9600" dirty="0"/>
              <a:t>speed of informal decisions is only short lived. Though they can be implemented really quickly their </a:t>
            </a:r>
            <a:r>
              <a:rPr lang="en-JM" sz="9600" dirty="0" smtClean="0"/>
              <a:t>in transparency </a:t>
            </a:r>
            <a:r>
              <a:rPr lang="en-JM" sz="9600" dirty="0"/>
              <a:t>will create the need for reasoning, especially for important decisions. Communicating this reasoning properly so that it does not undermine trust will take longer as using a trusted formal process</a:t>
            </a:r>
            <a:r>
              <a:rPr lang="en-JM" sz="6400" dirty="0"/>
              <a:t>.</a:t>
            </a:r>
          </a:p>
          <a:p>
            <a:endParaRPr lang="en-JM" dirty="0"/>
          </a:p>
          <a:p>
            <a:r>
              <a:rPr lang="en-JM" dirty="0"/>
              <a:t> </a:t>
            </a:r>
            <a:endParaRPr lang="en-US" dirty="0"/>
          </a:p>
          <a:p>
            <a:endParaRPr lang="en-JM" dirty="0"/>
          </a:p>
        </p:txBody>
      </p:sp>
    </p:spTree>
    <p:extLst>
      <p:ext uri="{BB962C8B-B14F-4D97-AF65-F5344CB8AC3E}">
        <p14:creationId xmlns:p14="http://schemas.microsoft.com/office/powerpoint/2010/main" val="1687385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usiness plan presentation">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spDef>
      <a:spPr/>
      <a:bodyPr rtlCol="0" anchor="ctr"/>
      <a:lstStyle>
        <a:defPPr algn="ctr">
          <a:defRPr dirty="0"/>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Business plan presentation.potx" id="{B0CF94B3-F59B-427A-A620-6B86E9154593}" vid="{92489599-94E0-42FA-BFD7-90FE9B56DF1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Business plan presentation</Template>
  <TotalTime>760</TotalTime>
  <Words>1365</Words>
  <Application>Microsoft Office PowerPoint</Application>
  <PresentationFormat>Widescreen</PresentationFormat>
  <Paragraphs>76</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-apple-system</vt:lpstr>
      <vt:lpstr>Arial</vt:lpstr>
      <vt:lpstr>Calibri</vt:lpstr>
      <vt:lpstr>Cambria</vt:lpstr>
      <vt:lpstr>Wingdings</vt:lpstr>
      <vt:lpstr>Wingdings 2</vt:lpstr>
      <vt:lpstr>Business plan presentation</vt:lpstr>
      <vt:lpstr>UNIT 15: FINANCIAL MANAGEMENT</vt:lpstr>
      <vt:lpstr>UNIT 15: FINANCIAL MANAGEMENT</vt:lpstr>
      <vt:lpstr>THE BASIC SYLLABUS </vt:lpstr>
      <vt:lpstr>LEARNING OUTCOMES</vt:lpstr>
      <vt:lpstr>OVERVIEW</vt:lpstr>
      <vt:lpstr>Knowledge-Based Approach: Quantitative</vt:lpstr>
      <vt:lpstr>Knowledge-Based Approach: Objective and factual information to inform decision-making.  </vt:lpstr>
      <vt:lpstr>Formal vs informal approaches</vt:lpstr>
      <vt:lpstr>Formal vs informal approaches</vt:lpstr>
      <vt:lpstr>Formal vs informal approaches</vt:lpstr>
      <vt:lpstr>Formal vs informal approaches</vt:lpstr>
      <vt:lpstr>Formal vs informal approaches</vt:lpstr>
      <vt:lpstr>Formal vs informal approaches</vt:lpstr>
      <vt:lpstr>Formal vs informal approaches</vt:lpstr>
      <vt:lpstr>Formal vs informal approaches</vt:lpstr>
      <vt:lpstr>REFERENCES</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15: FINANCIAL MANAGEMENT</dc:title>
  <dc:creator>judith walters</dc:creator>
  <cp:lastModifiedBy>judith walters</cp:lastModifiedBy>
  <cp:revision>41</cp:revision>
  <dcterms:created xsi:type="dcterms:W3CDTF">2017-12-26T23:46:06Z</dcterms:created>
  <dcterms:modified xsi:type="dcterms:W3CDTF">2018-01-07T00:19:33Z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74069300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