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handoutMasterIdLst>
    <p:handoutMasterId r:id="rId25"/>
  </p:handoutMasterIdLst>
  <p:sldIdLst>
    <p:sldId id="280" r:id="rId2"/>
    <p:sldId id="269" r:id="rId3"/>
    <p:sldId id="270" r:id="rId4"/>
    <p:sldId id="271" r:id="rId5"/>
    <p:sldId id="272" r:id="rId6"/>
    <p:sldId id="324" r:id="rId7"/>
    <p:sldId id="325" r:id="rId8"/>
    <p:sldId id="326" r:id="rId9"/>
    <p:sldId id="327" r:id="rId10"/>
    <p:sldId id="328" r:id="rId11"/>
    <p:sldId id="333" r:id="rId12"/>
    <p:sldId id="334" r:id="rId13"/>
    <p:sldId id="336" r:id="rId14"/>
    <p:sldId id="337" r:id="rId15"/>
    <p:sldId id="338" r:id="rId16"/>
    <p:sldId id="331" r:id="rId17"/>
    <p:sldId id="332" r:id="rId18"/>
    <p:sldId id="340" r:id="rId19"/>
    <p:sldId id="341" r:id="rId20"/>
    <p:sldId id="335" r:id="rId21"/>
    <p:sldId id="279" r:id="rId22"/>
    <p:sldId id="339" r:id="rId23"/>
  </p:sldIdLst>
  <p:sldSz cx="12192000" cy="6858000"/>
  <p:notesSz cx="7010400" cy="12039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guide orient="horz" pos="2160"/>
        <p:guide pos="3840"/>
      </p:guideLst>
    </p:cSldViewPr>
  </p:slideViewPr>
  <p:notesTextViewPr>
    <p:cViewPr>
      <p:scale>
        <a:sx n="1" d="1"/>
        <a:sy n="1" d="1"/>
      </p:scale>
      <p:origin x="0" y="0"/>
    </p:cViewPr>
  </p:notesTextViewPr>
  <p:notesViewPr>
    <p:cSldViewPr snapToGrid="0" showGuides="1">
      <p:cViewPr varScale="1">
        <p:scale>
          <a:sx n="80" d="100"/>
          <a:sy n="80" d="100"/>
        </p:scale>
        <p:origin x="244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604071"/>
          </a:xfrm>
          <a:prstGeom prst="rect">
            <a:avLst/>
          </a:prstGeom>
        </p:spPr>
        <p:txBody>
          <a:bodyPr vert="horz" lIns="108850" tIns="54425" rIns="108850" bIns="54425" rtlCol="0"/>
          <a:lstStyle>
            <a:lvl1pPr algn="l">
              <a:defRPr sz="1400"/>
            </a:lvl1pPr>
          </a:lstStyle>
          <a:p>
            <a:endParaRPr lang="en-US" dirty="0"/>
          </a:p>
        </p:txBody>
      </p:sp>
      <p:sp>
        <p:nvSpPr>
          <p:cNvPr id="3" name="Date Placeholder 2"/>
          <p:cNvSpPr>
            <a:spLocks noGrp="1"/>
          </p:cNvSpPr>
          <p:nvPr>
            <p:ph type="dt" sz="quarter" idx="1"/>
          </p:nvPr>
        </p:nvSpPr>
        <p:spPr>
          <a:xfrm>
            <a:off x="3970938" y="0"/>
            <a:ext cx="3037840" cy="604071"/>
          </a:xfrm>
          <a:prstGeom prst="rect">
            <a:avLst/>
          </a:prstGeom>
        </p:spPr>
        <p:txBody>
          <a:bodyPr vert="horz" lIns="108850" tIns="54425" rIns="108850" bIns="54425" rtlCol="0"/>
          <a:lstStyle>
            <a:lvl1pPr algn="r">
              <a:defRPr sz="1400"/>
            </a:lvl1pPr>
          </a:lstStyle>
          <a:p>
            <a:fld id="{E5CB2E47-6F41-409B-AD22-834AE1EFF186}" type="datetimeFigureOut">
              <a:rPr lang="en-US" smtClean="0"/>
              <a:t>4/2/2018</a:t>
            </a:fld>
            <a:endParaRPr lang="en-US" dirty="0"/>
          </a:p>
        </p:txBody>
      </p:sp>
      <p:sp>
        <p:nvSpPr>
          <p:cNvPr id="4" name="Footer Placeholder 3"/>
          <p:cNvSpPr>
            <a:spLocks noGrp="1"/>
          </p:cNvSpPr>
          <p:nvPr>
            <p:ph type="ftr" sz="quarter" idx="2"/>
          </p:nvPr>
        </p:nvSpPr>
        <p:spPr>
          <a:xfrm>
            <a:off x="0" y="11435531"/>
            <a:ext cx="3037840" cy="604070"/>
          </a:xfrm>
          <a:prstGeom prst="rect">
            <a:avLst/>
          </a:prstGeom>
        </p:spPr>
        <p:txBody>
          <a:bodyPr vert="horz" lIns="108850" tIns="54425" rIns="108850" bIns="54425" rtlCol="0" anchor="b"/>
          <a:lstStyle>
            <a:lvl1pPr algn="l">
              <a:defRPr sz="1400"/>
            </a:lvl1pPr>
          </a:lstStyle>
          <a:p>
            <a:endParaRPr lang="en-US" dirty="0"/>
          </a:p>
        </p:txBody>
      </p:sp>
      <p:sp>
        <p:nvSpPr>
          <p:cNvPr id="5" name="Slide Number Placeholder 4"/>
          <p:cNvSpPr>
            <a:spLocks noGrp="1"/>
          </p:cNvSpPr>
          <p:nvPr>
            <p:ph type="sldNum" sz="quarter" idx="3"/>
          </p:nvPr>
        </p:nvSpPr>
        <p:spPr>
          <a:xfrm>
            <a:off x="3970938" y="11435531"/>
            <a:ext cx="3037840" cy="604070"/>
          </a:xfrm>
          <a:prstGeom prst="rect">
            <a:avLst/>
          </a:prstGeom>
        </p:spPr>
        <p:txBody>
          <a:bodyPr vert="horz" lIns="108850" tIns="54425" rIns="108850" bIns="54425" rtlCol="0" anchor="b"/>
          <a:lstStyle>
            <a:lvl1pPr algn="r">
              <a:defRPr sz="1400"/>
            </a:lvl1pPr>
          </a:lstStyle>
          <a:p>
            <a:fld id="{0180BE5A-9D85-4716-9443-9D9E66ACB5E5}" type="slidenum">
              <a:rPr lang="en-US" smtClean="0"/>
              <a:t>‹#›</a:t>
            </a:fld>
            <a:endParaRPr lang="en-US" dirty="0"/>
          </a:p>
        </p:txBody>
      </p:sp>
    </p:spTree>
    <p:extLst>
      <p:ext uri="{BB962C8B-B14F-4D97-AF65-F5344CB8AC3E}">
        <p14:creationId xmlns:p14="http://schemas.microsoft.com/office/powerpoint/2010/main" val="37887826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604071"/>
          </a:xfrm>
          <a:prstGeom prst="rect">
            <a:avLst/>
          </a:prstGeom>
        </p:spPr>
        <p:txBody>
          <a:bodyPr vert="horz" lIns="108850" tIns="54425" rIns="108850" bIns="54425" rtlCol="0"/>
          <a:lstStyle>
            <a:lvl1pPr algn="l">
              <a:defRPr sz="1400"/>
            </a:lvl1pPr>
          </a:lstStyle>
          <a:p>
            <a:endParaRPr lang="en-US" dirty="0"/>
          </a:p>
        </p:txBody>
      </p:sp>
      <p:sp>
        <p:nvSpPr>
          <p:cNvPr id="3" name="Date Placeholder 2"/>
          <p:cNvSpPr>
            <a:spLocks noGrp="1"/>
          </p:cNvSpPr>
          <p:nvPr>
            <p:ph type="dt" idx="1"/>
          </p:nvPr>
        </p:nvSpPr>
        <p:spPr>
          <a:xfrm>
            <a:off x="3970938" y="0"/>
            <a:ext cx="3037840" cy="604071"/>
          </a:xfrm>
          <a:prstGeom prst="rect">
            <a:avLst/>
          </a:prstGeom>
        </p:spPr>
        <p:txBody>
          <a:bodyPr vert="horz" lIns="108850" tIns="54425" rIns="108850" bIns="54425" rtlCol="0"/>
          <a:lstStyle>
            <a:lvl1pPr algn="r">
              <a:defRPr sz="1400"/>
            </a:lvl1pPr>
          </a:lstStyle>
          <a:p>
            <a:fld id="{FAD6744A-403D-42A1-BFE7-61DA46EE7C6C}" type="datetimeFigureOut">
              <a:rPr lang="en-US" smtClean="0"/>
              <a:t>4/2/2018</a:t>
            </a:fld>
            <a:endParaRPr lang="en-US" dirty="0"/>
          </a:p>
        </p:txBody>
      </p:sp>
      <p:sp>
        <p:nvSpPr>
          <p:cNvPr id="4" name="Slide Image Placeholder 3"/>
          <p:cNvSpPr>
            <a:spLocks noGrp="1" noRot="1" noChangeAspect="1"/>
          </p:cNvSpPr>
          <p:nvPr>
            <p:ph type="sldImg" idx="2"/>
          </p:nvPr>
        </p:nvSpPr>
        <p:spPr>
          <a:xfrm>
            <a:off x="-106363" y="1504950"/>
            <a:ext cx="7223126" cy="4064000"/>
          </a:xfrm>
          <a:prstGeom prst="rect">
            <a:avLst/>
          </a:prstGeom>
          <a:noFill/>
          <a:ln w="12700">
            <a:solidFill>
              <a:prstClr val="black"/>
            </a:solidFill>
          </a:ln>
        </p:spPr>
        <p:txBody>
          <a:bodyPr vert="horz" lIns="108850" tIns="54425" rIns="108850" bIns="54425" rtlCol="0" anchor="ctr"/>
          <a:lstStyle/>
          <a:p>
            <a:endParaRPr lang="en-US" dirty="0"/>
          </a:p>
        </p:txBody>
      </p:sp>
      <p:sp>
        <p:nvSpPr>
          <p:cNvPr id="5" name="Notes Placeholder 4"/>
          <p:cNvSpPr>
            <a:spLocks noGrp="1"/>
          </p:cNvSpPr>
          <p:nvPr>
            <p:ph type="body" sz="quarter" idx="3"/>
          </p:nvPr>
        </p:nvSpPr>
        <p:spPr>
          <a:xfrm>
            <a:off x="701040" y="5794057"/>
            <a:ext cx="5608320" cy="4740593"/>
          </a:xfrm>
          <a:prstGeom prst="rect">
            <a:avLst/>
          </a:prstGeom>
        </p:spPr>
        <p:txBody>
          <a:bodyPr vert="horz" lIns="108850" tIns="54425" rIns="108850" bIns="544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11435531"/>
            <a:ext cx="3037840" cy="604070"/>
          </a:xfrm>
          <a:prstGeom prst="rect">
            <a:avLst/>
          </a:prstGeom>
        </p:spPr>
        <p:txBody>
          <a:bodyPr vert="horz" lIns="108850" tIns="54425" rIns="108850" bIns="54425" rtlCol="0" anchor="b"/>
          <a:lstStyle>
            <a:lvl1pPr algn="l">
              <a:defRPr sz="1400"/>
            </a:lvl1pPr>
          </a:lstStyle>
          <a:p>
            <a:endParaRPr lang="en-US" dirty="0"/>
          </a:p>
        </p:txBody>
      </p:sp>
      <p:sp>
        <p:nvSpPr>
          <p:cNvPr id="7" name="Slide Number Placeholder 6"/>
          <p:cNvSpPr>
            <a:spLocks noGrp="1"/>
          </p:cNvSpPr>
          <p:nvPr>
            <p:ph type="sldNum" sz="quarter" idx="5"/>
          </p:nvPr>
        </p:nvSpPr>
        <p:spPr>
          <a:xfrm>
            <a:off x="3970938" y="11435531"/>
            <a:ext cx="3037840" cy="604070"/>
          </a:xfrm>
          <a:prstGeom prst="rect">
            <a:avLst/>
          </a:prstGeom>
        </p:spPr>
        <p:txBody>
          <a:bodyPr vert="horz" lIns="108850" tIns="54425" rIns="108850" bIns="54425" rtlCol="0" anchor="b"/>
          <a:lstStyle>
            <a:lvl1pPr algn="r">
              <a:defRPr sz="1400"/>
            </a:lvl1pPr>
          </a:lstStyle>
          <a:p>
            <a:fld id="{F1E05635-4EFD-4447-A451-86C57984FA89}" type="slidenum">
              <a:rPr lang="en-US" smtClean="0"/>
              <a:t>‹#›</a:t>
            </a:fld>
            <a:endParaRPr lang="en-US" dirty="0"/>
          </a:p>
        </p:txBody>
      </p:sp>
    </p:spTree>
    <p:extLst>
      <p:ext uri="{BB962C8B-B14F-4D97-AF65-F5344CB8AC3E}">
        <p14:creationId xmlns:p14="http://schemas.microsoft.com/office/powerpoint/2010/main" val="1206602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bwMode="grayWhite">
          <a:xfrm>
            <a:off x="83909" y="1449304"/>
            <a:ext cx="12028716" cy="1527349"/>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chemeClr val="bg1"/>
                </a:solidFill>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9" name="Slide Number Placeholder 28"/>
          <p:cNvSpPr>
            <a:spLocks noGrp="1"/>
          </p:cNvSpPr>
          <p:nvPr>
            <p:ph type="sldNum" sz="quarter" idx="12"/>
          </p:nvPr>
        </p:nvSpPr>
        <p:spPr>
          <a:solidFill>
            <a:schemeClr val="accent1">
              <a:lumMod val="75000"/>
            </a:schemeClr>
          </a:solidFill>
        </p:spPr>
        <p:txBody>
          <a:bodyPr lIns="0" tIns="0" rIns="0" bIns="0">
            <a:noAutofit/>
          </a:bodyPr>
          <a:lstStyle>
            <a:lvl1pPr>
              <a:defRPr sz="1400">
                <a:solidFill>
                  <a:srgbClr val="FFFFFF"/>
                </a:solidFill>
              </a:defRPr>
            </a:lvl1pPr>
          </a:lstStyle>
          <a:p>
            <a:fld id="{401CF334-2D5C-4859-84A6-CA7E6E43FAEB}" type="slidenum">
              <a:rPr lang="en-US" smtClean="0"/>
              <a:t>‹#›</a:t>
            </a:fld>
            <a:endParaRPr lang="en-US" dirty="0"/>
          </a:p>
        </p:txBody>
      </p:sp>
      <p:sp>
        <p:nvSpPr>
          <p:cNvPr id="17" name="Footer Placeholder 16"/>
          <p:cNvSpPr>
            <a:spLocks noGrp="1"/>
          </p:cNvSpPr>
          <p:nvPr>
            <p:ph type="ftr" sz="quarter" idx="11"/>
          </p:nvPr>
        </p:nvSpPr>
        <p:spPr/>
        <p:txBody>
          <a:bodyPr/>
          <a:lstStyle/>
          <a:p>
            <a:r>
              <a:rPr lang="en-US" dirty="0" smtClean="0"/>
              <a:t>Add a footer</a:t>
            </a:r>
          </a:p>
        </p:txBody>
      </p:sp>
      <p:sp>
        <p:nvSpPr>
          <p:cNvPr id="28" name="Date Placeholder 27"/>
          <p:cNvSpPr>
            <a:spLocks noGrp="1"/>
          </p:cNvSpPr>
          <p:nvPr>
            <p:ph type="dt" sz="half" idx="10"/>
          </p:nvPr>
        </p:nvSpPr>
        <p:spPr/>
        <p:txBody>
          <a:bodyPr/>
          <a:lstStyle/>
          <a:p>
            <a:fld id="{349BF3EA-1A78-4F07-BDC0-C8A1BD461199}" type="datetimeFigureOut">
              <a:rPr lang="en-US" smtClean="0"/>
              <a:t>4/2/2018</a:t>
            </a:fld>
            <a:endParaRPr lang="en-US" dirty="0"/>
          </a:p>
        </p:txBody>
      </p:sp>
    </p:spTree>
    <p:extLst>
      <p:ext uri="{BB962C8B-B14F-4D97-AF65-F5344CB8AC3E}">
        <p14:creationId xmlns:p14="http://schemas.microsoft.com/office/powerpoint/2010/main" val="2400697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p:txBody>
          <a:bodyPr/>
          <a:lstStyle/>
          <a:p>
            <a:r>
              <a:rPr lang="en-US" dirty="0" smtClean="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4/2/2018</a:t>
            </a:fld>
            <a:endParaRPr lang="en-US" dirty="0"/>
          </a:p>
        </p:txBody>
      </p:sp>
    </p:spTree>
    <p:extLst>
      <p:ext uri="{BB962C8B-B14F-4D97-AF65-F5344CB8AC3E}">
        <p14:creationId xmlns:p14="http://schemas.microsoft.com/office/powerpoint/2010/main" val="3207736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p:txBody>
          <a:bodyPr/>
          <a:lstStyle/>
          <a:p>
            <a:r>
              <a:rPr lang="en-US" dirty="0" smtClean="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4/2/2018</a:t>
            </a:fld>
            <a:endParaRPr lang="en-US" dirty="0"/>
          </a:p>
        </p:txBody>
      </p:sp>
    </p:spTree>
    <p:extLst>
      <p:ext uri="{BB962C8B-B14F-4D97-AF65-F5344CB8AC3E}">
        <p14:creationId xmlns:p14="http://schemas.microsoft.com/office/powerpoint/2010/main" val="3923587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p:txBody>
          <a:bodyPr/>
          <a:lstStyle/>
          <a:p>
            <a:r>
              <a:rPr lang="en-US" dirty="0" smtClean="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4/2/2018</a:t>
            </a:fld>
            <a:endParaRPr lang="en-US" dirty="0"/>
          </a:p>
        </p:txBody>
      </p:sp>
    </p:spTree>
    <p:extLst>
      <p:ext uri="{BB962C8B-B14F-4D97-AF65-F5344CB8AC3E}">
        <p14:creationId xmlns:p14="http://schemas.microsoft.com/office/powerpoint/2010/main" val="131643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flipV="1">
            <a:off x="92550" y="2376830"/>
            <a:ext cx="12018020" cy="91440"/>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a:xfrm>
            <a:off x="1066800" y="6172200"/>
            <a:ext cx="5334000" cy="457200"/>
          </a:xfrm>
        </p:spPr>
        <p:txBody>
          <a:bodyPr/>
          <a:lstStyle/>
          <a:p>
            <a:r>
              <a:rPr lang="en-US" dirty="0" smtClean="0"/>
              <a:t>Add a footer</a:t>
            </a:r>
            <a:endParaRPr lang="en-US" dirty="0"/>
          </a:p>
        </p:txBody>
      </p:sp>
      <p:sp>
        <p:nvSpPr>
          <p:cNvPr id="4" name="Date Placeholder 3"/>
          <p:cNvSpPr>
            <a:spLocks noGrp="1"/>
          </p:cNvSpPr>
          <p:nvPr>
            <p:ph type="dt" sz="half" idx="10"/>
          </p:nvPr>
        </p:nvSpPr>
        <p:spPr/>
        <p:txBody>
          <a:bodyPr/>
          <a:lstStyle/>
          <a:p>
            <a:fld id="{349BF3EA-1A78-4F07-BDC0-C8A1BD461199}" type="datetimeFigureOut">
              <a:rPr lang="en-US" smtClean="0"/>
              <a:t>4/2/2018</a:t>
            </a:fld>
            <a:endParaRPr lang="en-US" dirty="0"/>
          </a:p>
        </p:txBody>
      </p:sp>
    </p:spTree>
    <p:extLst>
      <p:ext uri="{BB962C8B-B14F-4D97-AF65-F5344CB8AC3E}">
        <p14:creationId xmlns:p14="http://schemas.microsoft.com/office/powerpoint/2010/main" val="2908226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6" name="Footer Placeholder 5"/>
          <p:cNvSpPr>
            <a:spLocks noGrp="1"/>
          </p:cNvSpPr>
          <p:nvPr>
            <p:ph type="ftr" sz="quarter" idx="11"/>
          </p:nvPr>
        </p:nvSpPr>
        <p:spPr/>
        <p:txBody>
          <a:bodyPr/>
          <a:lstStyle/>
          <a:p>
            <a:r>
              <a:rPr lang="en-US" dirty="0" smtClean="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4/2/2018</a:t>
            </a:fld>
            <a:endParaRPr lang="en-US" dirty="0"/>
          </a:p>
        </p:txBody>
      </p:sp>
    </p:spTree>
    <p:extLst>
      <p:ext uri="{BB962C8B-B14F-4D97-AF65-F5344CB8AC3E}">
        <p14:creationId xmlns:p14="http://schemas.microsoft.com/office/powerpoint/2010/main" val="365849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lumMod val="75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lumMod val="75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
        <p:nvSpPr>
          <p:cNvPr id="8" name="Footer Placeholder 7"/>
          <p:cNvSpPr>
            <a:spLocks noGrp="1"/>
          </p:cNvSpPr>
          <p:nvPr>
            <p:ph type="ftr" sz="quarter" idx="11"/>
          </p:nvPr>
        </p:nvSpPr>
        <p:spPr/>
        <p:txBody>
          <a:bodyPr/>
          <a:lstStyle/>
          <a:p>
            <a:r>
              <a:rPr lang="en-US" dirty="0" smtClean="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4/2/2018</a:t>
            </a:fld>
            <a:endParaRPr lang="en-US" dirty="0"/>
          </a:p>
        </p:txBody>
      </p:sp>
    </p:spTree>
    <p:extLst>
      <p:ext uri="{BB962C8B-B14F-4D97-AF65-F5344CB8AC3E}">
        <p14:creationId xmlns:p14="http://schemas.microsoft.com/office/powerpoint/2010/main" val="911274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
        <p:nvSpPr>
          <p:cNvPr id="4" name="Footer Placeholder 3"/>
          <p:cNvSpPr>
            <a:spLocks noGrp="1"/>
          </p:cNvSpPr>
          <p:nvPr>
            <p:ph type="ftr" sz="quarter" idx="11"/>
          </p:nvPr>
        </p:nvSpPr>
        <p:spPr/>
        <p:txBody>
          <a:bodyPr/>
          <a:lstStyle/>
          <a:p>
            <a:r>
              <a:rPr lang="en-US" dirty="0" smtClean="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4/2/2018</a:t>
            </a:fld>
            <a:endParaRPr lang="en-US" dirty="0"/>
          </a:p>
        </p:txBody>
      </p:sp>
    </p:spTree>
    <p:extLst>
      <p:ext uri="{BB962C8B-B14F-4D97-AF65-F5344CB8AC3E}">
        <p14:creationId xmlns:p14="http://schemas.microsoft.com/office/powerpoint/2010/main" val="161307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
        <p:nvSpPr>
          <p:cNvPr id="3" name="Footer Placeholder 2"/>
          <p:cNvSpPr>
            <a:spLocks noGrp="1"/>
          </p:cNvSpPr>
          <p:nvPr>
            <p:ph type="ftr" sz="quarter" idx="11"/>
          </p:nvPr>
        </p:nvSpPr>
        <p:spPr/>
        <p:txBody>
          <a:bodyPr/>
          <a:lstStyle/>
          <a:p>
            <a:r>
              <a:rPr lang="en-US" dirty="0" smtClean="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4/2/2018</a:t>
            </a:fld>
            <a:endParaRPr lang="en-US" dirty="0"/>
          </a:p>
        </p:txBody>
      </p:sp>
    </p:spTree>
    <p:extLst>
      <p:ext uri="{BB962C8B-B14F-4D97-AF65-F5344CB8AC3E}">
        <p14:creationId xmlns:p14="http://schemas.microsoft.com/office/powerpoint/2010/main" val="711557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dirty="0"/>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6" name="Footer Placeholder 5"/>
          <p:cNvSpPr>
            <a:spLocks noGrp="1"/>
          </p:cNvSpPr>
          <p:nvPr>
            <p:ph type="ftr" sz="quarter" idx="11"/>
          </p:nvPr>
        </p:nvSpPr>
        <p:spPr/>
        <p:txBody>
          <a:bodyPr/>
          <a:lstStyle/>
          <a:p>
            <a:r>
              <a:rPr lang="en-US" dirty="0" smtClean="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4/2/2018</a:t>
            </a:fld>
            <a:endParaRPr lang="en-US" dirty="0"/>
          </a:p>
        </p:txBody>
      </p:sp>
    </p:spTree>
    <p:extLst>
      <p:ext uri="{BB962C8B-B14F-4D97-AF65-F5344CB8AC3E}">
        <p14:creationId xmlns:p14="http://schemas.microsoft.com/office/powerpoint/2010/main" val="356626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flipV="1">
            <a:off x="91076" y="4683555"/>
            <a:ext cx="12009120" cy="91440"/>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dirty="0"/>
          </a:p>
        </p:txBody>
      </p:sp>
      <p:sp>
        <p:nvSpPr>
          <p:cNvPr id="3" name="Picture Placeholder 2" descr="An empty placeholder to add an image. Click on the placeholder and select the image that you wish to add"/>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dirty="0"/>
          </a:p>
        </p:txBody>
      </p:sp>
      <p:sp>
        <p:nvSpPr>
          <p:cNvPr id="6" name="Footer Placeholder 5"/>
          <p:cNvSpPr>
            <a:spLocks noGrp="1"/>
          </p:cNvSpPr>
          <p:nvPr>
            <p:ph type="ftr" sz="quarter" idx="11"/>
          </p:nvPr>
        </p:nvSpPr>
        <p:spPr>
          <a:xfrm>
            <a:off x="1219200" y="6172200"/>
            <a:ext cx="5181600" cy="457200"/>
          </a:xfrm>
        </p:spPr>
        <p:txBody>
          <a:bodyPr/>
          <a:lstStyle/>
          <a:p>
            <a:r>
              <a:rPr lang="en-US" dirty="0" smtClean="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4/2/2018</a:t>
            </a:fld>
            <a:endParaRPr lang="en-US" dirty="0"/>
          </a:p>
        </p:txBody>
      </p:sp>
    </p:spTree>
    <p:extLst>
      <p:ext uri="{BB962C8B-B14F-4D97-AF65-F5344CB8AC3E}">
        <p14:creationId xmlns:p14="http://schemas.microsoft.com/office/powerpoint/2010/main" val="3726577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3">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smtClean="0"/>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lumMod val="75000"/>
            </a:schemeClr>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01CF334-2D5C-4859-84A6-CA7E6E43FAEB}" type="slidenum">
              <a:rPr lang="en-US" smtClean="0"/>
              <a:t>‹#›</a:t>
            </a:fld>
            <a:endParaRPr lang="en-US" dirty="0"/>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r>
              <a:rPr lang="en-US" dirty="0" smtClean="0"/>
              <a:t>Add a footer</a:t>
            </a:r>
            <a:endParaRPr lang="en-US" dirty="0"/>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349BF3EA-1A78-4F07-BDC0-C8A1BD461199}" type="datetimeFigureOut">
              <a:rPr lang="en-US" smtClean="0"/>
              <a:t>4/2/2018</a:t>
            </a:fld>
            <a:endParaRPr lang="en-US" dirty="0"/>
          </a:p>
        </p:txBody>
      </p:sp>
    </p:spTree>
    <p:extLst>
      <p:ext uri="{BB962C8B-B14F-4D97-AF65-F5344CB8AC3E}">
        <p14:creationId xmlns:p14="http://schemas.microsoft.com/office/powerpoint/2010/main" val="39309707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lumMod val="75000"/>
          </a:schemeClr>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lumMod val="75000"/>
          </a:schemeClr>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0"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UNIT 15: FINANCIAL MANAGEMENT</a:t>
            </a:r>
            <a:endParaRPr lang="en-US" dirty="0"/>
          </a:p>
        </p:txBody>
      </p:sp>
      <p:sp>
        <p:nvSpPr>
          <p:cNvPr id="4" name="Subtitle 3"/>
          <p:cNvSpPr>
            <a:spLocks noGrp="1"/>
          </p:cNvSpPr>
          <p:nvPr>
            <p:ph type="subTitle" idx="1"/>
          </p:nvPr>
        </p:nvSpPr>
        <p:spPr/>
        <p:txBody>
          <a:bodyPr/>
          <a:lstStyle/>
          <a:p>
            <a:r>
              <a:rPr lang="en-JM" dirty="0"/>
              <a:t>Unit code </a:t>
            </a:r>
            <a:r>
              <a:rPr lang="en-JM" dirty="0" smtClean="0"/>
              <a:t>M/508/0527</a:t>
            </a:r>
          </a:p>
          <a:p>
            <a:r>
              <a:rPr lang="en-JM" dirty="0" smtClean="0"/>
              <a:t> Credit </a:t>
            </a:r>
            <a:r>
              <a:rPr lang="en-JM" dirty="0"/>
              <a:t>value 15 </a:t>
            </a:r>
            <a:endParaRPr lang="en-US" dirty="0"/>
          </a:p>
        </p:txBody>
      </p:sp>
      <p:pic>
        <p:nvPicPr>
          <p:cNvPr id="2" name="Picture 1"/>
          <p:cNvPicPr>
            <a:picLocks noChangeAspect="1"/>
          </p:cNvPicPr>
          <p:nvPr/>
        </p:nvPicPr>
        <p:blipFill>
          <a:blip r:embed="rId2"/>
          <a:stretch>
            <a:fillRect/>
          </a:stretch>
        </p:blipFill>
        <p:spPr>
          <a:xfrm>
            <a:off x="9216736" y="4629150"/>
            <a:ext cx="2575647" cy="1943100"/>
          </a:xfrm>
          <a:prstGeom prst="rect">
            <a:avLst/>
          </a:prstGeom>
        </p:spPr>
      </p:pic>
    </p:spTree>
    <p:extLst>
      <p:ext uri="{BB962C8B-B14F-4D97-AF65-F5344CB8AC3E}">
        <p14:creationId xmlns:p14="http://schemas.microsoft.com/office/powerpoint/2010/main" val="1566073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endParaRPr lang="en-JM" sz="3200" dirty="0"/>
          </a:p>
        </p:txBody>
      </p:sp>
      <p:sp>
        <p:nvSpPr>
          <p:cNvPr id="4" name="Title 3"/>
          <p:cNvSpPr>
            <a:spLocks noGrp="1"/>
          </p:cNvSpPr>
          <p:nvPr>
            <p:ph type="title"/>
          </p:nvPr>
        </p:nvSpPr>
        <p:spPr/>
        <p:txBody>
          <a:bodyPr/>
          <a:lstStyle/>
          <a:p>
            <a:pPr algn="ctr"/>
            <a:r>
              <a:rPr lang="en-US" dirty="0" smtClean="0"/>
              <a:t>FINANCIAL RATIOS</a:t>
            </a:r>
            <a:endParaRPr lang="en-JM" dirty="0"/>
          </a:p>
        </p:txBody>
      </p:sp>
      <p:pic>
        <p:nvPicPr>
          <p:cNvPr id="3" name="Picture 2"/>
          <p:cNvPicPr>
            <a:picLocks noChangeAspect="1"/>
          </p:cNvPicPr>
          <p:nvPr/>
        </p:nvPicPr>
        <p:blipFill>
          <a:blip r:embed="rId2"/>
          <a:stretch>
            <a:fillRect/>
          </a:stretch>
        </p:blipFill>
        <p:spPr>
          <a:xfrm>
            <a:off x="1219200" y="1447800"/>
            <a:ext cx="10363200" cy="4602162"/>
          </a:xfrm>
          <a:prstGeom prst="rect">
            <a:avLst/>
          </a:prstGeom>
        </p:spPr>
      </p:pic>
    </p:spTree>
    <p:extLst>
      <p:ext uri="{BB962C8B-B14F-4D97-AF65-F5344CB8AC3E}">
        <p14:creationId xmlns:p14="http://schemas.microsoft.com/office/powerpoint/2010/main" val="1834082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FINANCIAL RATIOS</a:t>
            </a:r>
            <a:endParaRPr lang="en-JM" dirty="0"/>
          </a:p>
        </p:txBody>
      </p:sp>
      <p:pic>
        <p:nvPicPr>
          <p:cNvPr id="5" name="Content Placeholder 4"/>
          <p:cNvPicPr>
            <a:picLocks noGrp="1" noChangeAspect="1"/>
          </p:cNvPicPr>
          <p:nvPr>
            <p:ph sz="quarter" idx="1"/>
          </p:nvPr>
        </p:nvPicPr>
        <p:blipFill rotWithShape="1">
          <a:blip r:embed="rId2"/>
          <a:srcRect l="544" b="58939"/>
          <a:stretch/>
        </p:blipFill>
        <p:spPr>
          <a:xfrm>
            <a:off x="446808" y="1447800"/>
            <a:ext cx="11398827" cy="4921827"/>
          </a:xfrm>
          <a:prstGeom prst="rect">
            <a:avLst/>
          </a:prstGeom>
        </p:spPr>
      </p:pic>
    </p:spTree>
    <p:extLst>
      <p:ext uri="{BB962C8B-B14F-4D97-AF65-F5344CB8AC3E}">
        <p14:creationId xmlns:p14="http://schemas.microsoft.com/office/powerpoint/2010/main" val="2243694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FINANCIAL RATIOS</a:t>
            </a:r>
            <a:endParaRPr lang="en-JM" dirty="0"/>
          </a:p>
        </p:txBody>
      </p:sp>
      <p:pic>
        <p:nvPicPr>
          <p:cNvPr id="5" name="Content Placeholder 4"/>
          <p:cNvPicPr>
            <a:picLocks noGrp="1" noChangeAspect="1"/>
          </p:cNvPicPr>
          <p:nvPr>
            <p:ph sz="quarter" idx="1"/>
          </p:nvPr>
        </p:nvPicPr>
        <p:blipFill rotWithShape="1">
          <a:blip r:embed="rId2"/>
          <a:srcRect l="634" t="40151"/>
          <a:stretch/>
        </p:blipFill>
        <p:spPr>
          <a:xfrm>
            <a:off x="561109" y="1417638"/>
            <a:ext cx="11388436" cy="5211762"/>
          </a:xfrm>
          <a:prstGeom prst="rect">
            <a:avLst/>
          </a:prstGeom>
        </p:spPr>
      </p:pic>
    </p:spTree>
    <p:extLst>
      <p:ext uri="{BB962C8B-B14F-4D97-AF65-F5344CB8AC3E}">
        <p14:creationId xmlns:p14="http://schemas.microsoft.com/office/powerpoint/2010/main" val="1603205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sz="quarter" idx="1"/>
          </p:nvPr>
        </p:nvPicPr>
        <p:blipFill>
          <a:blip r:embed="rId2"/>
          <a:stretch>
            <a:fillRect/>
          </a:stretch>
        </p:blipFill>
        <p:spPr>
          <a:xfrm>
            <a:off x="862446" y="1417638"/>
            <a:ext cx="10868890" cy="5128635"/>
          </a:xfrm>
          <a:prstGeom prst="rect">
            <a:avLst/>
          </a:prstGeom>
        </p:spPr>
      </p:pic>
      <p:sp>
        <p:nvSpPr>
          <p:cNvPr id="4" name="Title 3"/>
          <p:cNvSpPr>
            <a:spLocks noGrp="1"/>
          </p:cNvSpPr>
          <p:nvPr>
            <p:ph type="title"/>
          </p:nvPr>
        </p:nvSpPr>
        <p:spPr/>
        <p:txBody>
          <a:bodyPr/>
          <a:lstStyle/>
          <a:p>
            <a:pPr algn="ctr"/>
            <a:r>
              <a:rPr lang="en-US" dirty="0" smtClean="0"/>
              <a:t>FINANCIAL RATIOS</a:t>
            </a:r>
            <a:endParaRPr lang="en-JM" dirty="0"/>
          </a:p>
        </p:txBody>
      </p:sp>
    </p:spTree>
    <p:extLst>
      <p:ext uri="{BB962C8B-B14F-4D97-AF65-F5344CB8AC3E}">
        <p14:creationId xmlns:p14="http://schemas.microsoft.com/office/powerpoint/2010/main" val="2441119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FINANCIAL RATIOS</a:t>
            </a:r>
            <a:endParaRPr lang="en-JM" dirty="0"/>
          </a:p>
        </p:txBody>
      </p:sp>
      <p:pic>
        <p:nvPicPr>
          <p:cNvPr id="5" name="Content Placeholder 4"/>
          <p:cNvPicPr>
            <a:picLocks noGrp="1" noChangeAspect="1"/>
          </p:cNvPicPr>
          <p:nvPr>
            <p:ph sz="quarter" idx="1"/>
          </p:nvPr>
        </p:nvPicPr>
        <p:blipFill rotWithShape="1">
          <a:blip r:embed="rId2"/>
          <a:srcRect l="6837" t="12870" r="3067" b="224"/>
          <a:stretch/>
        </p:blipFill>
        <p:spPr>
          <a:xfrm>
            <a:off x="1059873" y="1506682"/>
            <a:ext cx="10681854" cy="4530436"/>
          </a:xfrm>
          <a:prstGeom prst="rect">
            <a:avLst/>
          </a:prstGeom>
        </p:spPr>
      </p:pic>
    </p:spTree>
    <p:extLst>
      <p:ext uri="{BB962C8B-B14F-4D97-AF65-F5344CB8AC3E}">
        <p14:creationId xmlns:p14="http://schemas.microsoft.com/office/powerpoint/2010/main" val="240519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FINANCIAL RATIOS</a:t>
            </a:r>
            <a:endParaRPr lang="en-JM" dirty="0"/>
          </a:p>
        </p:txBody>
      </p:sp>
      <p:pic>
        <p:nvPicPr>
          <p:cNvPr id="3" name="Content Placeholder 2"/>
          <p:cNvPicPr>
            <a:picLocks noGrp="1" noChangeAspect="1"/>
          </p:cNvPicPr>
          <p:nvPr>
            <p:ph sz="quarter" idx="1"/>
          </p:nvPr>
        </p:nvPicPr>
        <p:blipFill>
          <a:blip r:embed="rId2"/>
          <a:stretch>
            <a:fillRect/>
          </a:stretch>
        </p:blipFill>
        <p:spPr>
          <a:xfrm>
            <a:off x="1731385" y="1691120"/>
            <a:ext cx="9851015" cy="4896715"/>
          </a:xfrm>
          <a:prstGeom prst="rect">
            <a:avLst/>
          </a:prstGeom>
        </p:spPr>
      </p:pic>
    </p:spTree>
    <p:extLst>
      <p:ext uri="{BB962C8B-B14F-4D97-AF65-F5344CB8AC3E}">
        <p14:creationId xmlns:p14="http://schemas.microsoft.com/office/powerpoint/2010/main" val="3676339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Autofit/>
          </a:bodyPr>
          <a:lstStyle/>
          <a:p>
            <a:r>
              <a:rPr lang="en-JM" sz="2400" b="1" dirty="0" smtClean="0"/>
              <a:t>Leverage ratios </a:t>
            </a:r>
            <a:r>
              <a:rPr lang="en-JM" sz="2400" dirty="0" smtClean="0"/>
              <a:t>are </a:t>
            </a:r>
            <a:r>
              <a:rPr lang="en-JM" sz="2400" dirty="0"/>
              <a:t>used to determine the relative level of debt load that a </a:t>
            </a:r>
            <a:r>
              <a:rPr lang="en-JM" sz="2400" dirty="0" smtClean="0"/>
              <a:t>business </a:t>
            </a:r>
            <a:r>
              <a:rPr lang="en-JM" sz="2400" dirty="0"/>
              <a:t>has incurred. These ratios compare the total debt obligation to either the assets or equity of a business. A high ratio indicates that a business may have incurred a higher level of debt than it can be reasonably expected to service with ongoing cash flows.</a:t>
            </a:r>
          </a:p>
          <a:p>
            <a:r>
              <a:rPr lang="en-JM" sz="2400" dirty="0" smtClean="0"/>
              <a:t>The </a:t>
            </a:r>
            <a:r>
              <a:rPr lang="en-JM" sz="2400" dirty="0"/>
              <a:t>two main leverage ratios are:</a:t>
            </a:r>
          </a:p>
          <a:p>
            <a:r>
              <a:rPr lang="en-JM" sz="2400" b="1" dirty="0" smtClean="0"/>
              <a:t>Debt </a:t>
            </a:r>
            <a:r>
              <a:rPr lang="en-JM" sz="2400" b="1" dirty="0"/>
              <a:t>ratio. </a:t>
            </a:r>
            <a:r>
              <a:rPr lang="en-JM" sz="2400" dirty="0"/>
              <a:t>Compares assets to debt, and is calculated as </a:t>
            </a:r>
            <a:r>
              <a:rPr lang="en-JM" sz="2400" b="1" dirty="0"/>
              <a:t>total debt divided by total assets. </a:t>
            </a:r>
            <a:r>
              <a:rPr lang="en-JM" sz="2400" dirty="0"/>
              <a:t>A high ratio indicates that the bulk of asset purchases are being funded with debt</a:t>
            </a:r>
            <a:r>
              <a:rPr lang="en-JM" sz="2400" dirty="0" smtClean="0"/>
              <a:t>.</a:t>
            </a:r>
          </a:p>
          <a:p>
            <a:r>
              <a:rPr lang="en-JM" sz="2400" b="1" dirty="0" smtClean="0"/>
              <a:t>Debt </a:t>
            </a:r>
            <a:r>
              <a:rPr lang="en-JM" sz="2400" b="1" dirty="0"/>
              <a:t>to equity ratio</a:t>
            </a:r>
            <a:r>
              <a:rPr lang="en-JM" sz="2400" dirty="0"/>
              <a:t>. Compares equity to debt, and is calculated as </a:t>
            </a:r>
            <a:r>
              <a:rPr lang="en-JM" sz="2400" b="1" dirty="0"/>
              <a:t>total debt divided by total equity</a:t>
            </a:r>
            <a:r>
              <a:rPr lang="en-JM" sz="2400" dirty="0"/>
              <a:t>. A high ratio indicates that the business owners may not be providing sufficient equity to fund a business.</a:t>
            </a:r>
            <a:endParaRPr lang="en-JM" sz="2400" dirty="0"/>
          </a:p>
        </p:txBody>
      </p:sp>
      <p:sp>
        <p:nvSpPr>
          <p:cNvPr id="4" name="Title 3"/>
          <p:cNvSpPr>
            <a:spLocks noGrp="1"/>
          </p:cNvSpPr>
          <p:nvPr>
            <p:ph type="title"/>
          </p:nvPr>
        </p:nvSpPr>
        <p:spPr/>
        <p:txBody>
          <a:bodyPr/>
          <a:lstStyle/>
          <a:p>
            <a:pPr algn="ctr"/>
            <a:r>
              <a:rPr lang="en-US" dirty="0" smtClean="0"/>
              <a:t>FINANCIAL RATIOS</a:t>
            </a:r>
            <a:endParaRPr lang="en-JM" dirty="0"/>
          </a:p>
        </p:txBody>
      </p:sp>
    </p:spTree>
    <p:extLst>
      <p:ext uri="{BB962C8B-B14F-4D97-AF65-F5344CB8AC3E}">
        <p14:creationId xmlns:p14="http://schemas.microsoft.com/office/powerpoint/2010/main" val="2185177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fontScale="85000" lnSpcReduction="20000"/>
          </a:bodyPr>
          <a:lstStyle/>
          <a:p>
            <a:r>
              <a:rPr lang="en-JM" sz="3200" b="1" dirty="0"/>
              <a:t>Market value ratios </a:t>
            </a:r>
            <a:r>
              <a:rPr lang="en-JM" sz="3200" dirty="0"/>
              <a:t>are used to evaluate the current share price of a publicly-held company's stock. These ratios are employed by current and potential investors to determine whether a company's shares are over-priced or under-priced. The most common market value ratios are as follows:</a:t>
            </a:r>
          </a:p>
          <a:p>
            <a:r>
              <a:rPr lang="en-JM" sz="3200" b="1" dirty="0" smtClean="0"/>
              <a:t>Book </a:t>
            </a:r>
            <a:r>
              <a:rPr lang="en-JM" sz="3200" b="1" dirty="0"/>
              <a:t>value per share</a:t>
            </a:r>
            <a:r>
              <a:rPr lang="en-JM" sz="3200" dirty="0"/>
              <a:t>. Calculated as the aggregate amount of stockholders' equity, divided by the number of shares outstanding. This measure is used as a benchmark to see if the market value per share is higher or lower, which can be used as the basis for decisions to buy or sell shares.</a:t>
            </a:r>
          </a:p>
          <a:p>
            <a:r>
              <a:rPr lang="en-JM" sz="3200" b="1" dirty="0"/>
              <a:t>Dividend yield. </a:t>
            </a:r>
            <a:r>
              <a:rPr lang="en-JM" sz="3200" dirty="0"/>
              <a:t>Calculated as the total dividends paid per year, divided by the market price of the stock. This is the return on investment to investors if they were to buy the shares at the current market price</a:t>
            </a:r>
            <a:r>
              <a:rPr lang="en-JM" sz="3200" dirty="0" smtClean="0"/>
              <a:t>.</a:t>
            </a:r>
            <a:endParaRPr lang="en-JM" sz="3200" dirty="0"/>
          </a:p>
        </p:txBody>
      </p:sp>
      <p:sp>
        <p:nvSpPr>
          <p:cNvPr id="4" name="Title 3"/>
          <p:cNvSpPr>
            <a:spLocks noGrp="1"/>
          </p:cNvSpPr>
          <p:nvPr>
            <p:ph type="title"/>
          </p:nvPr>
        </p:nvSpPr>
        <p:spPr/>
        <p:txBody>
          <a:bodyPr/>
          <a:lstStyle/>
          <a:p>
            <a:pPr algn="ctr"/>
            <a:r>
              <a:rPr lang="en-US" dirty="0" smtClean="0"/>
              <a:t>FINANCIAL RATIOS</a:t>
            </a:r>
            <a:endParaRPr lang="en-JM" dirty="0"/>
          </a:p>
        </p:txBody>
      </p:sp>
    </p:spTree>
    <p:extLst>
      <p:ext uri="{BB962C8B-B14F-4D97-AF65-F5344CB8AC3E}">
        <p14:creationId xmlns:p14="http://schemas.microsoft.com/office/powerpoint/2010/main" val="1114693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fontScale="85000" lnSpcReduction="20000"/>
          </a:bodyPr>
          <a:lstStyle/>
          <a:p>
            <a:r>
              <a:rPr lang="en-JM" sz="3200" b="1" dirty="0" smtClean="0"/>
              <a:t>Earnings </a:t>
            </a:r>
            <a:r>
              <a:rPr lang="en-JM" sz="3200" b="1" dirty="0"/>
              <a:t>per share</a:t>
            </a:r>
            <a:r>
              <a:rPr lang="en-JM" sz="3200" dirty="0"/>
              <a:t>. Calculated as the reported earnings of the business, divided by the total number of shares outstanding (there are several variations on this calculation). This measurement does not reflect the market price of a company's shares in any way, but can be used by investors to derive the price they think the shares are worth.</a:t>
            </a:r>
          </a:p>
          <a:p>
            <a:r>
              <a:rPr lang="en-JM" sz="3200" b="1" dirty="0"/>
              <a:t>Market value per share</a:t>
            </a:r>
            <a:r>
              <a:rPr lang="en-JM" sz="3200" dirty="0"/>
              <a:t>. Calculated as the total market value of the business, divided by the total number of shares outstanding. This reveals the value that the market currently assigns to each share of a company's stock.</a:t>
            </a:r>
          </a:p>
          <a:p>
            <a:r>
              <a:rPr lang="en-JM" sz="3200" b="1" dirty="0"/>
              <a:t>Price/earnings ratio</a:t>
            </a:r>
            <a:r>
              <a:rPr lang="en-JM" sz="3200" dirty="0"/>
              <a:t>. Calculated as the current market price of a share, divided by the reported earnings per share. The resulting multiple is used to evaluate whether the shares are over-priced or under-priced in comparison to the same ratio results for competing companies</a:t>
            </a:r>
            <a:r>
              <a:rPr lang="en-JM" sz="3200" dirty="0" smtClean="0"/>
              <a:t>.</a:t>
            </a:r>
            <a:endParaRPr lang="en-JM" sz="3200" dirty="0"/>
          </a:p>
        </p:txBody>
      </p:sp>
      <p:sp>
        <p:nvSpPr>
          <p:cNvPr id="4" name="Title 3"/>
          <p:cNvSpPr>
            <a:spLocks noGrp="1"/>
          </p:cNvSpPr>
          <p:nvPr>
            <p:ph type="title"/>
          </p:nvPr>
        </p:nvSpPr>
        <p:spPr/>
        <p:txBody>
          <a:bodyPr/>
          <a:lstStyle/>
          <a:p>
            <a:pPr algn="ctr"/>
            <a:r>
              <a:rPr lang="en-US" dirty="0" smtClean="0"/>
              <a:t>FINANCIAL RATIOS</a:t>
            </a:r>
            <a:endParaRPr lang="en-JM" dirty="0"/>
          </a:p>
        </p:txBody>
      </p:sp>
    </p:spTree>
    <p:extLst>
      <p:ext uri="{BB962C8B-B14F-4D97-AF65-F5344CB8AC3E}">
        <p14:creationId xmlns:p14="http://schemas.microsoft.com/office/powerpoint/2010/main" val="2882464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JM" sz="3200" dirty="0" smtClean="0"/>
              <a:t>These </a:t>
            </a:r>
            <a:r>
              <a:rPr lang="en-JM" sz="3200" dirty="0"/>
              <a:t>ratios are not closely watched by the managers of a business, since these individuals are more concerned with operational issues. The main exception is the investor relations officer, who must be able to see the company's performance from the perspective of investors, and so is much more likely to track these measurements closely.</a:t>
            </a:r>
          </a:p>
          <a:p>
            <a:r>
              <a:rPr lang="en-JM" sz="3200" dirty="0" smtClean="0"/>
              <a:t>Market </a:t>
            </a:r>
            <a:r>
              <a:rPr lang="en-JM" sz="3200" dirty="0"/>
              <a:t>value ratios are not applied to the shares of privately-held entities, since there is no accurate way to assign a market value to their shares.</a:t>
            </a:r>
            <a:endParaRPr lang="en-JM" sz="3200" dirty="0"/>
          </a:p>
        </p:txBody>
      </p:sp>
      <p:sp>
        <p:nvSpPr>
          <p:cNvPr id="4" name="Title 3"/>
          <p:cNvSpPr>
            <a:spLocks noGrp="1"/>
          </p:cNvSpPr>
          <p:nvPr>
            <p:ph type="title"/>
          </p:nvPr>
        </p:nvSpPr>
        <p:spPr/>
        <p:txBody>
          <a:bodyPr/>
          <a:lstStyle/>
          <a:p>
            <a:pPr algn="ctr"/>
            <a:r>
              <a:rPr lang="en-US" dirty="0" smtClean="0"/>
              <a:t>FINANCIAL RATIOS</a:t>
            </a:r>
            <a:endParaRPr lang="en-JM" dirty="0"/>
          </a:p>
        </p:txBody>
      </p:sp>
    </p:spTree>
    <p:extLst>
      <p:ext uri="{BB962C8B-B14F-4D97-AF65-F5344CB8AC3E}">
        <p14:creationId xmlns:p14="http://schemas.microsoft.com/office/powerpoint/2010/main" val="521767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UNIT 15: FINANCIAL MANAGEMENT</a:t>
            </a:r>
            <a:endParaRPr lang="en-US" dirty="0"/>
          </a:p>
        </p:txBody>
      </p:sp>
      <p:sp>
        <p:nvSpPr>
          <p:cNvPr id="5" name="Content Placeholder 4"/>
          <p:cNvSpPr>
            <a:spLocks noGrp="1"/>
          </p:cNvSpPr>
          <p:nvPr>
            <p:ph sz="quarter" idx="1"/>
          </p:nvPr>
        </p:nvSpPr>
        <p:spPr/>
        <p:txBody>
          <a:bodyPr>
            <a:normAutofit lnSpcReduction="1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b="1" dirty="0" smtClean="0"/>
              <a:t>Learning Outcome 3</a:t>
            </a:r>
            <a:r>
              <a:rPr lang="en-US" dirty="0" smtClean="0"/>
              <a:t>: Evaluate the role of management accountants and accounting control systems</a:t>
            </a:r>
            <a:r>
              <a:rPr lang="en-JM" dirty="0" smtClean="0"/>
              <a:t>. </a:t>
            </a:r>
            <a:endParaRPr lang="en-JM" dirty="0"/>
          </a:p>
          <a:p>
            <a:endParaRPr lang="en-JM" dirty="0"/>
          </a:p>
        </p:txBody>
      </p:sp>
      <p:pic>
        <p:nvPicPr>
          <p:cNvPr id="6" name="Picture 5"/>
          <p:cNvPicPr>
            <a:picLocks noChangeAspect="1"/>
          </p:cNvPicPr>
          <p:nvPr/>
        </p:nvPicPr>
        <p:blipFill>
          <a:blip r:embed="rId2"/>
          <a:stretch>
            <a:fillRect/>
          </a:stretch>
        </p:blipFill>
        <p:spPr>
          <a:xfrm>
            <a:off x="3723841" y="1706273"/>
            <a:ext cx="3476625" cy="3133725"/>
          </a:xfrm>
          <a:prstGeom prst="rect">
            <a:avLst/>
          </a:prstGeom>
        </p:spPr>
      </p:pic>
    </p:spTree>
    <p:extLst>
      <p:ext uri="{BB962C8B-B14F-4D97-AF65-F5344CB8AC3E}">
        <p14:creationId xmlns:p14="http://schemas.microsoft.com/office/powerpoint/2010/main" val="1727852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sz="quarter" idx="1"/>
          </p:nvPr>
        </p:nvPicPr>
        <p:blipFill>
          <a:blip r:embed="rId2"/>
          <a:stretch>
            <a:fillRect/>
          </a:stretch>
        </p:blipFill>
        <p:spPr>
          <a:xfrm>
            <a:off x="509154" y="1417638"/>
            <a:ext cx="11357264" cy="5020540"/>
          </a:xfrm>
          <a:prstGeom prst="rect">
            <a:avLst/>
          </a:prstGeom>
        </p:spPr>
      </p:pic>
      <p:sp>
        <p:nvSpPr>
          <p:cNvPr id="4" name="Title 3"/>
          <p:cNvSpPr>
            <a:spLocks noGrp="1"/>
          </p:cNvSpPr>
          <p:nvPr>
            <p:ph type="title"/>
          </p:nvPr>
        </p:nvSpPr>
        <p:spPr/>
        <p:txBody>
          <a:bodyPr/>
          <a:lstStyle/>
          <a:p>
            <a:pPr algn="ctr"/>
            <a:r>
              <a:rPr lang="en-US" dirty="0" smtClean="0"/>
              <a:t>FINANCIAL RATIOS</a:t>
            </a:r>
            <a:endParaRPr lang="en-JM" dirty="0"/>
          </a:p>
        </p:txBody>
      </p:sp>
    </p:spTree>
    <p:extLst>
      <p:ext uri="{BB962C8B-B14F-4D97-AF65-F5344CB8AC3E}">
        <p14:creationId xmlns:p14="http://schemas.microsoft.com/office/powerpoint/2010/main" val="541674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800" dirty="0" smtClean="0"/>
              <a:t>REFERENCES</a:t>
            </a:r>
            <a:endParaRPr lang="en-US" sz="4800" dirty="0"/>
          </a:p>
        </p:txBody>
      </p:sp>
      <p:sp>
        <p:nvSpPr>
          <p:cNvPr id="2" name="Content Placeholder 1"/>
          <p:cNvSpPr>
            <a:spLocks noGrp="1"/>
          </p:cNvSpPr>
          <p:nvPr>
            <p:ph sz="quarter" idx="1"/>
          </p:nvPr>
        </p:nvSpPr>
        <p:spPr/>
        <p:txBody>
          <a:bodyPr>
            <a:normAutofit/>
          </a:bodyPr>
          <a:lstStyle/>
          <a:p>
            <a:r>
              <a:rPr lang="en-JM" dirty="0"/>
              <a:t>Courses.lumenlearning.com. (2018). Overview of Ratio Analysis | Boundless Finance. [online] Available at: https://courses.lumenlearning.com/boundless-finance/chapter/overview-of-ratio-analysis/ [Accessed 3 Apr. 2018</a:t>
            </a:r>
            <a:r>
              <a:rPr lang="en-JM" dirty="0" smtClean="0"/>
              <a:t>].</a:t>
            </a:r>
          </a:p>
          <a:p>
            <a:r>
              <a:rPr lang="en-JM" dirty="0"/>
              <a:t>Bragg, S. and Bragg, S. (2018). Financial ratios. [online] </a:t>
            </a:r>
            <a:r>
              <a:rPr lang="en-JM" dirty="0" err="1"/>
              <a:t>AccountingTools</a:t>
            </a:r>
            <a:r>
              <a:rPr lang="en-JM" dirty="0"/>
              <a:t>. Available at: https://www.accountingtools.com/articles/financial-ratios.html [Accessed 3 Apr. 2018</a:t>
            </a:r>
            <a:r>
              <a:rPr lang="en-JM" dirty="0" smtClean="0"/>
              <a:t>].</a:t>
            </a:r>
          </a:p>
          <a:p>
            <a:r>
              <a:rPr lang="en-US" dirty="0"/>
              <a:t>Netmba.com. (2018). Financial Ratios. [online] Available at: http://www.netmba.com/finance/financial/ratios/ [Accessed 3 Apr. 2018].</a:t>
            </a:r>
            <a:endParaRPr lang="en-US" dirty="0"/>
          </a:p>
        </p:txBody>
      </p:sp>
    </p:spTree>
    <p:extLst>
      <p:ext uri="{BB962C8B-B14F-4D97-AF65-F5344CB8AC3E}">
        <p14:creationId xmlns:p14="http://schemas.microsoft.com/office/powerpoint/2010/main" val="3899602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800" dirty="0" smtClean="0"/>
              <a:t>REFERENCES</a:t>
            </a:r>
            <a:endParaRPr lang="en-US" sz="4800" dirty="0"/>
          </a:p>
        </p:txBody>
      </p:sp>
      <p:sp>
        <p:nvSpPr>
          <p:cNvPr id="2" name="Content Placeholder 1"/>
          <p:cNvSpPr>
            <a:spLocks noGrp="1"/>
          </p:cNvSpPr>
          <p:nvPr>
            <p:ph sz="quarter" idx="1"/>
          </p:nvPr>
        </p:nvSpPr>
        <p:spPr/>
        <p:txBody>
          <a:bodyPr>
            <a:normAutofit/>
          </a:bodyPr>
          <a:lstStyle/>
          <a:p>
            <a:r>
              <a:rPr lang="en-JM" dirty="0"/>
              <a:t>Educ.jmu.edu. (2018). [online] Available at: http://educ.jmu.edu/~drakepp/principles/module2/fin_rat.pdf [Accessed 3 Apr. 2018</a:t>
            </a:r>
            <a:r>
              <a:rPr lang="en-JM" dirty="0" smtClean="0"/>
              <a:t>].</a:t>
            </a:r>
          </a:p>
          <a:p>
            <a:r>
              <a:rPr lang="en-JM" dirty="0"/>
              <a:t> Bragg, S. and Bragg, S. (2018). Market value ratios. [online] </a:t>
            </a:r>
            <a:r>
              <a:rPr lang="en-JM" dirty="0" err="1"/>
              <a:t>AccountingTools</a:t>
            </a:r>
            <a:r>
              <a:rPr lang="en-JM" dirty="0"/>
              <a:t>. Available at: https://www.accountingtools.com/articles/market-value-ratios.html [Accessed 3 Apr. 2018].</a:t>
            </a:r>
          </a:p>
          <a:p>
            <a:endParaRPr lang="en-JM" dirty="0"/>
          </a:p>
        </p:txBody>
      </p:sp>
    </p:spTree>
    <p:extLst>
      <p:ext uri="{BB962C8B-B14F-4D97-AF65-F5344CB8AC3E}">
        <p14:creationId xmlns:p14="http://schemas.microsoft.com/office/powerpoint/2010/main" val="1179495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02327" y="304800"/>
            <a:ext cx="10363200" cy="1143000"/>
          </a:xfrm>
        </p:spPr>
        <p:txBody>
          <a:bodyPr/>
          <a:lstStyle/>
          <a:p>
            <a:pPr algn="ctr"/>
            <a:r>
              <a:rPr lang="en-US" dirty="0" smtClean="0"/>
              <a:t>THE BASIC SYLLABUS </a:t>
            </a:r>
            <a:endParaRPr lang="en-US" dirty="0"/>
          </a:p>
        </p:txBody>
      </p:sp>
      <p:sp>
        <p:nvSpPr>
          <p:cNvPr id="2" name="Content Placeholder 1"/>
          <p:cNvSpPr>
            <a:spLocks noGrp="1"/>
          </p:cNvSpPr>
          <p:nvPr>
            <p:ph sz="quarter" idx="1"/>
          </p:nvPr>
        </p:nvSpPr>
        <p:spPr/>
        <p:txBody>
          <a:bodyPr/>
          <a:lstStyle/>
          <a:p>
            <a:r>
              <a:rPr lang="en-JM" sz="3200" dirty="0" smtClean="0">
                <a:latin typeface="Arial" panose="020B0604020202020204" pitchFamily="34" charset="0"/>
              </a:rPr>
              <a:t>1 Apply </a:t>
            </a:r>
            <a:r>
              <a:rPr lang="en-JM" sz="3200" dirty="0">
                <a:latin typeface="Arial" panose="020B0604020202020204" pitchFamily="34" charset="0"/>
              </a:rPr>
              <a:t>different approaches used to support effective decision-making. </a:t>
            </a:r>
          </a:p>
          <a:p>
            <a:r>
              <a:rPr lang="en-JM" sz="3200" dirty="0">
                <a:latin typeface="Arial" panose="020B0604020202020204" pitchFamily="34" charset="0"/>
              </a:rPr>
              <a:t>2 Analyse financial management principles which are used to support effective </a:t>
            </a:r>
            <a:r>
              <a:rPr lang="en-JM" sz="3200" dirty="0" smtClean="0">
                <a:latin typeface="Arial" panose="020B0604020202020204" pitchFamily="34" charset="0"/>
              </a:rPr>
              <a:t>financial </a:t>
            </a:r>
            <a:r>
              <a:rPr lang="en-JM" sz="3200" dirty="0">
                <a:latin typeface="Arial" panose="020B0604020202020204" pitchFamily="34" charset="0"/>
              </a:rPr>
              <a:t>strategies. </a:t>
            </a:r>
          </a:p>
          <a:p>
            <a:r>
              <a:rPr lang="en-JM" sz="3200" dirty="0">
                <a:latin typeface="Arial" panose="020B0604020202020204" pitchFamily="34" charset="0"/>
              </a:rPr>
              <a:t>3 Evaluate the role of management accountants and accounting control systems. </a:t>
            </a:r>
          </a:p>
          <a:p>
            <a:r>
              <a:rPr lang="en-JM" sz="3200" dirty="0">
                <a:latin typeface="Arial" panose="020B0604020202020204" pitchFamily="34" charset="0"/>
              </a:rPr>
              <a:t>4 Evaluate ways in which financial decision-making supports sustainable </a:t>
            </a:r>
            <a:r>
              <a:rPr lang="en-JM" sz="3200" dirty="0" smtClean="0">
                <a:latin typeface="Arial" panose="020B0604020202020204" pitchFamily="34" charset="0"/>
              </a:rPr>
              <a:t>performance</a:t>
            </a:r>
            <a:r>
              <a:rPr lang="en-JM" sz="3200" dirty="0">
                <a:latin typeface="Arial" panose="020B0604020202020204" pitchFamily="34" charset="0"/>
              </a:rPr>
              <a:t>. </a:t>
            </a:r>
          </a:p>
          <a:p>
            <a:pPr marL="0" indent="0">
              <a:buNone/>
            </a:pPr>
            <a:endParaRPr lang="en-US" dirty="0"/>
          </a:p>
        </p:txBody>
      </p:sp>
    </p:spTree>
    <p:extLst>
      <p:ext uri="{BB962C8B-B14F-4D97-AF65-F5344CB8AC3E}">
        <p14:creationId xmlns:p14="http://schemas.microsoft.com/office/powerpoint/2010/main" val="2088959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LEARNING OUTCOMES</a:t>
            </a:r>
            <a:endParaRPr lang="en-US" dirty="0"/>
          </a:p>
        </p:txBody>
      </p:sp>
      <p:sp>
        <p:nvSpPr>
          <p:cNvPr id="2" name="Content Placeholder 1"/>
          <p:cNvSpPr>
            <a:spLocks noGrp="1"/>
          </p:cNvSpPr>
          <p:nvPr>
            <p:ph sz="quarter" idx="1"/>
          </p:nvPr>
        </p:nvSpPr>
        <p:spPr>
          <a:xfrm>
            <a:off x="1219200" y="1447800"/>
            <a:ext cx="10363200" cy="5181600"/>
          </a:xfrm>
        </p:spPr>
        <p:txBody>
          <a:bodyPr>
            <a:normAutofit/>
          </a:bodyPr>
          <a:lstStyle/>
          <a:p>
            <a:pPr marL="0" indent="0">
              <a:buNone/>
            </a:pPr>
            <a:r>
              <a:rPr lang="en-JM" dirty="0" smtClean="0"/>
              <a:t> </a:t>
            </a:r>
            <a:r>
              <a:rPr lang="en-JM" b="1" dirty="0" smtClean="0"/>
              <a:t>LO </a:t>
            </a:r>
            <a:r>
              <a:rPr lang="en-JM" b="1" dirty="0"/>
              <a:t>4:Evaluate ways in which financial decision-making supports sustainable performance. </a:t>
            </a:r>
          </a:p>
          <a:p>
            <a:pPr marL="0" indent="0">
              <a:buNone/>
            </a:pPr>
            <a:r>
              <a:rPr lang="en-JM" b="1" dirty="0" smtClean="0"/>
              <a:t> </a:t>
            </a: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r>
              <a:rPr lang="en-US" dirty="0" smtClean="0"/>
              <a:t>P5: </a:t>
            </a:r>
            <a:r>
              <a:rPr lang="en-US" dirty="0" smtClean="0"/>
              <a:t>Evaluate the </a:t>
            </a:r>
            <a:r>
              <a:rPr lang="en-US" dirty="0" smtClean="0"/>
              <a:t>ways in which financial decision making is important for supporting  long term financial sustainability</a:t>
            </a:r>
            <a:endParaRPr lang="en-JM" dirty="0" smtClean="0"/>
          </a:p>
        </p:txBody>
      </p:sp>
      <p:pic>
        <p:nvPicPr>
          <p:cNvPr id="5" name="Picture 4"/>
          <p:cNvPicPr>
            <a:picLocks noChangeAspect="1"/>
          </p:cNvPicPr>
          <p:nvPr/>
        </p:nvPicPr>
        <p:blipFill>
          <a:blip r:embed="rId2"/>
          <a:stretch>
            <a:fillRect/>
          </a:stretch>
        </p:blipFill>
        <p:spPr>
          <a:xfrm>
            <a:off x="4749288" y="2472720"/>
            <a:ext cx="2428875" cy="1876425"/>
          </a:xfrm>
          <a:prstGeom prst="rect">
            <a:avLst/>
          </a:prstGeom>
        </p:spPr>
      </p:pic>
    </p:spTree>
    <p:extLst>
      <p:ext uri="{BB962C8B-B14F-4D97-AF65-F5344CB8AC3E}">
        <p14:creationId xmlns:p14="http://schemas.microsoft.com/office/powerpoint/2010/main" val="30726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fontScale="92500" lnSpcReduction="10000"/>
          </a:bodyPr>
          <a:lstStyle/>
          <a:p>
            <a:r>
              <a:rPr lang="en-JM" sz="3200" dirty="0"/>
              <a:t> </a:t>
            </a:r>
            <a:r>
              <a:rPr lang="en-JM" sz="3200" dirty="0"/>
              <a:t>Financial statements are generally insufficient to provide information to investors on their own; the numbers contained in those documents need to be put into context so that investors can better understand different aspects of the company’s operations. Ratio analysis is one of three methods an investor can use to gain that understanding. </a:t>
            </a:r>
            <a:r>
              <a:rPr lang="en-JM" sz="3200" dirty="0" smtClean="0"/>
              <a:t>A </a:t>
            </a:r>
            <a:r>
              <a:rPr lang="en-JM" sz="3200" dirty="0"/>
              <a:t>financial ratio, or accounting ratio, is derived from a company’s financial statements and is a calculation showing the relative magnitude of selected numerical values taken from those financial statements.</a:t>
            </a:r>
            <a:endParaRPr lang="en-JM" sz="3200" dirty="0"/>
          </a:p>
        </p:txBody>
      </p:sp>
      <p:sp>
        <p:nvSpPr>
          <p:cNvPr id="4" name="Title 3"/>
          <p:cNvSpPr>
            <a:spLocks noGrp="1"/>
          </p:cNvSpPr>
          <p:nvPr>
            <p:ph type="title"/>
          </p:nvPr>
        </p:nvSpPr>
        <p:spPr/>
        <p:txBody>
          <a:bodyPr/>
          <a:lstStyle/>
          <a:p>
            <a:pPr algn="ctr"/>
            <a:r>
              <a:rPr lang="en-US" dirty="0" smtClean="0"/>
              <a:t>OVERVIEW</a:t>
            </a:r>
            <a:endParaRPr lang="en-JM" dirty="0"/>
          </a:p>
        </p:txBody>
      </p:sp>
    </p:spTree>
    <p:extLst>
      <p:ext uri="{BB962C8B-B14F-4D97-AF65-F5344CB8AC3E}">
        <p14:creationId xmlns:p14="http://schemas.microsoft.com/office/powerpoint/2010/main" val="3867255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JM" sz="3200" dirty="0"/>
              <a:t>Cost control and reduction refers to the efforts business managers make to monitor, evaluate, and trim </a:t>
            </a:r>
            <a:r>
              <a:rPr lang="en-JM" sz="3200" dirty="0" smtClean="0"/>
              <a:t>expenditures</a:t>
            </a:r>
            <a:r>
              <a:rPr lang="en-JM" sz="3200" dirty="0"/>
              <a:t>. These efforts might be part of a formal, company-wide program or might be informal in nature and limited to a single individual or department. In either case, however, cost control is a particularly important area of focus for small businesses, which often have limited amounts of time and money. </a:t>
            </a:r>
          </a:p>
        </p:txBody>
      </p:sp>
      <p:sp>
        <p:nvSpPr>
          <p:cNvPr id="4" name="Title 3"/>
          <p:cNvSpPr>
            <a:spLocks noGrp="1"/>
          </p:cNvSpPr>
          <p:nvPr>
            <p:ph type="title"/>
          </p:nvPr>
        </p:nvSpPr>
        <p:spPr/>
        <p:txBody>
          <a:bodyPr/>
          <a:lstStyle/>
          <a:p>
            <a:pPr algn="ctr"/>
            <a:r>
              <a:rPr lang="en-US" dirty="0" smtClean="0"/>
              <a:t>FINANCIAL RATIOS</a:t>
            </a:r>
            <a:endParaRPr lang="en-JM" dirty="0"/>
          </a:p>
        </p:txBody>
      </p:sp>
    </p:spTree>
    <p:extLst>
      <p:ext uri="{BB962C8B-B14F-4D97-AF65-F5344CB8AC3E}">
        <p14:creationId xmlns:p14="http://schemas.microsoft.com/office/powerpoint/2010/main" val="2151232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JM" sz="3200" dirty="0"/>
              <a:t>There are various types of financial ratios, grouped by their relevance to different aspects of a company’s business as well as to their interest to different audiences. Financial ratios may be used internally by managers within a firm, by current and potential shareholders and creditors of a firm, and other audiences interested in understanding the strengths and weaknesses of a company, especially compared to the company over time or compared to other companies.</a:t>
            </a:r>
            <a:endParaRPr lang="en-JM" sz="3200" dirty="0"/>
          </a:p>
        </p:txBody>
      </p:sp>
      <p:sp>
        <p:nvSpPr>
          <p:cNvPr id="4" name="Title 3"/>
          <p:cNvSpPr>
            <a:spLocks noGrp="1"/>
          </p:cNvSpPr>
          <p:nvPr>
            <p:ph type="title"/>
          </p:nvPr>
        </p:nvSpPr>
        <p:spPr/>
        <p:txBody>
          <a:bodyPr/>
          <a:lstStyle/>
          <a:p>
            <a:pPr algn="ctr"/>
            <a:r>
              <a:rPr lang="en-US" dirty="0" smtClean="0"/>
              <a:t>FINANCIAL RATIOS</a:t>
            </a:r>
            <a:endParaRPr lang="en-JM" dirty="0"/>
          </a:p>
        </p:txBody>
      </p:sp>
    </p:spTree>
    <p:extLst>
      <p:ext uri="{BB962C8B-B14F-4D97-AF65-F5344CB8AC3E}">
        <p14:creationId xmlns:p14="http://schemas.microsoft.com/office/powerpoint/2010/main" val="3540229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fontScale="92500" lnSpcReduction="20000"/>
          </a:bodyPr>
          <a:lstStyle/>
          <a:p>
            <a:r>
              <a:rPr lang="en-JM" sz="3200" dirty="0"/>
              <a:t>F</a:t>
            </a:r>
            <a:r>
              <a:rPr lang="en-JM" sz="3200" dirty="0" smtClean="0"/>
              <a:t>inancial </a:t>
            </a:r>
            <a:r>
              <a:rPr lang="en-JM" sz="3200" dirty="0"/>
              <a:t>ratios as consisting of five basic types:</a:t>
            </a:r>
          </a:p>
          <a:p>
            <a:r>
              <a:rPr lang="en-JM" sz="3200" dirty="0" smtClean="0"/>
              <a:t>Profitability </a:t>
            </a:r>
            <a:r>
              <a:rPr lang="en-JM" sz="3200" dirty="0"/>
              <a:t>ratios measure the firm’s use of its assets and control of its expenses to generate an acceptable rate of return.</a:t>
            </a:r>
          </a:p>
          <a:p>
            <a:r>
              <a:rPr lang="en-JM" sz="3200" dirty="0"/>
              <a:t>Liquidity ratios measure the availability of cash to pay debt.</a:t>
            </a:r>
          </a:p>
          <a:p>
            <a:r>
              <a:rPr lang="en-JM" sz="3200" dirty="0"/>
              <a:t>Activity ratios, also called efficiency ratios, measure the effectiveness of a firm’s use of resources, or assets.</a:t>
            </a:r>
          </a:p>
          <a:p>
            <a:r>
              <a:rPr lang="en-JM" sz="3200" dirty="0"/>
              <a:t>Debt, or leverage, ratios measure the firm’s ability to repay long-term debt.</a:t>
            </a:r>
          </a:p>
          <a:p>
            <a:r>
              <a:rPr lang="en-JM" sz="3200" dirty="0"/>
              <a:t>Market ratios are concerned with shareholder audiences. They measure the cost of issuing stock and the relationship between return and the value of an investment in company’s shares.</a:t>
            </a:r>
            <a:endParaRPr lang="en-JM" sz="3200" dirty="0"/>
          </a:p>
        </p:txBody>
      </p:sp>
      <p:sp>
        <p:nvSpPr>
          <p:cNvPr id="4" name="Title 3"/>
          <p:cNvSpPr>
            <a:spLocks noGrp="1"/>
          </p:cNvSpPr>
          <p:nvPr>
            <p:ph type="title"/>
          </p:nvPr>
        </p:nvSpPr>
        <p:spPr/>
        <p:txBody>
          <a:bodyPr/>
          <a:lstStyle/>
          <a:p>
            <a:pPr algn="ctr"/>
            <a:r>
              <a:rPr lang="en-US" dirty="0" smtClean="0"/>
              <a:t>FINANCIAL RATIOS</a:t>
            </a:r>
            <a:endParaRPr lang="en-JM" dirty="0"/>
          </a:p>
        </p:txBody>
      </p:sp>
    </p:spTree>
    <p:extLst>
      <p:ext uri="{BB962C8B-B14F-4D97-AF65-F5344CB8AC3E}">
        <p14:creationId xmlns:p14="http://schemas.microsoft.com/office/powerpoint/2010/main" val="4240657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JM" sz="3200" b="1" dirty="0"/>
              <a:t>Financial ratios </a:t>
            </a:r>
            <a:r>
              <a:rPr lang="en-JM" sz="3200" dirty="0"/>
              <a:t>compare different line items in the financial statements to yield insights into the condition and results of a business. These ratios are most commonly employed by individuals outside of a business, since employees typically have more detailed information available to them. Nonetheless, senior managers must be conversant with the results of their key financial ratios, so that they can discuss the ratios with members of the investment community, creditors, and lenders.</a:t>
            </a:r>
            <a:endParaRPr lang="en-JM" sz="3200" dirty="0"/>
          </a:p>
        </p:txBody>
      </p:sp>
      <p:sp>
        <p:nvSpPr>
          <p:cNvPr id="4" name="Title 3"/>
          <p:cNvSpPr>
            <a:spLocks noGrp="1"/>
          </p:cNvSpPr>
          <p:nvPr>
            <p:ph type="title"/>
          </p:nvPr>
        </p:nvSpPr>
        <p:spPr/>
        <p:txBody>
          <a:bodyPr/>
          <a:lstStyle/>
          <a:p>
            <a:pPr algn="ctr"/>
            <a:r>
              <a:rPr lang="en-US" dirty="0" smtClean="0"/>
              <a:t>FINANCIAL RATIOS</a:t>
            </a:r>
            <a:endParaRPr lang="en-JM" dirty="0"/>
          </a:p>
        </p:txBody>
      </p:sp>
    </p:spTree>
    <p:extLst>
      <p:ext uri="{BB962C8B-B14F-4D97-AF65-F5344CB8AC3E}">
        <p14:creationId xmlns:p14="http://schemas.microsoft.com/office/powerpoint/2010/main" val="3706050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usiness plan presentation">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dirty="0"/>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Business plan presentation.potx" id="{B0CF94B3-F59B-427A-A620-6B86E9154593}" vid="{92489599-94E0-42FA-BFD7-90FE9B56DF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plan presentation</Template>
  <TotalTime>1417</TotalTime>
  <Words>1255</Words>
  <Application>Microsoft Office PowerPoint</Application>
  <PresentationFormat>Widescreen</PresentationFormat>
  <Paragraphs>72</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Cambria</vt:lpstr>
      <vt:lpstr>Wingdings 2</vt:lpstr>
      <vt:lpstr>Business plan presentation</vt:lpstr>
      <vt:lpstr>UNIT 15: FINANCIAL MANAGEMENT</vt:lpstr>
      <vt:lpstr>UNIT 15: FINANCIAL MANAGEMENT</vt:lpstr>
      <vt:lpstr>THE BASIC SYLLABUS </vt:lpstr>
      <vt:lpstr>LEARNING OUTCOMES</vt:lpstr>
      <vt:lpstr>OVERVIEW</vt:lpstr>
      <vt:lpstr>FINANCIAL RATIOS</vt:lpstr>
      <vt:lpstr>FINANCIAL RATIOS</vt:lpstr>
      <vt:lpstr>FINANCIAL RATIOS</vt:lpstr>
      <vt:lpstr>FINANCIAL RATIOS</vt:lpstr>
      <vt:lpstr>FINANCIAL RATIOS</vt:lpstr>
      <vt:lpstr>FINANCIAL RATIOS</vt:lpstr>
      <vt:lpstr>FINANCIAL RATIOS</vt:lpstr>
      <vt:lpstr>FINANCIAL RATIOS</vt:lpstr>
      <vt:lpstr>FINANCIAL RATIOS</vt:lpstr>
      <vt:lpstr>FINANCIAL RATIOS</vt:lpstr>
      <vt:lpstr>FINANCIAL RATIOS</vt:lpstr>
      <vt:lpstr>FINANCIAL RATIOS</vt:lpstr>
      <vt:lpstr>FINANCIAL RATIOS</vt:lpstr>
      <vt:lpstr>FINANCIAL RATIOS</vt:lpstr>
      <vt:lpstr>FINANCIAL RATIOS</vt:lpstr>
      <vt:lpstr>REFERENCES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15: FINANCIAL MANAGEMENT</dc:title>
  <dc:creator>judith walters</dc:creator>
  <cp:lastModifiedBy>judith walters</cp:lastModifiedBy>
  <cp:revision>161</cp:revision>
  <cp:lastPrinted>2018-01-31T00:12:45Z</cp:lastPrinted>
  <dcterms:created xsi:type="dcterms:W3CDTF">2017-12-26T23:46:06Z</dcterms:created>
  <dcterms:modified xsi:type="dcterms:W3CDTF">2018-04-03T01:25:09Z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