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80" r:id="rId2"/>
    <p:sldId id="269" r:id="rId3"/>
    <p:sldId id="270" r:id="rId4"/>
    <p:sldId id="271" r:id="rId5"/>
    <p:sldId id="272" r:id="rId6"/>
    <p:sldId id="290" r:id="rId7"/>
    <p:sldId id="283" r:id="rId8"/>
    <p:sldId id="296" r:id="rId9"/>
    <p:sldId id="284" r:id="rId10"/>
    <p:sldId id="295" r:id="rId11"/>
    <p:sldId id="285" r:id="rId12"/>
    <p:sldId id="294" r:id="rId13"/>
    <p:sldId id="286" r:id="rId14"/>
    <p:sldId id="293" r:id="rId15"/>
    <p:sldId id="291" r:id="rId16"/>
    <p:sldId id="292" r:id="rId17"/>
    <p:sldId id="287"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1/22/2018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1/22/2018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smtClean="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smtClean="0"/>
              <a:t>Add a footer</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smtClean="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smtClean="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smtClean="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Add a footer</a:t>
            </a:r>
            <a:endParaRPr lang="en-US" dirty="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1/22/2018</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UNIT 15: FINANCIAL MANAGEMENT</a:t>
            </a:r>
            <a:endParaRPr lang="en-US" dirty="0"/>
          </a:p>
        </p:txBody>
      </p:sp>
      <p:sp>
        <p:nvSpPr>
          <p:cNvPr id="4" name="Subtitle 3"/>
          <p:cNvSpPr>
            <a:spLocks noGrp="1"/>
          </p:cNvSpPr>
          <p:nvPr>
            <p:ph type="subTitle" idx="1"/>
          </p:nvPr>
        </p:nvSpPr>
        <p:spPr/>
        <p:txBody>
          <a:bodyPr/>
          <a:lstStyle/>
          <a:p>
            <a:r>
              <a:rPr lang="en-JM" dirty="0"/>
              <a:t>Unit code </a:t>
            </a:r>
            <a:r>
              <a:rPr lang="en-JM" dirty="0" smtClean="0"/>
              <a:t>M/508/0527</a:t>
            </a:r>
          </a:p>
          <a:p>
            <a:r>
              <a:rPr lang="en-JM" dirty="0" smtClean="0"/>
              <a:t> Credit </a:t>
            </a:r>
            <a:r>
              <a:rPr lang="en-JM" dirty="0"/>
              <a:t>value 15 </a:t>
            </a:r>
            <a:endParaRPr lang="en-US" dirty="0"/>
          </a:p>
        </p:txBody>
      </p:sp>
      <p:pic>
        <p:nvPicPr>
          <p:cNvPr id="2" name="Picture 1"/>
          <p:cNvPicPr>
            <a:picLocks noChangeAspect="1"/>
          </p:cNvPicPr>
          <p:nvPr/>
        </p:nvPicPr>
        <p:blipFill>
          <a:blip r:embed="rId2"/>
          <a:stretch>
            <a:fillRect/>
          </a:stretch>
        </p:blipFill>
        <p:spPr>
          <a:xfrm>
            <a:off x="9216736" y="4629150"/>
            <a:ext cx="2575647" cy="1943100"/>
          </a:xfrm>
          <a:prstGeom prst="rect">
            <a:avLst/>
          </a:prstGeom>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600" dirty="0" smtClean="0"/>
              <a:t>What </a:t>
            </a:r>
            <a:r>
              <a:rPr lang="en-JM" sz="3600" dirty="0"/>
              <a:t>were the driving forces behind these decisions? If it was a group decision, which individuals had the most influence and who had only limited impact? You may need to get some help, and your boss is in a good position to provide you with greater insight into both the formal and informal process.</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1083639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600" dirty="0"/>
              <a:t>The decision-making process is choosing among two or more courses of action for a given situation. Making decisions is a part of everyday life. Some consider it an art, others a proficiency. Decisions may be personal or professional, but, in each case, the choices will often have lasting consequences. </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66871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lnSpcReduction="10000"/>
          </a:bodyPr>
          <a:lstStyle/>
          <a:p>
            <a:r>
              <a:rPr lang="en-JM" sz="4000" dirty="0" smtClean="0"/>
              <a:t>In </a:t>
            </a:r>
            <a:r>
              <a:rPr lang="en-JM" sz="4000" dirty="0"/>
              <a:t>other words, the decisions we make have the potential to affect ourselves and others in the short and long term. Therefore, it is valuable to possess a skill set that will allow you to reflect and weigh alternatives -- finally electing the option that is the most appropriate for each situation.</a:t>
            </a:r>
          </a:p>
          <a:p>
            <a:r>
              <a:rPr lang="en-JM" sz="2800" dirty="0"/>
              <a:t> </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2065427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600" dirty="0"/>
              <a:t>The decision-making process is choosing among two or more courses of action for a given situation. Making decisions is a part of everyday life. Some consider it an art, others a proficiency. Decisions may be personal or professional, but, in each case, the choices will often have lasting consequences. </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349989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Autofit/>
          </a:bodyPr>
          <a:lstStyle/>
          <a:p>
            <a:r>
              <a:rPr lang="en-JM" sz="4000" dirty="0" smtClean="0"/>
              <a:t>In </a:t>
            </a:r>
            <a:r>
              <a:rPr lang="en-JM" sz="4000" dirty="0"/>
              <a:t>other words, the decisions we make have the potential to affect ourselves and others in the short and long term. Therefore, it is valuable to possess a skill set that will allow you to reflect and weigh alternatives -- finally electing the option that is the most appropriate for each situation.</a:t>
            </a:r>
          </a:p>
          <a:p>
            <a:r>
              <a:rPr lang="en-JM" sz="4000" dirty="0"/>
              <a:t> </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3005240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600" dirty="0"/>
              <a:t>In addition to formal organizational structures, an organization may also have a hidden side that doesn't show up on its organizational chart. This hidden informal organization is defined by the patterns, </a:t>
            </a:r>
            <a:r>
              <a:rPr lang="en-JM" sz="3600" dirty="0" err="1"/>
              <a:t>behaviors</a:t>
            </a:r>
            <a:r>
              <a:rPr lang="en-JM" sz="3600" dirty="0"/>
              <a:t>, and interactions that stem from personal rather than official relationships. </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2437018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2800" dirty="0" smtClean="0"/>
              <a:t>In the informal organization, the emphasis is on people and their relationships; in the formal organization, the emphasis is on official organizational positions. The leverage, or clout, in the informal organization is informal power that's attached to a specific individual. On the other hand, in the formal organization, formal authority comes directly from the position. An individual retains formal authority only so long as he or she occupies the position. Informal power is personal; authority is organizational.</a:t>
            </a:r>
            <a:endParaRPr lang="en-JM" sz="2800" dirty="0"/>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63497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a:bodyPr>
          <a:lstStyle/>
          <a:p>
            <a:r>
              <a:rPr lang="en-JM" sz="4000" b="1" dirty="0"/>
              <a:t>Step 1 </a:t>
            </a:r>
            <a:r>
              <a:rPr lang="en-JM" sz="4000" dirty="0"/>
              <a:t>– Identify the Goal or Problem that Requires a </a:t>
            </a:r>
            <a:r>
              <a:rPr lang="en-JM" sz="4000" dirty="0" smtClean="0"/>
              <a:t>Decision</a:t>
            </a:r>
          </a:p>
          <a:p>
            <a:r>
              <a:rPr lang="en-JM" sz="4000" b="1" dirty="0" smtClean="0"/>
              <a:t>Step </a:t>
            </a:r>
            <a:r>
              <a:rPr lang="en-JM" sz="4000" b="1" dirty="0"/>
              <a:t>2 </a:t>
            </a:r>
            <a:r>
              <a:rPr lang="en-JM" sz="4000" dirty="0"/>
              <a:t>– Gather Information and Alternatives Associated </a:t>
            </a:r>
            <a:r>
              <a:rPr lang="en-JM" sz="4000" dirty="0" smtClean="0"/>
              <a:t>With</a:t>
            </a:r>
          </a:p>
          <a:p>
            <a:r>
              <a:rPr lang="en-JM" sz="4000" b="1" dirty="0"/>
              <a:t>Step 3 </a:t>
            </a:r>
            <a:r>
              <a:rPr lang="en-JM" sz="4000" dirty="0"/>
              <a:t>– Make Your </a:t>
            </a:r>
            <a:r>
              <a:rPr lang="en-JM" sz="4000" dirty="0" smtClean="0"/>
              <a:t>Decision</a:t>
            </a:r>
          </a:p>
          <a:p>
            <a:r>
              <a:rPr lang="en-JM" sz="4000" b="1" dirty="0"/>
              <a:t>Step 4 </a:t>
            </a:r>
            <a:r>
              <a:rPr lang="en-JM" sz="4000" dirty="0"/>
              <a:t>- Put Your Decision into Action and </a:t>
            </a:r>
            <a:r>
              <a:rPr lang="en-JM" sz="4000" dirty="0" smtClean="0"/>
              <a:t>Evaluate</a:t>
            </a:r>
          </a:p>
          <a:p>
            <a:r>
              <a:rPr lang="en-JM" sz="4000" dirty="0"/>
              <a:t>Conclusions and Review</a:t>
            </a:r>
          </a:p>
          <a:p>
            <a:endParaRPr lang="en-JM" sz="4000" dirty="0"/>
          </a:p>
          <a:p>
            <a:endParaRPr lang="en-JM" sz="2800" dirty="0" smtClean="0"/>
          </a:p>
          <a:p>
            <a:endParaRPr lang="en-JM" sz="2800" dirty="0"/>
          </a:p>
          <a:p>
            <a:endParaRPr lang="en-JM" sz="2800" dirty="0"/>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254239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fontScale="92500" lnSpcReduction="20000"/>
          </a:bodyPr>
          <a:lstStyle/>
          <a:p>
            <a:r>
              <a:rPr lang="en-JM" dirty="0"/>
              <a:t> Phipps, M., </a:t>
            </a:r>
            <a:r>
              <a:rPr lang="en-JM" dirty="0" err="1"/>
              <a:t>Gautrey</a:t>
            </a:r>
            <a:r>
              <a:rPr lang="en-JM" dirty="0"/>
              <a:t>, C. and Ranker, G. (2018). Political Dilemmas at Work: How to Maintain Your Integrity and Further Your Career. John Wiley &amp; Sons. </a:t>
            </a:r>
            <a:endParaRPr lang="en-JM" dirty="0" smtClean="0"/>
          </a:p>
          <a:p>
            <a:r>
              <a:rPr lang="en-JM" dirty="0" err="1"/>
              <a:t>Popa</a:t>
            </a:r>
            <a:r>
              <a:rPr lang="en-JM" dirty="0"/>
              <a:t>,, F. (2010). FORMAL AND INFORMAL DECISION-MAKING AT EU LEVEL. COGITO Open Access Journal</a:t>
            </a:r>
            <a:r>
              <a:rPr lang="en-JM" dirty="0" smtClean="0"/>
              <a:t>}.</a:t>
            </a:r>
          </a:p>
          <a:p>
            <a:r>
              <a:rPr lang="en-JM" dirty="0"/>
              <a:t> UniversalClass.com. (2018). Breaking Down the Decision Making Process. [online] Available at: h</a:t>
            </a:r>
            <a:r>
              <a:rPr lang="en-JM" dirty="0" smtClean="0"/>
              <a:t>ttps</a:t>
            </a:r>
            <a:r>
              <a:rPr lang="en-JM" dirty="0"/>
              <a:t>://www.universalclass.com/articles/business/breaking-down-the-decision-making-process.htm [Accessed 21 Jan. 2018</a:t>
            </a:r>
            <a:r>
              <a:rPr lang="en-JM" dirty="0" smtClean="0"/>
              <a:t>].</a:t>
            </a:r>
          </a:p>
          <a:p>
            <a:r>
              <a:rPr lang="en-JM" dirty="0"/>
              <a:t> www.omancollege.edu.om/.../2854-Chapter%202-Taking%20Decision%20Theories-. (2018). Decision Making Process</a:t>
            </a:r>
            <a:r>
              <a:rPr lang="en-JM" dirty="0" smtClean="0"/>
              <a:t>.</a:t>
            </a:r>
          </a:p>
          <a:p>
            <a:r>
              <a:rPr lang="en-JM" dirty="0"/>
              <a:t> Cliffsnotes.com. (2018). The Informal Organization. [online] Available at: https://www.cliffsnotes.com/study-guides/principles-of-management/creating-organizational-structure/the-informal-organization [Accessed 21 Jan. </a:t>
            </a:r>
            <a:r>
              <a:rPr lang="en-JM"/>
              <a:t>2018].</a:t>
            </a:r>
            <a:endParaRPr lang="en-US" dirty="0"/>
          </a:p>
        </p:txBody>
      </p:sp>
    </p:spTree>
    <p:extLst>
      <p:ext uri="{BB962C8B-B14F-4D97-AF65-F5344CB8AC3E}">
        <p14:creationId xmlns:p14="http://schemas.microsoft.com/office/powerpoint/2010/main" val="38996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UNIT 15: FINANCIAL MANAGEMENT</a:t>
            </a:r>
            <a:endParaRPr lang="en-US" dirty="0"/>
          </a:p>
        </p:txBody>
      </p:sp>
      <p:sp>
        <p:nvSpPr>
          <p:cNvPr id="5" name="Content Placeholder 4"/>
          <p:cNvSpPr>
            <a:spLocks noGrp="1"/>
          </p:cNvSpPr>
          <p:nvPr>
            <p:ph sz="quarter"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Learning Outcome 1</a:t>
            </a:r>
            <a:r>
              <a:rPr lang="en-US" dirty="0" smtClean="0"/>
              <a:t>: </a:t>
            </a:r>
            <a:r>
              <a:rPr lang="en-JM" dirty="0"/>
              <a:t>Apply different approaches used to support </a:t>
            </a:r>
            <a:r>
              <a:rPr lang="en-JM" dirty="0" smtClean="0"/>
              <a:t>                   effective </a:t>
            </a:r>
            <a:r>
              <a:rPr lang="en-JM" dirty="0"/>
              <a:t>decision-making. </a:t>
            </a:r>
          </a:p>
        </p:txBody>
      </p:sp>
      <p:pic>
        <p:nvPicPr>
          <p:cNvPr id="6" name="Picture 5"/>
          <p:cNvPicPr>
            <a:picLocks noChangeAspect="1"/>
          </p:cNvPicPr>
          <p:nvPr/>
        </p:nvPicPr>
        <p:blipFill>
          <a:blip r:embed="rId2"/>
          <a:stretch>
            <a:fillRect/>
          </a:stretch>
        </p:blipFill>
        <p:spPr>
          <a:xfrm>
            <a:off x="3723841" y="1706273"/>
            <a:ext cx="3476625" cy="3133725"/>
          </a:xfrm>
          <a:prstGeom prst="rect">
            <a:avLst/>
          </a:prstGeom>
        </p:spPr>
      </p:pic>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2327" y="304800"/>
            <a:ext cx="10363200" cy="1143000"/>
          </a:xfrm>
        </p:spPr>
        <p:txBody>
          <a:bodyPr/>
          <a:lstStyle/>
          <a:p>
            <a:pPr algn="ctr"/>
            <a:r>
              <a:rPr lang="en-US" dirty="0" smtClean="0"/>
              <a:t>THE BASIC SYLLABUS </a:t>
            </a:r>
            <a:endParaRPr lang="en-US" dirty="0"/>
          </a:p>
        </p:txBody>
      </p:sp>
      <p:sp>
        <p:nvSpPr>
          <p:cNvPr id="2" name="Content Placeholder 1"/>
          <p:cNvSpPr>
            <a:spLocks noGrp="1"/>
          </p:cNvSpPr>
          <p:nvPr>
            <p:ph sz="quarter" idx="1"/>
          </p:nvPr>
        </p:nvSpPr>
        <p:spPr/>
        <p:txBody>
          <a:bodyPr/>
          <a:lstStyle/>
          <a:p>
            <a:r>
              <a:rPr lang="en-JM" sz="3200" dirty="0" smtClean="0">
                <a:latin typeface="Arial" panose="020B0604020202020204" pitchFamily="34" charset="0"/>
              </a:rPr>
              <a:t>1 Apply </a:t>
            </a:r>
            <a:r>
              <a:rPr lang="en-JM" sz="3200" dirty="0">
                <a:latin typeface="Arial" panose="020B0604020202020204" pitchFamily="34" charset="0"/>
              </a:rPr>
              <a:t>different approaches used to support effective decision-making. </a:t>
            </a:r>
          </a:p>
          <a:p>
            <a:r>
              <a:rPr lang="en-JM" sz="3200" dirty="0">
                <a:latin typeface="Arial" panose="020B0604020202020204" pitchFamily="34" charset="0"/>
              </a:rPr>
              <a:t>2 Analyse financial management principles which are used to support effective </a:t>
            </a:r>
            <a:r>
              <a:rPr lang="en-JM" sz="3200" dirty="0" smtClean="0">
                <a:latin typeface="Arial" panose="020B0604020202020204" pitchFamily="34" charset="0"/>
              </a:rPr>
              <a:t>financial </a:t>
            </a:r>
            <a:r>
              <a:rPr lang="en-JM" sz="3200" dirty="0">
                <a:latin typeface="Arial" panose="020B0604020202020204" pitchFamily="34" charset="0"/>
              </a:rPr>
              <a:t>strategies. </a:t>
            </a:r>
          </a:p>
          <a:p>
            <a:r>
              <a:rPr lang="en-JM" sz="3200" dirty="0">
                <a:latin typeface="Arial" panose="020B0604020202020204" pitchFamily="34" charset="0"/>
              </a:rPr>
              <a:t>3 Evaluate the role of management accountants and accounting control systems. </a:t>
            </a:r>
          </a:p>
          <a:p>
            <a:r>
              <a:rPr lang="en-JM" sz="3200" dirty="0">
                <a:latin typeface="Arial" panose="020B0604020202020204" pitchFamily="34" charset="0"/>
              </a:rPr>
              <a:t>4 Evaluate ways in which financial decision-making supports sustainable </a:t>
            </a:r>
            <a:r>
              <a:rPr lang="en-JM" sz="3200" dirty="0" smtClean="0">
                <a:latin typeface="Arial" panose="020B0604020202020204" pitchFamily="34" charset="0"/>
              </a:rPr>
              <a:t>performance</a:t>
            </a:r>
            <a:r>
              <a:rPr lang="en-JM" sz="3200" dirty="0">
                <a:latin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LEARNING OUTCOMES</a:t>
            </a:r>
            <a:endParaRPr lang="en-US" dirty="0"/>
          </a:p>
        </p:txBody>
      </p:sp>
      <p:sp>
        <p:nvSpPr>
          <p:cNvPr id="2" name="Content Placeholder 1"/>
          <p:cNvSpPr>
            <a:spLocks noGrp="1"/>
          </p:cNvSpPr>
          <p:nvPr>
            <p:ph sz="quarter" idx="1"/>
          </p:nvPr>
        </p:nvSpPr>
        <p:spPr>
          <a:xfrm>
            <a:off x="1219200" y="1447800"/>
            <a:ext cx="10363200" cy="5181600"/>
          </a:xfrm>
        </p:spPr>
        <p:txBody>
          <a:bodyPr>
            <a:normAutofit/>
          </a:bodyPr>
          <a:lstStyle/>
          <a:p>
            <a:pPr marL="0" indent="0">
              <a:buNone/>
            </a:pPr>
            <a:r>
              <a:rPr lang="en-JM" dirty="0" smtClean="0"/>
              <a:t> </a:t>
            </a:r>
            <a:r>
              <a:rPr lang="en-JM" b="1" dirty="0" smtClean="0"/>
              <a:t>LO 1: </a:t>
            </a:r>
            <a:r>
              <a:rPr lang="en-JM" dirty="0"/>
              <a:t>Apply different approaches used to support effective </a:t>
            </a:r>
            <a:r>
              <a:rPr lang="en-JM" dirty="0" smtClean="0"/>
              <a:t>decision-making</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t>D</a:t>
            </a:r>
            <a:r>
              <a:rPr lang="en-US" dirty="0" smtClean="0"/>
              <a:t>1 :  Critique the use of different formal and informal approaches to support decision-making in given organizational examples.</a:t>
            </a:r>
            <a:endParaRPr lang="en-JM" dirty="0" smtClean="0"/>
          </a:p>
        </p:txBody>
      </p:sp>
      <p:pic>
        <p:nvPicPr>
          <p:cNvPr id="5" name="Picture 4"/>
          <p:cNvPicPr>
            <a:picLocks noChangeAspect="1"/>
          </p:cNvPicPr>
          <p:nvPr/>
        </p:nvPicPr>
        <p:blipFill>
          <a:blip r:embed="rId2"/>
          <a:stretch>
            <a:fillRect/>
          </a:stretch>
        </p:blipFill>
        <p:spPr>
          <a:xfrm>
            <a:off x="4601007" y="2085542"/>
            <a:ext cx="2428875" cy="1876425"/>
          </a:xfrm>
          <a:prstGeom prst="rect">
            <a:avLst/>
          </a:prstGeom>
        </p:spPr>
      </p:pic>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200" dirty="0"/>
              <a:t>A decision is a judgment.  It is a choice between alternatives.  It is rarely a choice between right and wrong.  It is at best a choice between  “almost  right” and “probably wrong”.-Drucker</a:t>
            </a:r>
          </a:p>
          <a:p>
            <a:r>
              <a:rPr lang="en-JM" sz="3200" dirty="0"/>
              <a:t>A manager by profession is a decision maker; Uncertainty is his opponent, overcoming it is his mission.”</a:t>
            </a:r>
          </a:p>
          <a:p>
            <a:endParaRPr lang="en-JM" sz="3200" dirty="0"/>
          </a:p>
        </p:txBody>
      </p:sp>
      <p:sp>
        <p:nvSpPr>
          <p:cNvPr id="4" name="Title 3"/>
          <p:cNvSpPr>
            <a:spLocks noGrp="1"/>
          </p:cNvSpPr>
          <p:nvPr>
            <p:ph type="title"/>
          </p:nvPr>
        </p:nvSpPr>
        <p:spPr/>
        <p:txBody>
          <a:bodyPr/>
          <a:lstStyle/>
          <a:p>
            <a:pPr algn="ctr"/>
            <a:r>
              <a:rPr lang="en-US" dirty="0" smtClean="0"/>
              <a:t>OVERVIEW</a:t>
            </a:r>
            <a:endParaRPr lang="en-JM" dirty="0"/>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3600" dirty="0" smtClean="0"/>
              <a:t>The </a:t>
            </a:r>
            <a:r>
              <a:rPr lang="en-JM" sz="3600" dirty="0"/>
              <a:t>functionality of institutions seems to be assured, to large extent, by the development of a parallel system of informal (or semi-formal) rules and procedures for negotiation and decision-making, which complements and sometimes replaces the formal procedures. Their role is highly visible in the elimination of decisional bottlenecks and mitigation of inter-institutional conflict. </a:t>
            </a:r>
          </a:p>
        </p:txBody>
      </p:sp>
      <p:sp>
        <p:nvSpPr>
          <p:cNvPr id="4" name="Title 3"/>
          <p:cNvSpPr>
            <a:spLocks noGrp="1"/>
          </p:cNvSpPr>
          <p:nvPr>
            <p:ph type="title"/>
          </p:nvPr>
        </p:nvSpPr>
        <p:spPr/>
        <p:txBody>
          <a:bodyPr>
            <a:normAutofit fontScale="90000"/>
          </a:bodyPr>
          <a:lstStyle/>
          <a:p>
            <a:pPr algn="ctr"/>
            <a:r>
              <a:rPr lang="en-JM" dirty="0"/>
              <a:t>FORMAL AND INFORMAL APPROACHES </a:t>
            </a:r>
            <a:br>
              <a:rPr lang="en-JM" dirty="0"/>
            </a:br>
            <a:r>
              <a:rPr lang="en-JM" dirty="0"/>
              <a:t>TO DECISION MAKING</a:t>
            </a:r>
            <a:endParaRPr lang="en-JM" dirty="0"/>
          </a:p>
        </p:txBody>
      </p:sp>
    </p:spTree>
    <p:extLst>
      <p:ext uri="{BB962C8B-B14F-4D97-AF65-F5344CB8AC3E}">
        <p14:creationId xmlns:p14="http://schemas.microsoft.com/office/powerpoint/2010/main" val="355721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4400" dirty="0"/>
              <a:t>Making something happen involves understanding and influencing the decision-making process. While these processes may be formalized, they still involve people, and this introduces a less formal dimension. </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216830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Autofit/>
          </a:bodyPr>
          <a:lstStyle/>
          <a:p>
            <a:r>
              <a:rPr lang="en-JM" sz="4000" dirty="0" smtClean="0"/>
              <a:t>Each </a:t>
            </a:r>
            <a:r>
              <a:rPr lang="en-JM" sz="4000" dirty="0"/>
              <a:t>individual makes up his or her mind about either supporting or rejecting your proposal. While this process may appear to be taking place at a formal event like a meeting, in most cases, people already have their minds made up well before that. You need to learn about the informal processes each person uses when making </a:t>
            </a:r>
            <a:r>
              <a:rPr lang="en-JM" sz="4000" dirty="0" smtClean="0"/>
              <a:t>decision.</a:t>
            </a:r>
            <a:endParaRPr lang="en-JM" sz="4000" dirty="0"/>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2753031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4000" dirty="0"/>
              <a:t>Find out who might influence the decision you want the organization to make. Who are the people who really count? Start by looking at the formal process and determine who is involved. Reflect on previous decisions they made and notice how they happened. </a:t>
            </a:r>
          </a:p>
        </p:txBody>
      </p:sp>
      <p:sp>
        <p:nvSpPr>
          <p:cNvPr id="4" name="Title 3"/>
          <p:cNvSpPr>
            <a:spLocks noGrp="1"/>
          </p:cNvSpPr>
          <p:nvPr>
            <p:ph type="title"/>
          </p:nvPr>
        </p:nvSpPr>
        <p:spPr/>
        <p:txBody>
          <a:bodyPr>
            <a:normAutofit fontScale="90000"/>
          </a:bodyPr>
          <a:lstStyle/>
          <a:p>
            <a:pPr algn="ctr"/>
            <a:r>
              <a:rPr lang="en-US" dirty="0" smtClean="0"/>
              <a:t>FORMAL AND INFORMAL APPROACHES </a:t>
            </a:r>
            <a:br>
              <a:rPr lang="en-US" dirty="0" smtClean="0"/>
            </a:br>
            <a:r>
              <a:rPr lang="en-US" dirty="0" smtClean="0"/>
              <a:t>TO DECISION MAKING</a:t>
            </a:r>
            <a:endParaRPr lang="en-JM" dirty="0"/>
          </a:p>
        </p:txBody>
      </p:sp>
    </p:spTree>
    <p:extLst>
      <p:ext uri="{BB962C8B-B14F-4D97-AF65-F5344CB8AC3E}">
        <p14:creationId xmlns:p14="http://schemas.microsoft.com/office/powerpoint/2010/main" val="58796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 presentation</Template>
  <TotalTime>984</TotalTime>
  <Words>1012</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Wingdings 2</vt:lpstr>
      <vt:lpstr>Business plan presentation</vt:lpstr>
      <vt:lpstr>UNIT 15: FINANCIAL MANAGEMENT</vt:lpstr>
      <vt:lpstr>UNIT 15: FINANCIAL MANAGEMENT</vt:lpstr>
      <vt:lpstr>THE BASIC SYLLABUS </vt:lpstr>
      <vt:lpstr>LEARNING OUTCOMES</vt:lpstr>
      <vt:lpstr>OVERVIEW</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FORMAL AND INFORMAL APPROACHES  TO DECISION MAKING</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15: FINANCIAL MANAGEMENT</dc:title>
  <dc:creator>judith walters</dc:creator>
  <cp:lastModifiedBy>judith walters</cp:lastModifiedBy>
  <cp:revision>67</cp:revision>
  <dcterms:created xsi:type="dcterms:W3CDTF">2017-12-26T23:46:06Z</dcterms:created>
  <dcterms:modified xsi:type="dcterms:W3CDTF">2018-01-23T01:17:15Z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