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40"/>
  </p:notesMasterIdLst>
  <p:handoutMasterIdLst>
    <p:handoutMasterId r:id="rId41"/>
  </p:handoutMasterIdLst>
  <p:sldIdLst>
    <p:sldId id="259" r:id="rId3"/>
    <p:sldId id="262" r:id="rId4"/>
    <p:sldId id="263" r:id="rId5"/>
    <p:sldId id="264" r:id="rId6"/>
    <p:sldId id="260" r:id="rId7"/>
    <p:sldId id="277" r:id="rId8"/>
    <p:sldId id="278" r:id="rId9"/>
    <p:sldId id="279" r:id="rId10"/>
    <p:sldId id="280" r:id="rId11"/>
    <p:sldId id="296" r:id="rId12"/>
    <p:sldId id="297" r:id="rId13"/>
    <p:sldId id="295" r:id="rId14"/>
    <p:sldId id="281" r:id="rId15"/>
    <p:sldId id="282" r:id="rId16"/>
    <p:sldId id="283" r:id="rId17"/>
    <p:sldId id="286" r:id="rId18"/>
    <p:sldId id="284" r:id="rId19"/>
    <p:sldId id="290" r:id="rId20"/>
    <p:sldId id="298" r:id="rId21"/>
    <p:sldId id="299" r:id="rId22"/>
    <p:sldId id="275" r:id="rId23"/>
    <p:sldId id="301" r:id="rId24"/>
    <p:sldId id="309" r:id="rId25"/>
    <p:sldId id="302" r:id="rId26"/>
    <p:sldId id="303" r:id="rId27"/>
    <p:sldId id="304" r:id="rId28"/>
    <p:sldId id="306" r:id="rId29"/>
    <p:sldId id="307" r:id="rId30"/>
    <p:sldId id="308" r:id="rId31"/>
    <p:sldId id="310" r:id="rId32"/>
    <p:sldId id="311" r:id="rId33"/>
    <p:sldId id="312" r:id="rId34"/>
    <p:sldId id="313" r:id="rId35"/>
    <p:sldId id="261" r:id="rId36"/>
    <p:sldId id="271" r:id="rId37"/>
    <p:sldId id="300" r:id="rId38"/>
    <p:sldId id="314" r:id="rId3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73" d="100"/>
          <a:sy n="73" d="100"/>
        </p:scale>
        <p:origin x="-624" y="-10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76" d="100"/>
          <a:sy n="76" d="100"/>
        </p:scale>
        <p:origin x="168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pPr/>
              <a:t>1/16/2017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pPr/>
              <a:t>‹#›</a:t>
            </a:fld>
            <a:endParaRPr/>
          </a:p>
        </p:txBody>
      </p:sp>
    </p:spTree>
    <p:extLst>
      <p:ext uri="{BB962C8B-B14F-4D97-AF65-F5344CB8AC3E}">
        <p14:creationId xmlns:p14="http://schemas.microsoft.com/office/powerpoint/2010/main" xmlns=""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pPr/>
              <a:t>1/16/2017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pPr/>
              <a:t>‹#›</a:t>
            </a:fld>
            <a:endParaRPr/>
          </a:p>
        </p:txBody>
      </p:sp>
    </p:spTree>
    <p:extLst>
      <p:ext uri="{BB962C8B-B14F-4D97-AF65-F5344CB8AC3E}">
        <p14:creationId xmlns:p14="http://schemas.microsoft.com/office/powerpoint/2010/main" xmlns=""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pPr/>
              <a:t>1</a:t>
            </a:fld>
            <a:endParaRPr lang="en-US"/>
          </a:p>
        </p:txBody>
      </p:sp>
    </p:spTree>
    <p:extLst>
      <p:ext uri="{BB962C8B-B14F-4D97-AF65-F5344CB8AC3E}">
        <p14:creationId xmlns:p14="http://schemas.microsoft.com/office/powerpoint/2010/main" xmlns="" val="50944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smtClean="0"/>
              <a:t>Click to edit Master title style</a:t>
            </a:r>
            <a:endParaRPr/>
          </a:p>
        </p:txBody>
      </p:sp>
    </p:spTree>
    <p:extLst>
      <p:ext uri="{BB962C8B-B14F-4D97-AF65-F5344CB8AC3E}">
        <p14:creationId xmlns:p14="http://schemas.microsoft.com/office/powerpoint/2010/main" xmlns="" val="41075014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xmlns="" val="11733160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752012" y="533400"/>
            <a:ext cx="1371600" cy="5592764"/>
          </a:xfrm>
        </p:spPr>
        <p:txBody>
          <a:bodyPr vert="eaVert"/>
          <a:lstStyle/>
          <a:p>
            <a:r>
              <a:rPr lang="en-US" smtClean="0"/>
              <a:t>Click to edit Master title style</a:t>
            </a:r>
            <a:endParaRPr/>
          </a:p>
        </p:txBody>
      </p:sp>
    </p:spTree>
    <p:extLst>
      <p:ext uri="{BB962C8B-B14F-4D97-AF65-F5344CB8AC3E}">
        <p14:creationId xmlns:p14="http://schemas.microsoft.com/office/powerpoint/2010/main" xmlns="" val="8875401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a:p>
        </p:txBody>
      </p:sp>
      <p:sp>
        <p:nvSpPr>
          <p:cNvPr id="3" name="Content Placeholder 2"/>
          <p:cNvSpPr>
            <a:spLocks noGrp="1"/>
          </p:cNvSpPr>
          <p:nvPr>
            <p:ph idx="1"/>
          </p:nvPr>
        </p:nvSpPr>
        <p:spPr/>
        <p:txBody>
          <a:bodyPr/>
          <a:lstStyle>
            <a:lvl2pPr>
              <a:buClr>
                <a:schemeClr val="accent2"/>
              </a:buClr>
              <a:defRPr/>
            </a:lvl2pPr>
            <a:lvl5pPr>
              <a:defRPr/>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xmlns="" val="8363373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smtClean="0"/>
              <a:t>Click to edit Master title style</a:t>
            </a:r>
            <a:endParaRPr/>
          </a:p>
        </p:txBody>
      </p:sp>
    </p:spTree>
    <p:extLst>
      <p:ext uri="{BB962C8B-B14F-4D97-AF65-F5344CB8AC3E}">
        <p14:creationId xmlns:p14="http://schemas.microsoft.com/office/powerpoint/2010/main" xmlns="" val="35916543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829175-527E-46A3-863C-1BB1F163B849}" type="datetimeFigureOut">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pPr/>
              <a:t>‹#›</a:t>
            </a:fld>
            <a:endParaRPr lang="en-US"/>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4" y="533400"/>
            <a:ext cx="9601200" cy="1143000"/>
          </a:xfrm>
        </p:spPr>
        <p:txBody>
          <a:bodyPr/>
          <a:lstStyle/>
          <a:p>
            <a:r>
              <a:rPr lang="en-US" smtClean="0"/>
              <a:t>Click to edit Master title style</a:t>
            </a:r>
            <a:endParaRPr/>
          </a:p>
        </p:txBody>
      </p:sp>
    </p:spTree>
    <p:extLst>
      <p:ext uri="{BB962C8B-B14F-4D97-AF65-F5344CB8AC3E}">
        <p14:creationId xmlns:p14="http://schemas.microsoft.com/office/powerpoint/2010/main" xmlns="" val="3831543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3829175-527E-46A3-863C-1BB1F163B849}" type="datetimeFigureOut">
              <a:rPr lang="en-US" smtClean="0"/>
              <a:pPr/>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37D0E-4A4F-4307-8994-C1891D747D59}" type="slidenum">
              <a:rPr lang="en-US" smtClean="0"/>
              <a:pPr/>
              <a:t>‹#›</a:t>
            </a:fld>
            <a:endParaRPr lang="en-US"/>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22414" y="533400"/>
            <a:ext cx="9601200" cy="11430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xmlns="" val="3812924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829175-527E-46A3-863C-1BB1F163B849}" type="datetimeFigureOut">
              <a:rPr lang="en-US" smtClean="0"/>
              <a:pPr/>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37D0E-4A4F-4307-8994-C1891D747D59}"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xmlns="" val="22365694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smtClean="0"/>
              <a:pPr/>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xmlns="" val="34652584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3829175-527E-46A3-863C-1BB1F163B849}" type="datetimeFigureOut">
              <a:rPr lang="en-US" smtClean="0"/>
              <a:pPr/>
              <a:t>1/16/2017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5137D0E-4A4F-4307-8994-C1891D747D59}" type="slidenum">
              <a:rPr lang="en-US" smtClean="0"/>
              <a:pPr/>
              <a:t>‹#›</a:t>
            </a:fld>
            <a:endParaRPr lang="en-US"/>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xmlns="" val="39136432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5103812" y="457200"/>
            <a:ext cx="66294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xmlns="" val="37738527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n-US" smtClean="0"/>
              <a:pPr/>
              <a:t>1/16/2017</a:t>
            </a:fld>
            <a:endParaRPr lang="en-US"/>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lang="en-US" smtClean="0"/>
              <a:pPr/>
              <a:t>‹#›</a:t>
            </a:fld>
            <a:endParaRPr lang="en-US"/>
          </a:p>
        </p:txBody>
      </p:sp>
      <p:grpSp>
        <p:nvGrpSpPr>
          <p:cNvPr id="32" name="Group 31"/>
          <p:cNvGrpSpPr/>
          <p:nvPr/>
        </p:nvGrpSpPr>
        <p:grpSpPr>
          <a:xfrm>
            <a:off x="-1" y="0"/>
            <a:ext cx="12188825" cy="6858000"/>
            <a:chOff x="-1" y="0"/>
            <a:chExt cx="12188825" cy="6858000"/>
          </a:xfrm>
        </p:grpSpPr>
        <p:sp>
          <p:nvSpPr>
            <p:cNvPr id="8" name="Rectangle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9" name="Rectangle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0" name="Rectangle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1" name="Rectangle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2" name="Rectangle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3" name="Rectangle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a:extLst/>
          </p:spPr>
          <p:txBody>
            <a:bodyPr wrap="none" anchor="ctr"/>
            <a:lstStyle/>
            <a:p>
              <a:pPr algn="ctr"/>
              <a:endParaRPr kumimoji="1" lang="en-US" sz="2400">
                <a:latin typeface="굴림" pitchFamily="50" charset="-127"/>
              </a:endParaRPr>
            </a:p>
          </p:txBody>
        </p:sp>
        <p:sp>
          <p:nvSpPr>
            <p:cNvPr id="14" name="Rectangle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5" name="Rectangle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6" name="Rectangle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7" name="Rectangle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a:extLst/>
          </p:spPr>
          <p:txBody>
            <a:bodyPr wrap="none" anchor="ctr"/>
            <a:lstStyle/>
            <a:p>
              <a:pPr algn="ctr"/>
              <a:endParaRPr kumimoji="1" lang="en-US" sz="2400">
                <a:latin typeface="굴림" pitchFamily="50" charset="-127"/>
              </a:endParaRPr>
            </a:p>
          </p:txBody>
        </p:sp>
        <p:sp>
          <p:nvSpPr>
            <p:cNvPr id="18" name="Rectangle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9" name="Line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 name="Line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 name="Line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 name="Line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 name="Line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 name="Line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 name="Line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 name="Line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 name="Line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 name="Line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 name="Line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xmlns=""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srcRect b="23840"/>
          <a:stretch/>
        </p:blipFill>
        <p:spPr>
          <a:xfrm>
            <a:off x="4418012" y="990600"/>
            <a:ext cx="2895600" cy="1809750"/>
          </a:xfrm>
          <a:prstGeom prst="rect">
            <a:avLst/>
          </a:prstGeom>
        </p:spPr>
      </p:pic>
      <p:sp>
        <p:nvSpPr>
          <p:cNvPr id="3" name="Subtitle 2"/>
          <p:cNvSpPr>
            <a:spLocks noGrp="1"/>
          </p:cNvSpPr>
          <p:nvPr>
            <p:ph type="subTitle" idx="1"/>
          </p:nvPr>
        </p:nvSpPr>
        <p:spPr/>
        <p:txBody>
          <a:bodyPr>
            <a:normAutofit/>
          </a:bodyPr>
          <a:lstStyle/>
          <a:p>
            <a:r>
              <a:rPr lang="en-US" sz="5400" b="1" dirty="0"/>
              <a:t>UNIT CODE: J/601/1790</a:t>
            </a:r>
          </a:p>
        </p:txBody>
      </p:sp>
      <p:sp>
        <p:nvSpPr>
          <p:cNvPr id="4" name="Title 3"/>
          <p:cNvSpPr>
            <a:spLocks noGrp="1"/>
          </p:cNvSpPr>
          <p:nvPr>
            <p:ph type="ctrTitle"/>
          </p:nvPr>
        </p:nvSpPr>
        <p:spPr>
          <a:xfrm>
            <a:off x="1522413" y="1371600"/>
            <a:ext cx="9144000" cy="4343400"/>
          </a:xfrm>
        </p:spPr>
        <p:txBody>
          <a:bodyPr/>
          <a:lstStyle/>
          <a:p>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a:latin typeface="Adobe Garamond Pro Bold" panose="02020702060506020403" pitchFamily="18" charset="0"/>
              </a:rPr>
              <a:t/>
            </a:r>
            <a:br>
              <a:rPr lang="en-US">
                <a:latin typeface="Adobe Garamond Pro Bold" panose="02020702060506020403" pitchFamily="18" charset="0"/>
              </a:rPr>
            </a:br>
            <a:r>
              <a:rPr lang="en-US" smtClean="0">
                <a:latin typeface="Adobe Garamond Pro Bold" panose="02020702060506020403" pitchFamily="18" charset="0"/>
              </a:rPr>
              <a:t>                    </a:t>
            </a: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smtClean="0">
                <a:latin typeface="Adobe Garamond Pro Bold" panose="02020702060506020403" pitchFamily="18" charset="0"/>
              </a:rPr>
              <a:t>CUSTOMER SERVICE</a:t>
            </a:r>
            <a:r>
              <a:rPr lang="en-US" dirty="0"/>
              <a:t/>
            </a:r>
            <a:br>
              <a:rPr lang="en-US" dirty="0"/>
            </a:br>
            <a:endParaRPr lang="en-JM" dirty="0"/>
          </a:p>
        </p:txBody>
      </p:sp>
    </p:spTree>
    <p:extLst>
      <p:ext uri="{BB962C8B-B14F-4D97-AF65-F5344CB8AC3E}">
        <p14:creationId xmlns:p14="http://schemas.microsoft.com/office/powerpoint/2010/main" xmlns="" val="29672666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4" y="533400"/>
            <a:ext cx="9601200" cy="1295400"/>
          </a:xfrm>
        </p:spPr>
        <p:txBody>
          <a:bodyPr>
            <a:noAutofit/>
          </a:bodyPr>
          <a:lstStyle/>
          <a:p>
            <a:pPr algn="ctr"/>
            <a:r>
              <a:rPr lang="en-US" sz="4800" b="1" dirty="0" smtClean="0">
                <a:latin typeface="Adobe Garamond Pro Bold" panose="02020702060506020403" pitchFamily="18" charset="0"/>
              </a:rPr>
              <a:t>STAFF DEVELOPMENT</a:t>
            </a:r>
            <a:br>
              <a:rPr lang="en-US" sz="4800" b="1" dirty="0" smtClean="0">
                <a:latin typeface="Adobe Garamond Pro Bold" panose="02020702060506020403" pitchFamily="18" charset="0"/>
              </a:rPr>
            </a:br>
            <a:r>
              <a:rPr lang="en-US" sz="4800" b="1" dirty="0" smtClean="0">
                <a:latin typeface="Adobe Garamond Pro Bold" panose="02020702060506020403" pitchFamily="18" charset="0"/>
              </a:rPr>
              <a:t> AND TRAINING</a:t>
            </a:r>
            <a:endParaRPr lang="en-US" sz="4800" b="1" dirty="0">
              <a:latin typeface="Adobe Garamond Pro Bold" panose="02020702060506020403" pitchFamily="18" charset="0"/>
            </a:endParaRPr>
          </a:p>
        </p:txBody>
      </p:sp>
      <p:sp>
        <p:nvSpPr>
          <p:cNvPr id="3" name="Content Placeholder 2"/>
          <p:cNvSpPr>
            <a:spLocks noGrp="1"/>
          </p:cNvSpPr>
          <p:nvPr>
            <p:ph idx="1"/>
          </p:nvPr>
        </p:nvSpPr>
        <p:spPr/>
        <p:txBody>
          <a:bodyPr>
            <a:noAutofit/>
          </a:bodyPr>
          <a:lstStyle/>
          <a:p>
            <a:r>
              <a:rPr lang="en-029" sz="3600" dirty="0" smtClean="0"/>
              <a:t>Without </a:t>
            </a:r>
            <a:r>
              <a:rPr lang="en-029" sz="3600" dirty="0"/>
              <a:t>proper training, employee-guest encounters can go off track, affecting your bottom line. Training can be expensive, but the benefits can outweigh the costs involved</a:t>
            </a:r>
            <a:r>
              <a:rPr lang="en-029" sz="3600" dirty="0" smtClean="0"/>
              <a:t>.</a:t>
            </a:r>
            <a:r>
              <a:rPr lang="en-029" sz="3600" dirty="0"/>
              <a:t> </a:t>
            </a:r>
            <a:r>
              <a:rPr lang="en-029" sz="3600" dirty="0" smtClean="0"/>
              <a:t>The best </a:t>
            </a:r>
            <a:r>
              <a:rPr lang="en-029" sz="3600" dirty="0"/>
              <a:t>results from a training program by targeting specific areas that need improvement. </a:t>
            </a:r>
            <a:endParaRPr lang="en-JM"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61612" y="533400"/>
            <a:ext cx="1133475" cy="1119708"/>
          </a:xfrm>
          <a:prstGeom prst="rect">
            <a:avLst/>
          </a:prstGeom>
        </p:spPr>
      </p:pic>
    </p:spTree>
    <p:extLst>
      <p:ext uri="{BB962C8B-B14F-4D97-AF65-F5344CB8AC3E}">
        <p14:creationId xmlns:p14="http://schemas.microsoft.com/office/powerpoint/2010/main" xmlns="" val="25857956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4" y="533400"/>
            <a:ext cx="9601200" cy="1295400"/>
          </a:xfrm>
        </p:spPr>
        <p:txBody>
          <a:bodyPr>
            <a:noAutofit/>
          </a:bodyPr>
          <a:lstStyle/>
          <a:p>
            <a:pPr algn="ctr"/>
            <a:r>
              <a:rPr lang="en-US" sz="4800" b="1" dirty="0" smtClean="0">
                <a:latin typeface="Adobe Garamond Pro Bold" panose="02020702060506020403" pitchFamily="18" charset="0"/>
              </a:rPr>
              <a:t>STAFF DEVELOPMENT</a:t>
            </a:r>
            <a:br>
              <a:rPr lang="en-US" sz="4800" b="1" dirty="0" smtClean="0">
                <a:latin typeface="Adobe Garamond Pro Bold" panose="02020702060506020403" pitchFamily="18" charset="0"/>
              </a:rPr>
            </a:br>
            <a:r>
              <a:rPr lang="en-US" sz="4800" b="1" dirty="0" smtClean="0">
                <a:latin typeface="Adobe Garamond Pro Bold" panose="02020702060506020403" pitchFamily="18" charset="0"/>
              </a:rPr>
              <a:t> AND TRAINING</a:t>
            </a:r>
            <a:endParaRPr lang="en-US" sz="4800" b="1" dirty="0">
              <a:latin typeface="Adobe Garamond Pro Bold" panose="02020702060506020403" pitchFamily="18" charset="0"/>
            </a:endParaRPr>
          </a:p>
        </p:txBody>
      </p:sp>
      <p:sp>
        <p:nvSpPr>
          <p:cNvPr id="3" name="Content Placeholder 2"/>
          <p:cNvSpPr>
            <a:spLocks noGrp="1"/>
          </p:cNvSpPr>
          <p:nvPr>
            <p:ph idx="1"/>
          </p:nvPr>
        </p:nvSpPr>
        <p:spPr/>
        <p:txBody>
          <a:bodyPr>
            <a:noAutofit/>
          </a:bodyPr>
          <a:lstStyle/>
          <a:p>
            <a:r>
              <a:rPr lang="en-029" sz="3600" dirty="0" smtClean="0"/>
              <a:t>For </a:t>
            </a:r>
            <a:r>
              <a:rPr lang="en-029" sz="3600" dirty="0"/>
              <a:t>example, if you’ve noticed an increase in complaints from guests about food quality and service, your training efforts might concentrate on these two </a:t>
            </a:r>
            <a:r>
              <a:rPr lang="en-029" sz="3600" dirty="0" smtClean="0"/>
              <a:t>areas. Providing </a:t>
            </a:r>
            <a:r>
              <a:rPr lang="en-029" sz="3600" dirty="0"/>
              <a:t>ongoing attention to training and development affects your business’s ability to remain competitive. Hospitality is fast paced and constantly </a:t>
            </a:r>
            <a:r>
              <a:rPr lang="en-029" sz="3600" dirty="0" smtClean="0"/>
              <a:t>evolving.</a:t>
            </a:r>
            <a:endParaRPr lang="en-JM"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61612" y="533400"/>
            <a:ext cx="1133475" cy="1119708"/>
          </a:xfrm>
          <a:prstGeom prst="rect">
            <a:avLst/>
          </a:prstGeom>
        </p:spPr>
      </p:pic>
    </p:spTree>
    <p:extLst>
      <p:ext uri="{BB962C8B-B14F-4D97-AF65-F5344CB8AC3E}">
        <p14:creationId xmlns:p14="http://schemas.microsoft.com/office/powerpoint/2010/main" xmlns="" val="39669896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4" y="533400"/>
            <a:ext cx="9601200" cy="1295400"/>
          </a:xfrm>
        </p:spPr>
        <p:txBody>
          <a:bodyPr>
            <a:noAutofit/>
          </a:bodyPr>
          <a:lstStyle/>
          <a:p>
            <a:pPr algn="ctr"/>
            <a:r>
              <a:rPr lang="en-US" sz="4800" b="1" dirty="0" smtClean="0">
                <a:latin typeface="Adobe Garamond Pro Bold" panose="02020702060506020403" pitchFamily="18" charset="0"/>
              </a:rPr>
              <a:t>STAFF DEVELOPMENT</a:t>
            </a:r>
            <a:br>
              <a:rPr lang="en-US" sz="4800" b="1" dirty="0" smtClean="0">
                <a:latin typeface="Adobe Garamond Pro Bold" panose="02020702060506020403" pitchFamily="18" charset="0"/>
              </a:rPr>
            </a:br>
            <a:r>
              <a:rPr lang="en-US" sz="4800" b="1" dirty="0" smtClean="0">
                <a:latin typeface="Adobe Garamond Pro Bold" panose="02020702060506020403" pitchFamily="18" charset="0"/>
              </a:rPr>
              <a:t> AND TRAINING</a:t>
            </a:r>
            <a:endParaRPr lang="en-US" sz="4800" b="1" dirty="0">
              <a:latin typeface="Adobe Garamond Pro Bold" panose="02020702060506020403" pitchFamily="18" charset="0"/>
            </a:endParaRPr>
          </a:p>
        </p:txBody>
      </p:sp>
      <p:sp>
        <p:nvSpPr>
          <p:cNvPr id="3" name="Content Placeholder 2"/>
          <p:cNvSpPr>
            <a:spLocks noGrp="1"/>
          </p:cNvSpPr>
          <p:nvPr>
            <p:ph idx="1"/>
          </p:nvPr>
        </p:nvSpPr>
        <p:spPr/>
        <p:txBody>
          <a:bodyPr>
            <a:noAutofit/>
          </a:bodyPr>
          <a:lstStyle/>
          <a:p>
            <a:r>
              <a:rPr lang="en-JM" sz="3600" dirty="0"/>
              <a:t>In order to convincingly advocate the benefits of training to the management &amp; staff of </a:t>
            </a:r>
            <a:r>
              <a:rPr lang="en-JM" sz="3600" dirty="0" smtClean="0"/>
              <a:t>a </a:t>
            </a:r>
            <a:r>
              <a:rPr lang="en-JM" sz="3600" dirty="0"/>
              <a:t>company, it is essential that they understand the positive role that it can play in improving organisational performance.  Ensuring good performance of individuals and teams is central to the work of the Training &amp; Development function. </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61612" y="533400"/>
            <a:ext cx="1133475" cy="1119708"/>
          </a:xfrm>
          <a:prstGeom prst="rect">
            <a:avLst/>
          </a:prstGeom>
        </p:spPr>
      </p:pic>
    </p:spTree>
    <p:extLst>
      <p:ext uri="{BB962C8B-B14F-4D97-AF65-F5344CB8AC3E}">
        <p14:creationId xmlns:p14="http://schemas.microsoft.com/office/powerpoint/2010/main" xmlns="" val="20591881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4" y="533400"/>
            <a:ext cx="9601200" cy="1295400"/>
          </a:xfrm>
        </p:spPr>
        <p:txBody>
          <a:bodyPr>
            <a:noAutofit/>
          </a:bodyPr>
          <a:lstStyle/>
          <a:p>
            <a:pPr algn="ctr"/>
            <a:r>
              <a:rPr lang="en-US" sz="4800" b="1" dirty="0" smtClean="0">
                <a:latin typeface="Adobe Garamond Pro Bold" panose="02020702060506020403" pitchFamily="18" charset="0"/>
              </a:rPr>
              <a:t>STAFF DEVELOPMENT</a:t>
            </a:r>
            <a:br>
              <a:rPr lang="en-US" sz="4800" b="1" dirty="0" smtClean="0">
                <a:latin typeface="Adobe Garamond Pro Bold" panose="02020702060506020403" pitchFamily="18" charset="0"/>
              </a:rPr>
            </a:br>
            <a:r>
              <a:rPr lang="en-US" sz="4800" b="1" dirty="0" smtClean="0">
                <a:latin typeface="Adobe Garamond Pro Bold" panose="02020702060506020403" pitchFamily="18" charset="0"/>
              </a:rPr>
              <a:t> AND TRAINING</a:t>
            </a:r>
            <a:endParaRPr lang="en-US" sz="4800" b="1" dirty="0">
              <a:latin typeface="Adobe Garamond Pro Bold" panose="02020702060506020403" pitchFamily="18" charset="0"/>
            </a:endParaRPr>
          </a:p>
        </p:txBody>
      </p:sp>
      <p:sp>
        <p:nvSpPr>
          <p:cNvPr id="3" name="Content Placeholder 2"/>
          <p:cNvSpPr>
            <a:spLocks noGrp="1"/>
          </p:cNvSpPr>
          <p:nvPr>
            <p:ph idx="1"/>
          </p:nvPr>
        </p:nvSpPr>
        <p:spPr/>
        <p:txBody>
          <a:bodyPr>
            <a:noAutofit/>
          </a:bodyPr>
          <a:lstStyle/>
          <a:p>
            <a:r>
              <a:rPr lang="en-JM" sz="3600" dirty="0" smtClean="0"/>
              <a:t>In </a:t>
            </a:r>
            <a:r>
              <a:rPr lang="en-JM" sz="3600" dirty="0"/>
              <a:t>order to do this a planned approach is necessary. The activities of the Training &amp; Development function must be closely linked to the overall business plan</a:t>
            </a:r>
            <a:r>
              <a:rPr lang="en-JM" sz="3600" dirty="0" smtClean="0"/>
              <a:t>.</a:t>
            </a:r>
          </a:p>
          <a:p>
            <a:r>
              <a:rPr lang="en-JM" sz="3600" dirty="0"/>
              <a:t>Training Vs Development: Training needs should be based on immediate needs for changes in behaviour. </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92307" y="533400"/>
            <a:ext cx="1002780" cy="990600"/>
          </a:xfrm>
          <a:prstGeom prst="rect">
            <a:avLst/>
          </a:prstGeom>
        </p:spPr>
      </p:pic>
    </p:spTree>
    <p:extLst>
      <p:ext uri="{BB962C8B-B14F-4D97-AF65-F5344CB8AC3E}">
        <p14:creationId xmlns:p14="http://schemas.microsoft.com/office/powerpoint/2010/main" xmlns="" val="27072800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4" y="533400"/>
            <a:ext cx="9601200" cy="1295400"/>
          </a:xfrm>
        </p:spPr>
        <p:txBody>
          <a:bodyPr>
            <a:noAutofit/>
          </a:bodyPr>
          <a:lstStyle/>
          <a:p>
            <a:pPr algn="ctr"/>
            <a:r>
              <a:rPr lang="en-US" sz="4800" b="1" dirty="0" smtClean="0">
                <a:latin typeface="Adobe Garamond Pro Bold" panose="02020702060506020403" pitchFamily="18" charset="0"/>
              </a:rPr>
              <a:t>STAFF DEVELOPMENT</a:t>
            </a:r>
            <a:br>
              <a:rPr lang="en-US" sz="4800" b="1" dirty="0" smtClean="0">
                <a:latin typeface="Adobe Garamond Pro Bold" panose="02020702060506020403" pitchFamily="18" charset="0"/>
              </a:rPr>
            </a:br>
            <a:r>
              <a:rPr lang="en-US" sz="4800" b="1" dirty="0" smtClean="0">
                <a:latin typeface="Adobe Garamond Pro Bold" panose="02020702060506020403" pitchFamily="18" charset="0"/>
              </a:rPr>
              <a:t> AND TRAINING</a:t>
            </a:r>
            <a:endParaRPr lang="en-US" sz="4800" b="1" dirty="0">
              <a:latin typeface="Adobe Garamond Pro Bold" panose="02020702060506020403" pitchFamily="18" charset="0"/>
            </a:endParaRPr>
          </a:p>
        </p:txBody>
      </p:sp>
      <p:sp>
        <p:nvSpPr>
          <p:cNvPr id="3" name="Content Placeholder 2"/>
          <p:cNvSpPr>
            <a:spLocks noGrp="1"/>
          </p:cNvSpPr>
          <p:nvPr>
            <p:ph idx="1"/>
          </p:nvPr>
        </p:nvSpPr>
        <p:spPr/>
        <p:txBody>
          <a:bodyPr>
            <a:noAutofit/>
          </a:bodyPr>
          <a:lstStyle/>
          <a:p>
            <a:r>
              <a:rPr lang="en-JM" sz="3600" dirty="0" smtClean="0"/>
              <a:t>The </a:t>
            </a:r>
            <a:r>
              <a:rPr lang="en-JM" sz="3600" dirty="0"/>
              <a:t>long range development goals should be based on the acquisition of knowledge and skills to be used in the present as well as in the future. Development looks down the road, and addresses helping people meet challenges, create change and ensure the success of the organisation in the future.  </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7812" y="529936"/>
            <a:ext cx="1095574" cy="931718"/>
          </a:xfrm>
          <a:prstGeom prst="rect">
            <a:avLst/>
          </a:prstGeom>
        </p:spPr>
      </p:pic>
    </p:spTree>
    <p:extLst>
      <p:ext uri="{BB962C8B-B14F-4D97-AF65-F5344CB8AC3E}">
        <p14:creationId xmlns:p14="http://schemas.microsoft.com/office/powerpoint/2010/main" xmlns="" val="12640698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4000" dirty="0" smtClean="0"/>
              <a:t>The </a:t>
            </a:r>
            <a:r>
              <a:rPr lang="en-029" sz="4000" dirty="0"/>
              <a:t>evaluation of the effectiveness of customer service policies is an important factor to increase the growth of any organisation. The evaluation shows how the policy implemented influences the organisation. </a:t>
            </a:r>
          </a:p>
        </p:txBody>
      </p:sp>
      <p:sp>
        <p:nvSpPr>
          <p:cNvPr id="3" name="Title 2"/>
          <p:cNvSpPr>
            <a:spLocks noGrp="1"/>
          </p:cNvSpPr>
          <p:nvPr>
            <p:ph type="title"/>
          </p:nvPr>
        </p:nvSpPr>
        <p:spPr>
          <a:xfrm>
            <a:off x="1522414" y="609600"/>
            <a:ext cx="9143998" cy="1219200"/>
          </a:xfrm>
        </p:spPr>
        <p:txBody>
          <a:bodyPr>
            <a:noAutofit/>
          </a:bodyPr>
          <a:lstStyle/>
          <a:p>
            <a:pPr algn="ctr"/>
            <a:r>
              <a:rPr lang="en-029" sz="4800" b="1" dirty="0" smtClean="0">
                <a:latin typeface="Adobe Garamond Pro Bold"/>
              </a:rPr>
              <a:t>PURPOSE OF EVALUATING A</a:t>
            </a:r>
            <a:br>
              <a:rPr lang="en-029" sz="4800" b="1" dirty="0" smtClean="0">
                <a:latin typeface="Adobe Garamond Pro Bold"/>
              </a:rPr>
            </a:br>
            <a:r>
              <a:rPr lang="en-029" sz="4800" b="1" dirty="0" smtClean="0">
                <a:latin typeface="Adobe Garamond Pro Bold"/>
              </a:rPr>
              <a:t> CUSTOMER SERVICE POLICY</a:t>
            </a:r>
            <a:endParaRPr lang="en-029" sz="4800" b="1" dirty="0">
              <a:latin typeface="Adobe Garamond Pro Bold"/>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14012" y="609600"/>
            <a:ext cx="965633" cy="1113697"/>
          </a:xfrm>
          <a:prstGeom prst="rect">
            <a:avLst/>
          </a:prstGeom>
        </p:spPr>
      </p:pic>
    </p:spTree>
    <p:extLst>
      <p:ext uri="{BB962C8B-B14F-4D97-AF65-F5344CB8AC3E}">
        <p14:creationId xmlns:p14="http://schemas.microsoft.com/office/powerpoint/2010/main" xmlns="" val="573045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smtClean="0"/>
              <a:t>Even </a:t>
            </a:r>
            <a:r>
              <a:rPr lang="en-029" sz="3200" dirty="0"/>
              <a:t>though most policies are practically followed only after careful considerations, there are always chances for misleading factors which might give more cons then pros for the policy. A simple example can be the usage of man power for the different sections of a hotel. Using more people for work which takes more time to be done can be a simple and effective solution.</a:t>
            </a:r>
          </a:p>
        </p:txBody>
      </p:sp>
      <p:sp>
        <p:nvSpPr>
          <p:cNvPr id="3" name="Title 2"/>
          <p:cNvSpPr>
            <a:spLocks noGrp="1"/>
          </p:cNvSpPr>
          <p:nvPr>
            <p:ph type="title"/>
          </p:nvPr>
        </p:nvSpPr>
        <p:spPr>
          <a:xfrm>
            <a:off x="1522414" y="609600"/>
            <a:ext cx="9143998" cy="1219200"/>
          </a:xfrm>
        </p:spPr>
        <p:txBody>
          <a:bodyPr>
            <a:noAutofit/>
          </a:bodyPr>
          <a:lstStyle/>
          <a:p>
            <a:pPr algn="ctr"/>
            <a:r>
              <a:rPr lang="en-029" sz="4800" b="1" dirty="0" smtClean="0">
                <a:latin typeface="Adobe Garamond Pro Bold"/>
              </a:rPr>
              <a:t>PURPOSE OF EVALUATING A</a:t>
            </a:r>
            <a:br>
              <a:rPr lang="en-029" sz="4800" b="1" dirty="0" smtClean="0">
                <a:latin typeface="Adobe Garamond Pro Bold"/>
              </a:rPr>
            </a:br>
            <a:r>
              <a:rPr lang="en-029" sz="4800" b="1" dirty="0" smtClean="0">
                <a:latin typeface="Adobe Garamond Pro Bold"/>
              </a:rPr>
              <a:t> CUSTOMER SERVICE POLICY</a:t>
            </a:r>
            <a:endParaRPr lang="en-029" sz="4800" b="1" dirty="0">
              <a:latin typeface="Adobe Garamond Pro Bold"/>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66412" y="585355"/>
            <a:ext cx="895350" cy="1032637"/>
          </a:xfrm>
          <a:prstGeom prst="rect">
            <a:avLst/>
          </a:prstGeom>
        </p:spPr>
      </p:pic>
    </p:spTree>
    <p:extLst>
      <p:ext uri="{BB962C8B-B14F-4D97-AF65-F5344CB8AC3E}">
        <p14:creationId xmlns:p14="http://schemas.microsoft.com/office/powerpoint/2010/main" xmlns="" val="3634171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a:t>The role of service quality in the success of hotel businesses cannot be denied. It is vital for the hotel managers to have a good understanding on what exactly the customers want. Identifying the specific expectations of customers, the dimensions of the service quality, and their relative importance for customers for each specific segment of hotel industry would definitely help managers in the challenge of improving the service quality. </a:t>
            </a:r>
          </a:p>
        </p:txBody>
      </p:sp>
      <p:sp>
        <p:nvSpPr>
          <p:cNvPr id="3" name="Title 2"/>
          <p:cNvSpPr>
            <a:spLocks noGrp="1"/>
          </p:cNvSpPr>
          <p:nvPr>
            <p:ph type="title"/>
          </p:nvPr>
        </p:nvSpPr>
        <p:spPr>
          <a:xfrm>
            <a:off x="1522414" y="609600"/>
            <a:ext cx="9143998" cy="1219200"/>
          </a:xfrm>
        </p:spPr>
        <p:txBody>
          <a:bodyPr>
            <a:noAutofit/>
          </a:bodyPr>
          <a:lstStyle/>
          <a:p>
            <a:pPr algn="ctr"/>
            <a:r>
              <a:rPr lang="en-029" sz="4800" b="1" dirty="0" smtClean="0">
                <a:latin typeface="Adobe Garamond Pro Bold"/>
              </a:rPr>
              <a:t>PURPOSE OF EVALUATING A</a:t>
            </a:r>
            <a:br>
              <a:rPr lang="en-029" sz="4800" b="1" dirty="0" smtClean="0">
                <a:latin typeface="Adobe Garamond Pro Bold"/>
              </a:rPr>
            </a:br>
            <a:r>
              <a:rPr lang="en-029" sz="4800" b="1" dirty="0" smtClean="0">
                <a:latin typeface="Adobe Garamond Pro Bold"/>
              </a:rPr>
              <a:t> CUSTOMER SERVICE POLICY</a:t>
            </a:r>
            <a:endParaRPr lang="en-029" sz="4800" b="1" dirty="0">
              <a:latin typeface="Adobe Garamond Pro Bold"/>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30190" y="533400"/>
            <a:ext cx="942976" cy="1087566"/>
          </a:xfrm>
          <a:prstGeom prst="rect">
            <a:avLst/>
          </a:prstGeom>
        </p:spPr>
      </p:pic>
    </p:spTree>
    <p:extLst>
      <p:ext uri="{BB962C8B-B14F-4D97-AF65-F5344CB8AC3E}">
        <p14:creationId xmlns:p14="http://schemas.microsoft.com/office/powerpoint/2010/main" xmlns="" val="24715785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4" y="609600"/>
            <a:ext cx="9143998" cy="1219200"/>
          </a:xfrm>
        </p:spPr>
        <p:txBody>
          <a:bodyPr>
            <a:noAutofit/>
          </a:bodyPr>
          <a:lstStyle/>
          <a:p>
            <a:pPr algn="ctr"/>
            <a:r>
              <a:rPr lang="en-029" sz="4800" b="1" dirty="0" smtClean="0">
                <a:latin typeface="Adobe Garamond Pro Bold"/>
              </a:rPr>
              <a:t>PURPOSE OF EVALUATING A</a:t>
            </a:r>
            <a:br>
              <a:rPr lang="en-029" sz="4800" b="1" dirty="0" smtClean="0">
                <a:latin typeface="Adobe Garamond Pro Bold"/>
              </a:rPr>
            </a:br>
            <a:r>
              <a:rPr lang="en-029" sz="4800" b="1" dirty="0" smtClean="0">
                <a:latin typeface="Adobe Garamond Pro Bold"/>
              </a:rPr>
              <a:t> CUSTOMER SERVICE POLICY</a:t>
            </a:r>
            <a:endParaRPr lang="en-029" sz="4800" b="1" dirty="0">
              <a:latin typeface="Adobe Garamond Pro Bold"/>
            </a:endParaRPr>
          </a:p>
        </p:txBody>
      </p:sp>
      <p:pic>
        <p:nvPicPr>
          <p:cNvPr id="1026" name="Picture 2" descr="Explain how monitoring and evaluating can improve customer service for the customer, the organisation and the employee"/>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71257" y="1828800"/>
            <a:ext cx="9342453" cy="45720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666412" y="533400"/>
            <a:ext cx="963218" cy="1110911"/>
          </a:xfrm>
          <a:prstGeom prst="rect">
            <a:avLst/>
          </a:prstGeom>
        </p:spPr>
      </p:pic>
    </p:spTree>
    <p:extLst>
      <p:ext uri="{BB962C8B-B14F-4D97-AF65-F5344CB8AC3E}">
        <p14:creationId xmlns:p14="http://schemas.microsoft.com/office/powerpoint/2010/main" xmlns="" val="28901577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600" dirty="0"/>
              <a:t>Customer service employee attitudes can be evaluated using a number of criteria. Assess commitment to teamwork, professionalism in appearance and timeliness. Use customer feedback as well, particularly if the staffer has received complimentary letters or derogatory reports from customers. </a:t>
            </a:r>
            <a:endParaRPr lang="en-029" sz="3600" dirty="0" smtClean="0"/>
          </a:p>
        </p:txBody>
      </p:sp>
      <p:sp>
        <p:nvSpPr>
          <p:cNvPr id="3" name="Title 2"/>
          <p:cNvSpPr>
            <a:spLocks noGrp="1"/>
          </p:cNvSpPr>
          <p:nvPr>
            <p:ph type="title"/>
          </p:nvPr>
        </p:nvSpPr>
        <p:spPr>
          <a:xfrm>
            <a:off x="1522414" y="609600"/>
            <a:ext cx="9143998" cy="1219200"/>
          </a:xfrm>
        </p:spPr>
        <p:txBody>
          <a:bodyPr>
            <a:noAutofit/>
          </a:bodyPr>
          <a:lstStyle/>
          <a:p>
            <a:pPr algn="ctr"/>
            <a:r>
              <a:rPr lang="en-029" sz="2400" b="1" dirty="0">
                <a:latin typeface="Adobe Garamond Pro Bold"/>
              </a:rPr>
              <a:t>PURPOSE OF EVALUATING A</a:t>
            </a:r>
            <a:br>
              <a:rPr lang="en-029" sz="2400" b="1" dirty="0">
                <a:latin typeface="Adobe Garamond Pro Bold"/>
              </a:rPr>
            </a:br>
            <a:r>
              <a:rPr lang="en-029" sz="2400" b="1" dirty="0">
                <a:latin typeface="Adobe Garamond Pro Bold"/>
              </a:rPr>
              <a:t> CUSTOMER SERVICE </a:t>
            </a:r>
            <a:r>
              <a:rPr lang="en-029" sz="2400" b="1" dirty="0" smtClean="0">
                <a:latin typeface="Adobe Garamond Pro Bold"/>
              </a:rPr>
              <a:t>POLICY TO IMPROVE AND DEVELOP STAFF PERFORMANCE WITHIN THE ORGANIZATION</a:t>
            </a:r>
            <a:endParaRPr lang="en-029" sz="2400" b="1" dirty="0">
              <a:latin typeface="Adobe Garamond Pro Bold"/>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7812" y="585355"/>
            <a:ext cx="1047750" cy="1208405"/>
          </a:xfrm>
          <a:prstGeom prst="rect">
            <a:avLst/>
          </a:prstGeom>
        </p:spPr>
      </p:pic>
    </p:spTree>
    <p:extLst>
      <p:ext uri="{BB962C8B-B14F-4D97-AF65-F5344CB8AC3E}">
        <p14:creationId xmlns:p14="http://schemas.microsoft.com/office/powerpoint/2010/main" xmlns="" val="2379507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800" b="1" dirty="0" smtClean="0"/>
              <a:t>UNIT 3: CUSTOMER SERVICE</a:t>
            </a:r>
            <a:endParaRPr lang="en-JM" sz="4800" b="1" dirty="0"/>
          </a:p>
        </p:txBody>
      </p:sp>
      <p:sp>
        <p:nvSpPr>
          <p:cNvPr id="7" name="Content Placeholder 6"/>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b="1" dirty="0" smtClean="0"/>
          </a:p>
          <a:p>
            <a:r>
              <a:rPr lang="en-US" b="1" dirty="0" smtClean="0"/>
              <a:t>LEARNING OUTCOME 1: UNDERSTAND CUSTOMER SERVICE POLICIES WITHIN BUSINESS AND SERVICE CONTEXTS</a:t>
            </a:r>
            <a:endParaRPr lang="en-JM" b="1" dirty="0"/>
          </a:p>
        </p:txBody>
      </p:sp>
      <p:pic>
        <p:nvPicPr>
          <p:cNvPr id="8" name="Picture 7"/>
          <p:cNvPicPr>
            <a:picLocks noChangeAspect="1"/>
          </p:cNvPicPr>
          <p:nvPr/>
        </p:nvPicPr>
        <p:blipFill>
          <a:blip r:embed="rId2" cstate="print"/>
          <a:stretch>
            <a:fillRect/>
          </a:stretch>
        </p:blipFill>
        <p:spPr>
          <a:xfrm>
            <a:off x="4189412" y="2057400"/>
            <a:ext cx="3505200" cy="2628900"/>
          </a:xfrm>
          <a:prstGeom prst="rect">
            <a:avLst/>
          </a:prstGeom>
        </p:spPr>
      </p:pic>
    </p:spTree>
    <p:extLst>
      <p:ext uri="{BB962C8B-B14F-4D97-AF65-F5344CB8AC3E}">
        <p14:creationId xmlns:p14="http://schemas.microsoft.com/office/powerpoint/2010/main" xmlns="" val="6792131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600" dirty="0" smtClean="0"/>
              <a:t>Measure </a:t>
            </a:r>
            <a:r>
              <a:rPr lang="en-029" sz="3600" dirty="0"/>
              <a:t>how well employees interact with colleagues and their willingness to go the extra mile to help a customer. Assess patience, communication and listening skills, and the ability to maintain an even temper and professional </a:t>
            </a:r>
            <a:r>
              <a:rPr lang="en-029" sz="3600" dirty="0" smtClean="0"/>
              <a:t>demeanour, </a:t>
            </a:r>
            <a:r>
              <a:rPr lang="en-029" sz="3600" dirty="0"/>
              <a:t>even in challenging situations.</a:t>
            </a:r>
            <a:endParaRPr lang="en-029" sz="3600" dirty="0" smtClean="0"/>
          </a:p>
        </p:txBody>
      </p:sp>
      <p:sp>
        <p:nvSpPr>
          <p:cNvPr id="3" name="Title 2"/>
          <p:cNvSpPr>
            <a:spLocks noGrp="1"/>
          </p:cNvSpPr>
          <p:nvPr>
            <p:ph type="title"/>
          </p:nvPr>
        </p:nvSpPr>
        <p:spPr>
          <a:xfrm>
            <a:off x="1522414" y="609600"/>
            <a:ext cx="9143998" cy="1219200"/>
          </a:xfrm>
        </p:spPr>
        <p:txBody>
          <a:bodyPr>
            <a:noAutofit/>
          </a:bodyPr>
          <a:lstStyle/>
          <a:p>
            <a:pPr algn="ctr"/>
            <a:r>
              <a:rPr lang="en-029" sz="2400" b="1" dirty="0">
                <a:latin typeface="Adobe Garamond Pro Bold"/>
              </a:rPr>
              <a:t>PURPOSE OF EVALUATING A</a:t>
            </a:r>
            <a:br>
              <a:rPr lang="en-029" sz="2400" b="1" dirty="0">
                <a:latin typeface="Adobe Garamond Pro Bold"/>
              </a:rPr>
            </a:br>
            <a:r>
              <a:rPr lang="en-029" sz="2400" b="1" dirty="0">
                <a:latin typeface="Adobe Garamond Pro Bold"/>
              </a:rPr>
              <a:t> CUSTOMER SERVICE </a:t>
            </a:r>
            <a:r>
              <a:rPr lang="en-029" sz="2400" b="1" dirty="0" smtClean="0">
                <a:latin typeface="Adobe Garamond Pro Bold"/>
              </a:rPr>
              <a:t>POLICY TO IMPROVE AND DEVELOP STAFF PERFORMANCE WITHIN THE ORGANIZATION</a:t>
            </a:r>
            <a:endParaRPr lang="en-029" sz="2400" b="1" dirty="0">
              <a:latin typeface="Adobe Garamond Pro Bold"/>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14026" y="457200"/>
            <a:ext cx="1019176" cy="1175450"/>
          </a:xfrm>
          <a:prstGeom prst="rect">
            <a:avLst/>
          </a:prstGeom>
        </p:spPr>
      </p:pic>
    </p:spTree>
    <p:extLst>
      <p:ext uri="{BB962C8B-B14F-4D97-AF65-F5344CB8AC3E}">
        <p14:creationId xmlns:p14="http://schemas.microsoft.com/office/powerpoint/2010/main" xmlns="" val="25047581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029" dirty="0" smtClean="0"/>
          </a:p>
          <a:p>
            <a:endParaRPr lang="en-029" dirty="0"/>
          </a:p>
          <a:p>
            <a:endParaRPr lang="en-029" dirty="0" smtClean="0"/>
          </a:p>
          <a:p>
            <a:endParaRPr lang="en-029" dirty="0"/>
          </a:p>
          <a:p>
            <a:endParaRPr lang="en-029" dirty="0" smtClean="0"/>
          </a:p>
          <a:p>
            <a:endParaRPr lang="en-029" dirty="0"/>
          </a:p>
          <a:p>
            <a:pPr marL="0" indent="0">
              <a:buNone/>
            </a:pPr>
            <a:endParaRPr lang="en-029" dirty="0" smtClean="0"/>
          </a:p>
          <a:p>
            <a:pPr marL="0" indent="0">
              <a:buNone/>
            </a:pPr>
            <a:r>
              <a:rPr lang="en-029" sz="2400" b="1" dirty="0" smtClean="0"/>
              <a:t>UNIT CODE: A/504/2282</a:t>
            </a:r>
          </a:p>
          <a:p>
            <a:pPr marL="0" indent="0">
              <a:buNone/>
            </a:pPr>
            <a:r>
              <a:rPr lang="en-029" sz="2400" b="1" dirty="0" smtClean="0"/>
              <a:t>P2 : EXPLAIN HOW CUSTOMERS FORM THEIR EXPECTATIONS OF CUSTOMER SERVICE IN THE AVIATION INDUSTRY</a:t>
            </a:r>
          </a:p>
          <a:p>
            <a:pPr marL="0" indent="0">
              <a:buNone/>
            </a:pPr>
            <a:endParaRPr lang="en-029" dirty="0" smtClean="0"/>
          </a:p>
          <a:p>
            <a:endParaRPr lang="en-029" dirty="0"/>
          </a:p>
          <a:p>
            <a:endParaRPr lang="en-029" dirty="0" smtClean="0"/>
          </a:p>
          <a:p>
            <a:endParaRPr lang="en-029" dirty="0"/>
          </a:p>
          <a:p>
            <a:endParaRPr lang="en-029" b="1" dirty="0" smtClean="0"/>
          </a:p>
          <a:p>
            <a:endParaRPr lang="en-029" b="1" dirty="0"/>
          </a:p>
        </p:txBody>
      </p:sp>
      <p:sp>
        <p:nvSpPr>
          <p:cNvPr id="3" name="Title 2"/>
          <p:cNvSpPr>
            <a:spLocks noGrp="1"/>
          </p:cNvSpPr>
          <p:nvPr>
            <p:ph type="title"/>
          </p:nvPr>
        </p:nvSpPr>
        <p:spPr/>
        <p:txBody>
          <a:bodyPr>
            <a:normAutofit/>
          </a:bodyPr>
          <a:lstStyle/>
          <a:p>
            <a:pPr algn="ctr"/>
            <a:r>
              <a:rPr lang="en-029" sz="3600" b="1" dirty="0" smtClean="0"/>
              <a:t>UNIT 7 CUSTOMER SERVICE</a:t>
            </a:r>
            <a:br>
              <a:rPr lang="en-029" sz="3600" b="1" dirty="0" smtClean="0"/>
            </a:br>
            <a:r>
              <a:rPr lang="en-029" sz="3600" b="1" dirty="0" smtClean="0"/>
              <a:t> IN THE AVATION INDUSTRY</a:t>
            </a:r>
            <a:endParaRPr lang="en-029" sz="3600" b="1" dirty="0"/>
          </a:p>
        </p:txBody>
      </p:sp>
      <p:pic>
        <p:nvPicPr>
          <p:cNvPr id="5" name="Picture 4"/>
          <p:cNvPicPr>
            <a:picLocks noChangeAspect="1"/>
          </p:cNvPicPr>
          <p:nvPr/>
        </p:nvPicPr>
        <p:blipFill>
          <a:blip r:embed="rId2" cstate="print"/>
          <a:stretch>
            <a:fillRect/>
          </a:stretch>
        </p:blipFill>
        <p:spPr>
          <a:xfrm>
            <a:off x="4265612" y="1981200"/>
            <a:ext cx="3619500" cy="2859405"/>
          </a:xfrm>
          <a:prstGeom prst="rect">
            <a:avLst/>
          </a:prstGeom>
        </p:spPr>
      </p:pic>
    </p:spTree>
    <p:extLst>
      <p:ext uri="{BB962C8B-B14F-4D97-AF65-F5344CB8AC3E}">
        <p14:creationId xmlns:p14="http://schemas.microsoft.com/office/powerpoint/2010/main" xmlns="" val="11890001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a:t>Customer expectations are the totality of those needs and preferences, both tangible and intangible, which customer brings to bear on the supplier of goods and services (Denham, 1998). </a:t>
            </a:r>
            <a:endParaRPr lang="en-029" sz="3200" dirty="0" smtClean="0"/>
          </a:p>
        </p:txBody>
      </p:sp>
      <p:sp>
        <p:nvSpPr>
          <p:cNvPr id="3" name="Title 2"/>
          <p:cNvSpPr>
            <a:spLocks noGrp="1"/>
          </p:cNvSpPr>
          <p:nvPr>
            <p:ph type="title"/>
          </p:nvPr>
        </p:nvSpPr>
        <p:spPr>
          <a:xfrm>
            <a:off x="1522414" y="533400"/>
            <a:ext cx="9601200" cy="1752600"/>
          </a:xfrm>
        </p:spPr>
        <p:txBody>
          <a:bodyPr>
            <a:noAutofit/>
          </a:bodyPr>
          <a:lstStyle/>
          <a:p>
            <a:r>
              <a:rPr lang="en-029" sz="4400" b="1" dirty="0" smtClean="0"/>
              <a:t/>
            </a:r>
            <a:br>
              <a:rPr lang="en-029" sz="4400" b="1" dirty="0" smtClean="0"/>
            </a:br>
            <a:r>
              <a:rPr lang="en-029" sz="2800" b="1" dirty="0" smtClean="0"/>
              <a:t>CUSTOMERS FORM THEIR EXPECTATIONS </a:t>
            </a:r>
            <a:br>
              <a:rPr lang="en-029" sz="2800" b="1" dirty="0" smtClean="0"/>
            </a:br>
            <a:r>
              <a:rPr lang="en-029" sz="2800" b="1" dirty="0" smtClean="0"/>
              <a:t>OF CUSTOMER SERVICE IN THE AVIATION INDUSTRY</a:t>
            </a:r>
            <a:br>
              <a:rPr lang="en-029" sz="2800" b="1" dirty="0" smtClean="0"/>
            </a:br>
            <a:endParaRPr lang="en-029" sz="4800" dirty="0"/>
          </a:p>
        </p:txBody>
      </p:sp>
      <p:sp>
        <p:nvSpPr>
          <p:cNvPr id="4" name="AutoShape 2" descr="Image result for aviation clip art"/>
          <p:cNvSpPr>
            <a:spLocks noChangeAspect="1" noChangeArrowheads="1"/>
          </p:cNvSpPr>
          <p:nvPr/>
        </p:nvSpPr>
        <p:spPr bwMode="auto">
          <a:xfrm>
            <a:off x="63500" y="-776288"/>
            <a:ext cx="1905000" cy="16287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sp>
        <p:nvSpPr>
          <p:cNvPr id="5" name="AutoShape 4" descr="Image result for aviation clip art"/>
          <p:cNvSpPr>
            <a:spLocks noChangeAspect="1" noChangeArrowheads="1"/>
          </p:cNvSpPr>
          <p:nvPr/>
        </p:nvSpPr>
        <p:spPr bwMode="auto">
          <a:xfrm>
            <a:off x="215900" y="-623888"/>
            <a:ext cx="1905000" cy="16287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sp>
        <p:nvSpPr>
          <p:cNvPr id="6" name="AutoShape 6" descr="Image result for aviation clip art"/>
          <p:cNvSpPr>
            <a:spLocks noChangeAspect="1" noChangeArrowheads="1"/>
          </p:cNvSpPr>
          <p:nvPr/>
        </p:nvSpPr>
        <p:spPr bwMode="auto">
          <a:xfrm>
            <a:off x="368300" y="-471488"/>
            <a:ext cx="1905000" cy="16287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28212" y="352551"/>
            <a:ext cx="1742817" cy="1009092"/>
          </a:xfrm>
          <a:prstGeom prst="rect">
            <a:avLst/>
          </a:prstGeom>
        </p:spPr>
      </p:pic>
    </p:spTree>
    <p:extLst>
      <p:ext uri="{BB962C8B-B14F-4D97-AF65-F5344CB8AC3E}">
        <p14:creationId xmlns:p14="http://schemas.microsoft.com/office/powerpoint/2010/main" xmlns="" val="2107621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4" y="1371600"/>
            <a:ext cx="9601200" cy="4648200"/>
          </a:xfrm>
        </p:spPr>
        <p:txBody>
          <a:bodyPr>
            <a:noAutofit/>
          </a:bodyPr>
          <a:lstStyle/>
          <a:p>
            <a:endParaRPr lang="en-029" sz="3200" dirty="0" smtClean="0"/>
          </a:p>
          <a:p>
            <a:r>
              <a:rPr lang="en-029" sz="3200" dirty="0"/>
              <a:t>The growing of the airline industry provides opportunities as well as challenges to the business entities in this industry. The opportunities arise due to the increasing demand for the airline services. While the challenges arise not only because of the high level of competition between the airlines, but also due to growing consumer demands for better service. </a:t>
            </a:r>
          </a:p>
          <a:p>
            <a:endParaRPr lang="en-029" sz="3200" dirty="0"/>
          </a:p>
          <a:p>
            <a:endParaRPr lang="en-029" sz="3200" dirty="0" smtClean="0"/>
          </a:p>
        </p:txBody>
      </p:sp>
      <p:sp>
        <p:nvSpPr>
          <p:cNvPr id="3" name="Title 2"/>
          <p:cNvSpPr>
            <a:spLocks noGrp="1"/>
          </p:cNvSpPr>
          <p:nvPr>
            <p:ph type="title"/>
          </p:nvPr>
        </p:nvSpPr>
        <p:spPr>
          <a:xfrm>
            <a:off x="1522414" y="533400"/>
            <a:ext cx="9601200" cy="1752600"/>
          </a:xfrm>
        </p:spPr>
        <p:txBody>
          <a:bodyPr>
            <a:noAutofit/>
          </a:bodyPr>
          <a:lstStyle/>
          <a:p>
            <a:r>
              <a:rPr lang="en-029" sz="2800" b="1" dirty="0" smtClean="0"/>
              <a:t>CUSTOMERS FORM THEIR EXPECTATIONS </a:t>
            </a:r>
            <a:br>
              <a:rPr lang="en-029" sz="2800" b="1" dirty="0" smtClean="0"/>
            </a:br>
            <a:r>
              <a:rPr lang="en-029" sz="2800" b="1" dirty="0" smtClean="0"/>
              <a:t>OF CUSTOMER SERVICE IN THE AVIATION INDUSTRY</a:t>
            </a:r>
            <a:br>
              <a:rPr lang="en-029" sz="2800" b="1" dirty="0" smtClean="0"/>
            </a:br>
            <a:endParaRPr lang="en-029"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23412" y="381000"/>
            <a:ext cx="2211129" cy="1280244"/>
          </a:xfrm>
          <a:prstGeom prst="rect">
            <a:avLst/>
          </a:prstGeom>
        </p:spPr>
      </p:pic>
    </p:spTree>
    <p:extLst>
      <p:ext uri="{BB962C8B-B14F-4D97-AF65-F5344CB8AC3E}">
        <p14:creationId xmlns:p14="http://schemas.microsoft.com/office/powerpoint/2010/main" xmlns="" val="7317905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a:t>How the airport management perceive their performance may differ from how the customers perceive it. If customers view the airports as unresponsive, then they are unresponsive — in the customers’ eyes. It merely emphasizing that customer satisfaction is driven by their perceptions, not the service providers. </a:t>
            </a:r>
            <a:endParaRPr lang="en-029" sz="3200" dirty="0" smtClean="0"/>
          </a:p>
        </p:txBody>
      </p:sp>
      <p:sp>
        <p:nvSpPr>
          <p:cNvPr id="3" name="Title 2"/>
          <p:cNvSpPr>
            <a:spLocks noGrp="1"/>
          </p:cNvSpPr>
          <p:nvPr>
            <p:ph type="title"/>
          </p:nvPr>
        </p:nvSpPr>
        <p:spPr>
          <a:xfrm>
            <a:off x="1522414" y="533400"/>
            <a:ext cx="9220198" cy="1295400"/>
          </a:xfrm>
        </p:spPr>
        <p:txBody>
          <a:bodyPr>
            <a:noAutofit/>
          </a:bodyPr>
          <a:lstStyle/>
          <a:p>
            <a:r>
              <a:rPr lang="en-029" sz="2800" b="1" dirty="0" smtClean="0"/>
              <a:t>CUSTOMERS FORM THEIR EXPECTATIONS </a:t>
            </a:r>
            <a:br>
              <a:rPr lang="en-029" sz="2800" b="1" dirty="0" smtClean="0"/>
            </a:br>
            <a:r>
              <a:rPr lang="en-029" sz="2800" b="1" dirty="0" smtClean="0"/>
              <a:t>OF CUSTOMER SERVICE IN THE AVIATION INDUSTRY</a:t>
            </a:r>
            <a:br>
              <a:rPr lang="en-029" sz="2800" b="1" dirty="0" smtClean="0"/>
            </a:br>
            <a:endParaRPr lang="en-029"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33012" y="381000"/>
            <a:ext cx="1599406" cy="926056"/>
          </a:xfrm>
          <a:prstGeom prst="rect">
            <a:avLst/>
          </a:prstGeom>
        </p:spPr>
      </p:pic>
    </p:spTree>
    <p:extLst>
      <p:ext uri="{BB962C8B-B14F-4D97-AF65-F5344CB8AC3E}">
        <p14:creationId xmlns:p14="http://schemas.microsoft.com/office/powerpoint/2010/main" xmlns="" val="26269452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smtClean="0"/>
              <a:t>One </a:t>
            </a:r>
            <a:r>
              <a:rPr lang="en-029" sz="3200" dirty="0"/>
              <a:t>way to exceed customer expectations is through surprise – dazzle them with something beyond expectation and extraordinary would be a powerful tool in the quest to satisfy customer. Raising customer satisfaction may lead a rise in customer loyalty and retention, therefore airport can increase good customer. In managing customer expectation, airports must continually measure and improve how well they meet customer need. </a:t>
            </a:r>
            <a:endParaRPr lang="en-029" sz="3200" dirty="0" smtClean="0"/>
          </a:p>
        </p:txBody>
      </p:sp>
      <p:sp>
        <p:nvSpPr>
          <p:cNvPr id="3" name="Title 2"/>
          <p:cNvSpPr>
            <a:spLocks noGrp="1"/>
          </p:cNvSpPr>
          <p:nvPr>
            <p:ph type="title"/>
          </p:nvPr>
        </p:nvSpPr>
        <p:spPr>
          <a:xfrm>
            <a:off x="1522414" y="533400"/>
            <a:ext cx="9220198" cy="1295400"/>
          </a:xfrm>
        </p:spPr>
        <p:txBody>
          <a:bodyPr>
            <a:noAutofit/>
          </a:bodyPr>
          <a:lstStyle/>
          <a:p>
            <a:r>
              <a:rPr lang="en-029" sz="2800" b="1" dirty="0" smtClean="0"/>
              <a:t>CUSTOMERS FORM THEIR EXPECTATIONS </a:t>
            </a:r>
            <a:br>
              <a:rPr lang="en-029" sz="2800" b="1" dirty="0" smtClean="0"/>
            </a:br>
            <a:r>
              <a:rPr lang="en-029" sz="2800" b="1" dirty="0" smtClean="0"/>
              <a:t>OF CUSTOMER SERVICE IN THE AVIATION INDUSTRY</a:t>
            </a:r>
            <a:br>
              <a:rPr lang="en-029" sz="2800" b="1" dirty="0" smtClean="0"/>
            </a:br>
            <a:endParaRPr lang="en-029"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209212" y="533400"/>
            <a:ext cx="1403061" cy="812372"/>
          </a:xfrm>
          <a:prstGeom prst="rect">
            <a:avLst/>
          </a:prstGeom>
        </p:spPr>
      </p:pic>
    </p:spTree>
    <p:extLst>
      <p:ext uri="{BB962C8B-B14F-4D97-AF65-F5344CB8AC3E}">
        <p14:creationId xmlns:p14="http://schemas.microsoft.com/office/powerpoint/2010/main" xmlns="" val="25996643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smtClean="0"/>
              <a:t> </a:t>
            </a:r>
            <a:r>
              <a:rPr lang="en-029" sz="4000" dirty="0"/>
              <a:t>Three major steps that are involved in this process is understanding customer needs, obtaining customer feedback and instituting an ongoing program to ensure customer satisfaction (Kurtz, 2012</a:t>
            </a:r>
            <a:r>
              <a:rPr lang="en-029" sz="4000" dirty="0" smtClean="0"/>
              <a:t>).</a:t>
            </a:r>
            <a:r>
              <a:rPr lang="en-JM" sz="4000" dirty="0"/>
              <a:t> </a:t>
            </a:r>
            <a:endParaRPr lang="en-029" sz="4000" dirty="0" smtClean="0"/>
          </a:p>
        </p:txBody>
      </p:sp>
      <p:sp>
        <p:nvSpPr>
          <p:cNvPr id="3" name="Title 2"/>
          <p:cNvSpPr>
            <a:spLocks noGrp="1"/>
          </p:cNvSpPr>
          <p:nvPr>
            <p:ph type="title"/>
          </p:nvPr>
        </p:nvSpPr>
        <p:spPr>
          <a:xfrm>
            <a:off x="1522414" y="533400"/>
            <a:ext cx="9220198" cy="1295400"/>
          </a:xfrm>
        </p:spPr>
        <p:txBody>
          <a:bodyPr>
            <a:noAutofit/>
          </a:bodyPr>
          <a:lstStyle/>
          <a:p>
            <a:r>
              <a:rPr lang="en-029" sz="2800" b="1" dirty="0" smtClean="0"/>
              <a:t>CUSTOMERS FORM THEIR EXPECTATIONS </a:t>
            </a:r>
            <a:br>
              <a:rPr lang="en-029" sz="2800" b="1" dirty="0" smtClean="0"/>
            </a:br>
            <a:r>
              <a:rPr lang="en-029" sz="2800" b="1" dirty="0" smtClean="0"/>
              <a:t>OF CUSTOMER SERVICE IN THE AVIATION INDUSTRY</a:t>
            </a:r>
            <a:br>
              <a:rPr lang="en-029" sz="2800" b="1" dirty="0" smtClean="0"/>
            </a:br>
            <a:endParaRPr lang="en-029"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33012" y="457200"/>
            <a:ext cx="1586249" cy="918438"/>
          </a:xfrm>
          <a:prstGeom prst="rect">
            <a:avLst/>
          </a:prstGeom>
        </p:spPr>
      </p:pic>
    </p:spTree>
    <p:extLst>
      <p:ext uri="{BB962C8B-B14F-4D97-AF65-F5344CB8AC3E}">
        <p14:creationId xmlns:p14="http://schemas.microsoft.com/office/powerpoint/2010/main" xmlns="" val="12362451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3200" dirty="0" smtClean="0"/>
              <a:t>The </a:t>
            </a:r>
            <a:r>
              <a:rPr lang="en-JM" sz="3200" dirty="0"/>
              <a:t>transformation of airport customer service began in the late 1990s, where passengers have raised the bar of their expectations on airports services and facilities, courtesy of airport staff, security clearance, availability of baggage carts, cleanliness of washrooms, clear signposting and comfortable waiting areas. </a:t>
            </a:r>
            <a:endParaRPr lang="en-029" sz="3200" dirty="0" smtClean="0"/>
          </a:p>
        </p:txBody>
      </p:sp>
      <p:sp>
        <p:nvSpPr>
          <p:cNvPr id="3" name="Title 2"/>
          <p:cNvSpPr>
            <a:spLocks noGrp="1"/>
          </p:cNvSpPr>
          <p:nvPr>
            <p:ph type="title"/>
          </p:nvPr>
        </p:nvSpPr>
        <p:spPr>
          <a:xfrm>
            <a:off x="1522414" y="533400"/>
            <a:ext cx="9220198" cy="1295400"/>
          </a:xfrm>
        </p:spPr>
        <p:txBody>
          <a:bodyPr>
            <a:noAutofit/>
          </a:bodyPr>
          <a:lstStyle/>
          <a:p>
            <a:r>
              <a:rPr lang="en-029" sz="2800" b="1" dirty="0" smtClean="0"/>
              <a:t>CUSTOMERS FORM THEIR EXPECTATIONS </a:t>
            </a:r>
            <a:br>
              <a:rPr lang="en-029" sz="2800" b="1" dirty="0" smtClean="0"/>
            </a:br>
            <a:r>
              <a:rPr lang="en-029" sz="2800" b="1" dirty="0" smtClean="0"/>
              <a:t>OF CUSTOMER SERVICE IN THE AVIATION INDUSTRY</a:t>
            </a:r>
            <a:br>
              <a:rPr lang="en-029" sz="2800" b="1" dirty="0" smtClean="0"/>
            </a:br>
            <a:endParaRPr lang="en-029"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33012" y="502227"/>
            <a:ext cx="1572635" cy="910556"/>
          </a:xfrm>
          <a:prstGeom prst="rect">
            <a:avLst/>
          </a:prstGeom>
        </p:spPr>
      </p:pic>
    </p:spTree>
    <p:extLst>
      <p:ext uri="{BB962C8B-B14F-4D97-AF65-F5344CB8AC3E}">
        <p14:creationId xmlns:p14="http://schemas.microsoft.com/office/powerpoint/2010/main" xmlns="" val="24213474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JM" sz="3200" dirty="0" smtClean="0"/>
              <a:t>Previous Experience: </a:t>
            </a:r>
            <a:r>
              <a:rPr lang="en-JM" sz="3200" dirty="0"/>
              <a:t>If a passenger has travelled with a company before they will expect the same standard of customer service again – if they don’t receive this it may cause them to look for another airline to travel with. This is why it is important for companies and employees to ensure they are consistently giving high standards of customer service. </a:t>
            </a:r>
          </a:p>
        </p:txBody>
      </p:sp>
      <p:sp>
        <p:nvSpPr>
          <p:cNvPr id="3" name="Title 2"/>
          <p:cNvSpPr>
            <a:spLocks noGrp="1"/>
          </p:cNvSpPr>
          <p:nvPr>
            <p:ph type="title"/>
          </p:nvPr>
        </p:nvSpPr>
        <p:spPr>
          <a:xfrm>
            <a:off x="1522414" y="533400"/>
            <a:ext cx="9220198" cy="1295400"/>
          </a:xfrm>
        </p:spPr>
        <p:txBody>
          <a:bodyPr>
            <a:noAutofit/>
          </a:bodyPr>
          <a:lstStyle/>
          <a:p>
            <a:r>
              <a:rPr lang="en-029" sz="2800" b="1" dirty="0" smtClean="0"/>
              <a:t>CUSTOMERS FORM THEIR EXPECTATIONS </a:t>
            </a:r>
            <a:br>
              <a:rPr lang="en-029" sz="2800" b="1" dirty="0" smtClean="0"/>
            </a:br>
            <a:r>
              <a:rPr lang="en-029" sz="2800" b="1" dirty="0" smtClean="0"/>
              <a:t>OF CUSTOMER SERVICE IN THE AVIATION INDUSTRY</a:t>
            </a:r>
            <a:br>
              <a:rPr lang="en-029" sz="2800" b="1" dirty="0" smtClean="0"/>
            </a:br>
            <a:endParaRPr lang="en-029"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209212" y="457200"/>
            <a:ext cx="1530843" cy="886358"/>
          </a:xfrm>
          <a:prstGeom prst="rect">
            <a:avLst/>
          </a:prstGeom>
        </p:spPr>
      </p:pic>
    </p:spTree>
    <p:extLst>
      <p:ext uri="{BB962C8B-B14F-4D97-AF65-F5344CB8AC3E}">
        <p14:creationId xmlns:p14="http://schemas.microsoft.com/office/powerpoint/2010/main" xmlns="" val="244290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3200" dirty="0" smtClean="0"/>
              <a:t>If </a:t>
            </a:r>
            <a:r>
              <a:rPr lang="en-JM" sz="3200" dirty="0"/>
              <a:t>a passenger has travelled with another company they may expect similar levels of customer service and will be comparing any difference. It is important that companies are monitoring competitors to ensure they are offering an high level of customer service in order to retain customers. </a:t>
            </a:r>
            <a:endParaRPr lang="en-029" sz="3200" dirty="0" smtClean="0"/>
          </a:p>
        </p:txBody>
      </p:sp>
      <p:sp>
        <p:nvSpPr>
          <p:cNvPr id="3" name="Title 2"/>
          <p:cNvSpPr>
            <a:spLocks noGrp="1"/>
          </p:cNvSpPr>
          <p:nvPr>
            <p:ph type="title"/>
          </p:nvPr>
        </p:nvSpPr>
        <p:spPr>
          <a:xfrm>
            <a:off x="1522414" y="533400"/>
            <a:ext cx="9220198" cy="1295400"/>
          </a:xfrm>
        </p:spPr>
        <p:txBody>
          <a:bodyPr>
            <a:noAutofit/>
          </a:bodyPr>
          <a:lstStyle/>
          <a:p>
            <a:r>
              <a:rPr lang="en-029" sz="2800" b="1" dirty="0" smtClean="0"/>
              <a:t>CUSTOMERS FORM THEIR EXPECTATIONS </a:t>
            </a:r>
            <a:br>
              <a:rPr lang="en-029" sz="2800" b="1" dirty="0" smtClean="0"/>
            </a:br>
            <a:r>
              <a:rPr lang="en-029" sz="2800" b="1" dirty="0" smtClean="0"/>
              <a:t>OF CUSTOMER SERVICE IN THE AVIATION INDUSTRY</a:t>
            </a:r>
            <a:br>
              <a:rPr lang="en-029" sz="2800" b="1" dirty="0" smtClean="0"/>
            </a:br>
            <a:endParaRPr lang="en-029"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56812" y="381000"/>
            <a:ext cx="1677064" cy="971020"/>
          </a:xfrm>
          <a:prstGeom prst="rect">
            <a:avLst/>
          </a:prstGeom>
        </p:spPr>
      </p:pic>
    </p:spTree>
    <p:extLst>
      <p:ext uri="{BB962C8B-B14F-4D97-AF65-F5344CB8AC3E}">
        <p14:creationId xmlns:p14="http://schemas.microsoft.com/office/powerpoint/2010/main" xmlns="" val="35338180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1. UNDERSTAND CUSTOMER SERVICE POLICIES WITHIN BUSINESS AND SERVICE CONTEXTS </a:t>
            </a:r>
          </a:p>
          <a:p>
            <a:r>
              <a:rPr lang="en-US" dirty="0" smtClean="0"/>
              <a:t>2. UNDERSTAND THE PURPOSE OF PROMOTING A CUSTOMER-FOCUESED CULTURE.</a:t>
            </a:r>
          </a:p>
          <a:p>
            <a:r>
              <a:rPr lang="en-US" dirty="0" smtClean="0"/>
              <a:t>3.BE ABLE TO INVESTIGATE CUSTOMER REQUIREMENTS AND EXPECTATIONS</a:t>
            </a:r>
          </a:p>
          <a:p>
            <a:r>
              <a:rPr lang="en-US" dirty="0" smtClean="0"/>
              <a:t>4.BE ABLE TO PROVIDE CUSTOMER SERVICE WITHIN BUSINESS AND SERVICES CONTEXTS  TO MEET REQIURED STANDARDS.</a:t>
            </a:r>
            <a:endParaRPr lang="en-JM" dirty="0"/>
          </a:p>
        </p:txBody>
      </p:sp>
      <p:sp>
        <p:nvSpPr>
          <p:cNvPr id="3" name="Title 2"/>
          <p:cNvSpPr>
            <a:spLocks noGrp="1"/>
          </p:cNvSpPr>
          <p:nvPr>
            <p:ph type="title"/>
          </p:nvPr>
        </p:nvSpPr>
        <p:spPr/>
        <p:txBody>
          <a:bodyPr>
            <a:normAutofit/>
          </a:bodyPr>
          <a:lstStyle/>
          <a:p>
            <a:pPr algn="ctr"/>
            <a:r>
              <a:rPr lang="en-US" sz="4800" b="1" dirty="0" smtClean="0">
                <a:latin typeface="Adobe Garamond Pro Bold" panose="02020702060506020403" pitchFamily="18" charset="0"/>
              </a:rPr>
              <a:t>THE BASIC SYLLABUS</a:t>
            </a:r>
            <a:endParaRPr lang="en-JM" sz="4800" b="1" dirty="0">
              <a:latin typeface="Adobe Garamond Pro Bold" panose="02020702060506020403" pitchFamily="18" charset="0"/>
            </a:endParaRPr>
          </a:p>
        </p:txBody>
      </p:sp>
      <p:pic>
        <p:nvPicPr>
          <p:cNvPr id="4" name="Picture 3"/>
          <p:cNvPicPr>
            <a:picLocks noChangeAspect="1"/>
          </p:cNvPicPr>
          <p:nvPr/>
        </p:nvPicPr>
        <p:blipFill>
          <a:blip r:embed="rId2" cstate="print"/>
          <a:stretch>
            <a:fillRect/>
          </a:stretch>
        </p:blipFill>
        <p:spPr>
          <a:xfrm>
            <a:off x="10437812" y="482705"/>
            <a:ext cx="1085850" cy="1346095"/>
          </a:xfrm>
          <a:prstGeom prst="rect">
            <a:avLst/>
          </a:prstGeom>
        </p:spPr>
      </p:pic>
    </p:spTree>
    <p:extLst>
      <p:ext uri="{BB962C8B-B14F-4D97-AF65-F5344CB8AC3E}">
        <p14:creationId xmlns:p14="http://schemas.microsoft.com/office/powerpoint/2010/main" xmlns="" val="37530900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smtClean="0"/>
          </a:p>
          <a:p>
            <a:endParaRPr lang="en-US" dirty="0"/>
          </a:p>
          <a:p>
            <a:endParaRPr lang="en-US" dirty="0" smtClean="0"/>
          </a:p>
          <a:p>
            <a:r>
              <a:rPr lang="en-029" b="1" dirty="0"/>
              <a:t>UNIT CODE: A/504/2282</a:t>
            </a:r>
          </a:p>
          <a:p>
            <a:r>
              <a:rPr lang="en-US" b="1" dirty="0" smtClean="0"/>
              <a:t>P3: EXPLAIN THE IMPORTANCE OF MEETING AVIATION CUSTOMER NEEDS</a:t>
            </a:r>
            <a:endParaRPr lang="en-US" b="1"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JM" dirty="0"/>
          </a:p>
        </p:txBody>
      </p:sp>
      <p:sp>
        <p:nvSpPr>
          <p:cNvPr id="3" name="Title 2"/>
          <p:cNvSpPr>
            <a:spLocks noGrp="1"/>
          </p:cNvSpPr>
          <p:nvPr>
            <p:ph type="title"/>
          </p:nvPr>
        </p:nvSpPr>
        <p:spPr/>
        <p:txBody>
          <a:bodyPr/>
          <a:lstStyle/>
          <a:p>
            <a:pPr algn="ctr"/>
            <a:r>
              <a:rPr lang="en-JM" b="1" dirty="0"/>
              <a:t>UNIT 7 CUSTOMER SERVICE</a:t>
            </a:r>
            <a:br>
              <a:rPr lang="en-JM" b="1" dirty="0"/>
            </a:br>
            <a:r>
              <a:rPr lang="en-JM" b="1" dirty="0"/>
              <a:t> IN THE AVATION INDUSTRY</a:t>
            </a:r>
          </a:p>
        </p:txBody>
      </p:sp>
      <p:pic>
        <p:nvPicPr>
          <p:cNvPr id="4" name="Picture 3"/>
          <p:cNvPicPr>
            <a:picLocks noChangeAspect="1"/>
          </p:cNvPicPr>
          <p:nvPr/>
        </p:nvPicPr>
        <p:blipFill>
          <a:blip r:embed="rId2" cstate="print"/>
          <a:stretch>
            <a:fillRect/>
          </a:stretch>
        </p:blipFill>
        <p:spPr>
          <a:xfrm>
            <a:off x="4418012" y="1981200"/>
            <a:ext cx="3467100" cy="2739009"/>
          </a:xfrm>
          <a:prstGeom prst="rect">
            <a:avLst/>
          </a:prstGeom>
        </p:spPr>
      </p:pic>
    </p:spTree>
    <p:extLst>
      <p:ext uri="{BB962C8B-B14F-4D97-AF65-F5344CB8AC3E}">
        <p14:creationId xmlns:p14="http://schemas.microsoft.com/office/powerpoint/2010/main" xmlns="" val="13941587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2400" dirty="0"/>
              <a:t>In an industry in which the service provided is a major form of competition, the most successful airlines will be those who most accurately identify what different segments of their customer base want and are willing to pay for, and then provide it, usually within one aircraft. The end product is complex. For example, United Economy International provides services such as multi-course meals based upon consultation with celebrity chefs, brand name beverages, multi-lingual flight attendants, Mileage </a:t>
            </a:r>
            <a:r>
              <a:rPr lang="en-JM" sz="2400" dirty="0" err="1"/>
              <a:t>PlusÂ</a:t>
            </a:r>
            <a:r>
              <a:rPr lang="en-JM" sz="2400" dirty="0"/>
              <a:t>¨ programmes and entertainment systems. The services offered by United Business International and United First International include built-in entertainment centres and a greater amount of private space.</a:t>
            </a:r>
          </a:p>
        </p:txBody>
      </p:sp>
      <p:sp>
        <p:nvSpPr>
          <p:cNvPr id="3" name="Title 2"/>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sz="3600" b="1" dirty="0"/>
              <a:t>EXPLAIN THE IMPORTANCE OF MEETING AVIATION CUSTOMER NEEDS</a:t>
            </a:r>
            <a:br>
              <a:rPr lang="en-US" sz="3600" b="1" dirty="0"/>
            </a:br>
            <a:endParaRPr lang="en-US" sz="3600" dirty="0"/>
          </a:p>
        </p:txBody>
      </p:sp>
      <p:pic>
        <p:nvPicPr>
          <p:cNvPr id="4" name="Picture 3"/>
          <p:cNvPicPr>
            <a:picLocks noChangeAspect="1"/>
          </p:cNvPicPr>
          <p:nvPr/>
        </p:nvPicPr>
        <p:blipFill>
          <a:blip r:embed="rId2" cstate="print"/>
          <a:stretch>
            <a:fillRect/>
          </a:stretch>
        </p:blipFill>
        <p:spPr>
          <a:xfrm>
            <a:off x="10056812" y="381000"/>
            <a:ext cx="1676545" cy="969348"/>
          </a:xfrm>
          <a:prstGeom prst="rect">
            <a:avLst/>
          </a:prstGeom>
        </p:spPr>
      </p:pic>
    </p:spTree>
    <p:extLst>
      <p:ext uri="{BB962C8B-B14F-4D97-AF65-F5344CB8AC3E}">
        <p14:creationId xmlns:p14="http://schemas.microsoft.com/office/powerpoint/2010/main" xmlns="" val="3471971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2400" dirty="0"/>
              <a:t>When you are able to accurately identify and adequately meet your customers' expectations, your customer service reputation will automatically be enhanced.</a:t>
            </a:r>
          </a:p>
          <a:p>
            <a:r>
              <a:rPr lang="en-JM" sz="2400" dirty="0"/>
              <a:t>Some of the benefits of meeting your customers' expectations include:</a:t>
            </a:r>
          </a:p>
          <a:p>
            <a:r>
              <a:rPr lang="en-JM" sz="2400" dirty="0"/>
              <a:t>• Customers that transform from first-time visitors to loyal clients</a:t>
            </a:r>
            <a:br>
              <a:rPr lang="en-JM" sz="2400" dirty="0"/>
            </a:br>
            <a:r>
              <a:rPr lang="en-JM" sz="2400" dirty="0"/>
              <a:t>• Increased sales as customers feel more comfortable doing business with you</a:t>
            </a:r>
            <a:br>
              <a:rPr lang="en-JM" sz="2400" dirty="0"/>
            </a:br>
            <a:r>
              <a:rPr lang="en-JM" sz="2400" dirty="0"/>
              <a:t>• More referrals from satisfied customers who bring in additional business by word of mouth</a:t>
            </a:r>
          </a:p>
          <a:p>
            <a:r>
              <a:rPr lang="en-JM" sz="2400" dirty="0"/>
              <a:t> </a:t>
            </a:r>
          </a:p>
          <a:p>
            <a:r>
              <a:rPr lang="en-JM" sz="2400" dirty="0"/>
              <a:t> </a:t>
            </a:r>
          </a:p>
        </p:txBody>
      </p:sp>
      <p:sp>
        <p:nvSpPr>
          <p:cNvPr id="3" name="Title 2"/>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sz="3600" b="1" dirty="0"/>
              <a:t>EXPLAIN THE IMPORTANCE OF MEETING AVIATION CUSTOMER NEEDS</a:t>
            </a:r>
            <a:br>
              <a:rPr lang="en-US" sz="3600" b="1" dirty="0"/>
            </a:br>
            <a:endParaRPr lang="en-US" sz="3600" dirty="0"/>
          </a:p>
        </p:txBody>
      </p:sp>
      <p:pic>
        <p:nvPicPr>
          <p:cNvPr id="4" name="Picture 3"/>
          <p:cNvPicPr>
            <a:picLocks noChangeAspect="1"/>
          </p:cNvPicPr>
          <p:nvPr/>
        </p:nvPicPr>
        <p:blipFill>
          <a:blip r:embed="rId2" cstate="print"/>
          <a:stretch>
            <a:fillRect/>
          </a:stretch>
        </p:blipFill>
        <p:spPr>
          <a:xfrm>
            <a:off x="10056812" y="381000"/>
            <a:ext cx="1676545" cy="969348"/>
          </a:xfrm>
          <a:prstGeom prst="rect">
            <a:avLst/>
          </a:prstGeom>
        </p:spPr>
      </p:pic>
    </p:spTree>
    <p:extLst>
      <p:ext uri="{BB962C8B-B14F-4D97-AF65-F5344CB8AC3E}">
        <p14:creationId xmlns:p14="http://schemas.microsoft.com/office/powerpoint/2010/main" xmlns="" val="2975196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3600" dirty="0"/>
              <a:t>There is no doubt that adequately meeting customer expectations is an essential part of a robust customer service department. By accurately identifying those expectations, and meeting or exceeding them consistently, your company is likely to enjoy happier customers and a healthier bottom line.  </a:t>
            </a:r>
          </a:p>
        </p:txBody>
      </p:sp>
      <p:sp>
        <p:nvSpPr>
          <p:cNvPr id="3" name="Title 2"/>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sz="3600" b="1" dirty="0"/>
              <a:t>EXPLAIN THE IMPORTANCE OF MEETING AVIATION CUSTOMER NEEDS</a:t>
            </a:r>
            <a:br>
              <a:rPr lang="en-US" sz="3600" b="1" dirty="0"/>
            </a:br>
            <a:endParaRPr lang="en-US" sz="3600" dirty="0"/>
          </a:p>
        </p:txBody>
      </p:sp>
      <p:pic>
        <p:nvPicPr>
          <p:cNvPr id="4" name="Picture 3"/>
          <p:cNvPicPr>
            <a:picLocks noChangeAspect="1"/>
          </p:cNvPicPr>
          <p:nvPr/>
        </p:nvPicPr>
        <p:blipFill>
          <a:blip r:embed="rId2" cstate="print"/>
          <a:stretch>
            <a:fillRect/>
          </a:stretch>
        </p:blipFill>
        <p:spPr>
          <a:xfrm>
            <a:off x="10056812" y="381000"/>
            <a:ext cx="1676545" cy="969348"/>
          </a:xfrm>
          <a:prstGeom prst="rect">
            <a:avLst/>
          </a:prstGeom>
        </p:spPr>
      </p:pic>
    </p:spTree>
    <p:extLst>
      <p:ext uri="{BB962C8B-B14F-4D97-AF65-F5344CB8AC3E}">
        <p14:creationId xmlns:p14="http://schemas.microsoft.com/office/powerpoint/2010/main" xmlns="" val="42295532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lnSpcReduction="10000"/>
          </a:bodyPr>
          <a:lstStyle/>
          <a:p>
            <a:pPr lvl="0"/>
            <a:r>
              <a:rPr lang="en-JM" dirty="0"/>
              <a:t>Smallbusiness.chron.com. (2017). </a:t>
            </a:r>
            <a:r>
              <a:rPr lang="en-JM" i="1" dirty="0"/>
              <a:t>How to Implement Customer Service Training With Employees</a:t>
            </a:r>
            <a:r>
              <a:rPr lang="en-JM" dirty="0"/>
              <a:t>. [online] Available at: http://smallbusiness.chron.com/implement-customer-service-training-employees-1119.html [Accessed 12 Jan. 2017</a:t>
            </a:r>
            <a:r>
              <a:rPr lang="en-JM" dirty="0" smtClean="0"/>
              <a:t>].</a:t>
            </a:r>
          </a:p>
          <a:p>
            <a:pPr lvl="0"/>
            <a:r>
              <a:rPr lang="en-JM" dirty="0" err="1"/>
              <a:t>Lessonly</a:t>
            </a:r>
            <a:r>
              <a:rPr lang="en-JM" dirty="0"/>
              <a:t>. (2017). </a:t>
            </a:r>
            <a:r>
              <a:rPr lang="en-JM" i="1" dirty="0"/>
              <a:t>Free Customer Service Policy Example - </a:t>
            </a:r>
            <a:r>
              <a:rPr lang="en-JM" i="1" dirty="0" err="1"/>
              <a:t>Lessonly</a:t>
            </a:r>
            <a:r>
              <a:rPr lang="en-JM" dirty="0"/>
              <a:t>. [online] Available at: http://www.lessonly.com/resources/free-customer-service-policy-example/ [Accessed 12 Jan. 2017].  </a:t>
            </a:r>
            <a:endParaRPr lang="en-JM" dirty="0" smtClean="0"/>
          </a:p>
          <a:p>
            <a:pPr lvl="0"/>
            <a:r>
              <a:rPr lang="en-JM" dirty="0"/>
              <a:t>http://www.ibectraining.ie. (2017). TRAINING &amp;  DEVELOPMENT   TOOLKIT. [online] Available at: </a:t>
            </a:r>
            <a:r>
              <a:rPr lang="en-JM" dirty="0" smtClean="0"/>
              <a:t>http</a:t>
            </a:r>
            <a:r>
              <a:rPr lang="en-JM" dirty="0"/>
              <a:t>://www.ibectraining.ie/IBEC/Training/</a:t>
            </a:r>
            <a:r>
              <a:rPr lang="en-JM" dirty="0" err="1"/>
              <a:t>IBECTAD.nsf</a:t>
            </a:r>
            <a:r>
              <a:rPr lang="en-JM" dirty="0"/>
              <a:t>/</a:t>
            </a:r>
            <a:r>
              <a:rPr lang="en-JM" dirty="0" err="1"/>
              <a:t>vPages</a:t>
            </a:r>
            <a:r>
              <a:rPr lang="en-JM" dirty="0"/>
              <a:t>/Information... [Accessed 12 Jan. 2017</a:t>
            </a:r>
            <a:r>
              <a:rPr lang="en-JM" dirty="0" smtClean="0"/>
              <a:t>].</a:t>
            </a:r>
          </a:p>
          <a:p>
            <a:pPr lvl="0"/>
            <a:r>
              <a:rPr lang="en-029" dirty="0"/>
              <a:t>"Evaluating The Effectiveness Of Customer Service Policies: London Marriott Hotel". </a:t>
            </a:r>
            <a:r>
              <a:rPr lang="en-029" i="1" dirty="0"/>
              <a:t>http://www.infusedlearning.org.uk/</a:t>
            </a:r>
            <a:r>
              <a:rPr lang="en-029" dirty="0"/>
              <a:t>. </a:t>
            </a:r>
            <a:r>
              <a:rPr lang="en-029" dirty="0" err="1"/>
              <a:t>N.p</a:t>
            </a:r>
            <a:r>
              <a:rPr lang="en-029" dirty="0"/>
              <a:t>., 2017. Web. 13 Jan. 2017.</a:t>
            </a:r>
            <a:endParaRPr lang="en-US" dirty="0" smtClean="0"/>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REFERENCES</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61612" y="481349"/>
            <a:ext cx="1190625" cy="1195051"/>
          </a:xfrm>
          <a:prstGeom prst="rect">
            <a:avLst/>
          </a:prstGeom>
        </p:spPr>
      </p:pic>
    </p:spTree>
    <p:extLst>
      <p:ext uri="{BB962C8B-B14F-4D97-AF65-F5344CB8AC3E}">
        <p14:creationId xmlns:p14="http://schemas.microsoft.com/office/powerpoint/2010/main" xmlns="" val="36088905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lnSpcReduction="10000"/>
          </a:bodyPr>
          <a:lstStyle/>
          <a:p>
            <a:pPr lvl="0"/>
            <a:r>
              <a:rPr lang="en-029" dirty="0" err="1"/>
              <a:t>Akbaba</a:t>
            </a:r>
            <a:r>
              <a:rPr lang="en-029" dirty="0"/>
              <a:t>, </a:t>
            </a:r>
            <a:r>
              <a:rPr lang="en-029" dirty="0" err="1"/>
              <a:t>Atilla</a:t>
            </a:r>
            <a:r>
              <a:rPr lang="en-029" dirty="0"/>
              <a:t>. "Measuring Service Quality In The Hotel Industry: A Study In A Business Hotel In Turkey". </a:t>
            </a:r>
            <a:r>
              <a:rPr lang="en-029" i="1" dirty="0"/>
              <a:t>International Journal of Hospitality Management</a:t>
            </a:r>
            <a:r>
              <a:rPr lang="en-029" dirty="0"/>
              <a:t> 25.2 (2006): 170-192. Web</a:t>
            </a:r>
            <a:r>
              <a:rPr lang="en-029" dirty="0" smtClean="0"/>
              <a:t>.</a:t>
            </a:r>
          </a:p>
          <a:p>
            <a:pPr lvl="0"/>
            <a:r>
              <a:rPr lang="en-029" dirty="0"/>
              <a:t>"Explain How Monitoring And Evaluating Can Improve Customer Service For The Customer, The Organisation And The Employee - Via @</a:t>
            </a:r>
            <a:r>
              <a:rPr lang="en-029" dirty="0" err="1"/>
              <a:t>Xmind</a:t>
            </a:r>
            <a:r>
              <a:rPr lang="en-029" dirty="0"/>
              <a:t> Online Library". </a:t>
            </a:r>
            <a:r>
              <a:rPr lang="en-029" i="1" dirty="0" err="1"/>
              <a:t>XMind</a:t>
            </a:r>
            <a:r>
              <a:rPr lang="en-029" dirty="0"/>
              <a:t>. </a:t>
            </a:r>
            <a:r>
              <a:rPr lang="en-029" dirty="0" err="1"/>
              <a:t>N.p</a:t>
            </a:r>
            <a:r>
              <a:rPr lang="en-029" dirty="0"/>
              <a:t>., 2017. Web. 13 Jan. 2017</a:t>
            </a:r>
            <a:r>
              <a:rPr lang="en-029" dirty="0" smtClean="0"/>
              <a:t>.</a:t>
            </a:r>
          </a:p>
          <a:p>
            <a:pPr lvl="0"/>
            <a:r>
              <a:rPr lang="en-029" dirty="0"/>
              <a:t>Hamlett, Christina and Christina Hamlett. "How To Evaluate Customer Service | </a:t>
            </a:r>
            <a:r>
              <a:rPr lang="en-029" dirty="0" err="1"/>
              <a:t>Ehow</a:t>
            </a:r>
            <a:r>
              <a:rPr lang="en-029" dirty="0"/>
              <a:t>". </a:t>
            </a:r>
            <a:r>
              <a:rPr lang="en-029" i="1" dirty="0" err="1"/>
              <a:t>eHow</a:t>
            </a:r>
            <a:r>
              <a:rPr lang="en-029" dirty="0"/>
              <a:t>. </a:t>
            </a:r>
            <a:r>
              <a:rPr lang="en-029" dirty="0" err="1"/>
              <a:t>N.p</a:t>
            </a:r>
            <a:r>
              <a:rPr lang="en-029" dirty="0"/>
              <a:t>., 2017. Web. 13 Jan. 2017</a:t>
            </a:r>
            <a:r>
              <a:rPr lang="en-029" dirty="0" smtClean="0"/>
              <a:t>.</a:t>
            </a:r>
          </a:p>
          <a:p>
            <a:pPr lvl="0"/>
            <a:r>
              <a:rPr lang="en-029" dirty="0"/>
              <a:t>"The Importance Of Training &amp; Development In The Hospitality Industry". </a:t>
            </a:r>
            <a:r>
              <a:rPr lang="en-029" i="1" dirty="0"/>
              <a:t>Smallbusiness.chron.com</a:t>
            </a:r>
            <a:r>
              <a:rPr lang="en-029" dirty="0"/>
              <a:t>. </a:t>
            </a:r>
            <a:r>
              <a:rPr lang="en-029" dirty="0" err="1"/>
              <a:t>N.p</a:t>
            </a:r>
            <a:r>
              <a:rPr lang="en-029" dirty="0"/>
              <a:t>., 2017. Web. 13 Jan. 2017</a:t>
            </a:r>
            <a:r>
              <a:rPr lang="en-029" dirty="0" smtClean="0"/>
              <a:t>.</a:t>
            </a:r>
          </a:p>
          <a:p>
            <a:pPr lvl="0"/>
            <a:r>
              <a:rPr lang="en-029" dirty="0"/>
              <a:t>"Checklist For Evaluating Customer Service Skills". </a:t>
            </a:r>
            <a:r>
              <a:rPr lang="en-029" i="1" dirty="0"/>
              <a:t>Smallbusiness.chron.com</a:t>
            </a:r>
            <a:r>
              <a:rPr lang="en-029" dirty="0"/>
              <a:t>. </a:t>
            </a:r>
            <a:r>
              <a:rPr lang="en-029" dirty="0" err="1"/>
              <a:t>N.p</a:t>
            </a:r>
            <a:r>
              <a:rPr lang="en-029" dirty="0"/>
              <a:t>., 2017. Web. 13 Jan. 2017.</a:t>
            </a:r>
            <a:endParaRPr lang="en-US" dirty="0" smtClean="0"/>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REFERENCES</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61612" y="481349"/>
            <a:ext cx="1190625" cy="1195051"/>
          </a:xfrm>
          <a:prstGeom prst="rect">
            <a:avLst/>
          </a:prstGeom>
        </p:spPr>
      </p:pic>
    </p:spTree>
    <p:extLst>
      <p:ext uri="{BB962C8B-B14F-4D97-AF65-F5344CB8AC3E}">
        <p14:creationId xmlns:p14="http://schemas.microsoft.com/office/powerpoint/2010/main" xmlns="" val="10761266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lnSpcReduction="10000"/>
          </a:bodyPr>
          <a:lstStyle/>
          <a:p>
            <a:pPr lvl="0"/>
            <a:r>
              <a:rPr lang="en-029" dirty="0" err="1"/>
              <a:t>S</a:t>
            </a:r>
            <a:r>
              <a:rPr lang="en-029" dirty="0" err="1" smtClean="0"/>
              <a:t>uhartanto</a:t>
            </a:r>
            <a:r>
              <a:rPr lang="en-029" dirty="0"/>
              <a:t>, </a:t>
            </a:r>
            <a:r>
              <a:rPr lang="en-029" dirty="0" err="1" smtClean="0"/>
              <a:t>Dwi</a:t>
            </a:r>
            <a:r>
              <a:rPr lang="en-029" dirty="0"/>
              <a:t>. "Customer Satisfaction In The Airline Industry: The Role Of Service Quality And Price". </a:t>
            </a:r>
            <a:r>
              <a:rPr lang="en-029" i="1" dirty="0"/>
              <a:t>Academia.edu</a:t>
            </a:r>
            <a:r>
              <a:rPr lang="en-029" dirty="0"/>
              <a:t>. </a:t>
            </a:r>
            <a:r>
              <a:rPr lang="en-029" dirty="0" err="1"/>
              <a:t>N.p</a:t>
            </a:r>
            <a:r>
              <a:rPr lang="en-029" dirty="0"/>
              <a:t>., 2017. Web. 13 Jan. 2017</a:t>
            </a:r>
            <a:r>
              <a:rPr lang="en-029" dirty="0" smtClean="0"/>
              <a:t>.</a:t>
            </a:r>
          </a:p>
          <a:p>
            <a:pPr lvl="0"/>
            <a:r>
              <a:rPr lang="en-JM" dirty="0"/>
              <a:t>Anon, (2017). </a:t>
            </a:r>
            <a:r>
              <a:rPr lang="en-JM" i="1" dirty="0"/>
              <a:t>Managing Customer Expectation for Passenger Service at Airport</a:t>
            </a:r>
            <a:r>
              <a:rPr lang="en-JM" dirty="0"/>
              <a:t>. [online] Available at: http://Managing Customer Expectation for Passenger Service at Airport [Accessed 14 Jan. 2017]. </a:t>
            </a:r>
            <a:endParaRPr lang="en-JM" dirty="0" smtClean="0"/>
          </a:p>
          <a:p>
            <a:pPr lvl="0"/>
            <a:r>
              <a:rPr lang="en-JM" dirty="0" smtClean="0"/>
              <a:t>Slideplayer.com</a:t>
            </a:r>
            <a:r>
              <a:rPr lang="en-JM" dirty="0"/>
              <a:t>. (2017). P2: Explain how customers form their expectations of customer service in the aviation industry. -  </a:t>
            </a:r>
            <a:r>
              <a:rPr lang="en-JM" dirty="0" err="1"/>
              <a:t>ppt</a:t>
            </a:r>
            <a:r>
              <a:rPr lang="en-JM" dirty="0"/>
              <a:t> download. [online] Available at: http://slideplayer.com/slide/3293146/ [Accessed 14 Jan. 2017</a:t>
            </a:r>
            <a:r>
              <a:rPr lang="en-JM" dirty="0" smtClean="0"/>
              <a:t>].</a:t>
            </a:r>
          </a:p>
          <a:p>
            <a:pPr lvl="0"/>
            <a:r>
              <a:rPr lang="en-JM" dirty="0"/>
              <a:t>Anon, (2017). [online] Available at: http://businesscasestudies.co.uk/united-airlines/using-global-segmentation-to-grow-a-business/introduction.html#axzz4Vn0PZXG7 [Accessed 15 Jan. 2017].</a:t>
            </a:r>
            <a:endParaRPr lang="en-JM" dirty="0" smtClean="0"/>
          </a:p>
          <a:p>
            <a:pPr lvl="0"/>
            <a:endParaRPr lang="en-US" b="1" dirty="0">
              <a:solidFill>
                <a:srgbClr val="FF0000"/>
              </a:solidFill>
            </a:endParaRPr>
          </a:p>
          <a:p>
            <a:pPr lvl="0"/>
            <a:endParaRPr lang="en-US" b="1" dirty="0">
              <a:solidFill>
                <a:srgbClr val="FF0000"/>
              </a:solidFill>
            </a:endParaRPr>
          </a:p>
          <a:p>
            <a:pPr lvl="0"/>
            <a:endParaRPr lang="en-US" b="1" dirty="0" smtClean="0">
              <a:solidFill>
                <a:srgbClr val="FF0000"/>
              </a:solidFill>
            </a:endParaRPr>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REFERENCES</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61612" y="481349"/>
            <a:ext cx="1190625" cy="1195051"/>
          </a:xfrm>
          <a:prstGeom prst="rect">
            <a:avLst/>
          </a:prstGeom>
        </p:spPr>
      </p:pic>
    </p:spTree>
    <p:extLst>
      <p:ext uri="{BB962C8B-B14F-4D97-AF65-F5344CB8AC3E}">
        <p14:creationId xmlns:p14="http://schemas.microsoft.com/office/powerpoint/2010/main" xmlns="" val="38065353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JM" dirty="0"/>
              <a:t>Estep, M. (2017). </a:t>
            </a:r>
            <a:r>
              <a:rPr lang="en-JM" i="1" dirty="0"/>
              <a:t>The Importance of Meeting Customer Expectations (And How to Meet Them!)</a:t>
            </a:r>
            <a:r>
              <a:rPr lang="en-JM" dirty="0"/>
              <a:t>. [online] Unitiv.com. Available at: http://www.unitiv.com/intelligent-help-desk-blog/bid/80165/The-Importance-of-Meeting-Customer-Expectations-And-How-to-Meet-Them [Accessed 15 Jan. 2017].</a:t>
            </a:r>
            <a:endParaRPr lang="en-US" b="1" dirty="0" smtClean="0">
              <a:solidFill>
                <a:srgbClr val="FF0000"/>
              </a:solidFill>
            </a:endParaRPr>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REFERENCES</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61612" y="481349"/>
            <a:ext cx="1190625" cy="1195051"/>
          </a:xfrm>
          <a:prstGeom prst="rect">
            <a:avLst/>
          </a:prstGeom>
        </p:spPr>
      </p:pic>
    </p:spTree>
    <p:extLst>
      <p:ext uri="{BB962C8B-B14F-4D97-AF65-F5344CB8AC3E}">
        <p14:creationId xmlns:p14="http://schemas.microsoft.com/office/powerpoint/2010/main" xmlns="" val="2133169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JM" dirty="0"/>
              <a:t>UNDERSTAND CUSTOMER SERVICE POLICIES WITHIN BUSINESS AND SERVICE CONTEXTS </a:t>
            </a:r>
            <a:endParaRPr lang="en-JM" dirty="0" smtClean="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AC 1.2</a:t>
            </a:r>
            <a:r>
              <a:rPr lang="en-US" sz="1900" dirty="0" smtClean="0"/>
              <a:t>: DISCUSS THE PURPOSE OF EVALUATING A CUSTOMER SERVICE POLICY,INDICATING HOW THIS ASSIST FUTURE STAFF TRAINING AND DEVELOPMENT</a:t>
            </a:r>
            <a:endParaRPr lang="en-US" sz="1900" dirty="0"/>
          </a:p>
          <a:p>
            <a:endParaRPr lang="en-JM" dirty="0"/>
          </a:p>
        </p:txBody>
      </p:sp>
      <p:sp>
        <p:nvSpPr>
          <p:cNvPr id="3" name="Title 2"/>
          <p:cNvSpPr>
            <a:spLocks noGrp="1"/>
          </p:cNvSpPr>
          <p:nvPr>
            <p:ph type="title"/>
          </p:nvPr>
        </p:nvSpPr>
        <p:spPr/>
        <p:txBody>
          <a:bodyPr>
            <a:normAutofit/>
          </a:bodyPr>
          <a:lstStyle/>
          <a:p>
            <a:pPr algn="ctr"/>
            <a:r>
              <a:rPr lang="en-US" sz="4800" b="1" dirty="0" smtClean="0">
                <a:latin typeface="Adobe Garamond Pro Bold" panose="02020702060506020403" pitchFamily="18" charset="0"/>
              </a:rPr>
              <a:t>LEARNING OUTCOMES</a:t>
            </a:r>
            <a:endParaRPr lang="en-JM" sz="4800" b="1" dirty="0">
              <a:latin typeface="Adobe Garamond Pro Bold" panose="02020702060506020403" pitchFamily="18" charset="0"/>
            </a:endParaRPr>
          </a:p>
        </p:txBody>
      </p:sp>
      <p:pic>
        <p:nvPicPr>
          <p:cNvPr id="5" name="Picture 4"/>
          <p:cNvPicPr>
            <a:picLocks noChangeAspect="1"/>
          </p:cNvPicPr>
          <p:nvPr/>
        </p:nvPicPr>
        <p:blipFill>
          <a:blip r:embed="rId2" cstate="print"/>
          <a:stretch>
            <a:fillRect/>
          </a:stretch>
        </p:blipFill>
        <p:spPr>
          <a:xfrm>
            <a:off x="4494212" y="2514600"/>
            <a:ext cx="2640654" cy="2532873"/>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33012" y="609600"/>
            <a:ext cx="15240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037344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22414" y="1981200"/>
            <a:ext cx="9601200" cy="3886200"/>
          </a:xfrm>
        </p:spPr>
        <p:txBody>
          <a:bodyPr>
            <a:normAutofit/>
          </a:bodyPr>
          <a:lstStyle/>
          <a:p>
            <a:pPr lvl="0"/>
            <a:r>
              <a:rPr lang="en-JM" sz="3600" dirty="0" smtClean="0"/>
              <a:t>Implementing </a:t>
            </a:r>
            <a:r>
              <a:rPr lang="en-JM" sz="3600" dirty="0"/>
              <a:t>customer service training with employees requires a solid understanding of your customer’s needs and expectations as well as being able to meet and surpass those needs and expectations through consistent, positively reinforced training. </a:t>
            </a:r>
            <a:endParaRPr lang="en-US" sz="3600" dirty="0" smtClean="0"/>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OVERVIEW</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cstate="print"/>
          <a:stretch>
            <a:fillRect/>
          </a:stretch>
        </p:blipFill>
        <p:spPr>
          <a:xfrm>
            <a:off x="10285412" y="516082"/>
            <a:ext cx="1238250" cy="1543572"/>
          </a:xfrm>
          <a:prstGeom prst="rect">
            <a:avLst/>
          </a:prstGeom>
        </p:spPr>
      </p:pic>
    </p:spTree>
    <p:extLst>
      <p:ext uri="{BB962C8B-B14F-4D97-AF65-F5344CB8AC3E}">
        <p14:creationId xmlns:p14="http://schemas.microsoft.com/office/powerpoint/2010/main" xmlns="" val="6859963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4" y="533400"/>
            <a:ext cx="9601200" cy="1295400"/>
          </a:xfrm>
        </p:spPr>
        <p:txBody>
          <a:bodyPr>
            <a:noAutofit/>
          </a:bodyPr>
          <a:lstStyle/>
          <a:p>
            <a:pPr algn="ctr"/>
            <a:r>
              <a:rPr lang="en-US" sz="4800" b="1" dirty="0" smtClean="0">
                <a:latin typeface="Adobe Garamond Pro Bold" panose="02020702060506020403" pitchFamily="18" charset="0"/>
              </a:rPr>
              <a:t>CUSTOMER SERVICE </a:t>
            </a:r>
            <a:br>
              <a:rPr lang="en-US" sz="4800" b="1" dirty="0" smtClean="0">
                <a:latin typeface="Adobe Garamond Pro Bold" panose="02020702060506020403" pitchFamily="18" charset="0"/>
              </a:rPr>
            </a:br>
            <a:r>
              <a:rPr lang="en-US" sz="4800" b="1" dirty="0" smtClean="0">
                <a:latin typeface="Adobe Garamond Pro Bold" panose="02020702060506020403" pitchFamily="18" charset="0"/>
              </a:rPr>
              <a:t>POLICY</a:t>
            </a:r>
            <a:endParaRPr lang="en-US" sz="4800" b="1" dirty="0">
              <a:latin typeface="Adobe Garamond Pro Bold" panose="02020702060506020403" pitchFamily="18" charset="0"/>
            </a:endParaRPr>
          </a:p>
        </p:txBody>
      </p:sp>
      <p:sp>
        <p:nvSpPr>
          <p:cNvPr id="3" name="Content Placeholder 2"/>
          <p:cNvSpPr>
            <a:spLocks noGrp="1"/>
          </p:cNvSpPr>
          <p:nvPr>
            <p:ph idx="1"/>
          </p:nvPr>
        </p:nvSpPr>
        <p:spPr/>
        <p:txBody>
          <a:bodyPr>
            <a:noAutofit/>
          </a:bodyPr>
          <a:lstStyle/>
          <a:p>
            <a:r>
              <a:rPr lang="en-JM" sz="4000" dirty="0" smtClean="0"/>
              <a:t>Most businesses understand that customer service can make or break their livelihood. To have good customer service, you need a great customer service policy. The best strategy for allowing your employees to flourish in customer service is to empower them. </a:t>
            </a:r>
          </a:p>
          <a:p>
            <a:r>
              <a:rPr lang="en-JM" sz="4000" dirty="0" smtClean="0"/>
              <a:t> </a:t>
            </a:r>
            <a:endParaRPr lang="en-JM"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33012" y="458066"/>
            <a:ext cx="1381125" cy="1381125"/>
          </a:xfrm>
          <a:prstGeom prst="rect">
            <a:avLst/>
          </a:prstGeom>
        </p:spPr>
      </p:pic>
    </p:spTree>
    <p:extLst>
      <p:ext uri="{BB962C8B-B14F-4D97-AF65-F5344CB8AC3E}">
        <p14:creationId xmlns:p14="http://schemas.microsoft.com/office/powerpoint/2010/main" xmlns="" val="41395188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4" y="533400"/>
            <a:ext cx="9601200" cy="1295400"/>
          </a:xfrm>
        </p:spPr>
        <p:txBody>
          <a:bodyPr>
            <a:noAutofit/>
          </a:bodyPr>
          <a:lstStyle/>
          <a:p>
            <a:pPr algn="ctr"/>
            <a:r>
              <a:rPr lang="en-US" sz="4800" b="1" dirty="0" smtClean="0">
                <a:latin typeface="Adobe Garamond Pro Bold" panose="02020702060506020403" pitchFamily="18" charset="0"/>
              </a:rPr>
              <a:t>CUSTOMER SERVICE </a:t>
            </a:r>
            <a:br>
              <a:rPr lang="en-US" sz="4800" b="1" dirty="0" smtClean="0">
                <a:latin typeface="Adobe Garamond Pro Bold" panose="02020702060506020403" pitchFamily="18" charset="0"/>
              </a:rPr>
            </a:br>
            <a:r>
              <a:rPr lang="en-US" sz="4800" b="1" dirty="0" smtClean="0">
                <a:latin typeface="Adobe Garamond Pro Bold" panose="02020702060506020403" pitchFamily="18" charset="0"/>
              </a:rPr>
              <a:t>POLICY</a:t>
            </a:r>
            <a:endParaRPr lang="en-US" sz="4800" b="1" dirty="0">
              <a:latin typeface="Adobe Garamond Pro Bold" panose="02020702060506020403" pitchFamily="18" charset="0"/>
            </a:endParaRPr>
          </a:p>
        </p:txBody>
      </p:sp>
      <p:sp>
        <p:nvSpPr>
          <p:cNvPr id="3" name="Content Placeholder 2"/>
          <p:cNvSpPr>
            <a:spLocks noGrp="1"/>
          </p:cNvSpPr>
          <p:nvPr>
            <p:ph idx="1"/>
          </p:nvPr>
        </p:nvSpPr>
        <p:spPr/>
        <p:txBody>
          <a:bodyPr>
            <a:noAutofit/>
          </a:bodyPr>
          <a:lstStyle/>
          <a:p>
            <a:r>
              <a:rPr lang="en-JM" sz="3600" dirty="0" smtClean="0"/>
              <a:t>However, it’s difficult to keep consistent customer service across the business with empowered employees, which is why you need customer service guidelines.</a:t>
            </a:r>
          </a:p>
          <a:p>
            <a:r>
              <a:rPr lang="en-JM" sz="3600" dirty="0" smtClean="0"/>
              <a:t>Your </a:t>
            </a:r>
            <a:r>
              <a:rPr lang="en-JM" sz="3600" dirty="0"/>
              <a:t>employees need to know how far they can go to solve a customer’s problem and keep them coming back.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33012" y="458066"/>
            <a:ext cx="1381125" cy="1381125"/>
          </a:xfrm>
          <a:prstGeom prst="rect">
            <a:avLst/>
          </a:prstGeom>
        </p:spPr>
      </p:pic>
    </p:spTree>
    <p:extLst>
      <p:ext uri="{BB962C8B-B14F-4D97-AF65-F5344CB8AC3E}">
        <p14:creationId xmlns:p14="http://schemas.microsoft.com/office/powerpoint/2010/main" xmlns="" val="15851907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4" y="533400"/>
            <a:ext cx="9601200" cy="1295400"/>
          </a:xfrm>
        </p:spPr>
        <p:txBody>
          <a:bodyPr>
            <a:noAutofit/>
          </a:bodyPr>
          <a:lstStyle/>
          <a:p>
            <a:pPr algn="ctr"/>
            <a:r>
              <a:rPr lang="en-US" sz="4800" b="1" dirty="0" smtClean="0">
                <a:latin typeface="Adobe Garamond Pro Bold" panose="02020702060506020403" pitchFamily="18" charset="0"/>
              </a:rPr>
              <a:t>CUSTOMER SERVICE </a:t>
            </a:r>
            <a:br>
              <a:rPr lang="en-US" sz="4800" b="1" dirty="0" smtClean="0">
                <a:latin typeface="Adobe Garamond Pro Bold" panose="02020702060506020403" pitchFamily="18" charset="0"/>
              </a:rPr>
            </a:br>
            <a:r>
              <a:rPr lang="en-US" sz="4800" b="1" dirty="0" smtClean="0">
                <a:latin typeface="Adobe Garamond Pro Bold" panose="02020702060506020403" pitchFamily="18" charset="0"/>
              </a:rPr>
              <a:t>POLICY</a:t>
            </a:r>
            <a:endParaRPr lang="en-US" sz="4800" b="1" dirty="0">
              <a:latin typeface="Adobe Garamond Pro Bold" panose="02020702060506020403" pitchFamily="18" charset="0"/>
            </a:endParaRPr>
          </a:p>
        </p:txBody>
      </p:sp>
      <p:sp>
        <p:nvSpPr>
          <p:cNvPr id="3" name="Content Placeholder 2"/>
          <p:cNvSpPr>
            <a:spLocks noGrp="1"/>
          </p:cNvSpPr>
          <p:nvPr>
            <p:ph idx="1"/>
          </p:nvPr>
        </p:nvSpPr>
        <p:spPr/>
        <p:txBody>
          <a:bodyPr>
            <a:noAutofit/>
          </a:bodyPr>
          <a:lstStyle/>
          <a:p>
            <a:r>
              <a:rPr lang="en-JM" sz="3600" dirty="0"/>
              <a:t>After you’ve built your customer service policy definition, share it with the team and get feedback. It will likely be a work in progress for a while. The first draft simply starts a work in progress. Your employees will have great feedback for what they need to be able to do or say to customers.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33012" y="458066"/>
            <a:ext cx="1381125" cy="1381125"/>
          </a:xfrm>
          <a:prstGeom prst="rect">
            <a:avLst/>
          </a:prstGeom>
        </p:spPr>
      </p:pic>
    </p:spTree>
    <p:extLst>
      <p:ext uri="{BB962C8B-B14F-4D97-AF65-F5344CB8AC3E}">
        <p14:creationId xmlns:p14="http://schemas.microsoft.com/office/powerpoint/2010/main" xmlns="" val="8560373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4" y="533400"/>
            <a:ext cx="9601200" cy="1295400"/>
          </a:xfrm>
        </p:spPr>
        <p:txBody>
          <a:bodyPr>
            <a:noAutofit/>
          </a:bodyPr>
          <a:lstStyle/>
          <a:p>
            <a:pPr algn="ctr"/>
            <a:r>
              <a:rPr lang="en-US" sz="4800" b="1" dirty="0" smtClean="0">
                <a:latin typeface="Adobe Garamond Pro Bold" panose="02020702060506020403" pitchFamily="18" charset="0"/>
              </a:rPr>
              <a:t>STAFF DEVELOPMENT</a:t>
            </a:r>
            <a:br>
              <a:rPr lang="en-US" sz="4800" b="1" dirty="0" smtClean="0">
                <a:latin typeface="Adobe Garamond Pro Bold" panose="02020702060506020403" pitchFamily="18" charset="0"/>
              </a:rPr>
            </a:br>
            <a:r>
              <a:rPr lang="en-US" sz="4800" b="1" dirty="0" smtClean="0">
                <a:latin typeface="Adobe Garamond Pro Bold" panose="02020702060506020403" pitchFamily="18" charset="0"/>
              </a:rPr>
              <a:t> AND TRAINING</a:t>
            </a:r>
            <a:endParaRPr lang="en-US" sz="4800" b="1" dirty="0">
              <a:latin typeface="Adobe Garamond Pro Bold" panose="02020702060506020403" pitchFamily="18" charset="0"/>
            </a:endParaRPr>
          </a:p>
        </p:txBody>
      </p:sp>
      <p:sp>
        <p:nvSpPr>
          <p:cNvPr id="3" name="Content Placeholder 2"/>
          <p:cNvSpPr>
            <a:spLocks noGrp="1"/>
          </p:cNvSpPr>
          <p:nvPr>
            <p:ph idx="1"/>
          </p:nvPr>
        </p:nvSpPr>
        <p:spPr/>
        <p:txBody>
          <a:bodyPr>
            <a:noAutofit/>
          </a:bodyPr>
          <a:lstStyle/>
          <a:p>
            <a:r>
              <a:rPr lang="en-029" sz="3600" dirty="0"/>
              <a:t>The importance of employee training and development in hospitality can’t be overstated, because every job ultimately aims for guest satisfaction. Workers in every facet of hospitality, from dishwashers to managers and owners, affect the guest experience. </a:t>
            </a:r>
            <a:endParaRPr lang="en-JM"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61612" y="533400"/>
            <a:ext cx="1133475" cy="1119708"/>
          </a:xfrm>
          <a:prstGeom prst="rect">
            <a:avLst/>
          </a:prstGeom>
        </p:spPr>
      </p:pic>
    </p:spTree>
    <p:extLst>
      <p:ext uri="{BB962C8B-B14F-4D97-AF65-F5344CB8AC3E}">
        <p14:creationId xmlns:p14="http://schemas.microsoft.com/office/powerpoint/2010/main" xmlns="" val="33440958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Vertical and Horizontal design 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xmlns="" name="Vertical and Horizontal design template" id="{937EFE6A-8CE5-4A5C-8AD7-E2948927A036}" vid="{D6F8E6E7-0932-4929-AF45-A0C96E4D3BC0}"/>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FA80C33-DBF0-414D-A0CF-0F4E51886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Vertical and horizontal design slides</Template>
  <TotalTime>0</TotalTime>
  <Words>2014</Words>
  <Application>Microsoft Office PowerPoint</Application>
  <PresentationFormat>Custom</PresentationFormat>
  <Paragraphs>139</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Vertical and Horizontal design template</vt:lpstr>
      <vt:lpstr>                                               CUSTOMER SERVICE </vt:lpstr>
      <vt:lpstr>UNIT 3: CUSTOMER SERVICE</vt:lpstr>
      <vt:lpstr>THE BASIC SYLLABUS</vt:lpstr>
      <vt:lpstr>LEARNING OUTCOMES</vt:lpstr>
      <vt:lpstr>OVERVIEW</vt:lpstr>
      <vt:lpstr>CUSTOMER SERVICE  POLICY</vt:lpstr>
      <vt:lpstr>CUSTOMER SERVICE  POLICY</vt:lpstr>
      <vt:lpstr>CUSTOMER SERVICE  POLICY</vt:lpstr>
      <vt:lpstr>STAFF DEVELOPMENT  AND TRAINING</vt:lpstr>
      <vt:lpstr>STAFF DEVELOPMENT  AND TRAINING</vt:lpstr>
      <vt:lpstr>STAFF DEVELOPMENT  AND TRAINING</vt:lpstr>
      <vt:lpstr>STAFF DEVELOPMENT  AND TRAINING</vt:lpstr>
      <vt:lpstr>STAFF DEVELOPMENT  AND TRAINING</vt:lpstr>
      <vt:lpstr>STAFF DEVELOPMENT  AND TRAINING</vt:lpstr>
      <vt:lpstr>PURPOSE OF EVALUATING A  CUSTOMER SERVICE POLICY</vt:lpstr>
      <vt:lpstr>PURPOSE OF EVALUATING A  CUSTOMER SERVICE POLICY</vt:lpstr>
      <vt:lpstr>PURPOSE OF EVALUATING A  CUSTOMER SERVICE POLICY</vt:lpstr>
      <vt:lpstr>PURPOSE OF EVALUATING A  CUSTOMER SERVICE POLICY</vt:lpstr>
      <vt:lpstr>PURPOSE OF EVALUATING A  CUSTOMER SERVICE POLICY TO IMPROVE AND DEVELOP STAFF PERFORMANCE WITHIN THE ORGANIZATION</vt:lpstr>
      <vt:lpstr>PURPOSE OF EVALUATING A  CUSTOMER SERVICE POLICY TO IMPROVE AND DEVELOP STAFF PERFORMANCE WITHIN THE ORGANIZATION</vt:lpstr>
      <vt:lpstr>UNIT 7 CUSTOMER SERVICE  IN THE AVATION INDUSTRY</vt:lpstr>
      <vt:lpstr> CUSTOMERS FORM THEIR EXPECTATIONS  OF CUSTOMER SERVICE IN THE AVIATION INDUSTRY </vt:lpstr>
      <vt:lpstr>CUSTOMERS FORM THEIR EXPECTATIONS  OF CUSTOMER SERVICE IN THE AVIATION INDUSTRY </vt:lpstr>
      <vt:lpstr>CUSTOMERS FORM THEIR EXPECTATIONS  OF CUSTOMER SERVICE IN THE AVIATION INDUSTRY </vt:lpstr>
      <vt:lpstr>CUSTOMERS FORM THEIR EXPECTATIONS  OF CUSTOMER SERVICE IN THE AVIATION INDUSTRY </vt:lpstr>
      <vt:lpstr>CUSTOMERS FORM THEIR EXPECTATIONS  OF CUSTOMER SERVICE IN THE AVIATION INDUSTRY </vt:lpstr>
      <vt:lpstr>CUSTOMERS FORM THEIR EXPECTATIONS  OF CUSTOMER SERVICE IN THE AVIATION INDUSTRY </vt:lpstr>
      <vt:lpstr>CUSTOMERS FORM THEIR EXPECTATIONS  OF CUSTOMER SERVICE IN THE AVIATION INDUSTRY </vt:lpstr>
      <vt:lpstr>CUSTOMERS FORM THEIR EXPECTATIONS  OF CUSTOMER SERVICE IN THE AVIATION INDUSTRY </vt:lpstr>
      <vt:lpstr>UNIT 7 CUSTOMER SERVICE  IN THE AVATION INDUSTRY</vt:lpstr>
      <vt:lpstr>            EXPLAIN THE IMPORTANCE OF MEETING AVIATION CUSTOMER NEEDS </vt:lpstr>
      <vt:lpstr>            EXPLAIN THE IMPORTANCE OF MEETING AVIATION CUSTOMER NEEDS </vt:lpstr>
      <vt:lpstr>            EXPLAIN THE IMPORTANCE OF MEETING AVIATION CUSTOMER NEEDS </vt:lpstr>
      <vt:lpstr>REFERENCES</vt:lpstr>
      <vt:lpstr>REFERENCES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2017-01-07T23:17:34Z</dcterms:created>
  <dcterms:modified xsi:type="dcterms:W3CDTF">2017-01-16T20:56:05Z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TC034606069991</vt:lpwstr>
  </property>
</Properties>
</file>