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63" r:id="rId4"/>
    <p:sldId id="260" r:id="rId5"/>
    <p:sldId id="266" r:id="rId6"/>
    <p:sldId id="261" r:id="rId7"/>
    <p:sldId id="274" r:id="rId8"/>
    <p:sldId id="258" r:id="rId9"/>
    <p:sldId id="267" r:id="rId10"/>
    <p:sldId id="270" r:id="rId11"/>
    <p:sldId id="269" r:id="rId12"/>
    <p:sldId id="265" r:id="rId13"/>
    <p:sldId id="273" r:id="rId14"/>
    <p:sldId id="268" r:id="rId15"/>
    <p:sldId id="275" r:id="rId16"/>
    <p:sldId id="271"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4"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34A8DF1D-B995-4CB7-BEDF-F797AF5715CF}" type="datetimeFigureOut">
              <a:rPr lang="en-US" smtClean="0"/>
              <a:pPr/>
              <a:t>2/13/2017</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0D1B2CDA-9821-4527-BB37-AC8D16187871}" type="slidenum">
              <a:rPr lang="en-US" smtClean="0"/>
              <a:pPr/>
              <a:t>‹#›</a:t>
            </a:fld>
            <a:endParaRPr lang="en-US"/>
          </a:p>
        </p:txBody>
      </p:sp>
    </p:spTree>
    <p:extLst>
      <p:ext uri="{BB962C8B-B14F-4D97-AF65-F5344CB8AC3E}">
        <p14:creationId xmlns:p14="http://schemas.microsoft.com/office/powerpoint/2010/main" xmlns="" val="2683452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1C9CEF-5DAD-46BD-BA9B-7DA28DA4AC78}"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643F0-1E91-4216-B223-520A3A1A456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C9CEF-5DAD-46BD-BA9B-7DA28DA4AC78}"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1C9CEF-5DAD-46BD-BA9B-7DA28DA4AC78}"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C9CEF-5DAD-46BD-BA9B-7DA28DA4AC78}"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C9CEF-5DAD-46BD-BA9B-7DA28DA4AC78}"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643F0-1E91-4216-B223-520A3A1A456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1C9CEF-5DAD-46BD-BA9B-7DA28DA4AC78}"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1C9CEF-5DAD-46BD-BA9B-7DA28DA4AC78}" type="datetimeFigureOut">
              <a:rPr lang="en-US" smtClean="0"/>
              <a:pPr/>
              <a:t>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643F0-1E91-4216-B223-520A3A1A456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C9CEF-5DAD-46BD-BA9B-7DA28DA4AC78}" type="datetimeFigureOut">
              <a:rPr lang="en-US" smtClean="0"/>
              <a:pPr/>
              <a:t>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C9CEF-5DAD-46BD-BA9B-7DA28DA4AC78}" type="datetimeFigureOut">
              <a:rPr lang="en-US" smtClean="0"/>
              <a:pPr/>
              <a:t>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C9CEF-5DAD-46BD-BA9B-7DA28DA4AC78}"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643F0-1E91-4216-B223-520A3A1A456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C9CEF-5DAD-46BD-BA9B-7DA28DA4AC78}"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643F0-1E91-4216-B223-520A3A1A4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C1C9CEF-5DAD-46BD-BA9B-7DA28DA4AC78}" type="datetimeFigureOut">
              <a:rPr lang="en-US" smtClean="0"/>
              <a:pPr/>
              <a:t>2/13/2017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55643F0-1E91-4216-B223-520A3A1A4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xperthr.co.uk/policies-and-documents/grievance-procedure/27925/?cmpid=ILC|PROF|HRPIO-2013-110-XHR_free_content_links|ptod_article&amp;sfid=701w0000000uNMa" TargetMode="External"/><Relationship Id="rId2" Type="http://schemas.openxmlformats.org/officeDocument/2006/relationships/hyperlink" Target="http://www.xperthr.co.uk/policies-and-documents/disciplinary-procedure/16170/?cmpid=ILC|PROF|HRPIO-2013-110-XHR_free_content_links|ptod_article&amp;sfid=701w0000000uNM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br.org/2016/05/happy-workplaces-can-also-be-candid-workpla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jtug.info/trade-union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Resource Management</a:t>
            </a:r>
            <a:endParaRPr lang="en-US" dirty="0"/>
          </a:p>
        </p:txBody>
      </p:sp>
      <p:sp>
        <p:nvSpPr>
          <p:cNvPr id="3" name="Subtitle 2"/>
          <p:cNvSpPr>
            <a:spLocks noGrp="1"/>
          </p:cNvSpPr>
          <p:nvPr>
            <p:ph type="subTitle" idx="1"/>
          </p:nvPr>
        </p:nvSpPr>
        <p:spPr/>
        <p:txBody>
          <a:bodyPr/>
          <a:lstStyle/>
          <a:p>
            <a:pPr algn="ctr"/>
            <a:r>
              <a:rPr lang="en-US" dirty="0" smtClean="0"/>
              <a:t>Units 9 &amp; 12</a:t>
            </a:r>
          </a:p>
          <a:p>
            <a:pPr algn="ctr"/>
            <a:r>
              <a:rPr lang="en-US" dirty="0" smtClean="0"/>
              <a:t>Week 4</a:t>
            </a:r>
          </a:p>
        </p:txBody>
      </p:sp>
    </p:spTree>
    <p:extLst>
      <p:ext uri="{BB962C8B-B14F-4D97-AF65-F5344CB8AC3E}">
        <p14:creationId xmlns:p14="http://schemas.microsoft.com/office/powerpoint/2010/main" xmlns="" val="3302863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Relations</a:t>
            </a:r>
            <a:endParaRPr lang="en-US" dirty="0"/>
          </a:p>
        </p:txBody>
      </p:sp>
      <p:sp>
        <p:nvSpPr>
          <p:cNvPr id="3" name="Content Placeholder 2"/>
          <p:cNvSpPr>
            <a:spLocks noGrp="1"/>
          </p:cNvSpPr>
          <p:nvPr>
            <p:ph idx="1"/>
          </p:nvPr>
        </p:nvSpPr>
        <p:spPr/>
        <p:txBody>
          <a:bodyPr/>
          <a:lstStyle/>
          <a:p>
            <a:pPr marL="0" indent="0">
              <a:buNone/>
            </a:pPr>
            <a:r>
              <a:rPr lang="en-US" dirty="0" smtClean="0"/>
              <a:t>State of employee relations can be measured by:</a:t>
            </a:r>
          </a:p>
          <a:p>
            <a:r>
              <a:rPr lang="en-US" dirty="0" smtClean="0"/>
              <a:t>The level of absenteeism</a:t>
            </a:r>
          </a:p>
          <a:p>
            <a:r>
              <a:rPr lang="en-US" dirty="0" smtClean="0"/>
              <a:t>The level of employee morale</a:t>
            </a:r>
          </a:p>
          <a:p>
            <a:r>
              <a:rPr lang="en-US" dirty="0" smtClean="0"/>
              <a:t> The level of employee participation in the decision-making process</a:t>
            </a:r>
          </a:p>
          <a:p>
            <a:r>
              <a:rPr lang="en-US" dirty="0" smtClean="0"/>
              <a:t>The level of productivity</a:t>
            </a:r>
          </a:p>
          <a:p>
            <a:r>
              <a:rPr lang="en-US" dirty="0" smtClean="0"/>
              <a:t>The number and length of industrial disputes</a:t>
            </a:r>
          </a:p>
          <a:p>
            <a:r>
              <a:rPr lang="en-US" dirty="0" smtClean="0"/>
              <a:t>The level of employee turnover</a:t>
            </a:r>
          </a:p>
          <a:p>
            <a:pPr marL="0" indent="0">
              <a:buNone/>
            </a:pPr>
            <a:r>
              <a:rPr lang="en-US" sz="2000" dirty="0"/>
              <a:t>(Alison.com, 2017)</a:t>
            </a:r>
          </a:p>
        </p:txBody>
      </p:sp>
    </p:spTree>
    <p:extLst>
      <p:ext uri="{BB962C8B-B14F-4D97-AF65-F5344CB8AC3E}">
        <p14:creationId xmlns:p14="http://schemas.microsoft.com/office/powerpoint/2010/main" xmlns="" val="63049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Employee Relations on Organizations</a:t>
            </a:r>
            <a:endParaRPr lang="en-US" dirty="0"/>
          </a:p>
        </p:txBody>
      </p:sp>
      <p:sp>
        <p:nvSpPr>
          <p:cNvPr id="3" name="Content Placeholder 2"/>
          <p:cNvSpPr>
            <a:spLocks noGrp="1"/>
          </p:cNvSpPr>
          <p:nvPr>
            <p:ph idx="1"/>
          </p:nvPr>
        </p:nvSpPr>
        <p:spPr/>
        <p:txBody>
          <a:bodyPr/>
          <a:lstStyle/>
          <a:p>
            <a:r>
              <a:rPr lang="en-US" dirty="0" smtClean="0"/>
              <a:t>Productivity</a:t>
            </a:r>
          </a:p>
          <a:p>
            <a:r>
              <a:rPr lang="en-US" dirty="0" smtClean="0"/>
              <a:t>Employee Loyalty</a:t>
            </a:r>
          </a:p>
          <a:p>
            <a:r>
              <a:rPr lang="en-US" dirty="0" smtClean="0"/>
              <a:t>Conflict Reduction</a:t>
            </a:r>
            <a:endParaRPr lang="en-US" dirty="0"/>
          </a:p>
        </p:txBody>
      </p:sp>
      <p:pic>
        <p:nvPicPr>
          <p:cNvPr id="2050" name="Picture 2" descr="http://sbs.strathmore.edu/blog/wp-content/uploads/2013/04/employee_relations.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3124200"/>
            <a:ext cx="2971800" cy="2381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184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slideplayer.com/24/7420374/slides/slide_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723" y="627185"/>
            <a:ext cx="9144000" cy="62484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24124" y="6107669"/>
            <a:ext cx="2608471" cy="369332"/>
          </a:xfrm>
          <a:prstGeom prst="rect">
            <a:avLst/>
          </a:prstGeom>
        </p:spPr>
        <p:txBody>
          <a:bodyPr wrap="none">
            <a:spAutoFit/>
          </a:bodyPr>
          <a:lstStyle/>
          <a:p>
            <a:r>
              <a:rPr lang="en-US" dirty="0"/>
              <a:t>(Slideplayer.com, 2017)</a:t>
            </a:r>
          </a:p>
        </p:txBody>
      </p:sp>
      <p:sp>
        <p:nvSpPr>
          <p:cNvPr id="6" name="Title 1"/>
          <p:cNvSpPr txBox="1">
            <a:spLocks/>
          </p:cNvSpPr>
          <p:nvPr/>
        </p:nvSpPr>
        <p:spPr>
          <a:xfrm>
            <a:off x="457200" y="533400"/>
            <a:ext cx="8229600" cy="990600"/>
          </a:xfrm>
          <a:prstGeom prst="rect">
            <a:avLst/>
          </a:prstGeom>
        </p:spPr>
        <p:txBody>
          <a:bodyP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mtClean="0"/>
              <a:t>Employee Participation &amp; Involvement</a:t>
            </a:r>
            <a:endParaRPr lang="en-US" dirty="0"/>
          </a:p>
        </p:txBody>
      </p:sp>
    </p:spTree>
    <p:extLst>
      <p:ext uri="{BB962C8B-B14F-4D97-AF65-F5344CB8AC3E}">
        <p14:creationId xmlns:p14="http://schemas.microsoft.com/office/powerpoint/2010/main" xmlns="" val="1937282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Management</a:t>
            </a:r>
            <a:endParaRPr lang="en-US" dirty="0"/>
          </a:p>
        </p:txBody>
      </p:sp>
      <p:sp>
        <p:nvSpPr>
          <p:cNvPr id="3" name="Content Placeholder 2"/>
          <p:cNvSpPr>
            <a:spLocks noGrp="1"/>
          </p:cNvSpPr>
          <p:nvPr>
            <p:ph idx="1"/>
          </p:nvPr>
        </p:nvSpPr>
        <p:spPr/>
        <p:txBody>
          <a:bodyPr/>
          <a:lstStyle/>
          <a:p>
            <a:r>
              <a:rPr lang="en-US" b="1" dirty="0"/>
              <a:t>Conflict management</a:t>
            </a:r>
            <a:r>
              <a:rPr lang="en-US" dirty="0"/>
              <a:t> is the process of limiting the negative aspects of </a:t>
            </a:r>
            <a:r>
              <a:rPr lang="en-US" b="1" dirty="0" smtClean="0"/>
              <a:t>conflict </a:t>
            </a:r>
            <a:r>
              <a:rPr lang="en-US" dirty="0" smtClean="0"/>
              <a:t>while </a:t>
            </a:r>
            <a:r>
              <a:rPr lang="en-US" dirty="0"/>
              <a:t>increasing the positive aspects of </a:t>
            </a:r>
            <a:r>
              <a:rPr lang="en-US" b="1" dirty="0"/>
              <a:t>conflict</a:t>
            </a:r>
            <a:r>
              <a:rPr lang="en-US" dirty="0"/>
              <a:t>. </a:t>
            </a:r>
            <a:endParaRPr lang="en-US" dirty="0" smtClean="0"/>
          </a:p>
          <a:p>
            <a:r>
              <a:rPr lang="en-US" dirty="0"/>
              <a:t>A </a:t>
            </a:r>
            <a:r>
              <a:rPr lang="en-US" dirty="0">
                <a:hlinkClick r:id="rId2"/>
              </a:rPr>
              <a:t>disciplinary procedure</a:t>
            </a:r>
            <a:r>
              <a:rPr lang="en-US" dirty="0"/>
              <a:t> and </a:t>
            </a:r>
            <a:r>
              <a:rPr lang="en-US" dirty="0">
                <a:hlinkClick r:id="rId3"/>
              </a:rPr>
              <a:t>grievance procedure</a:t>
            </a:r>
            <a:r>
              <a:rPr lang="en-US" dirty="0"/>
              <a:t> permit employers to deal fairly and consistently with employee misconduct and complaints from employees about the workplace. (Personnel Today, 2017)</a:t>
            </a:r>
          </a:p>
        </p:txBody>
      </p:sp>
    </p:spTree>
    <p:extLst>
      <p:ext uri="{BB962C8B-B14F-4D97-AF65-F5344CB8AC3E}">
        <p14:creationId xmlns:p14="http://schemas.microsoft.com/office/powerpoint/2010/main" xmlns="" val="155029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HR in Employment Relationship</a:t>
            </a:r>
            <a:endParaRPr lang="en-US" dirty="0"/>
          </a:p>
        </p:txBody>
      </p:sp>
      <p:sp>
        <p:nvSpPr>
          <p:cNvPr id="3" name="Content Placeholder 2"/>
          <p:cNvSpPr>
            <a:spLocks noGrp="1"/>
          </p:cNvSpPr>
          <p:nvPr>
            <p:ph idx="1"/>
          </p:nvPr>
        </p:nvSpPr>
        <p:spPr/>
        <p:txBody>
          <a:bodyPr/>
          <a:lstStyle/>
          <a:p>
            <a:r>
              <a:rPr lang="en-US" dirty="0" smtClean="0"/>
              <a:t>Manage the employment contract e.g. pay &amp; conditions, its legal basis, health &amp; safety, </a:t>
            </a:r>
            <a:r>
              <a:rPr lang="en-US" dirty="0" err="1" smtClean="0"/>
              <a:t>etc</a:t>
            </a:r>
            <a:endParaRPr lang="en-US" dirty="0" smtClean="0"/>
          </a:p>
          <a:p>
            <a:r>
              <a:rPr lang="en-US" dirty="0" smtClean="0"/>
              <a:t>Ensure compliance with employment law e.g. redundancies, unfair dismissal, minimum wage, </a:t>
            </a:r>
            <a:r>
              <a:rPr lang="en-US" dirty="0" err="1" smtClean="0"/>
              <a:t>etc</a:t>
            </a:r>
            <a:endParaRPr lang="en-US" dirty="0" smtClean="0"/>
          </a:p>
          <a:p>
            <a:r>
              <a:rPr lang="en-US" dirty="0" smtClean="0"/>
              <a:t>Encourage communication through various means e.g. team briefings, </a:t>
            </a:r>
            <a:r>
              <a:rPr lang="en-US" dirty="0" err="1" smtClean="0"/>
              <a:t>etc</a:t>
            </a:r>
            <a:r>
              <a:rPr lang="en-US" dirty="0"/>
              <a:t> </a:t>
            </a:r>
            <a:r>
              <a:rPr lang="en-US" dirty="0">
                <a:hlinkClick r:id="rId2"/>
              </a:rPr>
              <a:t>https://</a:t>
            </a:r>
            <a:r>
              <a:rPr lang="en-US" dirty="0" smtClean="0">
                <a:hlinkClick r:id="rId2"/>
              </a:rPr>
              <a:t>hbr.org/2016/05/happy-workplaces-can-also-be-candid-workplaces</a:t>
            </a:r>
            <a:endParaRPr lang="en-US" dirty="0" smtClean="0"/>
          </a:p>
          <a:p>
            <a:r>
              <a:rPr lang="en-US" dirty="0" smtClean="0"/>
              <a:t>Promote retention, involvement and engagement through team working, and work life balance policies</a:t>
            </a:r>
          </a:p>
          <a:p>
            <a:r>
              <a:rPr lang="en-US" dirty="0" smtClean="0"/>
              <a:t>Engaging in collective processes of negotiation and consultation, with and without trade unions</a:t>
            </a:r>
            <a:endParaRPr lang="en-US" dirty="0"/>
          </a:p>
        </p:txBody>
      </p:sp>
      <p:sp>
        <p:nvSpPr>
          <p:cNvPr id="4" name="Rectangle 3"/>
          <p:cNvSpPr/>
          <p:nvPr/>
        </p:nvSpPr>
        <p:spPr>
          <a:xfrm>
            <a:off x="533400" y="6019800"/>
            <a:ext cx="1518364" cy="369332"/>
          </a:xfrm>
          <a:prstGeom prst="rect">
            <a:avLst/>
          </a:prstGeom>
        </p:spPr>
        <p:txBody>
          <a:bodyPr wrap="none">
            <a:spAutoFit/>
          </a:bodyPr>
          <a:lstStyle/>
          <a:p>
            <a:r>
              <a:rPr lang="en-US" dirty="0"/>
              <a:t>(Anon, 2017)</a:t>
            </a:r>
          </a:p>
        </p:txBody>
      </p:sp>
    </p:spTree>
    <p:extLst>
      <p:ext uri="{BB962C8B-B14F-4D97-AF65-F5344CB8AC3E}">
        <p14:creationId xmlns:p14="http://schemas.microsoft.com/office/powerpoint/2010/main" xmlns="" val="335519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arn(inVertical)">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dv5872\AppData\Local\Microsoft\Windows\Temporary Internet Files\Content.IE5\ESBFC0SY\three_questions_small_business_health_insuarnce[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7400" y="1291590"/>
            <a:ext cx="4724400" cy="40157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07352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a:t>Slideplayer.com. (2017). </a:t>
            </a:r>
            <a:r>
              <a:rPr lang="en-US" sz="1800" i="1" dirty="0"/>
              <a:t>CHAPTER 3 Employee Involvement and Participation: Contemporary Theory and Practice. - </a:t>
            </a:r>
            <a:r>
              <a:rPr lang="en-US" sz="1800" i="1" dirty="0" err="1"/>
              <a:t>ppt</a:t>
            </a:r>
            <a:r>
              <a:rPr lang="en-US" sz="1800" i="1" dirty="0"/>
              <a:t> download</a:t>
            </a:r>
            <a:r>
              <a:rPr lang="en-US" sz="1800" dirty="0"/>
              <a:t>. [online] Available at: http://slideplayer.com/slide/7420374/ [Accessed 1 Feb. 2017</a:t>
            </a:r>
            <a:r>
              <a:rPr lang="en-US" sz="1800" dirty="0" smtClean="0"/>
              <a:t>].</a:t>
            </a:r>
            <a:endParaRPr lang="en-US" sz="1800" dirty="0"/>
          </a:p>
          <a:p>
            <a:r>
              <a:rPr lang="en-US" sz="1800" dirty="0"/>
              <a:t>Obrien, P. (2014). </a:t>
            </a:r>
            <a:r>
              <a:rPr lang="en-US" sz="1800" i="1" dirty="0"/>
              <a:t>Why Strong Employee/Employer Relationship is Important and How to Achieve This?</a:t>
            </a:r>
            <a:r>
              <a:rPr lang="en-US" sz="1800" dirty="0"/>
              <a:t>. [online] Business 2 Community. Available at: http://www.business2community.com/strategy/strong-employeeemployer-relationship-important-achieve-0876781#PTBZQ7L6TQoow7Hw.97 [Accessed 1 Feb. 2017].</a:t>
            </a:r>
          </a:p>
          <a:p>
            <a:r>
              <a:rPr lang="en-US" sz="1800" dirty="0"/>
              <a:t>Anon, (2017). WHAT IS EMPLOYEE RELATIONS?. [online] Available at: http://adapt.it/adapt-indice-a-z/wp-content/uploads/2014/05/cipd_2012.pdf [Accessed 1 Feb. 2017].</a:t>
            </a:r>
          </a:p>
          <a:p>
            <a:r>
              <a:rPr lang="en-US" sz="1800" dirty="0"/>
              <a:t>Personnel Today. (2017). Workplace discipline and grievance procedures. [online] Available at: http://www.personneltoday.com/employment-law/discipline-and-grievances/ [Accessed 1 Feb. 2017].</a:t>
            </a:r>
          </a:p>
          <a:p>
            <a:endParaRPr lang="en-US" sz="1800" dirty="0" smtClean="0"/>
          </a:p>
        </p:txBody>
      </p:sp>
    </p:spTree>
    <p:extLst>
      <p:ext uri="{BB962C8B-B14F-4D97-AF65-F5344CB8AC3E}">
        <p14:creationId xmlns:p14="http://schemas.microsoft.com/office/powerpoint/2010/main" xmlns="" val="1262510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Criteria</a:t>
            </a:r>
            <a:endParaRPr lang="en-US" dirty="0"/>
          </a:p>
        </p:txBody>
      </p:sp>
      <p:sp>
        <p:nvSpPr>
          <p:cNvPr id="5" name="Text Placeholder 4"/>
          <p:cNvSpPr>
            <a:spLocks noGrp="1"/>
          </p:cNvSpPr>
          <p:nvPr>
            <p:ph type="body" idx="1"/>
          </p:nvPr>
        </p:nvSpPr>
        <p:spPr/>
        <p:txBody>
          <a:bodyPr/>
          <a:lstStyle/>
          <a:p>
            <a:r>
              <a:rPr lang="en-US" dirty="0" smtClean="0"/>
              <a:t>AC 2.1 Assess the current state of employment relations in a selected services industry</a:t>
            </a:r>
            <a:endParaRPr lang="en-US" dirty="0"/>
          </a:p>
        </p:txBody>
      </p:sp>
    </p:spTree>
    <p:extLst>
      <p:ext uri="{BB962C8B-B14F-4D97-AF65-F5344CB8AC3E}">
        <p14:creationId xmlns:p14="http://schemas.microsoft.com/office/powerpoint/2010/main" xmlns="" val="573494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Employee Relations</a:t>
            </a:r>
            <a:endParaRPr lang="en-US" dirty="0"/>
          </a:p>
        </p:txBody>
      </p:sp>
      <p:sp>
        <p:nvSpPr>
          <p:cNvPr id="5" name="Content Placeholder 4"/>
          <p:cNvSpPr>
            <a:spLocks noGrp="1"/>
          </p:cNvSpPr>
          <p:nvPr>
            <p:ph idx="1"/>
          </p:nvPr>
        </p:nvSpPr>
        <p:spPr/>
        <p:txBody>
          <a:bodyPr>
            <a:normAutofit lnSpcReduction="10000"/>
          </a:bodyPr>
          <a:lstStyle/>
          <a:p>
            <a:r>
              <a:rPr lang="en-US" dirty="0" err="1" smtClean="0"/>
              <a:t>Organisations</a:t>
            </a:r>
            <a:r>
              <a:rPr lang="en-US" dirty="0" smtClean="0"/>
              <a:t> are made up of employees who interact with each on a daily basis</a:t>
            </a:r>
          </a:p>
          <a:p>
            <a:r>
              <a:rPr lang="en-US" dirty="0" smtClean="0"/>
              <a:t>These interactions, whether formally or socially, will create relationships</a:t>
            </a:r>
          </a:p>
          <a:p>
            <a:r>
              <a:rPr lang="en-US" dirty="0" smtClean="0"/>
              <a:t>As in every relationship there may be conflicts and or disagreements or dissatisfaction</a:t>
            </a:r>
          </a:p>
          <a:p>
            <a:r>
              <a:rPr lang="en-US" dirty="0" err="1" smtClean="0"/>
              <a:t>Organisations</a:t>
            </a:r>
            <a:r>
              <a:rPr lang="en-US" dirty="0" smtClean="0"/>
              <a:t>, in there own interest, has a responsibility to ensure employees are “happy” with the conditions within which they operate</a:t>
            </a:r>
          </a:p>
          <a:p>
            <a:r>
              <a:rPr lang="en-US" dirty="0" smtClean="0"/>
              <a:t>Hence, management is responsible for developing and implementing policies designed to ensure that this relationship is appropriate for achieving </a:t>
            </a:r>
            <a:r>
              <a:rPr lang="en-US" dirty="0" err="1" smtClean="0"/>
              <a:t>organisational</a:t>
            </a:r>
            <a:r>
              <a:rPr lang="en-US" dirty="0"/>
              <a:t> objectives</a:t>
            </a:r>
            <a:r>
              <a:rPr lang="en-US" sz="1800" dirty="0"/>
              <a:t>(Alison.com, 2017)</a:t>
            </a:r>
            <a:endParaRPr lang="en-US" sz="1800" dirty="0" smtClean="0"/>
          </a:p>
          <a:p>
            <a:endParaRPr lang="en-US" dirty="0"/>
          </a:p>
        </p:txBody>
      </p:sp>
    </p:spTree>
    <p:extLst>
      <p:ext uri="{BB962C8B-B14F-4D97-AF65-F5344CB8AC3E}">
        <p14:creationId xmlns:p14="http://schemas.microsoft.com/office/powerpoint/2010/main" xmlns="" val="388299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slideplayer.com/22/6398608/slides/slide_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81000"/>
            <a:ext cx="9144000" cy="6858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2225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Unions - Jamaica</a:t>
            </a:r>
            <a:endParaRPr lang="en-US" dirty="0"/>
          </a:p>
        </p:txBody>
      </p:sp>
      <p:sp>
        <p:nvSpPr>
          <p:cNvPr id="3" name="Content Placeholder 2"/>
          <p:cNvSpPr>
            <a:spLocks noGrp="1"/>
          </p:cNvSpPr>
          <p:nvPr>
            <p:ph idx="1"/>
          </p:nvPr>
        </p:nvSpPr>
        <p:spPr/>
        <p:txBody>
          <a:bodyPr/>
          <a:lstStyle/>
          <a:p>
            <a:r>
              <a:rPr lang="en-US" dirty="0" smtClean="0"/>
              <a:t>Purpose &amp; Functions</a:t>
            </a:r>
          </a:p>
          <a:p>
            <a:r>
              <a:rPr lang="en-US" dirty="0" smtClean="0"/>
              <a:t>Objectives</a:t>
            </a:r>
          </a:p>
          <a:p>
            <a:r>
              <a:rPr lang="en-US" dirty="0" smtClean="0"/>
              <a:t>Types</a:t>
            </a:r>
          </a:p>
          <a:p>
            <a:r>
              <a:rPr lang="en-US" dirty="0" smtClean="0"/>
              <a:t>Structure</a:t>
            </a:r>
          </a:p>
          <a:p>
            <a:endParaRPr lang="en-US" dirty="0"/>
          </a:p>
          <a:p>
            <a:pPr marL="0" indent="0">
              <a:buNone/>
            </a:pPr>
            <a:r>
              <a:rPr lang="en-US" dirty="0">
                <a:hlinkClick r:id="rId2"/>
              </a:rPr>
              <a:t>http://</a:t>
            </a:r>
            <a:r>
              <a:rPr lang="en-US" dirty="0" smtClean="0">
                <a:hlinkClick r:id="rId2"/>
              </a:rPr>
              <a:t>www.jtug.info/trade-unions.html</a:t>
            </a:r>
            <a:endParaRPr lang="en-US" dirty="0" smtClean="0"/>
          </a:p>
          <a:p>
            <a:pPr marL="0" indent="0">
              <a:buNone/>
            </a:pPr>
            <a:endParaRPr lang="en-US" dirty="0"/>
          </a:p>
        </p:txBody>
      </p:sp>
    </p:spTree>
    <p:extLst>
      <p:ext uri="{BB962C8B-B14F-4D97-AF65-F5344CB8AC3E}">
        <p14:creationId xmlns:p14="http://schemas.microsoft.com/office/powerpoint/2010/main" xmlns="" val="2628442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Unionisation</a:t>
            </a:r>
            <a:endParaRPr lang="en-US" dirty="0"/>
          </a:p>
        </p:txBody>
      </p:sp>
      <p:sp>
        <p:nvSpPr>
          <p:cNvPr id="3" name="Content Placeholder 2"/>
          <p:cNvSpPr>
            <a:spLocks noGrp="1"/>
          </p:cNvSpPr>
          <p:nvPr>
            <p:ph idx="1"/>
          </p:nvPr>
        </p:nvSpPr>
        <p:spPr/>
        <p:txBody>
          <a:bodyPr/>
          <a:lstStyle/>
          <a:p>
            <a:r>
              <a:rPr lang="en-US" dirty="0"/>
              <a:t>A union is an organized group of workers who collectively use their strength to have a voice in their workplace. Through a union, workers have a right to impact wages, work hours, benefits, workplace health and safety, job training and other work-related issues</a:t>
            </a:r>
            <a:r>
              <a:rPr lang="en-US" dirty="0" smtClean="0"/>
              <a:t>.</a:t>
            </a:r>
            <a:endParaRPr lang="en-US" dirty="0"/>
          </a:p>
          <a:p>
            <a:r>
              <a:rPr lang="en-US" dirty="0"/>
              <a:t>The trade union, through its leadership, bargains with the employer on behalf of union members (rank and file members) and negotiates labour contracts (collective bargaining) with employers. The most common purpose of these associations or unions is "maintaining or improving the conditions of their employment". </a:t>
            </a:r>
            <a:r>
              <a:rPr lang="en-US"/>
              <a:t>(En.wikipedia.org, 2017)</a:t>
            </a:r>
            <a:endParaRPr lang="en-US" dirty="0"/>
          </a:p>
        </p:txBody>
      </p:sp>
    </p:spTree>
    <p:extLst>
      <p:ext uri="{BB962C8B-B14F-4D97-AF65-F5344CB8AC3E}">
        <p14:creationId xmlns:p14="http://schemas.microsoft.com/office/powerpoint/2010/main" xmlns="" val="1667613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employment relations?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xmlns="" val="2736717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Employment Relations</a:t>
            </a:r>
            <a:endParaRPr lang="en-US" dirty="0"/>
          </a:p>
        </p:txBody>
      </p:sp>
      <p:sp>
        <p:nvSpPr>
          <p:cNvPr id="5" name="Content Placeholder 4"/>
          <p:cNvSpPr>
            <a:spLocks noGrp="1"/>
          </p:cNvSpPr>
          <p:nvPr>
            <p:ph idx="1"/>
          </p:nvPr>
        </p:nvSpPr>
        <p:spPr/>
        <p:txBody>
          <a:bodyPr>
            <a:normAutofit lnSpcReduction="10000"/>
          </a:bodyPr>
          <a:lstStyle/>
          <a:p>
            <a:r>
              <a:rPr lang="en-US" dirty="0"/>
              <a:t>Communications between management and employees concerning workplace decisions, grievances, </a:t>
            </a:r>
            <a:r>
              <a:rPr lang="en-US" dirty="0">
                <a:effectLst>
                  <a:outerShdw blurRad="38100" dist="38100" dir="2700000" algn="tl">
                    <a:srgbClr val="000000">
                      <a:alpha val="43137"/>
                    </a:srgbClr>
                  </a:outerShdw>
                </a:effectLst>
              </a:rPr>
              <a:t>conflicts</a:t>
            </a:r>
            <a:r>
              <a:rPr lang="en-US" dirty="0"/>
              <a:t>, problem resolutions, </a:t>
            </a:r>
            <a:r>
              <a:rPr lang="en-US" dirty="0">
                <a:effectLst>
                  <a:outerShdw blurRad="38100" dist="38100" dir="2700000" algn="tl">
                    <a:srgbClr val="000000">
                      <a:alpha val="43137"/>
                    </a:srgbClr>
                  </a:outerShdw>
                </a:effectLst>
              </a:rPr>
              <a:t>unions</a:t>
            </a:r>
            <a:r>
              <a:rPr lang="en-US" dirty="0"/>
              <a:t>, and issues of collective bargaining. </a:t>
            </a:r>
            <a:r>
              <a:rPr lang="en-US" sz="1800" dirty="0"/>
              <a:t>(BusinessDictionary.com, 2017</a:t>
            </a:r>
            <a:r>
              <a:rPr lang="en-US" sz="1800" dirty="0" smtClean="0"/>
              <a:t>)</a:t>
            </a:r>
            <a:endParaRPr lang="en-US" dirty="0" smtClean="0"/>
          </a:p>
          <a:p>
            <a:endParaRPr lang="en-US" dirty="0"/>
          </a:p>
          <a:p>
            <a:r>
              <a:rPr lang="en-US" dirty="0"/>
              <a:t>“The term 'employee relations' refers to a company's efforts to manage relationships between employers and employees. An organization with a good employee relations program provides fair and consistent treatment to all employees so they will be committed to their jobs and loyal to the company. Such programs also aim to prevent and resolve problems arising from situations at work. </a:t>
            </a:r>
            <a:r>
              <a:rPr lang="en-US" sz="1800" dirty="0"/>
              <a:t>(Study.com, 2017)</a:t>
            </a:r>
            <a:endParaRPr lang="en-US" sz="1400" dirty="0"/>
          </a:p>
        </p:txBody>
      </p:sp>
    </p:spTree>
    <p:extLst>
      <p:ext uri="{BB962C8B-B14F-4D97-AF65-F5344CB8AC3E}">
        <p14:creationId xmlns:p14="http://schemas.microsoft.com/office/powerpoint/2010/main" xmlns="" val="110738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Employee Relations</a:t>
            </a:r>
            <a:endParaRPr lang="en-US" dirty="0"/>
          </a:p>
        </p:txBody>
      </p:sp>
      <p:sp>
        <p:nvSpPr>
          <p:cNvPr id="3" name="Content Placeholder 2"/>
          <p:cNvSpPr>
            <a:spLocks noGrp="1"/>
          </p:cNvSpPr>
          <p:nvPr>
            <p:ph idx="1"/>
          </p:nvPr>
        </p:nvSpPr>
        <p:spPr/>
        <p:txBody>
          <a:bodyPr/>
          <a:lstStyle/>
          <a:p>
            <a:r>
              <a:rPr lang="en-US" dirty="0" smtClean="0"/>
              <a:t>Has changed significantly over the years</a:t>
            </a:r>
          </a:p>
          <a:p>
            <a:r>
              <a:rPr lang="en-US" dirty="0" smtClean="0"/>
              <a:t>Decline in Union influence</a:t>
            </a:r>
          </a:p>
          <a:p>
            <a:r>
              <a:rPr lang="en-US" dirty="0" smtClean="0"/>
              <a:t>Focus more on building relationships with</a:t>
            </a:r>
          </a:p>
          <a:p>
            <a:pPr lvl="1"/>
            <a:r>
              <a:rPr lang="en-US" dirty="0"/>
              <a:t>Employees</a:t>
            </a:r>
          </a:p>
          <a:p>
            <a:pPr lvl="1"/>
            <a:r>
              <a:rPr lang="en-US" dirty="0"/>
              <a:t>Trade Unions</a:t>
            </a:r>
          </a:p>
          <a:p>
            <a:r>
              <a:rPr lang="en-US" dirty="0" smtClean="0"/>
              <a:t>More emphasis on </a:t>
            </a:r>
          </a:p>
          <a:p>
            <a:pPr lvl="1"/>
            <a:r>
              <a:rPr lang="en-US" dirty="0"/>
              <a:t>D</a:t>
            </a:r>
            <a:r>
              <a:rPr lang="en-US" dirty="0" smtClean="0"/>
              <a:t>irect communication</a:t>
            </a:r>
          </a:p>
          <a:p>
            <a:pPr lvl="1"/>
            <a:r>
              <a:rPr lang="en-US" dirty="0" smtClean="0"/>
              <a:t>Managing </a:t>
            </a:r>
            <a:r>
              <a:rPr lang="en-US" dirty="0" err="1" smtClean="0"/>
              <a:t>organisational</a:t>
            </a:r>
            <a:r>
              <a:rPr lang="en-US" dirty="0" smtClean="0"/>
              <a:t> change</a:t>
            </a:r>
          </a:p>
          <a:p>
            <a:pPr lvl="1"/>
            <a:r>
              <a:rPr lang="en-US" dirty="0" smtClean="0"/>
              <a:t>Employee motivation and involvement</a:t>
            </a:r>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xmlns="" val="613644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3616</TotalTime>
  <Words>675</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Human Resource Management</vt:lpstr>
      <vt:lpstr>Assessment Criteria</vt:lpstr>
      <vt:lpstr>Employee Relations</vt:lpstr>
      <vt:lpstr>Slide 4</vt:lpstr>
      <vt:lpstr>Trade Unions - Jamaica</vt:lpstr>
      <vt:lpstr>Unionisation</vt:lpstr>
      <vt:lpstr>What is employment relations?</vt:lpstr>
      <vt:lpstr>Employment Relations</vt:lpstr>
      <vt:lpstr>Current State of Employee Relations</vt:lpstr>
      <vt:lpstr>Employee Relations</vt:lpstr>
      <vt:lpstr>Impact of Employee Relations on Organizations</vt:lpstr>
      <vt:lpstr>Slide 12</vt:lpstr>
      <vt:lpstr>Conflict Management</vt:lpstr>
      <vt:lpstr>Role of HR in Employment Relationship</vt:lpstr>
      <vt:lpstr>Slide 15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Virgo, Deidra</dc:creator>
  <cp:lastModifiedBy>Dale</cp:lastModifiedBy>
  <cp:revision>29</cp:revision>
  <cp:lastPrinted>2017-02-01T21:21:25Z</cp:lastPrinted>
  <dcterms:created xsi:type="dcterms:W3CDTF">2017-01-30T03:19:44Z</dcterms:created>
  <dcterms:modified xsi:type="dcterms:W3CDTF">2017-02-14T01:10:11Z</dcterms:modified>
</cp:coreProperties>
</file>