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75" r:id="rId3"/>
    <p:sldId id="258" r:id="rId4"/>
    <p:sldId id="259" r:id="rId5"/>
    <p:sldId id="260" r:id="rId6"/>
    <p:sldId id="280" r:id="rId7"/>
    <p:sldId id="282" r:id="rId8"/>
    <p:sldId id="276" r:id="rId9"/>
    <p:sldId id="293" r:id="rId10"/>
    <p:sldId id="294" r:id="rId11"/>
    <p:sldId id="295" r:id="rId12"/>
    <p:sldId id="296" r:id="rId13"/>
    <p:sldId id="297" r:id="rId14"/>
    <p:sldId id="298" r:id="rId15"/>
    <p:sldId id="299" r:id="rId16"/>
    <p:sldId id="283" r:id="rId17"/>
    <p:sldId id="284" r:id="rId18"/>
    <p:sldId id="289" r:id="rId19"/>
    <p:sldId id="290" r:id="rId20"/>
    <p:sldId id="277" r:id="rId21"/>
    <p:sldId id="279" r:id="rId22"/>
    <p:sldId id="292" r:id="rId23"/>
    <p:sldId id="278" r:id="rId24"/>
    <p:sldId id="286" r:id="rId25"/>
    <p:sldId id="261" r:id="rId26"/>
    <p:sldId id="281" r:id="rId27"/>
    <p:sldId id="285" r:id="rId2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EDCE94-27D7-4D52-A7DA-5E89C677EAE9}"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3DDCE-3D0D-431E-A2BF-19ADF89730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DCE94-27D7-4D52-A7DA-5E89C677EAE9}"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3DDCE-3D0D-431E-A2BF-19ADF89730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DCE94-27D7-4D52-A7DA-5E89C677EAE9}"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3DDCE-3D0D-431E-A2BF-19ADF89730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DCE94-27D7-4D52-A7DA-5E89C677EAE9}"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3DDCE-3D0D-431E-A2BF-19ADF89730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DCE94-27D7-4D52-A7DA-5E89C677EAE9}"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3DDCE-3D0D-431E-A2BF-19ADF89730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EDCE94-27D7-4D52-A7DA-5E89C677EAE9}"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3DDCE-3D0D-431E-A2BF-19ADF89730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DCE94-27D7-4D52-A7DA-5E89C677EAE9}"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3DDCE-3D0D-431E-A2BF-19ADF89730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DCE94-27D7-4D52-A7DA-5E89C677EAE9}"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3DDCE-3D0D-431E-A2BF-19ADF89730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DCE94-27D7-4D52-A7DA-5E89C677EAE9}"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3DDCE-3D0D-431E-A2BF-19ADF89730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DCE94-27D7-4D52-A7DA-5E89C677EAE9}"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3DDCE-3D0D-431E-A2BF-19ADF897306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DEDCE94-27D7-4D52-A7DA-5E89C677EAE9}" type="datetimeFigureOut">
              <a:rPr lang="en-US" smtClean="0"/>
              <a:t>5/10/2018</a:t>
            </a:fld>
            <a:endParaRPr lang="en-US"/>
          </a:p>
        </p:txBody>
      </p:sp>
      <p:sp>
        <p:nvSpPr>
          <p:cNvPr id="9" name="Slide Number Placeholder 8"/>
          <p:cNvSpPr>
            <a:spLocks noGrp="1"/>
          </p:cNvSpPr>
          <p:nvPr>
            <p:ph type="sldNum" sz="quarter" idx="11"/>
          </p:nvPr>
        </p:nvSpPr>
        <p:spPr/>
        <p:txBody>
          <a:bodyPr/>
          <a:lstStyle/>
          <a:p>
            <a:fld id="{8443DDCE-3D0D-431E-A2BF-19ADF897306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443DDCE-3D0D-431E-A2BF-19ADF897306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DEDCE94-27D7-4D52-A7DA-5E89C677EAE9}" type="datetimeFigureOut">
              <a:rPr lang="en-US" smtClean="0"/>
              <a:t>5/10/2018</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lgerian" panose="04020705040A02060702" pitchFamily="82" charset="0"/>
              </a:rPr>
              <a:t>UNIT 10: FINANCIAL ACCOUNTING</a:t>
            </a:r>
            <a:endParaRPr lang="en-US" sz="3600" dirty="0">
              <a:latin typeface="Algerian" panose="04020705040A02060702" pitchFamily="82" charset="0"/>
            </a:endParaRP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latin typeface="Algerian" panose="04020705040A02060702" pitchFamily="82" charset="0"/>
              </a:rPr>
              <a:t>Unit 10: A/508/0496</a:t>
            </a:r>
          </a:p>
          <a:p>
            <a:r>
              <a:rPr lang="en-US" dirty="0" smtClean="0">
                <a:latin typeface="Algerian" panose="04020705040A02060702" pitchFamily="82" charset="0"/>
              </a:rPr>
              <a:t>Credit Value: 15</a:t>
            </a:r>
          </a:p>
        </p:txBody>
      </p:sp>
      <p:pic>
        <p:nvPicPr>
          <p:cNvPr id="4" name="Picture 3"/>
          <p:cNvPicPr>
            <a:picLocks noChangeAspect="1"/>
          </p:cNvPicPr>
          <p:nvPr/>
        </p:nvPicPr>
        <p:blipFill>
          <a:blip r:embed="rId2"/>
          <a:stretch>
            <a:fillRect/>
          </a:stretch>
        </p:blipFill>
        <p:spPr>
          <a:xfrm>
            <a:off x="1676400" y="1828800"/>
            <a:ext cx="4572000" cy="3200400"/>
          </a:xfrm>
          <a:prstGeom prst="rect">
            <a:avLst/>
          </a:prstGeom>
        </p:spPr>
      </p:pic>
    </p:spTree>
    <p:extLst>
      <p:ext uri="{BB962C8B-B14F-4D97-AF65-F5344CB8AC3E}">
        <p14:creationId xmlns:p14="http://schemas.microsoft.com/office/powerpoint/2010/main" val="1199460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sz="3600" dirty="0" smtClean="0">
                <a:latin typeface="Algerian" panose="04020705040A02060702" pitchFamily="82" charset="0"/>
              </a:rPr>
              <a:t>REGULATIONS WHICH APPLY TO FINANCIAL  ACCOUNTING</a:t>
            </a:r>
            <a:endParaRPr lang="en-JM" sz="3600"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JM" sz="2800" dirty="0"/>
              <a:t>While there are many definitions of accounting worldwide, provided by various accounting bodies, </a:t>
            </a:r>
            <a:r>
              <a:rPr lang="en-JM" sz="2800" dirty="0" smtClean="0"/>
              <a:t>all tend </a:t>
            </a:r>
            <a:r>
              <a:rPr lang="en-JM" sz="2800" dirty="0"/>
              <a:t>to have the following elements in common</a:t>
            </a:r>
            <a:r>
              <a:rPr lang="en-JM" sz="2800" dirty="0" smtClean="0"/>
              <a:t>.</a:t>
            </a:r>
          </a:p>
          <a:p>
            <a:r>
              <a:rPr lang="en-JM" sz="2800" dirty="0" smtClean="0"/>
              <a:t> </a:t>
            </a:r>
            <a:r>
              <a:rPr lang="en-JM" sz="2800" dirty="0"/>
              <a:t>That is that financial accounting is a process which </a:t>
            </a:r>
            <a:r>
              <a:rPr lang="en-JM" sz="2800" dirty="0" smtClean="0"/>
              <a:t>is undertaken </a:t>
            </a:r>
            <a:r>
              <a:rPr lang="en-JM" sz="2800" dirty="0"/>
              <a:t>with the ultimate aim of:</a:t>
            </a:r>
          </a:p>
          <a:p>
            <a:r>
              <a:rPr lang="en-JM" sz="2800" dirty="0"/>
              <a:t>• Identifying</a:t>
            </a:r>
          </a:p>
          <a:p>
            <a:r>
              <a:rPr lang="en-JM" sz="2800" dirty="0"/>
              <a:t>• Measuring</a:t>
            </a:r>
          </a:p>
          <a:p>
            <a:r>
              <a:rPr lang="en-JM" sz="2800" dirty="0"/>
              <a:t>• Communicating</a:t>
            </a:r>
          </a:p>
        </p:txBody>
      </p:sp>
    </p:spTree>
    <p:extLst>
      <p:ext uri="{BB962C8B-B14F-4D97-AF65-F5344CB8AC3E}">
        <p14:creationId xmlns:p14="http://schemas.microsoft.com/office/powerpoint/2010/main" val="120833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sz="3600" dirty="0" smtClean="0">
                <a:latin typeface="Algerian" panose="04020705040A02060702" pitchFamily="82" charset="0"/>
              </a:rPr>
              <a:t>REGULATIONS WHICH APPLY TO FINANCIAL  ACCOUNTING</a:t>
            </a:r>
            <a:endParaRPr lang="en-JM" sz="3600"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JM" sz="2800" dirty="0"/>
              <a:t>At year-end or month-end, information is extracted from the double entry bookkeeping system </a:t>
            </a:r>
            <a:r>
              <a:rPr lang="en-JM" sz="2800" dirty="0" smtClean="0"/>
              <a:t>and is </a:t>
            </a:r>
            <a:r>
              <a:rPr lang="en-JM" sz="2800" dirty="0"/>
              <a:t>measured, presented and communicated in a manner that is more understandable to the users </a:t>
            </a:r>
            <a:r>
              <a:rPr lang="en-JM" sz="2800" dirty="0" smtClean="0"/>
              <a:t>of accounting information.</a:t>
            </a:r>
            <a:endParaRPr lang="en-JM" sz="2800" dirty="0"/>
          </a:p>
        </p:txBody>
      </p:sp>
    </p:spTree>
    <p:extLst>
      <p:ext uri="{BB962C8B-B14F-4D97-AF65-F5344CB8AC3E}">
        <p14:creationId xmlns:p14="http://schemas.microsoft.com/office/powerpoint/2010/main" val="157596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sz="3600" dirty="0" smtClean="0">
                <a:latin typeface="Algerian" panose="04020705040A02060702" pitchFamily="82" charset="0"/>
              </a:rPr>
              <a:t>REGULATIONS WHICH APPLY TO FINANCIAL  ACCOUNTING</a:t>
            </a:r>
            <a:endParaRPr lang="en-JM" sz="3600"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JM" sz="2800" dirty="0" smtClean="0"/>
              <a:t>For </a:t>
            </a:r>
            <a:r>
              <a:rPr lang="en-JM" sz="2800" dirty="0"/>
              <a:t>example in the Statement of Comprehensive Income the prime piece </a:t>
            </a:r>
            <a:r>
              <a:rPr lang="en-JM" sz="2800" dirty="0" smtClean="0"/>
              <a:t>of information </a:t>
            </a:r>
            <a:r>
              <a:rPr lang="en-JM" sz="2800" dirty="0"/>
              <a:t>measured and communicated is whether the entity made a profit/loss in the period </a:t>
            </a:r>
            <a:r>
              <a:rPr lang="en-JM" sz="2800" dirty="0" smtClean="0"/>
              <a:t>covered by </a:t>
            </a:r>
            <a:r>
              <a:rPr lang="en-JM" sz="2800" dirty="0"/>
              <a:t>the Statement of </a:t>
            </a:r>
            <a:r>
              <a:rPr lang="en-JM" sz="2800" dirty="0" smtClean="0"/>
              <a:t> Comprehensive </a:t>
            </a:r>
            <a:r>
              <a:rPr lang="en-JM" sz="2800" dirty="0"/>
              <a:t>Income. While in the Statement of Financial Position, </a:t>
            </a:r>
            <a:r>
              <a:rPr lang="en-JM" sz="2800" dirty="0" smtClean="0"/>
              <a:t>information relating </a:t>
            </a:r>
            <a:r>
              <a:rPr lang="en-JM" sz="2800" dirty="0"/>
              <a:t>to the assets and liabilities and the ultimate financial position of the business entity is </a:t>
            </a:r>
            <a:r>
              <a:rPr lang="en-JM" sz="2800" dirty="0" smtClean="0"/>
              <a:t>measured and </a:t>
            </a:r>
            <a:r>
              <a:rPr lang="en-JM" sz="2800" dirty="0"/>
              <a:t>communicated.</a:t>
            </a:r>
          </a:p>
        </p:txBody>
      </p:sp>
    </p:spTree>
    <p:extLst>
      <p:ext uri="{BB962C8B-B14F-4D97-AF65-F5344CB8AC3E}">
        <p14:creationId xmlns:p14="http://schemas.microsoft.com/office/powerpoint/2010/main" val="297449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sz="3600" dirty="0" smtClean="0">
                <a:latin typeface="Algerian" panose="04020705040A02060702" pitchFamily="82" charset="0"/>
              </a:rPr>
              <a:t>REGULATIONS WHICH APPLY TO FINANCIAL  ACCOUNTING</a:t>
            </a:r>
            <a:endParaRPr lang="en-JM" sz="3600"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JM" sz="2800" dirty="0"/>
              <a:t>Financial Accounting focused on the following areas:</a:t>
            </a:r>
          </a:p>
          <a:p>
            <a:pPr>
              <a:buFont typeface="Wingdings" panose="05000000000000000000" pitchFamily="2" charset="2"/>
              <a:buChar char="Ø"/>
            </a:pPr>
            <a:r>
              <a:rPr lang="en-JM" sz="2800" dirty="0"/>
              <a:t> </a:t>
            </a:r>
            <a:r>
              <a:rPr lang="en-JM" sz="2800" dirty="0" smtClean="0"/>
              <a:t>Identification and recording of </a:t>
            </a:r>
            <a:r>
              <a:rPr lang="en-JM" sz="2800" dirty="0"/>
              <a:t>financial information–this </a:t>
            </a:r>
            <a:r>
              <a:rPr lang="en-JM" sz="2800" dirty="0" smtClean="0"/>
              <a:t>is achieved via the double entry bookkeeping system </a:t>
            </a:r>
            <a:r>
              <a:rPr lang="en-JM" sz="2800" dirty="0"/>
              <a:t>which records transactions. Accounting procedures such as the preparation of </a:t>
            </a:r>
            <a:r>
              <a:rPr lang="en-JM" sz="2800" dirty="0" smtClean="0"/>
              <a:t>control accounts </a:t>
            </a:r>
            <a:r>
              <a:rPr lang="en-JM" sz="2800" dirty="0"/>
              <a:t>and bank reconciliation statements ensure that the information contained in the </a:t>
            </a:r>
            <a:r>
              <a:rPr lang="en-JM" sz="2800" dirty="0" smtClean="0"/>
              <a:t>double entry </a:t>
            </a:r>
            <a:r>
              <a:rPr lang="en-JM" sz="2800" dirty="0"/>
              <a:t>system is </a:t>
            </a:r>
            <a:r>
              <a:rPr lang="en-JM" sz="2800" dirty="0" smtClean="0"/>
              <a:t>accurate.</a:t>
            </a:r>
            <a:endParaRPr lang="en-JM" sz="2800" dirty="0"/>
          </a:p>
          <a:p>
            <a:endParaRPr lang="en-JM" sz="2800" dirty="0"/>
          </a:p>
        </p:txBody>
      </p:sp>
    </p:spTree>
    <p:extLst>
      <p:ext uri="{BB962C8B-B14F-4D97-AF65-F5344CB8AC3E}">
        <p14:creationId xmlns:p14="http://schemas.microsoft.com/office/powerpoint/2010/main" val="212227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sz="3600" dirty="0" smtClean="0">
                <a:latin typeface="Algerian" panose="04020705040A02060702" pitchFamily="82" charset="0"/>
              </a:rPr>
              <a:t>REGULATIONS WHICH APPLY TO FINANCIAL  ACCOUNTING</a:t>
            </a:r>
            <a:endParaRPr lang="en-JM" sz="3600"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JM" sz="2800" dirty="0" smtClean="0"/>
              <a:t>Items </a:t>
            </a:r>
            <a:r>
              <a:rPr lang="en-JM" sz="2800" dirty="0"/>
              <a:t>in the control accounts or bank reconciliation for which there </a:t>
            </a:r>
            <a:r>
              <a:rPr lang="en-JM" sz="2800" dirty="0" smtClean="0"/>
              <a:t>is inadequate </a:t>
            </a:r>
            <a:r>
              <a:rPr lang="en-JM" sz="2800" dirty="0"/>
              <a:t>information are initially recorded and </a:t>
            </a:r>
            <a:r>
              <a:rPr lang="en-JM" sz="2800" dirty="0" smtClean="0"/>
              <a:t> subsequently </a:t>
            </a:r>
            <a:r>
              <a:rPr lang="en-JM" sz="2800" dirty="0"/>
              <a:t>corrected via a suspense account.</a:t>
            </a:r>
          </a:p>
          <a:p>
            <a:r>
              <a:rPr lang="en-JM" sz="2800" dirty="0"/>
              <a:t>This suspense account is a working account that must be cleared before the financial statements</a:t>
            </a:r>
          </a:p>
          <a:p>
            <a:r>
              <a:rPr lang="en-JM" sz="2800" dirty="0"/>
              <a:t>are published. (A suspense account should never appear in either a Statement of Profit and Loss </a:t>
            </a:r>
            <a:r>
              <a:rPr lang="en-JM" sz="2800" dirty="0" smtClean="0"/>
              <a:t>or Statement </a:t>
            </a:r>
            <a:r>
              <a:rPr lang="en-JM" sz="2800" dirty="0"/>
              <a:t>of Financial Position</a:t>
            </a:r>
            <a:r>
              <a:rPr lang="en-JM" sz="2800" dirty="0" smtClean="0"/>
              <a:t>).</a:t>
            </a:r>
            <a:endParaRPr lang="en-JM" sz="2800" dirty="0"/>
          </a:p>
        </p:txBody>
      </p:sp>
    </p:spTree>
    <p:extLst>
      <p:ext uri="{BB962C8B-B14F-4D97-AF65-F5344CB8AC3E}">
        <p14:creationId xmlns:p14="http://schemas.microsoft.com/office/powerpoint/2010/main" val="220684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sz="3600" dirty="0" smtClean="0">
                <a:latin typeface="Algerian" panose="04020705040A02060702" pitchFamily="82" charset="0"/>
              </a:rPr>
              <a:t>REGULATIONS WHICH APPLY TO FINANCIAL  ACCOUNTING</a:t>
            </a:r>
            <a:endParaRPr lang="en-JM" sz="3600" dirty="0">
              <a:latin typeface="Algerian" panose="04020705040A02060702" pitchFamily="82"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JM" sz="2800" dirty="0"/>
              <a:t>Measuring the financial performance of a sole trader via the Statement of Profit and Loss and </a:t>
            </a:r>
            <a:r>
              <a:rPr lang="en-JM" sz="2800" dirty="0" smtClean="0"/>
              <a:t>the Statement </a:t>
            </a:r>
            <a:r>
              <a:rPr lang="en-JM" sz="2800" dirty="0"/>
              <a:t>of Financial Position.</a:t>
            </a:r>
          </a:p>
          <a:p>
            <a:pPr>
              <a:buFont typeface="Wingdings" panose="05000000000000000000" pitchFamily="2" charset="2"/>
              <a:buChar char="Ø"/>
            </a:pPr>
            <a:r>
              <a:rPr lang="en-JM" sz="2800" dirty="0" smtClean="0"/>
              <a:t> </a:t>
            </a:r>
            <a:r>
              <a:rPr lang="en-JM" sz="2800" dirty="0"/>
              <a:t>Communicating by preparing the financial statements of a sole trader or a not-for profit organisation.</a:t>
            </a:r>
          </a:p>
        </p:txBody>
      </p:sp>
    </p:spTree>
    <p:extLst>
      <p:ext uri="{BB962C8B-B14F-4D97-AF65-F5344CB8AC3E}">
        <p14:creationId xmlns:p14="http://schemas.microsoft.com/office/powerpoint/2010/main" val="81815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dirty="0" smtClean="0">
                <a:latin typeface="Algerian" panose="04020705040A02060702" pitchFamily="82" charset="0"/>
              </a:rPr>
              <a:t>General ledger</a:t>
            </a:r>
            <a:endParaRPr lang="en-JM"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JM" sz="3200" dirty="0"/>
              <a:t>The term 'general ledger' is used to refer to the overall system of ledger accounts within a business. It is sometimes referred to as the 'nominal' ledger. It houses all the separate ledgers required to produce a complete trial balance and, consequently, set of financial </a:t>
            </a:r>
            <a:r>
              <a:rPr lang="en-JM" sz="3200" dirty="0" smtClean="0"/>
              <a:t>statements.</a:t>
            </a:r>
            <a:endParaRPr lang="en-JM" sz="3200" dirty="0"/>
          </a:p>
        </p:txBody>
      </p:sp>
      <p:pic>
        <p:nvPicPr>
          <p:cNvPr id="4" name="Picture 3"/>
          <p:cNvPicPr>
            <a:picLocks noChangeAspect="1"/>
          </p:cNvPicPr>
          <p:nvPr/>
        </p:nvPicPr>
        <p:blipFill>
          <a:blip r:embed="rId2"/>
          <a:stretch>
            <a:fillRect/>
          </a:stretch>
        </p:blipFill>
        <p:spPr>
          <a:xfrm>
            <a:off x="7010400" y="76201"/>
            <a:ext cx="1362075" cy="1291318"/>
          </a:xfrm>
          <a:prstGeom prst="rect">
            <a:avLst/>
          </a:prstGeom>
        </p:spPr>
      </p:pic>
    </p:spTree>
    <p:extLst>
      <p:ext uri="{BB962C8B-B14F-4D97-AF65-F5344CB8AC3E}">
        <p14:creationId xmlns:p14="http://schemas.microsoft.com/office/powerpoint/2010/main" val="377765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dirty="0" smtClean="0">
                <a:latin typeface="Algerian" panose="04020705040A02060702" pitchFamily="82" charset="0"/>
              </a:rPr>
              <a:t>Double entry</a:t>
            </a:r>
            <a:endParaRPr lang="en-JM"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JM" dirty="0"/>
              <a:t>Double entry bookkeeping is based on the idea that each transaction has an equal but opposite effect.</a:t>
            </a:r>
          </a:p>
          <a:p>
            <a:r>
              <a:rPr lang="en-JM" dirty="0"/>
              <a:t>Every accounting event must be entered in ledger accounts both as a debit and as an equal but opposite</a:t>
            </a:r>
          </a:p>
          <a:p>
            <a:r>
              <a:rPr lang="en-JM" dirty="0"/>
              <a:t>credit</a:t>
            </a:r>
            <a:r>
              <a:rPr lang="en-JM" dirty="0" smtClean="0"/>
              <a:t>.</a:t>
            </a:r>
          </a:p>
          <a:p>
            <a:r>
              <a:rPr lang="en-JM" dirty="0" smtClean="0"/>
              <a:t>The </a:t>
            </a:r>
            <a:r>
              <a:rPr lang="en-JM" dirty="0"/>
              <a:t>basic rule, which must always be observed, is that every financial transaction gives rise to </a:t>
            </a:r>
            <a:r>
              <a:rPr lang="en-JM" dirty="0" smtClean="0"/>
              <a:t>two accounting </a:t>
            </a:r>
            <a:r>
              <a:rPr lang="en-JM" dirty="0"/>
              <a:t>entries, one a debit and the other a credit. The total value of debit entries in the </a:t>
            </a:r>
            <a:r>
              <a:rPr lang="en-JM" dirty="0" smtClean="0"/>
              <a:t>nominal ledger </a:t>
            </a:r>
            <a:r>
              <a:rPr lang="en-JM" dirty="0"/>
              <a:t>is therefore always equal at any time to the total value of credit entries. Which account receives the</a:t>
            </a:r>
          </a:p>
          <a:p>
            <a:r>
              <a:rPr lang="en-JM" dirty="0"/>
              <a:t>credit entry and which receives the debit depends on the nature of the </a:t>
            </a:r>
            <a:r>
              <a:rPr lang="en-JM" dirty="0" smtClean="0"/>
              <a:t>transaction.</a:t>
            </a:r>
            <a:endParaRPr lang="en-JM" dirty="0"/>
          </a:p>
        </p:txBody>
      </p:sp>
      <p:pic>
        <p:nvPicPr>
          <p:cNvPr id="4" name="Picture 3"/>
          <p:cNvPicPr>
            <a:picLocks noChangeAspect="1"/>
          </p:cNvPicPr>
          <p:nvPr/>
        </p:nvPicPr>
        <p:blipFill>
          <a:blip r:embed="rId2"/>
          <a:stretch>
            <a:fillRect/>
          </a:stretch>
        </p:blipFill>
        <p:spPr>
          <a:xfrm>
            <a:off x="6781800" y="112713"/>
            <a:ext cx="1552575" cy="1304925"/>
          </a:xfrm>
          <a:prstGeom prst="rect">
            <a:avLst/>
          </a:prstGeom>
        </p:spPr>
      </p:pic>
    </p:spTree>
    <p:extLst>
      <p:ext uri="{BB962C8B-B14F-4D97-AF65-F5344CB8AC3E}">
        <p14:creationId xmlns:p14="http://schemas.microsoft.com/office/powerpoint/2010/main" val="128769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dirty="0" smtClean="0">
                <a:latin typeface="Algerian" panose="04020705040A02060702" pitchFamily="82" charset="0"/>
              </a:rPr>
              <a:t>Double entry</a:t>
            </a:r>
            <a:endParaRPr lang="en-JM"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JM" b="1" dirty="0"/>
              <a:t>A debit entry will:</a:t>
            </a:r>
          </a:p>
          <a:p>
            <a:r>
              <a:rPr lang="en-JM" b="1" dirty="0"/>
              <a:t> – increase an asset</a:t>
            </a:r>
          </a:p>
          <a:p>
            <a:r>
              <a:rPr lang="en-JM" b="1" dirty="0"/>
              <a:t> – decrease a liability</a:t>
            </a:r>
          </a:p>
          <a:p>
            <a:r>
              <a:rPr lang="en-JM" b="1" dirty="0"/>
              <a:t> – increase an </a:t>
            </a:r>
            <a:r>
              <a:rPr lang="en-JM" b="1" dirty="0" smtClean="0"/>
              <a:t>expense</a:t>
            </a:r>
          </a:p>
          <a:p>
            <a:endParaRPr lang="en-JM" dirty="0"/>
          </a:p>
          <a:p>
            <a:r>
              <a:rPr lang="en-JM" b="1" dirty="0" smtClean="0"/>
              <a:t>A </a:t>
            </a:r>
            <a:r>
              <a:rPr lang="en-JM" b="1" dirty="0"/>
              <a:t>credit entry will:</a:t>
            </a:r>
          </a:p>
          <a:p>
            <a:r>
              <a:rPr lang="en-JM" b="1" dirty="0"/>
              <a:t> – decrease an asset</a:t>
            </a:r>
          </a:p>
          <a:p>
            <a:r>
              <a:rPr lang="en-JM" b="1" dirty="0"/>
              <a:t> – increase a liability</a:t>
            </a:r>
          </a:p>
          <a:p>
            <a:r>
              <a:rPr lang="en-JM" b="1" dirty="0"/>
              <a:t> – increase income </a:t>
            </a:r>
          </a:p>
          <a:p>
            <a:endParaRPr lang="en-JM" dirty="0" smtClean="0"/>
          </a:p>
          <a:p>
            <a:r>
              <a:rPr lang="en-JM" dirty="0" smtClean="0"/>
              <a:t> </a:t>
            </a:r>
            <a:endParaRPr lang="en-JM" dirty="0"/>
          </a:p>
        </p:txBody>
      </p:sp>
      <p:pic>
        <p:nvPicPr>
          <p:cNvPr id="4" name="Picture 3"/>
          <p:cNvPicPr>
            <a:picLocks noChangeAspect="1"/>
          </p:cNvPicPr>
          <p:nvPr/>
        </p:nvPicPr>
        <p:blipFill>
          <a:blip r:embed="rId2"/>
          <a:stretch>
            <a:fillRect/>
          </a:stretch>
        </p:blipFill>
        <p:spPr>
          <a:xfrm>
            <a:off x="6781800" y="112713"/>
            <a:ext cx="1552575" cy="1304925"/>
          </a:xfrm>
          <a:prstGeom prst="rect">
            <a:avLst/>
          </a:prstGeom>
        </p:spPr>
      </p:pic>
    </p:spTree>
    <p:extLst>
      <p:ext uri="{BB962C8B-B14F-4D97-AF65-F5344CB8AC3E}">
        <p14:creationId xmlns:p14="http://schemas.microsoft.com/office/powerpoint/2010/main" val="3670334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dirty="0" smtClean="0">
                <a:latin typeface="Algerian" panose="04020705040A02060702" pitchFamily="82" charset="0"/>
              </a:rPr>
              <a:t>Double entry</a:t>
            </a:r>
            <a:endParaRPr lang="en-JM" dirty="0">
              <a:latin typeface="Algerian" panose="04020705040A02060702" pitchFamily="82" charset="0"/>
            </a:endParaRPr>
          </a:p>
        </p:txBody>
      </p:sp>
      <p:sp>
        <p:nvSpPr>
          <p:cNvPr id="3" name="Content Placeholder 2"/>
          <p:cNvSpPr>
            <a:spLocks noGrp="1"/>
          </p:cNvSpPr>
          <p:nvPr>
            <p:ph idx="1"/>
          </p:nvPr>
        </p:nvSpPr>
        <p:spPr/>
        <p:txBody>
          <a:bodyPr>
            <a:normAutofit/>
          </a:bodyPr>
          <a:lstStyle/>
          <a:p>
            <a:endParaRPr lang="en-JM" dirty="0" smtClean="0"/>
          </a:p>
          <a:p>
            <a:r>
              <a:rPr lang="en-JM" sz="2400" dirty="0"/>
              <a:t>An increase in an expense (</a:t>
            </a:r>
            <a:r>
              <a:rPr lang="en-JM" sz="2400" dirty="0" err="1"/>
              <a:t>eg</a:t>
            </a:r>
            <a:r>
              <a:rPr lang="en-JM" sz="2400" dirty="0"/>
              <a:t> a purchase of stationery) or an increase in an asset (</a:t>
            </a:r>
            <a:r>
              <a:rPr lang="en-JM" sz="2400" dirty="0" err="1"/>
              <a:t>eg</a:t>
            </a:r>
            <a:r>
              <a:rPr lang="en-JM" sz="2400" dirty="0"/>
              <a:t> a </a:t>
            </a:r>
            <a:r>
              <a:rPr lang="en-JM" sz="2400" dirty="0" smtClean="0"/>
              <a:t>purchase of </a:t>
            </a:r>
            <a:r>
              <a:rPr lang="en-JM" sz="2400" dirty="0"/>
              <a:t>office furniture) is a debit.</a:t>
            </a:r>
          </a:p>
          <a:p>
            <a:r>
              <a:rPr lang="en-JM" sz="2400" dirty="0" smtClean="0"/>
              <a:t> </a:t>
            </a:r>
            <a:r>
              <a:rPr lang="en-JM" sz="2400" dirty="0"/>
              <a:t>An increase in revenue (</a:t>
            </a:r>
            <a:r>
              <a:rPr lang="en-JM" sz="2400" dirty="0" err="1"/>
              <a:t>eg</a:t>
            </a:r>
            <a:r>
              <a:rPr lang="en-JM" sz="2400" dirty="0"/>
              <a:t> a sale) or an increase in a liability (</a:t>
            </a:r>
            <a:r>
              <a:rPr lang="en-JM" sz="2400" dirty="0" err="1"/>
              <a:t>eg</a:t>
            </a:r>
            <a:r>
              <a:rPr lang="en-JM" sz="2400" dirty="0"/>
              <a:t> buying goods on credit) is a credit.</a:t>
            </a:r>
          </a:p>
          <a:p>
            <a:r>
              <a:rPr lang="en-JM" sz="2400" dirty="0" smtClean="0"/>
              <a:t> </a:t>
            </a:r>
            <a:r>
              <a:rPr lang="en-JM" sz="2400" dirty="0"/>
              <a:t>A decrease in an asset (</a:t>
            </a:r>
            <a:r>
              <a:rPr lang="en-JM" sz="2400" dirty="0" err="1"/>
              <a:t>eg</a:t>
            </a:r>
            <a:r>
              <a:rPr lang="en-JM" sz="2400" dirty="0"/>
              <a:t> making a cash payment) is a credit.</a:t>
            </a:r>
          </a:p>
          <a:p>
            <a:r>
              <a:rPr lang="en-JM" sz="2400" dirty="0" smtClean="0"/>
              <a:t>A </a:t>
            </a:r>
            <a:r>
              <a:rPr lang="en-JM" sz="2400" dirty="0"/>
              <a:t>decrease in a liability (</a:t>
            </a:r>
            <a:r>
              <a:rPr lang="en-JM" sz="2400" dirty="0" err="1"/>
              <a:t>eg</a:t>
            </a:r>
            <a:r>
              <a:rPr lang="en-JM" sz="2400" dirty="0"/>
              <a:t> paying a creditor) is a debit. </a:t>
            </a:r>
          </a:p>
        </p:txBody>
      </p:sp>
      <p:pic>
        <p:nvPicPr>
          <p:cNvPr id="4" name="Picture 3"/>
          <p:cNvPicPr>
            <a:picLocks noChangeAspect="1"/>
          </p:cNvPicPr>
          <p:nvPr/>
        </p:nvPicPr>
        <p:blipFill>
          <a:blip r:embed="rId2"/>
          <a:stretch>
            <a:fillRect/>
          </a:stretch>
        </p:blipFill>
        <p:spPr>
          <a:xfrm>
            <a:off x="6781800" y="112713"/>
            <a:ext cx="1552575" cy="1304925"/>
          </a:xfrm>
          <a:prstGeom prst="rect">
            <a:avLst/>
          </a:prstGeom>
        </p:spPr>
      </p:pic>
    </p:spTree>
    <p:extLst>
      <p:ext uri="{BB962C8B-B14F-4D97-AF65-F5344CB8AC3E}">
        <p14:creationId xmlns:p14="http://schemas.microsoft.com/office/powerpoint/2010/main" val="256296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latin typeface="Algerian" panose="04020705040A02060702" pitchFamily="82" charset="0"/>
              </a:rPr>
              <a:t>FINANCIAL  ACCOUNTING</a:t>
            </a:r>
            <a:endParaRPr lang="en-029" dirty="0">
              <a:latin typeface="Algerian" panose="04020705040A02060702" pitchFamily="82" charset="0"/>
            </a:endParaRPr>
          </a:p>
        </p:txBody>
      </p:sp>
      <p:sp>
        <p:nvSpPr>
          <p:cNvPr id="6" name="Content Placeholder 5"/>
          <p:cNvSpPr>
            <a:spLocks noGrp="1"/>
          </p:cNvSpPr>
          <p:nvPr>
            <p:ph idx="1"/>
          </p:nvPr>
        </p:nvSpPr>
        <p:spPr/>
        <p:txBody>
          <a:bodyPr/>
          <a:lstStyle/>
          <a:p>
            <a:endParaRPr lang="en-029" dirty="0" smtClean="0"/>
          </a:p>
          <a:p>
            <a:endParaRPr lang="en-029" dirty="0"/>
          </a:p>
          <a:p>
            <a:endParaRPr lang="en-029" dirty="0" smtClean="0"/>
          </a:p>
          <a:p>
            <a:endParaRPr lang="en-029" dirty="0"/>
          </a:p>
          <a:p>
            <a:endParaRPr lang="en-029" dirty="0" smtClean="0"/>
          </a:p>
          <a:p>
            <a:endParaRPr lang="en-029" dirty="0"/>
          </a:p>
          <a:p>
            <a:endParaRPr lang="en-029" dirty="0" smtClean="0"/>
          </a:p>
          <a:p>
            <a:endParaRPr lang="en-029" dirty="0"/>
          </a:p>
          <a:p>
            <a:endParaRPr lang="en-029" dirty="0" smtClean="0"/>
          </a:p>
          <a:p>
            <a:r>
              <a:rPr lang="en-029" dirty="0" smtClean="0"/>
              <a:t>LO 1: Record Business transactions using double entry book keeping, and be able to extract a trial balance</a:t>
            </a:r>
            <a:endParaRPr lang="en-029" dirty="0"/>
          </a:p>
        </p:txBody>
      </p:sp>
      <p:pic>
        <p:nvPicPr>
          <p:cNvPr id="7" name="Picture 6"/>
          <p:cNvPicPr>
            <a:picLocks noChangeAspect="1"/>
          </p:cNvPicPr>
          <p:nvPr/>
        </p:nvPicPr>
        <p:blipFill>
          <a:blip r:embed="rId2"/>
          <a:stretch>
            <a:fillRect/>
          </a:stretch>
        </p:blipFill>
        <p:spPr>
          <a:xfrm>
            <a:off x="2057400" y="2209800"/>
            <a:ext cx="3581399" cy="2590800"/>
          </a:xfrm>
          <a:prstGeom prst="rect">
            <a:avLst/>
          </a:prstGeom>
        </p:spPr>
      </p:pic>
    </p:spTree>
    <p:extLst>
      <p:ext uri="{BB962C8B-B14F-4D97-AF65-F5344CB8AC3E}">
        <p14:creationId xmlns:p14="http://schemas.microsoft.com/office/powerpoint/2010/main" val="339316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029" dirty="0" smtClean="0">
                <a:latin typeface="Algerian" panose="04020705040A02060702" pitchFamily="82" charset="0"/>
              </a:rPr>
              <a:t>Debits</a:t>
            </a:r>
            <a:endParaRPr lang="en-029" dirty="0">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r>
              <a:rPr lang="en-029" dirty="0"/>
              <a:t>In accounting, the left side of any T account is called the debit side</a:t>
            </a:r>
            <a:r>
              <a:rPr lang="en-029" dirty="0" smtClean="0"/>
              <a:t>.</a:t>
            </a:r>
          </a:p>
          <a:p>
            <a:endParaRPr lang="en-029" dirty="0" smtClean="0"/>
          </a:p>
          <a:p>
            <a:endParaRPr lang="en-029" dirty="0" smtClean="0"/>
          </a:p>
          <a:p>
            <a:endParaRPr lang="en-029" dirty="0" smtClean="0"/>
          </a:p>
          <a:p>
            <a:endParaRPr lang="en-029" dirty="0"/>
          </a:p>
          <a:p>
            <a:endParaRPr lang="en-029" dirty="0" smtClean="0"/>
          </a:p>
          <a:p>
            <a:r>
              <a:rPr lang="en-029" dirty="0" smtClean="0"/>
              <a:t>Just </a:t>
            </a:r>
            <a:r>
              <a:rPr lang="en-029" dirty="0"/>
              <a:t>as the word left has many meanings, the word debit for now in accounting </a:t>
            </a:r>
            <a:r>
              <a:rPr lang="en-029" dirty="0" smtClean="0"/>
              <a:t>means a </a:t>
            </a:r>
            <a:r>
              <a:rPr lang="en-029" dirty="0"/>
              <a:t>position, the left side of an account. Do not think of it as good (+) or bad (!).</a:t>
            </a:r>
          </a:p>
          <a:p>
            <a:r>
              <a:rPr lang="en-029" dirty="0"/>
              <a:t>Amounts entered on the left side of any account are said to be debited to an account</a:t>
            </a:r>
            <a:r>
              <a:rPr lang="en-029" dirty="0" smtClean="0"/>
              <a:t>. The </a:t>
            </a:r>
            <a:r>
              <a:rPr lang="en-029" dirty="0"/>
              <a:t>abbreviation for debit, </a:t>
            </a:r>
            <a:r>
              <a:rPr lang="en-029" dirty="0" err="1"/>
              <a:t>Dr.</a:t>
            </a:r>
            <a:r>
              <a:rPr lang="en-029" dirty="0"/>
              <a:t>, is from the Latin </a:t>
            </a:r>
            <a:r>
              <a:rPr lang="en-029" dirty="0" err="1"/>
              <a:t>debere</a:t>
            </a:r>
            <a:endParaRPr lang="en-029" dirty="0"/>
          </a:p>
        </p:txBody>
      </p:sp>
      <p:pic>
        <p:nvPicPr>
          <p:cNvPr id="4" name="Picture 3"/>
          <p:cNvPicPr>
            <a:picLocks noChangeAspect="1"/>
          </p:cNvPicPr>
          <p:nvPr/>
        </p:nvPicPr>
        <p:blipFill>
          <a:blip r:embed="rId2"/>
          <a:stretch>
            <a:fillRect/>
          </a:stretch>
        </p:blipFill>
        <p:spPr>
          <a:xfrm>
            <a:off x="6934200" y="96625"/>
            <a:ext cx="1409700" cy="1036638"/>
          </a:xfrm>
          <a:prstGeom prst="rect">
            <a:avLst/>
          </a:prstGeom>
        </p:spPr>
      </p:pic>
      <p:pic>
        <p:nvPicPr>
          <p:cNvPr id="5" name="Picture 4"/>
          <p:cNvPicPr>
            <a:picLocks noChangeAspect="1"/>
          </p:cNvPicPr>
          <p:nvPr/>
        </p:nvPicPr>
        <p:blipFill>
          <a:blip r:embed="rId3"/>
          <a:stretch>
            <a:fillRect/>
          </a:stretch>
        </p:blipFill>
        <p:spPr>
          <a:xfrm>
            <a:off x="4215638" y="2793932"/>
            <a:ext cx="2200275" cy="990600"/>
          </a:xfrm>
          <a:prstGeom prst="rect">
            <a:avLst/>
          </a:prstGeom>
        </p:spPr>
      </p:pic>
      <p:pic>
        <p:nvPicPr>
          <p:cNvPr id="6" name="Picture 5"/>
          <p:cNvPicPr>
            <a:picLocks noChangeAspect="1"/>
          </p:cNvPicPr>
          <p:nvPr/>
        </p:nvPicPr>
        <p:blipFill>
          <a:blip r:embed="rId4"/>
          <a:stretch>
            <a:fillRect/>
          </a:stretch>
        </p:blipFill>
        <p:spPr>
          <a:xfrm>
            <a:off x="3828223" y="3008339"/>
            <a:ext cx="1487553" cy="841321"/>
          </a:xfrm>
          <a:prstGeom prst="rect">
            <a:avLst/>
          </a:prstGeom>
        </p:spPr>
      </p:pic>
    </p:spTree>
    <p:extLst>
      <p:ext uri="{BB962C8B-B14F-4D97-AF65-F5344CB8AC3E}">
        <p14:creationId xmlns:p14="http://schemas.microsoft.com/office/powerpoint/2010/main" val="1262434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029" dirty="0" smtClean="0">
                <a:latin typeface="Algerian" panose="04020705040A02060702" pitchFamily="82" charset="0"/>
              </a:rPr>
              <a:t>credits</a:t>
            </a:r>
            <a:endParaRPr lang="en-029"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029" dirty="0"/>
              <a:t>The right side of any T account is called the credit side.</a:t>
            </a:r>
            <a:endParaRPr lang="en-029" dirty="0" smtClean="0"/>
          </a:p>
          <a:p>
            <a:endParaRPr lang="en-029" dirty="0" smtClean="0"/>
          </a:p>
          <a:p>
            <a:endParaRPr lang="en-029" dirty="0" smtClean="0"/>
          </a:p>
          <a:p>
            <a:endParaRPr lang="en-029" dirty="0" smtClean="0"/>
          </a:p>
          <a:p>
            <a:endParaRPr lang="en-029" dirty="0"/>
          </a:p>
          <a:p>
            <a:endParaRPr lang="en-029" dirty="0" smtClean="0"/>
          </a:p>
          <a:p>
            <a:endParaRPr lang="en-029" dirty="0"/>
          </a:p>
          <a:p>
            <a:r>
              <a:rPr lang="en-029" dirty="0"/>
              <a:t>Amounts entered on the right side of an account are said to be credited to an account. </a:t>
            </a:r>
            <a:r>
              <a:rPr lang="en-029" dirty="0" smtClean="0"/>
              <a:t>The abbreviation </a:t>
            </a:r>
            <a:r>
              <a:rPr lang="en-029" dirty="0"/>
              <a:t>for credit, Cr., is from the Latin </a:t>
            </a:r>
            <a:r>
              <a:rPr lang="en-029" dirty="0" err="1"/>
              <a:t>credere</a:t>
            </a:r>
            <a:endParaRPr lang="en-029" dirty="0" smtClean="0"/>
          </a:p>
        </p:txBody>
      </p:sp>
      <p:pic>
        <p:nvPicPr>
          <p:cNvPr id="4" name="Picture 3"/>
          <p:cNvPicPr>
            <a:picLocks noChangeAspect="1"/>
          </p:cNvPicPr>
          <p:nvPr/>
        </p:nvPicPr>
        <p:blipFill>
          <a:blip r:embed="rId2"/>
          <a:stretch>
            <a:fillRect/>
          </a:stretch>
        </p:blipFill>
        <p:spPr>
          <a:xfrm>
            <a:off x="6934200" y="96625"/>
            <a:ext cx="1409700" cy="1036638"/>
          </a:xfrm>
          <a:prstGeom prst="rect">
            <a:avLst/>
          </a:prstGeom>
        </p:spPr>
      </p:pic>
      <p:pic>
        <p:nvPicPr>
          <p:cNvPr id="5" name="Picture 4"/>
          <p:cNvPicPr>
            <a:picLocks noChangeAspect="1"/>
          </p:cNvPicPr>
          <p:nvPr/>
        </p:nvPicPr>
        <p:blipFill>
          <a:blip r:embed="rId3"/>
          <a:stretch>
            <a:fillRect/>
          </a:stretch>
        </p:blipFill>
        <p:spPr>
          <a:xfrm>
            <a:off x="4215638" y="2793931"/>
            <a:ext cx="2566161" cy="939869"/>
          </a:xfrm>
          <a:prstGeom prst="rect">
            <a:avLst/>
          </a:prstGeom>
        </p:spPr>
      </p:pic>
      <p:sp>
        <p:nvSpPr>
          <p:cNvPr id="8" name="Rectangle 7"/>
          <p:cNvSpPr/>
          <p:nvPr/>
        </p:nvSpPr>
        <p:spPr>
          <a:xfrm flipH="1">
            <a:off x="5562600" y="3244334"/>
            <a:ext cx="1600199" cy="646331"/>
          </a:xfrm>
          <a:prstGeom prst="rect">
            <a:avLst/>
          </a:prstGeom>
        </p:spPr>
        <p:txBody>
          <a:bodyPr wrap="square">
            <a:spAutoFit/>
          </a:bodyPr>
          <a:lstStyle/>
          <a:p>
            <a:r>
              <a:rPr lang="en-029" dirty="0"/>
              <a:t>Right side Cr. (credit)</a:t>
            </a:r>
          </a:p>
        </p:txBody>
      </p:sp>
    </p:spTree>
    <p:extLst>
      <p:ext uri="{BB962C8B-B14F-4D97-AF65-F5344CB8AC3E}">
        <p14:creationId xmlns:p14="http://schemas.microsoft.com/office/powerpoint/2010/main" val="922566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dirty="0" smtClean="0">
                <a:latin typeface="Algerian" panose="04020705040A02060702" pitchFamily="82" charset="0"/>
              </a:rPr>
              <a:t>Double entry</a:t>
            </a:r>
            <a:endParaRPr lang="en-JM" dirty="0">
              <a:latin typeface="Algerian" panose="04020705040A02060702" pitchFamily="82" charset="0"/>
            </a:endParaRPr>
          </a:p>
        </p:txBody>
      </p:sp>
      <p:pic>
        <p:nvPicPr>
          <p:cNvPr id="4" name="Picture 3"/>
          <p:cNvPicPr>
            <a:picLocks noChangeAspect="1"/>
          </p:cNvPicPr>
          <p:nvPr/>
        </p:nvPicPr>
        <p:blipFill>
          <a:blip r:embed="rId2"/>
          <a:stretch>
            <a:fillRect/>
          </a:stretch>
        </p:blipFill>
        <p:spPr>
          <a:xfrm>
            <a:off x="6781800" y="112713"/>
            <a:ext cx="1552575" cy="954087"/>
          </a:xfrm>
          <a:prstGeom prst="rect">
            <a:avLst/>
          </a:prstGeom>
        </p:spPr>
      </p:pic>
      <p:pic>
        <p:nvPicPr>
          <p:cNvPr id="1028" name="Picture 4" descr="07X-t-account-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1687" y="1579563"/>
            <a:ext cx="4391025" cy="1709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07X-t-account-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004" y="4038600"/>
            <a:ext cx="439102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5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029" dirty="0" smtClean="0">
                <a:latin typeface="Algerian" panose="04020705040A02060702" pitchFamily="82" charset="0"/>
              </a:rPr>
              <a:t>Trial balance</a:t>
            </a:r>
            <a:endParaRPr lang="en-029"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JM" sz="3200" dirty="0"/>
              <a:t>At suitable intervals, the entries in each ledger account are totalled and a balance is struck. Balances are usually collected in a trial balance which is then used as a basis for preparing an income statement and a statement of financial position. </a:t>
            </a:r>
            <a:endParaRPr lang="en-JM" sz="3200" dirty="0" smtClean="0"/>
          </a:p>
          <a:p>
            <a:r>
              <a:rPr lang="en-JM" sz="3200" dirty="0"/>
              <a:t>A trial balance is a list of ledger balances shown in debit and credit columns.</a:t>
            </a:r>
            <a:endParaRPr lang="en-029" sz="3200" dirty="0"/>
          </a:p>
        </p:txBody>
      </p:sp>
      <p:pic>
        <p:nvPicPr>
          <p:cNvPr id="4" name="Picture 3"/>
          <p:cNvPicPr>
            <a:picLocks noChangeAspect="1"/>
          </p:cNvPicPr>
          <p:nvPr/>
        </p:nvPicPr>
        <p:blipFill>
          <a:blip r:embed="rId2"/>
          <a:stretch>
            <a:fillRect/>
          </a:stretch>
        </p:blipFill>
        <p:spPr>
          <a:xfrm>
            <a:off x="6934200" y="98425"/>
            <a:ext cx="1371600" cy="1319213"/>
          </a:xfrm>
          <a:prstGeom prst="rect">
            <a:avLst/>
          </a:prstGeom>
        </p:spPr>
      </p:pic>
    </p:spTree>
    <p:extLst>
      <p:ext uri="{BB962C8B-B14F-4D97-AF65-F5344CB8AC3E}">
        <p14:creationId xmlns:p14="http://schemas.microsoft.com/office/powerpoint/2010/main" val="951129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dirty="0" smtClean="0">
                <a:latin typeface="Algerian" panose="04020705040A02060702" pitchFamily="82" charset="0"/>
              </a:rPr>
              <a:t>Balance off rule</a:t>
            </a:r>
            <a:endParaRPr lang="en-JM"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JM" sz="3200" dirty="0"/>
              <a:t>At the end of an accounting period, a balance is struck on each account in turn. This means that all </a:t>
            </a:r>
            <a:r>
              <a:rPr lang="en-JM" sz="3200" dirty="0" smtClean="0"/>
              <a:t>the debits </a:t>
            </a:r>
            <a:r>
              <a:rPr lang="en-JM" sz="3200" dirty="0"/>
              <a:t>on the account are totalled and so are all the credits. If the total debits exceed the total </a:t>
            </a:r>
            <a:r>
              <a:rPr lang="en-JM" sz="3200" dirty="0" smtClean="0"/>
              <a:t>credits there </a:t>
            </a:r>
            <a:r>
              <a:rPr lang="en-JM" sz="3200" dirty="0"/>
              <a:t>is said to be a debit balance on the account; if the credits exceed the debits then the account </a:t>
            </a:r>
            <a:r>
              <a:rPr lang="en-JM" sz="3200" dirty="0" smtClean="0"/>
              <a:t>has a </a:t>
            </a:r>
            <a:r>
              <a:rPr lang="en-JM" sz="3200" dirty="0"/>
              <a:t>credit balance. </a:t>
            </a:r>
          </a:p>
        </p:txBody>
      </p:sp>
      <p:pic>
        <p:nvPicPr>
          <p:cNvPr id="5" name="Picture 4"/>
          <p:cNvPicPr>
            <a:picLocks noChangeAspect="1"/>
          </p:cNvPicPr>
          <p:nvPr/>
        </p:nvPicPr>
        <p:blipFill>
          <a:blip r:embed="rId2"/>
          <a:stretch>
            <a:fillRect/>
          </a:stretch>
        </p:blipFill>
        <p:spPr>
          <a:xfrm>
            <a:off x="7021512" y="76200"/>
            <a:ext cx="1341438" cy="1341438"/>
          </a:xfrm>
          <a:prstGeom prst="rect">
            <a:avLst/>
          </a:prstGeom>
        </p:spPr>
      </p:pic>
    </p:spTree>
    <p:extLst>
      <p:ext uri="{BB962C8B-B14F-4D97-AF65-F5344CB8AC3E}">
        <p14:creationId xmlns:p14="http://schemas.microsoft.com/office/powerpoint/2010/main" val="2866840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pPr algn="ctr"/>
            <a:r>
              <a:rPr lang="en-US" dirty="0" smtClean="0">
                <a:latin typeface="Algerian" panose="04020705040A02060702" pitchFamily="82" charset="0"/>
              </a:rPr>
              <a:t>BIBLIOGRAPHY</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fontScale="85000" lnSpcReduction="20000"/>
          </a:bodyPr>
          <a:lstStyle/>
          <a:p>
            <a:r>
              <a:rPr lang="en-JM" dirty="0"/>
              <a:t>Misscpa.com. (2016). Business Transaction. [online] Available at: http://misscpa.com/business-transaction/ [Accessed 1 Oct. 2016</a:t>
            </a:r>
            <a:r>
              <a:rPr lang="en-JM" dirty="0" smtClean="0"/>
              <a:t>].</a:t>
            </a:r>
          </a:p>
          <a:p>
            <a:endParaRPr lang="en-JM" dirty="0" smtClean="0"/>
          </a:p>
          <a:p>
            <a:r>
              <a:rPr lang="en-JM" dirty="0" smtClean="0"/>
              <a:t>InvestorWords.com</a:t>
            </a:r>
            <a:r>
              <a:rPr lang="en-JM" dirty="0"/>
              <a:t>. (2016). </a:t>
            </a:r>
            <a:r>
              <a:rPr lang="en-JM" i="1" dirty="0"/>
              <a:t>What is Double-entry Bookkeeping? definition and meaning</a:t>
            </a:r>
            <a:r>
              <a:rPr lang="en-JM" dirty="0"/>
              <a:t>. [online] Available at: http://www.investorwords.com/1554/double_entry_bookkeeping.html [Accessed 1 Oct. 2016]. </a:t>
            </a:r>
            <a:endParaRPr lang="en-JM" dirty="0" smtClean="0"/>
          </a:p>
          <a:p>
            <a:r>
              <a:rPr lang="en-JM" dirty="0"/>
              <a:t>AccountingCoach.com. (2016). What is a trial balance? | </a:t>
            </a:r>
            <a:r>
              <a:rPr lang="en-JM" dirty="0" err="1"/>
              <a:t>AccountingCoach</a:t>
            </a:r>
            <a:r>
              <a:rPr lang="en-JM" dirty="0"/>
              <a:t>. [online] Available at: http://www.accountingcoach.com/blog/what-is-a-trial-balance [Accessed 1 Oct. 2016].</a:t>
            </a:r>
            <a:endParaRPr lang="en-JM" dirty="0" smtClean="0"/>
          </a:p>
          <a:p>
            <a:endParaRPr lang="en-029" dirty="0"/>
          </a:p>
          <a:p>
            <a:r>
              <a:rPr lang="en-029" dirty="0"/>
              <a:t>"Receipts-And-Payments-Accounting". ww.svtuition.org. </a:t>
            </a:r>
            <a:r>
              <a:rPr lang="en-029" dirty="0" err="1"/>
              <a:t>N.p</a:t>
            </a:r>
            <a:r>
              <a:rPr lang="en-029" dirty="0"/>
              <a:t>., 2016. Web. 30 Sept. 2016</a:t>
            </a:r>
            <a:r>
              <a:rPr lang="en-029" dirty="0" smtClean="0"/>
              <a:t>.</a:t>
            </a:r>
          </a:p>
          <a:p>
            <a:endParaRPr lang="en-029" dirty="0"/>
          </a:p>
          <a:p>
            <a:r>
              <a:rPr lang="en-029" dirty="0"/>
              <a:t>"Debits And Credits: </a:t>
            </a:r>
            <a:r>
              <a:rPr lang="en-029" dirty="0" err="1"/>
              <a:t>Analyzing</a:t>
            </a:r>
            <a:r>
              <a:rPr lang="en-029" dirty="0"/>
              <a:t> And Recording Business Transactions". http://accounts.smccd.edu. </a:t>
            </a:r>
            <a:r>
              <a:rPr lang="en-029" dirty="0" err="1"/>
              <a:t>N.p</a:t>
            </a:r>
            <a:r>
              <a:rPr lang="en-029" dirty="0"/>
              <a:t>., 2016. Web. 30 Sept. 2016.</a:t>
            </a:r>
            <a:endParaRPr lang="en-029" dirty="0" smtClean="0"/>
          </a:p>
          <a:p>
            <a:endParaRPr lang="en-029" dirty="0"/>
          </a:p>
          <a:p>
            <a:endParaRPr lang="en-US" dirty="0" smtClean="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83573"/>
            <a:ext cx="1524000" cy="134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600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pPr algn="ctr"/>
            <a:r>
              <a:rPr lang="en-US" dirty="0" smtClean="0">
                <a:latin typeface="Algerian" panose="04020705040A02060702" pitchFamily="82" charset="0"/>
              </a:rPr>
              <a:t>BIBLIOGRAPHY</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r>
              <a:rPr lang="en-JM" dirty="0"/>
              <a:t>AccountingCoach.com. (2016). What are sales? | </a:t>
            </a:r>
            <a:r>
              <a:rPr lang="en-JM" dirty="0" err="1"/>
              <a:t>AccountingCoach</a:t>
            </a:r>
            <a:r>
              <a:rPr lang="en-JM" dirty="0"/>
              <a:t>. [online] Available at: http://www.accountingcoach.com/blog/what-are-sales [Accessed 1 Oct. 2016</a:t>
            </a:r>
            <a:r>
              <a:rPr lang="en-JM" dirty="0" smtClean="0"/>
              <a:t>].</a:t>
            </a:r>
          </a:p>
          <a:p>
            <a:endParaRPr lang="en-JM" dirty="0"/>
          </a:p>
          <a:p>
            <a:r>
              <a:rPr lang="en-JM" dirty="0"/>
              <a:t>AccountingCoach.com. (2016). purchases definition | Dictionary | </a:t>
            </a:r>
            <a:r>
              <a:rPr lang="en-JM" dirty="0" err="1"/>
              <a:t>AccountingCoach</a:t>
            </a:r>
            <a:r>
              <a:rPr lang="en-JM" dirty="0"/>
              <a:t>. [online] Available at: http://www.accountingcoach.com/terms/P/purchases [Accessed 1 Oct. 2016</a:t>
            </a:r>
            <a:r>
              <a:rPr lang="en-JM" dirty="0" smtClean="0"/>
              <a:t>].</a:t>
            </a:r>
          </a:p>
          <a:p>
            <a:endParaRPr lang="en-JM" dirty="0"/>
          </a:p>
          <a:p>
            <a:r>
              <a:rPr lang="en-JM" dirty="0"/>
              <a:t>Kfknowledgebank.kaplan.co.uk. (2016). [online] Available at: http://kfknowledgebank.kaplan.co.uk/KFKB/Wiki%20Pages/Balancing%20and%20closing%20a%20ledger%20account.aspx [Accessed 1 Oct. 2016].</a:t>
            </a:r>
            <a:endParaRPr lang="en-029" dirty="0"/>
          </a:p>
          <a:p>
            <a:endParaRPr lang="en-US" dirty="0" smtClean="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83573"/>
            <a:ext cx="1524000" cy="134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37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pPr algn="ctr"/>
            <a:r>
              <a:rPr lang="en-US" dirty="0" smtClean="0">
                <a:latin typeface="Algerian" panose="04020705040A02060702" pitchFamily="82" charset="0"/>
              </a:rPr>
              <a:t>BIBLIOGRAPHY</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JM" dirty="0"/>
              <a:t>Media, B. (2009). ACCA Paper F3 - Financial Accounting (INT) Study Text, 2009. London: BPP Learning Media</a:t>
            </a:r>
            <a:r>
              <a:rPr lang="en-JM" dirty="0" smtClean="0"/>
              <a:t>.</a:t>
            </a:r>
          </a:p>
          <a:p>
            <a:r>
              <a:rPr lang="en-JM" dirty="0"/>
              <a:t> Accountingtechniciansireland.ie. (2018). </a:t>
            </a:r>
            <a:r>
              <a:rPr lang="en-JM"/>
              <a:t>[online] Available at: http://www.accountingtechniciansireland.ie/Files/Documents_and_Forms/Advanced_Financial_Accounting_Sample_Chapter.pdf [Accessed 10 May 2018].</a:t>
            </a:r>
            <a:endParaRPr lang="en-JM"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83573"/>
            <a:ext cx="1524000" cy="134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461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The basic syllabus</a:t>
            </a:r>
            <a:endParaRPr lang="en-US"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US" sz="2800" dirty="0" smtClean="0">
                <a:latin typeface="+mj-lt"/>
              </a:rPr>
              <a:t>1</a:t>
            </a:r>
            <a:r>
              <a:rPr lang="en-US" sz="2400" dirty="0" smtClean="0">
                <a:latin typeface="+mj-lt"/>
              </a:rPr>
              <a:t>. </a:t>
            </a:r>
            <a:r>
              <a:rPr lang="en-029" sz="2400" dirty="0">
                <a:latin typeface="+mj-lt"/>
              </a:rPr>
              <a:t>Record Business transactions using double entry book keeping, and be able to extract a trial </a:t>
            </a:r>
            <a:r>
              <a:rPr lang="en-029" sz="2400" dirty="0" smtClean="0">
                <a:latin typeface="+mj-lt"/>
              </a:rPr>
              <a:t>balance.</a:t>
            </a:r>
          </a:p>
          <a:p>
            <a:r>
              <a:rPr lang="en-029" sz="2400" dirty="0" smtClean="0">
                <a:latin typeface="+mj-lt"/>
              </a:rPr>
              <a:t>2.Prepare final accounts for sole-traders, partnerships and limited companies in accordance with appropriate principles, conventions and standards.</a:t>
            </a:r>
          </a:p>
          <a:p>
            <a:r>
              <a:rPr lang="en-029" sz="2400" dirty="0" smtClean="0">
                <a:latin typeface="+mj-lt"/>
              </a:rPr>
              <a:t>3.Perform bank reconciliations to ensure company and bank records are correct</a:t>
            </a:r>
            <a:r>
              <a:rPr lang="en-029" sz="2800" dirty="0" smtClean="0">
                <a:latin typeface="+mj-lt"/>
              </a:rPr>
              <a:t>.</a:t>
            </a:r>
          </a:p>
          <a:p>
            <a:r>
              <a:rPr lang="en-029" sz="2400" dirty="0" smtClean="0">
                <a:latin typeface="+mj-lt"/>
              </a:rPr>
              <a:t>4.Reconcile control accounts and shift recorded transactions from the suspense accounts to the right accounts</a:t>
            </a:r>
          </a:p>
          <a:p>
            <a:endParaRPr lang="en-US" sz="2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400"/>
            <a:ext cx="13144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1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lstStyle/>
          <a:p>
            <a:pPr algn="ctr"/>
            <a:r>
              <a:rPr lang="en-US" dirty="0" smtClean="0">
                <a:latin typeface="Algerian" panose="04020705040A02060702" pitchFamily="82" charset="0"/>
              </a:rPr>
              <a:t>LEARNING OUTCOMES</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Understand the regulatory framework for financial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reporting.</a:t>
            </a: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the end of the class the students should be able to:</a:t>
            </a:r>
          </a:p>
          <a:p>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AC 1.1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04800"/>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598" y="2286000"/>
            <a:ext cx="423033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83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pPr algn="ctr"/>
            <a:r>
              <a:rPr lang="en-US" dirty="0" smtClean="0">
                <a:latin typeface="Algerian" panose="04020705040A02060702" pitchFamily="82" charset="0"/>
              </a:rPr>
              <a:t>overview</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fontScale="92500" lnSpcReduction="10000"/>
          </a:bodyPr>
          <a:lstStyle/>
          <a:p>
            <a:r>
              <a:rPr lang="en-029" sz="3200" b="1" dirty="0" smtClean="0"/>
              <a:t>Business Transactions</a:t>
            </a:r>
            <a:r>
              <a:rPr lang="en-029" sz="3200" dirty="0" smtClean="0"/>
              <a:t>: I</a:t>
            </a:r>
            <a:r>
              <a:rPr lang="en-JM" sz="3200" dirty="0" smtClean="0"/>
              <a:t>s </a:t>
            </a:r>
            <a:r>
              <a:rPr lang="en-JM" sz="3200" dirty="0"/>
              <a:t>an economic activity or event which affects and changes the financial condition and performance of an individual, business or organization</a:t>
            </a:r>
            <a:r>
              <a:rPr lang="en-JM" sz="3200" dirty="0" smtClean="0"/>
              <a:t>.</a:t>
            </a:r>
          </a:p>
          <a:p>
            <a:r>
              <a:rPr lang="en-JM" sz="3200" b="1" dirty="0" smtClean="0"/>
              <a:t>Double Entry </a:t>
            </a:r>
            <a:r>
              <a:rPr lang="en-JM" sz="3200" b="1" dirty="0"/>
              <a:t>Book- keeping</a:t>
            </a:r>
            <a:r>
              <a:rPr lang="en-JM" sz="3200" b="1" dirty="0" smtClean="0"/>
              <a:t>: </a:t>
            </a:r>
            <a:r>
              <a:rPr lang="en-JM" sz="3200" dirty="0" smtClean="0"/>
              <a:t>An </a:t>
            </a:r>
            <a:r>
              <a:rPr lang="en-JM" sz="3200" dirty="0"/>
              <a:t>accounting technique which records each transaction as both a credit and a </a:t>
            </a:r>
            <a:r>
              <a:rPr lang="en-JM" sz="3200" dirty="0" smtClean="0"/>
              <a:t>debit.</a:t>
            </a:r>
            <a:endParaRPr lang="en-JM" sz="3200" dirty="0"/>
          </a:p>
          <a:p>
            <a:r>
              <a:rPr lang="en-JM" sz="3200" b="1" dirty="0" smtClean="0"/>
              <a:t>Trial Balance</a:t>
            </a:r>
            <a:r>
              <a:rPr lang="en-JM" sz="3200" b="1" dirty="0"/>
              <a:t>: </a:t>
            </a:r>
            <a:r>
              <a:rPr lang="en-JM" sz="3200" dirty="0"/>
              <a:t>A trial balance is a bookkeeping or accounting report that lists the balances in each of an organization's general ledger </a:t>
            </a:r>
            <a:r>
              <a:rPr lang="en-JM" sz="3200" dirty="0" smtClean="0"/>
              <a:t>accounts.</a:t>
            </a:r>
            <a:endParaRPr lang="en-029"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7055"/>
            <a:ext cx="16383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97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029" dirty="0" smtClean="0">
                <a:latin typeface="Algerian" panose="04020705040A02060702" pitchFamily="82" charset="0"/>
              </a:rPr>
              <a:t>sales</a:t>
            </a:r>
            <a:endParaRPr lang="en-029"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JM" sz="2800" dirty="0"/>
              <a:t>In accounting, sales refers to the revenues earned when a company sells its goods, products, merchandise, etc. The amounts recorded at the time of the sales transaction is also known as gross sales since there may be subsequent subtractions for sales returns, sales allowances, and early payment discounts. (Gross sales minus these subtractions results in the amount of net sales.)</a:t>
            </a:r>
            <a:endParaRPr lang="en-029" sz="2800" dirty="0"/>
          </a:p>
        </p:txBody>
      </p:sp>
      <p:pic>
        <p:nvPicPr>
          <p:cNvPr id="4" name="Picture 3"/>
          <p:cNvPicPr>
            <a:picLocks noChangeAspect="1"/>
          </p:cNvPicPr>
          <p:nvPr/>
        </p:nvPicPr>
        <p:blipFill>
          <a:blip r:embed="rId2"/>
          <a:stretch>
            <a:fillRect/>
          </a:stretch>
        </p:blipFill>
        <p:spPr>
          <a:xfrm>
            <a:off x="6477000" y="117475"/>
            <a:ext cx="1790700" cy="1629537"/>
          </a:xfrm>
          <a:prstGeom prst="rect">
            <a:avLst/>
          </a:prstGeom>
        </p:spPr>
      </p:pic>
    </p:spTree>
    <p:extLst>
      <p:ext uri="{BB962C8B-B14F-4D97-AF65-F5344CB8AC3E}">
        <p14:creationId xmlns:p14="http://schemas.microsoft.com/office/powerpoint/2010/main" val="1533232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dirty="0" smtClean="0">
                <a:latin typeface="Algerian" panose="04020705040A02060702" pitchFamily="82" charset="0"/>
              </a:rPr>
              <a:t>purchases</a:t>
            </a:r>
            <a:endParaRPr lang="en-JM"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JM" sz="2800" dirty="0"/>
              <a:t>A temporary account used in the periodic inventory system to record the purchases of merchandise for resale. (Purchases of equipment or supplies are not recorded in the purchases account.) This account reports the gross amount of purchases of merchandise. Net purchases is the amount of purchases minus purchases returns, purchases allowances, and purchases discounts.</a:t>
            </a:r>
          </a:p>
        </p:txBody>
      </p:sp>
      <p:pic>
        <p:nvPicPr>
          <p:cNvPr id="4" name="Picture 3"/>
          <p:cNvPicPr>
            <a:picLocks noChangeAspect="1"/>
          </p:cNvPicPr>
          <p:nvPr/>
        </p:nvPicPr>
        <p:blipFill>
          <a:blip r:embed="rId2"/>
          <a:stretch>
            <a:fillRect/>
          </a:stretch>
        </p:blipFill>
        <p:spPr>
          <a:xfrm>
            <a:off x="6858000" y="152401"/>
            <a:ext cx="1438275" cy="1164318"/>
          </a:xfrm>
          <a:prstGeom prst="rect">
            <a:avLst/>
          </a:prstGeom>
        </p:spPr>
      </p:pic>
    </p:spTree>
    <p:extLst>
      <p:ext uri="{BB962C8B-B14F-4D97-AF65-F5344CB8AC3E}">
        <p14:creationId xmlns:p14="http://schemas.microsoft.com/office/powerpoint/2010/main" val="127739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latin typeface="Algerian" panose="04020705040A02060702" pitchFamily="82" charset="0"/>
              </a:rPr>
              <a:t>Receipts and payments</a:t>
            </a:r>
            <a:endParaRPr lang="en-029" dirty="0">
              <a:latin typeface="Algerian" panose="04020705040A02060702" pitchFamily="82" charset="0"/>
            </a:endParaRPr>
          </a:p>
        </p:txBody>
      </p:sp>
      <p:sp>
        <p:nvSpPr>
          <p:cNvPr id="3" name="Content Placeholder 2"/>
          <p:cNvSpPr>
            <a:spLocks noGrp="1"/>
          </p:cNvSpPr>
          <p:nvPr>
            <p:ph idx="1"/>
          </p:nvPr>
        </p:nvSpPr>
        <p:spPr/>
        <p:txBody>
          <a:bodyPr/>
          <a:lstStyle/>
          <a:p>
            <a:r>
              <a:rPr lang="en-029" sz="2800" dirty="0"/>
              <a:t>Receipts and payments accounting means to record all cash and bank receipts and payments. We can maintain receipts and payments accounting by making receipts and payments account. It is prepared in non profit organisation. Its format is just like cash book of business. In debit </a:t>
            </a:r>
            <a:r>
              <a:rPr lang="en-029" sz="3200" dirty="0"/>
              <a:t>side</a:t>
            </a:r>
            <a:r>
              <a:rPr lang="en-029" sz="2800" dirty="0"/>
              <a:t>, we show all cash and bank receipts and in the credit side, we show all cash and bank payments</a:t>
            </a:r>
            <a:r>
              <a:rPr lang="en-029" dirty="0"/>
              <a:t>.</a:t>
            </a:r>
          </a:p>
        </p:txBody>
      </p:sp>
      <p:pic>
        <p:nvPicPr>
          <p:cNvPr id="4" name="Picture 3"/>
          <p:cNvPicPr>
            <a:picLocks noChangeAspect="1"/>
          </p:cNvPicPr>
          <p:nvPr/>
        </p:nvPicPr>
        <p:blipFill>
          <a:blip r:embed="rId2"/>
          <a:stretch>
            <a:fillRect/>
          </a:stretch>
        </p:blipFill>
        <p:spPr>
          <a:xfrm>
            <a:off x="7543800" y="92076"/>
            <a:ext cx="839018" cy="1050924"/>
          </a:xfrm>
          <a:prstGeom prst="rect">
            <a:avLst/>
          </a:prstGeom>
        </p:spPr>
      </p:pic>
    </p:spTree>
    <p:extLst>
      <p:ext uri="{BB962C8B-B14F-4D97-AF65-F5344CB8AC3E}">
        <p14:creationId xmlns:p14="http://schemas.microsoft.com/office/powerpoint/2010/main" val="196365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sz="3600" dirty="0" smtClean="0">
                <a:latin typeface="Algerian" panose="04020705040A02060702" pitchFamily="82" charset="0"/>
              </a:rPr>
              <a:t>REGULATIONS WHICH APPLY TO FINANCIAL  ACCOUNTING</a:t>
            </a:r>
            <a:endParaRPr lang="en-JM" sz="3600" dirty="0">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r>
              <a:rPr lang="en-JM" sz="2400" dirty="0"/>
              <a:t>The International Accounting Standards Board (IASB) in their Conceptual Framework for </a:t>
            </a:r>
            <a:r>
              <a:rPr lang="en-JM" sz="2400" dirty="0" smtClean="0"/>
              <a:t>Financial Reporting state that ‘the objective of general purpose financial reporting is  to provide financial information about </a:t>
            </a:r>
            <a:r>
              <a:rPr lang="en-JM" sz="2400" dirty="0"/>
              <a:t>the reporting entity that is useful to existing and potential investors, lenders and other </a:t>
            </a:r>
            <a:r>
              <a:rPr lang="en-JM" sz="2400" dirty="0" smtClean="0"/>
              <a:t>creditors in </a:t>
            </a:r>
            <a:r>
              <a:rPr lang="en-JM" sz="2400" dirty="0"/>
              <a:t>making decisions about providing resources to the entity. Those decisions involve buying, </a:t>
            </a:r>
            <a:r>
              <a:rPr lang="en-JM" sz="2400" dirty="0" smtClean="0"/>
              <a:t>selling or </a:t>
            </a:r>
            <a:r>
              <a:rPr lang="en-JM" sz="2400" dirty="0"/>
              <a:t>holding equity and debt instruments, and providing or settling loans and other forms of credit</a:t>
            </a:r>
            <a:r>
              <a:rPr lang="en-JM" sz="2400" dirty="0" smtClean="0"/>
              <a:t>’. </a:t>
            </a:r>
            <a:r>
              <a:rPr lang="en-JM" sz="2400" dirty="0"/>
              <a:t>Therefore, the </a:t>
            </a:r>
            <a:r>
              <a:rPr lang="en-JM" sz="2400" dirty="0" smtClean="0"/>
              <a:t>motivation for all accounting is </a:t>
            </a:r>
            <a:r>
              <a:rPr lang="en-JM" sz="2400" dirty="0"/>
              <a:t>to provide information, financial or otherwise, that can assist the users of financial statements in their</a:t>
            </a:r>
          </a:p>
          <a:p>
            <a:r>
              <a:rPr lang="en-JM" sz="2400" dirty="0"/>
              <a:t>economic decision-making.</a:t>
            </a:r>
          </a:p>
          <a:p>
            <a:endParaRPr lang="en-JM" sz="2400" dirty="0"/>
          </a:p>
        </p:txBody>
      </p:sp>
    </p:spTree>
    <p:extLst>
      <p:ext uri="{BB962C8B-B14F-4D97-AF65-F5344CB8AC3E}">
        <p14:creationId xmlns:p14="http://schemas.microsoft.com/office/powerpoint/2010/main" val="3247846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1480</TotalTime>
  <Words>1699</Words>
  <Application>Microsoft Office PowerPoint</Application>
  <PresentationFormat>On-screen Show (4:3)</PresentationFormat>
  <Paragraphs>144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 Unicode MS</vt:lpstr>
      <vt:lpstr>Algerian</vt:lpstr>
      <vt:lpstr>Arial</vt:lpstr>
      <vt:lpstr>Calibri</vt:lpstr>
      <vt:lpstr>Cambria</vt:lpstr>
      <vt:lpstr>Wingdings</vt:lpstr>
      <vt:lpstr>Adjacency</vt:lpstr>
      <vt:lpstr>UNIT 10: FINANCIAL ACCOUNTING</vt:lpstr>
      <vt:lpstr>FINANCIAL  ACCOUNTING</vt:lpstr>
      <vt:lpstr>The basic syllabus</vt:lpstr>
      <vt:lpstr>LEARNING OUTCOMES</vt:lpstr>
      <vt:lpstr>overview</vt:lpstr>
      <vt:lpstr>sales</vt:lpstr>
      <vt:lpstr>purchases</vt:lpstr>
      <vt:lpstr>Receipts and payments</vt:lpstr>
      <vt:lpstr>REGULATIONS WHICH APPLY TO FINANCIAL  ACCOUNTING</vt:lpstr>
      <vt:lpstr>REGULATIONS WHICH APPLY TO FINANCIAL  ACCOUNTING</vt:lpstr>
      <vt:lpstr>REGULATIONS WHICH APPLY TO FINANCIAL  ACCOUNTING</vt:lpstr>
      <vt:lpstr>REGULATIONS WHICH APPLY TO FINANCIAL  ACCOUNTING</vt:lpstr>
      <vt:lpstr>REGULATIONS WHICH APPLY TO FINANCIAL  ACCOUNTING</vt:lpstr>
      <vt:lpstr>REGULATIONS WHICH APPLY TO FINANCIAL  ACCOUNTING</vt:lpstr>
      <vt:lpstr>REGULATIONS WHICH APPLY TO FINANCIAL  ACCOUNTING</vt:lpstr>
      <vt:lpstr>General ledger</vt:lpstr>
      <vt:lpstr>Double entry</vt:lpstr>
      <vt:lpstr>Double entry</vt:lpstr>
      <vt:lpstr>Double entry</vt:lpstr>
      <vt:lpstr>Debits</vt:lpstr>
      <vt:lpstr>credits</vt:lpstr>
      <vt:lpstr>Double entry</vt:lpstr>
      <vt:lpstr>Trial balance</vt:lpstr>
      <vt:lpstr>Balance off rule</vt:lpstr>
      <vt:lpstr>BIBLIOGRAPHY</vt:lpstr>
      <vt:lpstr>BIBLIOGRAPHY</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 FINANCIAL ACCOUNTING AND REPORTING</dc:title>
  <dc:creator>Keisha Smith-Dawkins</dc:creator>
  <cp:lastModifiedBy>Judith Robb-Walters</cp:lastModifiedBy>
  <cp:revision>73</cp:revision>
  <cp:lastPrinted>2015-09-02T20:16:06Z</cp:lastPrinted>
  <dcterms:created xsi:type="dcterms:W3CDTF">2015-08-31T20:45:47Z</dcterms:created>
  <dcterms:modified xsi:type="dcterms:W3CDTF">2018-05-10T14:15:14Z</dcterms:modified>
</cp:coreProperties>
</file>