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sldIdLst>
    <p:sldId id="257" r:id="rId2"/>
    <p:sldId id="299" r:id="rId3"/>
    <p:sldId id="259" r:id="rId4"/>
    <p:sldId id="291" r:id="rId5"/>
    <p:sldId id="348" r:id="rId6"/>
    <p:sldId id="351" r:id="rId7"/>
    <p:sldId id="349" r:id="rId8"/>
    <p:sldId id="350" r:id="rId9"/>
    <p:sldId id="352" r:id="rId10"/>
    <p:sldId id="353" r:id="rId11"/>
    <p:sldId id="354" r:id="rId12"/>
    <p:sldId id="356" r:id="rId13"/>
    <p:sldId id="355" r:id="rId14"/>
    <p:sldId id="357" r:id="rId15"/>
    <p:sldId id="358" r:id="rId16"/>
    <p:sldId id="359" r:id="rId17"/>
    <p:sldId id="360" r:id="rId18"/>
    <p:sldId id="361" r:id="rId19"/>
    <p:sldId id="363" r:id="rId20"/>
    <p:sldId id="362" r:id="rId21"/>
    <p:sldId id="364" r:id="rId22"/>
    <p:sldId id="365" r:id="rId23"/>
    <p:sldId id="366" r:id="rId24"/>
    <p:sldId id="367" r:id="rId25"/>
    <p:sldId id="276" r:id="rId26"/>
    <p:sldId id="331" r:id="rId27"/>
    <p:sldId id="36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6" autoAdjust="0"/>
    <p:restoredTop sz="94676" autoAdjust="0"/>
  </p:normalViewPr>
  <p:slideViewPr>
    <p:cSldViewPr>
      <p:cViewPr varScale="1">
        <p:scale>
          <a:sx n="74" d="100"/>
          <a:sy n="74" d="100"/>
        </p:scale>
        <p:origin x="128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837E39-CF92-45F5-84E1-E72901B2425E}" type="datetimeFigureOut">
              <a:rPr lang="en-US" smtClean="0"/>
              <a:t>8/31/2016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E739FA-D650-4D63-9A26-FF6CD3898CA9}" type="slidenum">
              <a:rPr lang="en-US" smtClean="0"/>
              <a:t>‹#›</a:t>
            </a:fld>
            <a:endParaRPr lang="en-US"/>
          </a:p>
        </p:txBody>
      </p:sp>
    </p:spTree>
    <p:extLst>
      <p:ext uri="{BB962C8B-B14F-4D97-AF65-F5344CB8AC3E}">
        <p14:creationId xmlns:p14="http://schemas.microsoft.com/office/powerpoint/2010/main" val="248562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E739FA-D650-4D63-9A26-FF6CD3898CA9}" type="slidenum">
              <a:rPr lang="en-US" smtClean="0"/>
              <a:t>1</a:t>
            </a:fld>
            <a:endParaRPr lang="en-US"/>
          </a:p>
        </p:txBody>
      </p:sp>
    </p:spTree>
    <p:extLst>
      <p:ext uri="{BB962C8B-B14F-4D97-AF65-F5344CB8AC3E}">
        <p14:creationId xmlns:p14="http://schemas.microsoft.com/office/powerpoint/2010/main" val="3982160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1274773-82A1-4391-B47F-010B0D5E5F2E}" type="datetime1">
              <a:rPr lang="en-US" smtClean="0"/>
              <a:t>8/31/2016</a:t>
            </a:fld>
            <a:endParaRPr lang="en-US"/>
          </a:p>
        </p:txBody>
      </p:sp>
      <p:sp>
        <p:nvSpPr>
          <p:cNvPr id="17" name="Footer Placeholder 16"/>
          <p:cNvSpPr>
            <a:spLocks noGrp="1"/>
          </p:cNvSpPr>
          <p:nvPr>
            <p:ph type="ftr" sz="quarter" idx="11"/>
          </p:nvPr>
        </p:nvSpPr>
        <p:spPr/>
        <p:txBody>
          <a:bodyPr/>
          <a:lstStyle/>
          <a:p>
            <a:r>
              <a:rPr lang="en-US" smtClean="0"/>
              <a:t>N. Quarrie</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0B12A7C-2FFB-4EFB-8CA1-6FE1E8317CD1}"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8A0149-CD18-479F-8E55-57EF15F013DF}" type="datetime1">
              <a:rPr lang="en-US" smtClean="0"/>
              <a:t>8/31/2016</a:t>
            </a:fld>
            <a:endParaRPr lang="en-US"/>
          </a:p>
        </p:txBody>
      </p:sp>
      <p:sp>
        <p:nvSpPr>
          <p:cNvPr id="5" name="Footer Placeholder 4"/>
          <p:cNvSpPr>
            <a:spLocks noGrp="1"/>
          </p:cNvSpPr>
          <p:nvPr>
            <p:ph type="ftr" sz="quarter" idx="11"/>
          </p:nvPr>
        </p:nvSpPr>
        <p:spPr/>
        <p:txBody>
          <a:bodyPr/>
          <a:lstStyle/>
          <a:p>
            <a:r>
              <a:rPr lang="en-US" smtClean="0"/>
              <a:t>N. Quarrie</a:t>
            </a:r>
            <a:endParaRPr lang="en-US"/>
          </a:p>
        </p:txBody>
      </p:sp>
      <p:sp>
        <p:nvSpPr>
          <p:cNvPr id="6" name="Slide Number Placeholder 5"/>
          <p:cNvSpPr>
            <a:spLocks noGrp="1"/>
          </p:cNvSpPr>
          <p:nvPr>
            <p:ph type="sldNum" sz="quarter" idx="12"/>
          </p:nvPr>
        </p:nvSpPr>
        <p:spPr/>
        <p:txBody>
          <a:bodyPr/>
          <a:lstStyle/>
          <a:p>
            <a:fld id="{40B12A7C-2FFB-4EFB-8CA1-6FE1E8317CD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0B12A7C-2FFB-4EFB-8CA1-6FE1E8317CD1}"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9AB1A3-7610-495A-92B2-2E70C1CFC111}" type="datetime1">
              <a:rPr lang="en-US" smtClean="0"/>
              <a:t>8/31/2016</a:t>
            </a:fld>
            <a:endParaRPr lang="en-US"/>
          </a:p>
        </p:txBody>
      </p:sp>
      <p:sp>
        <p:nvSpPr>
          <p:cNvPr id="5" name="Footer Placeholder 4"/>
          <p:cNvSpPr>
            <a:spLocks noGrp="1"/>
          </p:cNvSpPr>
          <p:nvPr>
            <p:ph type="ftr" sz="quarter" idx="11"/>
          </p:nvPr>
        </p:nvSpPr>
        <p:spPr/>
        <p:txBody>
          <a:bodyPr/>
          <a:lstStyle/>
          <a:p>
            <a:r>
              <a:rPr lang="en-US" smtClean="0"/>
              <a:t>N. Quarrie</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A3D4F4C-709F-4304-98B5-D95CB87E759C}" type="datetime1">
              <a:rPr lang="en-US" smtClean="0"/>
              <a:t>8/31/2016</a:t>
            </a:fld>
            <a:endParaRPr lang="en-US"/>
          </a:p>
        </p:txBody>
      </p:sp>
      <p:sp>
        <p:nvSpPr>
          <p:cNvPr id="5" name="Footer Placeholder 4"/>
          <p:cNvSpPr>
            <a:spLocks noGrp="1"/>
          </p:cNvSpPr>
          <p:nvPr>
            <p:ph type="ftr" sz="quarter" idx="11"/>
          </p:nvPr>
        </p:nvSpPr>
        <p:spPr/>
        <p:txBody>
          <a:bodyPr/>
          <a:lstStyle/>
          <a:p>
            <a:r>
              <a:rPr lang="en-US" smtClean="0"/>
              <a:t>N. Quarrie</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0B12A7C-2FFB-4EFB-8CA1-6FE1E8317CD1}"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N. Quarrie</a:t>
            </a:r>
            <a:endParaRPr lang="en-US"/>
          </a:p>
        </p:txBody>
      </p:sp>
      <p:sp>
        <p:nvSpPr>
          <p:cNvPr id="4" name="Date Placeholder 3"/>
          <p:cNvSpPr>
            <a:spLocks noGrp="1"/>
          </p:cNvSpPr>
          <p:nvPr>
            <p:ph type="dt" sz="half" idx="10"/>
          </p:nvPr>
        </p:nvSpPr>
        <p:spPr/>
        <p:txBody>
          <a:bodyPr/>
          <a:lstStyle/>
          <a:p>
            <a:fld id="{0EE7CF20-FE45-4ED8-BF5E-442DA8C160D6}" type="datetime1">
              <a:rPr lang="en-US" smtClean="0"/>
              <a:t>8/31/2016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0B12A7C-2FFB-4EFB-8CA1-6FE1E8317CD1}"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9075412-7E81-4320-9FC0-964EB5406950}" type="datetime1">
              <a:rPr lang="en-US" smtClean="0"/>
              <a:t>8/31/2016</a:t>
            </a:fld>
            <a:endParaRPr lang="en-US"/>
          </a:p>
        </p:txBody>
      </p:sp>
      <p:sp>
        <p:nvSpPr>
          <p:cNvPr id="6" name="Footer Placeholder 5"/>
          <p:cNvSpPr>
            <a:spLocks noGrp="1"/>
          </p:cNvSpPr>
          <p:nvPr>
            <p:ph type="ftr" sz="quarter" idx="11"/>
          </p:nvPr>
        </p:nvSpPr>
        <p:spPr/>
        <p:txBody>
          <a:bodyPr/>
          <a:lstStyle/>
          <a:p>
            <a:r>
              <a:rPr lang="en-US" smtClean="0"/>
              <a:t>N. Quarrie</a:t>
            </a:r>
            <a:endParaRPr lang="en-US"/>
          </a:p>
        </p:txBody>
      </p:sp>
      <p:sp>
        <p:nvSpPr>
          <p:cNvPr id="7" name="Slide Number Placeholder 6"/>
          <p:cNvSpPr>
            <a:spLocks noGrp="1"/>
          </p:cNvSpPr>
          <p:nvPr>
            <p:ph type="sldNum" sz="quarter" idx="12"/>
          </p:nvPr>
        </p:nvSpPr>
        <p:spPr/>
        <p:txBody>
          <a:bodyPr/>
          <a:lstStyle/>
          <a:p>
            <a:fld id="{40B12A7C-2FFB-4EFB-8CA1-6FE1E8317CD1}"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E19167A-E3E0-49B2-9BF1-94CA9F296D0C}" type="datetime1">
              <a:rPr lang="en-US" smtClean="0"/>
              <a:t>8/31/2016</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N. Quarrie</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0B12A7C-2FFB-4EFB-8CA1-6FE1E8317CD1}"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A7BC2B6-56D4-4A51-AD96-4A5200693D39}" type="datetime1">
              <a:rPr lang="en-US" smtClean="0"/>
              <a:t>8/31/2016</a:t>
            </a:fld>
            <a:endParaRPr lang="en-US"/>
          </a:p>
        </p:txBody>
      </p:sp>
      <p:sp>
        <p:nvSpPr>
          <p:cNvPr id="4" name="Footer Placeholder 3"/>
          <p:cNvSpPr>
            <a:spLocks noGrp="1"/>
          </p:cNvSpPr>
          <p:nvPr>
            <p:ph type="ftr" sz="quarter" idx="11"/>
          </p:nvPr>
        </p:nvSpPr>
        <p:spPr/>
        <p:txBody>
          <a:bodyPr/>
          <a:lstStyle/>
          <a:p>
            <a:r>
              <a:rPr lang="en-US" smtClean="0"/>
              <a:t>N. Quarrie</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0B12A7C-2FFB-4EFB-8CA1-6FE1E8317CD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B54E04A-694E-40BF-B097-10F0EA75834E}" type="datetime1">
              <a:rPr lang="en-US" smtClean="0"/>
              <a:t>8/31/2016</a:t>
            </a:fld>
            <a:endParaRPr lang="en-US"/>
          </a:p>
        </p:txBody>
      </p:sp>
      <p:sp>
        <p:nvSpPr>
          <p:cNvPr id="3" name="Footer Placeholder 2"/>
          <p:cNvSpPr>
            <a:spLocks noGrp="1"/>
          </p:cNvSpPr>
          <p:nvPr>
            <p:ph type="ftr" sz="quarter" idx="11"/>
          </p:nvPr>
        </p:nvSpPr>
        <p:spPr/>
        <p:txBody>
          <a:bodyPr/>
          <a:lstStyle/>
          <a:p>
            <a:r>
              <a:rPr lang="en-US" smtClean="0"/>
              <a:t>N. Quarrie</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0B12A7C-2FFB-4EFB-8CA1-6FE1E8317CD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0B12A7C-2FFB-4EFB-8CA1-6FE1E8317CD1}"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2C29994-011B-4F89-93D5-FAD7BACE8891}" type="datetime1">
              <a:rPr lang="en-US" smtClean="0"/>
              <a:t>8/31/2016</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N. Quarrie</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0B12A7C-2FFB-4EFB-8CA1-6FE1E8317CD1}"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753C3E4-AA4E-4A82-A5ED-1FC4AC851B06}" type="datetime1">
              <a:rPr lang="en-US" smtClean="0"/>
              <a:t>8/31/2016</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N. Quarrie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426397F-A951-4664-8E18-3645F17FC803}" type="datetime1">
              <a:rPr lang="en-US" smtClean="0"/>
              <a:t>8/31/2016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N. Quarrie</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0B12A7C-2FFB-4EFB-8CA1-6FE1E8317CD1}"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Week one</a:t>
            </a:r>
          </a:p>
          <a:p>
            <a:r>
              <a:rPr lang="en-US" dirty="0" smtClean="0"/>
              <a:t>Lecturer: N. Quarrie</a:t>
            </a:r>
          </a:p>
          <a:p>
            <a:endParaRPr lang="en-US" dirty="0"/>
          </a:p>
          <a:p>
            <a:endParaRPr lang="en-US" dirty="0" smtClean="0"/>
          </a:p>
          <a:p>
            <a:r>
              <a:rPr lang="en-US" dirty="0" smtClean="0"/>
              <a:t> </a:t>
            </a:r>
            <a:endParaRPr lang="en-US" dirty="0"/>
          </a:p>
        </p:txBody>
      </p:sp>
      <p:sp>
        <p:nvSpPr>
          <p:cNvPr id="2" name="Title 1"/>
          <p:cNvSpPr>
            <a:spLocks noGrp="1"/>
          </p:cNvSpPr>
          <p:nvPr>
            <p:ph type="ctrTitle"/>
          </p:nvPr>
        </p:nvSpPr>
        <p:spPr/>
        <p:txBody>
          <a:bodyPr>
            <a:normAutofit/>
          </a:bodyPr>
          <a:lstStyle/>
          <a:p>
            <a:r>
              <a:rPr lang="en-US" dirty="0"/>
              <a:t>UNIT </a:t>
            </a:r>
            <a:r>
              <a:rPr lang="en-US" dirty="0" smtClean="0"/>
              <a:t>4: MARKETING PRINCIPLES </a:t>
            </a:r>
            <a:endParaRPr lang="en-US" dirty="0"/>
          </a:p>
        </p:txBody>
      </p:sp>
      <p:sp>
        <p:nvSpPr>
          <p:cNvPr id="4" name="Footer Placeholder 3"/>
          <p:cNvSpPr>
            <a:spLocks noGrp="1"/>
          </p:cNvSpPr>
          <p:nvPr>
            <p:ph type="ftr" sz="quarter" idx="11"/>
          </p:nvPr>
        </p:nvSpPr>
        <p:spPr/>
        <p:txBody>
          <a:bodyPr/>
          <a:lstStyle/>
          <a:p>
            <a:r>
              <a:rPr lang="en-US" smtClean="0"/>
              <a:t>N. Quarrie</a:t>
            </a:r>
            <a:endParaRPr lang="en-US"/>
          </a:p>
        </p:txBody>
      </p:sp>
      <p:sp>
        <p:nvSpPr>
          <p:cNvPr id="5" name="Slide Number Placeholder 4"/>
          <p:cNvSpPr>
            <a:spLocks noGrp="1"/>
          </p:cNvSpPr>
          <p:nvPr>
            <p:ph type="sldNum" sz="quarter" idx="12"/>
          </p:nvPr>
        </p:nvSpPr>
        <p:spPr/>
        <p:txBody>
          <a:bodyPr/>
          <a:lstStyle/>
          <a:p>
            <a:fld id="{40B12A7C-2FFB-4EFB-8CA1-6FE1E8317CD1}" type="slidenum">
              <a:rPr lang="en-US" smtClean="0"/>
              <a:t>1</a:t>
            </a:fld>
            <a:endParaRPr lang="en-US"/>
          </a:p>
        </p:txBody>
      </p:sp>
    </p:spTree>
    <p:extLst>
      <p:ext uri="{BB962C8B-B14F-4D97-AF65-F5344CB8AC3E}">
        <p14:creationId xmlns:p14="http://schemas.microsoft.com/office/powerpoint/2010/main" val="881388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a:t>
            </a:r>
          </a:p>
        </p:txBody>
      </p:sp>
      <p:sp>
        <p:nvSpPr>
          <p:cNvPr id="3" name="Footer Placeholder 2"/>
          <p:cNvSpPr>
            <a:spLocks noGrp="1"/>
          </p:cNvSpPr>
          <p:nvPr>
            <p:ph type="ftr" sz="quarter" idx="11"/>
          </p:nvPr>
        </p:nvSpPr>
        <p:spPr/>
        <p:txBody>
          <a:bodyPr/>
          <a:lstStyle/>
          <a:p>
            <a:r>
              <a:rPr lang="en-US" smtClean="0"/>
              <a:t>N. Quarrie</a:t>
            </a:r>
            <a:endParaRPr lang="en-US"/>
          </a:p>
        </p:txBody>
      </p:sp>
      <p:sp>
        <p:nvSpPr>
          <p:cNvPr id="4" name="Slide Number Placeholder 3"/>
          <p:cNvSpPr>
            <a:spLocks noGrp="1"/>
          </p:cNvSpPr>
          <p:nvPr>
            <p:ph type="sldNum" sz="quarter" idx="12"/>
          </p:nvPr>
        </p:nvSpPr>
        <p:spPr/>
        <p:txBody>
          <a:bodyPr/>
          <a:lstStyle/>
          <a:p>
            <a:fld id="{40B12A7C-2FFB-4EFB-8CA1-6FE1E8317CD1}" type="slidenum">
              <a:rPr lang="en-US" smtClean="0"/>
              <a:t>10</a:t>
            </a:fld>
            <a:endParaRPr lang="en-US"/>
          </a:p>
        </p:txBody>
      </p:sp>
      <p:sp>
        <p:nvSpPr>
          <p:cNvPr id="5" name="Content Placeholder 4"/>
          <p:cNvSpPr>
            <a:spLocks noGrp="1"/>
          </p:cNvSpPr>
          <p:nvPr>
            <p:ph sz="quarter" idx="1"/>
          </p:nvPr>
        </p:nvSpPr>
        <p:spPr/>
        <p:txBody>
          <a:bodyPr>
            <a:normAutofit fontScale="92500" lnSpcReduction="20000"/>
          </a:bodyPr>
          <a:lstStyle/>
          <a:p>
            <a:r>
              <a:rPr lang="en-US" b="1" dirty="0"/>
              <a:t>Total quality management (</a:t>
            </a:r>
            <a:r>
              <a:rPr lang="en-US" b="1" dirty="0" smtClean="0"/>
              <a:t>TQM)</a:t>
            </a:r>
            <a:r>
              <a:rPr lang="en-US" dirty="0" smtClean="0"/>
              <a:t>-”Programs </a:t>
            </a:r>
            <a:r>
              <a:rPr lang="en-US" dirty="0"/>
              <a:t>designed to constantly improve the quality of products, services, and marketing </a:t>
            </a:r>
            <a:r>
              <a:rPr lang="en-US" dirty="0" smtClean="0"/>
              <a:t>processes </a:t>
            </a:r>
            <a:r>
              <a:rPr lang="en-US" dirty="0"/>
              <a:t>(Kotler et al., 2008</a:t>
            </a:r>
            <a:r>
              <a:rPr lang="en-US" dirty="0" smtClean="0"/>
              <a:t>).”</a:t>
            </a:r>
          </a:p>
          <a:p>
            <a:endParaRPr lang="en-US" dirty="0"/>
          </a:p>
          <a:p>
            <a:r>
              <a:rPr lang="en-US" dirty="0" smtClean="0"/>
              <a:t>“Marketing </a:t>
            </a:r>
            <a:r>
              <a:rPr lang="en-US" dirty="0"/>
              <a:t>occurs when people decide to satisfy needs and wants through exchange. </a:t>
            </a:r>
            <a:r>
              <a:rPr lang="en-US" b="1" dirty="0"/>
              <a:t>Exchange </a:t>
            </a:r>
            <a:r>
              <a:rPr lang="en-US" dirty="0"/>
              <a:t>is the act of obtaining a desired object from someone by offering something in </a:t>
            </a:r>
            <a:r>
              <a:rPr lang="en-US" dirty="0" smtClean="0"/>
              <a:t>return </a:t>
            </a:r>
            <a:r>
              <a:rPr lang="en-US" dirty="0"/>
              <a:t>(Kotler et al., 2008</a:t>
            </a:r>
            <a:r>
              <a:rPr lang="en-US" dirty="0" smtClean="0"/>
              <a:t>).” </a:t>
            </a:r>
          </a:p>
          <a:p>
            <a:endParaRPr lang="en-US" dirty="0" smtClean="0"/>
          </a:p>
          <a:p>
            <a:r>
              <a:rPr lang="en-US" b="1" dirty="0"/>
              <a:t>Relationship </a:t>
            </a:r>
            <a:r>
              <a:rPr lang="en-US" b="1" dirty="0" smtClean="0"/>
              <a:t>marketing- “</a:t>
            </a:r>
            <a:r>
              <a:rPr lang="en-US" dirty="0" smtClean="0"/>
              <a:t>The </a:t>
            </a:r>
            <a:r>
              <a:rPr lang="en-US" dirty="0"/>
              <a:t>process of creating, maintaining, and enhancing strong, value-laden relationships with customers and other </a:t>
            </a:r>
            <a:r>
              <a:rPr lang="en-US" dirty="0" smtClean="0"/>
              <a:t>stakeholders </a:t>
            </a:r>
            <a:r>
              <a:rPr lang="en-US" dirty="0"/>
              <a:t>(Kotler et al., 2008</a:t>
            </a:r>
            <a:r>
              <a:rPr lang="en-US" dirty="0" smtClean="0"/>
              <a:t>).” </a:t>
            </a:r>
            <a:endParaRPr lang="en-US" dirty="0"/>
          </a:p>
          <a:p>
            <a:endParaRPr lang="en-US" dirty="0" smtClean="0"/>
          </a:p>
          <a:p>
            <a:endParaRPr lang="en-US" dirty="0"/>
          </a:p>
        </p:txBody>
      </p:sp>
    </p:spTree>
    <p:extLst>
      <p:ext uri="{BB962C8B-B14F-4D97-AF65-F5344CB8AC3E}">
        <p14:creationId xmlns:p14="http://schemas.microsoft.com/office/powerpoint/2010/main" val="2304229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a:t>
            </a:r>
          </a:p>
        </p:txBody>
      </p:sp>
      <p:sp>
        <p:nvSpPr>
          <p:cNvPr id="3" name="Footer Placeholder 2"/>
          <p:cNvSpPr>
            <a:spLocks noGrp="1"/>
          </p:cNvSpPr>
          <p:nvPr>
            <p:ph type="ftr" sz="quarter" idx="11"/>
          </p:nvPr>
        </p:nvSpPr>
        <p:spPr/>
        <p:txBody>
          <a:bodyPr/>
          <a:lstStyle/>
          <a:p>
            <a:r>
              <a:rPr lang="en-US" smtClean="0"/>
              <a:t>N. Quarrie</a:t>
            </a:r>
            <a:endParaRPr lang="en-US"/>
          </a:p>
        </p:txBody>
      </p:sp>
      <p:sp>
        <p:nvSpPr>
          <p:cNvPr id="4" name="Slide Number Placeholder 3"/>
          <p:cNvSpPr>
            <a:spLocks noGrp="1"/>
          </p:cNvSpPr>
          <p:nvPr>
            <p:ph type="sldNum" sz="quarter" idx="12"/>
          </p:nvPr>
        </p:nvSpPr>
        <p:spPr/>
        <p:txBody>
          <a:bodyPr/>
          <a:lstStyle/>
          <a:p>
            <a:fld id="{40B12A7C-2FFB-4EFB-8CA1-6FE1E8317CD1}" type="slidenum">
              <a:rPr lang="en-US" smtClean="0"/>
              <a:t>11</a:t>
            </a:fld>
            <a:endParaRPr lang="en-US"/>
          </a:p>
        </p:txBody>
      </p:sp>
      <p:sp>
        <p:nvSpPr>
          <p:cNvPr id="5" name="Content Placeholder 4"/>
          <p:cNvSpPr>
            <a:spLocks noGrp="1"/>
          </p:cNvSpPr>
          <p:nvPr>
            <p:ph sz="quarter" idx="1"/>
          </p:nvPr>
        </p:nvSpPr>
        <p:spPr/>
        <p:txBody>
          <a:bodyPr>
            <a:normAutofit lnSpcReduction="10000"/>
          </a:bodyPr>
          <a:lstStyle/>
          <a:p>
            <a:r>
              <a:rPr lang="en-US" b="1" dirty="0"/>
              <a:t>Relationship </a:t>
            </a:r>
            <a:r>
              <a:rPr lang="en-US" b="1" dirty="0" smtClean="0"/>
              <a:t>marketing-</a:t>
            </a:r>
            <a:r>
              <a:rPr lang="en-US" dirty="0" smtClean="0"/>
              <a:t>Initially, marketing was mainly just about marketing to make a profit but now a lot of emphasis is also place on relationships between the </a:t>
            </a:r>
            <a:r>
              <a:rPr lang="en-US" dirty="0"/>
              <a:t>different stakeholders: “Relationship marketing is oriented more toward the long term. The goal is to deliver long-term value to customers, and the measures of success are long-term customer satisfaction and retention. Beyond offering consistently high value and satisfaction, marketers can use a number of specific marketing tools to develop stronger bonds with </a:t>
            </a:r>
            <a:r>
              <a:rPr lang="en-US" dirty="0" smtClean="0"/>
              <a:t>consumers </a:t>
            </a:r>
            <a:r>
              <a:rPr lang="en-US" dirty="0"/>
              <a:t>(Kotler et al., 2008)</a:t>
            </a:r>
            <a:r>
              <a:rPr lang="en-US" dirty="0" smtClean="0"/>
              <a:t>” </a:t>
            </a:r>
            <a:endParaRPr lang="en-US" dirty="0"/>
          </a:p>
        </p:txBody>
      </p:sp>
    </p:spTree>
    <p:extLst>
      <p:ext uri="{BB962C8B-B14F-4D97-AF65-F5344CB8AC3E}">
        <p14:creationId xmlns:p14="http://schemas.microsoft.com/office/powerpoint/2010/main" val="474318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Evolution of Marketing </a:t>
            </a:r>
            <a:r>
              <a:rPr lang="en-US" dirty="0" smtClean="0"/>
              <a:t>Concept</a:t>
            </a:r>
            <a:endParaRPr lang="en-US" dirty="0"/>
          </a:p>
        </p:txBody>
      </p:sp>
      <p:sp>
        <p:nvSpPr>
          <p:cNvPr id="3" name="Footer Placeholder 2"/>
          <p:cNvSpPr>
            <a:spLocks noGrp="1"/>
          </p:cNvSpPr>
          <p:nvPr>
            <p:ph type="ftr" sz="quarter" idx="11"/>
          </p:nvPr>
        </p:nvSpPr>
        <p:spPr/>
        <p:txBody>
          <a:bodyPr/>
          <a:lstStyle/>
          <a:p>
            <a:r>
              <a:rPr lang="en-US" smtClean="0"/>
              <a:t>N. Quarrie</a:t>
            </a:r>
            <a:endParaRPr lang="en-US"/>
          </a:p>
        </p:txBody>
      </p:sp>
      <p:sp>
        <p:nvSpPr>
          <p:cNvPr id="4" name="Slide Number Placeholder 3"/>
          <p:cNvSpPr>
            <a:spLocks noGrp="1"/>
          </p:cNvSpPr>
          <p:nvPr>
            <p:ph type="sldNum" sz="quarter" idx="12"/>
          </p:nvPr>
        </p:nvSpPr>
        <p:spPr/>
        <p:txBody>
          <a:bodyPr/>
          <a:lstStyle/>
          <a:p>
            <a:fld id="{40B12A7C-2FFB-4EFB-8CA1-6FE1E8317CD1}" type="slidenum">
              <a:rPr lang="en-US" smtClean="0"/>
              <a:t>12</a:t>
            </a:fld>
            <a:endParaRPr lang="en-US"/>
          </a:p>
        </p:txBody>
      </p:sp>
      <p:sp>
        <p:nvSpPr>
          <p:cNvPr id="5" name="Content Placeholder 4"/>
          <p:cNvSpPr>
            <a:spLocks noGrp="1"/>
          </p:cNvSpPr>
          <p:nvPr>
            <p:ph sz="quarter" idx="1"/>
          </p:nvPr>
        </p:nvSpPr>
        <p:spPr/>
        <p:txBody>
          <a:bodyPr>
            <a:normAutofit fontScale="77500" lnSpcReduction="20000"/>
          </a:bodyPr>
          <a:lstStyle/>
          <a:p>
            <a:pPr marL="0" indent="0">
              <a:buNone/>
            </a:pPr>
            <a:r>
              <a:rPr lang="en-US" dirty="0" smtClean="0"/>
              <a:t>“Marketing </a:t>
            </a:r>
            <a:r>
              <a:rPr lang="en-US" dirty="0"/>
              <a:t>philosophy has undergone a thorough and gradual change since the great Industrial Revolution that took place during the latter-half of the 18th and first-half of the 19th </a:t>
            </a:r>
            <a:r>
              <a:rPr lang="en-US" dirty="0" smtClean="0"/>
              <a:t>centuries </a:t>
            </a:r>
            <a:r>
              <a:rPr lang="en-US" dirty="0"/>
              <a:t>(YourArticleLibrary.com: The Next Generation Library, 2015</a:t>
            </a:r>
            <a:r>
              <a:rPr lang="en-US" dirty="0" smtClean="0"/>
              <a:t>).” </a:t>
            </a:r>
          </a:p>
          <a:p>
            <a:pPr marL="0" indent="0">
              <a:buNone/>
            </a:pPr>
            <a:endParaRPr lang="en-US" dirty="0" smtClean="0"/>
          </a:p>
          <a:p>
            <a:r>
              <a:rPr lang="en-US" dirty="0" smtClean="0"/>
              <a:t> These different changes since the </a:t>
            </a:r>
            <a:r>
              <a:rPr lang="en-US" dirty="0"/>
              <a:t>great Industrial </a:t>
            </a:r>
            <a:r>
              <a:rPr lang="en-US" dirty="0" smtClean="0"/>
              <a:t>Revolution are reflected in the different </a:t>
            </a:r>
            <a:r>
              <a:rPr lang="en-US" dirty="0"/>
              <a:t>marketing concepts/philosophies that marketing managers use to guide their marketing activities. The main ones are</a:t>
            </a:r>
            <a:r>
              <a:rPr lang="en-US" dirty="0" smtClean="0"/>
              <a:t>:</a:t>
            </a:r>
          </a:p>
          <a:p>
            <a:endParaRPr lang="en-US" dirty="0"/>
          </a:p>
          <a:p>
            <a:r>
              <a:rPr lang="en-US" dirty="0"/>
              <a:t>The Production Concept</a:t>
            </a:r>
          </a:p>
          <a:p>
            <a:r>
              <a:rPr lang="en-US" dirty="0"/>
              <a:t>The Product Concept</a:t>
            </a:r>
          </a:p>
          <a:p>
            <a:r>
              <a:rPr lang="en-US" dirty="0"/>
              <a:t>The Selling Concept</a:t>
            </a:r>
          </a:p>
          <a:p>
            <a:r>
              <a:rPr lang="en-US" dirty="0"/>
              <a:t>The Marketing Concept</a:t>
            </a:r>
          </a:p>
          <a:p>
            <a:r>
              <a:rPr lang="en-US" dirty="0"/>
              <a:t>The Societal Marketing Concept</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685653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Production </a:t>
            </a:r>
            <a:r>
              <a:rPr lang="en-US" dirty="0" smtClean="0"/>
              <a:t>Concept/</a:t>
            </a:r>
            <a:r>
              <a:rPr lang="en-US" dirty="0"/>
              <a:t>Production Orientation </a:t>
            </a:r>
            <a:r>
              <a:rPr lang="en-US" dirty="0" smtClean="0"/>
              <a:t>Philosophy</a:t>
            </a:r>
            <a:endParaRPr lang="en-US" dirty="0"/>
          </a:p>
        </p:txBody>
      </p:sp>
      <p:sp>
        <p:nvSpPr>
          <p:cNvPr id="3" name="Footer Placeholder 2"/>
          <p:cNvSpPr>
            <a:spLocks noGrp="1"/>
          </p:cNvSpPr>
          <p:nvPr>
            <p:ph type="ftr" sz="quarter" idx="11"/>
          </p:nvPr>
        </p:nvSpPr>
        <p:spPr/>
        <p:txBody>
          <a:bodyPr/>
          <a:lstStyle/>
          <a:p>
            <a:r>
              <a:rPr lang="en-US" smtClean="0"/>
              <a:t>N. Quarrie</a:t>
            </a:r>
            <a:endParaRPr lang="en-US"/>
          </a:p>
        </p:txBody>
      </p:sp>
      <p:sp>
        <p:nvSpPr>
          <p:cNvPr id="4" name="Slide Number Placeholder 3"/>
          <p:cNvSpPr>
            <a:spLocks noGrp="1"/>
          </p:cNvSpPr>
          <p:nvPr>
            <p:ph type="sldNum" sz="quarter" idx="12"/>
          </p:nvPr>
        </p:nvSpPr>
        <p:spPr/>
        <p:txBody>
          <a:bodyPr/>
          <a:lstStyle/>
          <a:p>
            <a:fld id="{40B12A7C-2FFB-4EFB-8CA1-6FE1E8317CD1}" type="slidenum">
              <a:rPr lang="en-US" smtClean="0"/>
              <a:t>13</a:t>
            </a:fld>
            <a:endParaRPr lang="en-US"/>
          </a:p>
        </p:txBody>
      </p:sp>
      <p:sp>
        <p:nvSpPr>
          <p:cNvPr id="5" name="Content Placeholder 4"/>
          <p:cNvSpPr>
            <a:spLocks noGrp="1"/>
          </p:cNvSpPr>
          <p:nvPr>
            <p:ph sz="quarter" idx="1"/>
          </p:nvPr>
        </p:nvSpPr>
        <p:spPr/>
        <p:txBody>
          <a:bodyPr/>
          <a:lstStyle/>
          <a:p>
            <a:r>
              <a:rPr lang="en-US" dirty="0" smtClean="0"/>
              <a:t>“The </a:t>
            </a:r>
            <a:r>
              <a:rPr lang="en-US" dirty="0"/>
              <a:t>philosophy that consumers will favor products that are available and highly affordable and that management should therefore focus on improving production and distribution </a:t>
            </a:r>
            <a:r>
              <a:rPr lang="en-US" dirty="0" smtClean="0"/>
              <a:t>efficiency </a:t>
            </a:r>
            <a:r>
              <a:rPr lang="en-US" dirty="0"/>
              <a:t>(Kotler et al., 2008).”</a:t>
            </a:r>
          </a:p>
          <a:p>
            <a:endParaRPr lang="en-US" dirty="0"/>
          </a:p>
        </p:txBody>
      </p:sp>
    </p:spTree>
    <p:extLst>
      <p:ext uri="{BB962C8B-B14F-4D97-AF65-F5344CB8AC3E}">
        <p14:creationId xmlns:p14="http://schemas.microsoft.com/office/powerpoint/2010/main" val="4138922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 concept</a:t>
            </a:r>
          </a:p>
        </p:txBody>
      </p:sp>
      <p:sp>
        <p:nvSpPr>
          <p:cNvPr id="3" name="Footer Placeholder 2"/>
          <p:cNvSpPr>
            <a:spLocks noGrp="1"/>
          </p:cNvSpPr>
          <p:nvPr>
            <p:ph type="ftr" sz="quarter" idx="11"/>
          </p:nvPr>
        </p:nvSpPr>
        <p:spPr/>
        <p:txBody>
          <a:bodyPr/>
          <a:lstStyle/>
          <a:p>
            <a:r>
              <a:rPr lang="en-US" smtClean="0"/>
              <a:t>N. Quarrie</a:t>
            </a:r>
            <a:endParaRPr lang="en-US"/>
          </a:p>
        </p:txBody>
      </p:sp>
      <p:sp>
        <p:nvSpPr>
          <p:cNvPr id="4" name="Slide Number Placeholder 3"/>
          <p:cNvSpPr>
            <a:spLocks noGrp="1"/>
          </p:cNvSpPr>
          <p:nvPr>
            <p:ph type="sldNum" sz="quarter" idx="12"/>
          </p:nvPr>
        </p:nvSpPr>
        <p:spPr/>
        <p:txBody>
          <a:bodyPr/>
          <a:lstStyle/>
          <a:p>
            <a:fld id="{40B12A7C-2FFB-4EFB-8CA1-6FE1E8317CD1}" type="slidenum">
              <a:rPr lang="en-US" smtClean="0"/>
              <a:t>14</a:t>
            </a:fld>
            <a:endParaRPr lang="en-US"/>
          </a:p>
        </p:txBody>
      </p:sp>
      <p:sp>
        <p:nvSpPr>
          <p:cNvPr id="5" name="Content Placeholder 4"/>
          <p:cNvSpPr>
            <a:spLocks noGrp="1"/>
          </p:cNvSpPr>
          <p:nvPr>
            <p:ph sz="quarter" idx="1"/>
          </p:nvPr>
        </p:nvSpPr>
        <p:spPr/>
        <p:txBody>
          <a:bodyPr/>
          <a:lstStyle/>
          <a:p>
            <a:r>
              <a:rPr lang="en-US" dirty="0" smtClean="0"/>
              <a:t>“The </a:t>
            </a:r>
            <a:r>
              <a:rPr lang="en-US" dirty="0"/>
              <a:t>idea that consumers will favor products that offer the most quality, performance, and features and that the organization should therefore devote its energy to making continuous product </a:t>
            </a:r>
            <a:r>
              <a:rPr lang="en-US" dirty="0" smtClean="0"/>
              <a:t>improvements </a:t>
            </a:r>
            <a:r>
              <a:rPr lang="en-US" dirty="0"/>
              <a:t>(Kotler et al., 2008).”</a:t>
            </a:r>
          </a:p>
          <a:p>
            <a:endParaRPr lang="en-US" dirty="0"/>
          </a:p>
        </p:txBody>
      </p:sp>
    </p:spTree>
    <p:extLst>
      <p:ext uri="{BB962C8B-B14F-4D97-AF65-F5344CB8AC3E}">
        <p14:creationId xmlns:p14="http://schemas.microsoft.com/office/powerpoint/2010/main" val="1255453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Selling concept</a:t>
            </a:r>
          </a:p>
        </p:txBody>
      </p:sp>
      <p:sp>
        <p:nvSpPr>
          <p:cNvPr id="3" name="Footer Placeholder 2"/>
          <p:cNvSpPr>
            <a:spLocks noGrp="1"/>
          </p:cNvSpPr>
          <p:nvPr>
            <p:ph type="ftr" sz="quarter" idx="11"/>
          </p:nvPr>
        </p:nvSpPr>
        <p:spPr/>
        <p:txBody>
          <a:bodyPr/>
          <a:lstStyle/>
          <a:p>
            <a:r>
              <a:rPr lang="en-US" smtClean="0"/>
              <a:t>N. Quarrie</a:t>
            </a:r>
            <a:endParaRPr lang="en-US"/>
          </a:p>
        </p:txBody>
      </p:sp>
      <p:sp>
        <p:nvSpPr>
          <p:cNvPr id="4" name="Slide Number Placeholder 3"/>
          <p:cNvSpPr>
            <a:spLocks noGrp="1"/>
          </p:cNvSpPr>
          <p:nvPr>
            <p:ph type="sldNum" sz="quarter" idx="12"/>
          </p:nvPr>
        </p:nvSpPr>
        <p:spPr/>
        <p:txBody>
          <a:bodyPr/>
          <a:lstStyle/>
          <a:p>
            <a:fld id="{40B12A7C-2FFB-4EFB-8CA1-6FE1E8317CD1}" type="slidenum">
              <a:rPr lang="en-US" smtClean="0"/>
              <a:t>15</a:t>
            </a:fld>
            <a:endParaRPr lang="en-US"/>
          </a:p>
        </p:txBody>
      </p:sp>
      <p:sp>
        <p:nvSpPr>
          <p:cNvPr id="5" name="Content Placeholder 4"/>
          <p:cNvSpPr>
            <a:spLocks noGrp="1"/>
          </p:cNvSpPr>
          <p:nvPr>
            <p:ph sz="quarter" idx="1"/>
          </p:nvPr>
        </p:nvSpPr>
        <p:spPr/>
        <p:txBody>
          <a:bodyPr/>
          <a:lstStyle/>
          <a:p>
            <a:r>
              <a:rPr lang="en-US" dirty="0" smtClean="0"/>
              <a:t>“The </a:t>
            </a:r>
            <a:r>
              <a:rPr lang="en-US" dirty="0"/>
              <a:t>idea that consumers will not buy enough of the organization’s products unless the organization undertakes a large-scale selling and promotion </a:t>
            </a:r>
            <a:r>
              <a:rPr lang="en-US" dirty="0" smtClean="0"/>
              <a:t>effort </a:t>
            </a:r>
            <a:r>
              <a:rPr lang="en-US" dirty="0"/>
              <a:t>(Kotler et al., 2008).”</a:t>
            </a:r>
          </a:p>
          <a:p>
            <a:endParaRPr lang="en-US" dirty="0"/>
          </a:p>
        </p:txBody>
      </p:sp>
    </p:spTree>
    <p:extLst>
      <p:ext uri="{BB962C8B-B14F-4D97-AF65-F5344CB8AC3E}">
        <p14:creationId xmlns:p14="http://schemas.microsoft.com/office/powerpoint/2010/main" val="396933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Marketing concept</a:t>
            </a:r>
          </a:p>
        </p:txBody>
      </p:sp>
      <p:sp>
        <p:nvSpPr>
          <p:cNvPr id="3" name="Footer Placeholder 2"/>
          <p:cNvSpPr>
            <a:spLocks noGrp="1"/>
          </p:cNvSpPr>
          <p:nvPr>
            <p:ph type="ftr" sz="quarter" idx="11"/>
          </p:nvPr>
        </p:nvSpPr>
        <p:spPr/>
        <p:txBody>
          <a:bodyPr/>
          <a:lstStyle/>
          <a:p>
            <a:r>
              <a:rPr lang="en-US" smtClean="0"/>
              <a:t>N. Quarrie</a:t>
            </a:r>
            <a:endParaRPr lang="en-US"/>
          </a:p>
        </p:txBody>
      </p:sp>
      <p:sp>
        <p:nvSpPr>
          <p:cNvPr id="4" name="Slide Number Placeholder 3"/>
          <p:cNvSpPr>
            <a:spLocks noGrp="1"/>
          </p:cNvSpPr>
          <p:nvPr>
            <p:ph type="sldNum" sz="quarter" idx="12"/>
          </p:nvPr>
        </p:nvSpPr>
        <p:spPr/>
        <p:txBody>
          <a:bodyPr/>
          <a:lstStyle/>
          <a:p>
            <a:fld id="{40B12A7C-2FFB-4EFB-8CA1-6FE1E8317CD1}" type="slidenum">
              <a:rPr lang="en-US" smtClean="0"/>
              <a:t>16</a:t>
            </a:fld>
            <a:endParaRPr lang="en-US"/>
          </a:p>
        </p:txBody>
      </p:sp>
      <p:sp>
        <p:nvSpPr>
          <p:cNvPr id="5" name="Content Placeholder 4"/>
          <p:cNvSpPr>
            <a:spLocks noGrp="1"/>
          </p:cNvSpPr>
          <p:nvPr>
            <p:ph sz="quarter" idx="1"/>
          </p:nvPr>
        </p:nvSpPr>
        <p:spPr/>
        <p:txBody>
          <a:bodyPr>
            <a:normAutofit fontScale="70000" lnSpcReduction="20000"/>
          </a:bodyPr>
          <a:lstStyle/>
          <a:p>
            <a:r>
              <a:rPr lang="en-US" dirty="0" smtClean="0"/>
              <a:t>“The </a:t>
            </a:r>
            <a:r>
              <a:rPr lang="en-US" dirty="0"/>
              <a:t>marketing management philosophy that holds that achieving organizational goals depends on determining the needs and wants of target markets and delivering the desired satisfactions more effectively and efficiently than competitors </a:t>
            </a:r>
            <a:r>
              <a:rPr lang="en-US" dirty="0" smtClean="0"/>
              <a:t>do</a:t>
            </a:r>
            <a:r>
              <a:rPr lang="en-US" dirty="0"/>
              <a:t> (Kotler et al., 2008</a:t>
            </a:r>
            <a:r>
              <a:rPr lang="en-US" dirty="0" smtClean="0"/>
              <a:t>).”</a:t>
            </a:r>
          </a:p>
          <a:p>
            <a:endParaRPr lang="en-US" dirty="0"/>
          </a:p>
          <a:p>
            <a:endParaRPr lang="en-US" dirty="0" smtClean="0"/>
          </a:p>
          <a:p>
            <a:r>
              <a:rPr lang="en-US" dirty="0" smtClean="0"/>
              <a:t>“The </a:t>
            </a:r>
            <a:r>
              <a:rPr lang="en-US" dirty="0"/>
              <a:t>selling concept and the marketing concept are sometimes confused. </a:t>
            </a:r>
            <a:r>
              <a:rPr lang="en-US" dirty="0" smtClean="0"/>
              <a:t>The </a:t>
            </a:r>
            <a:r>
              <a:rPr lang="en-US" dirty="0"/>
              <a:t>selling concept takes an inside-out perspective. It starts with the factory, focuses on the company’s existing products, and calls for heavy selling and promotion to obtain profitable sales. It focuses heavily on customer conquest—getting short-term sales with little concern about who buys or why. In contrast, the marketing concept takes an outside-in perspective. It starts with a well-defined market, focuses on customer needs, coordinates all the marketing activities affecting customers, and makes profits by creating long-term customer relationships based on customer value and satisfaction. Under the marketing concept, companies produce what consumers want, thereby satisfying consumers and making </a:t>
            </a:r>
            <a:r>
              <a:rPr lang="en-US" dirty="0" smtClean="0"/>
              <a:t>profits </a:t>
            </a:r>
            <a:r>
              <a:rPr lang="en-US" dirty="0"/>
              <a:t>(Kotler et al., 2008).”</a:t>
            </a:r>
          </a:p>
          <a:p>
            <a:endParaRPr lang="en-US" dirty="0"/>
          </a:p>
        </p:txBody>
      </p:sp>
    </p:spTree>
    <p:extLst>
      <p:ext uri="{BB962C8B-B14F-4D97-AF65-F5344CB8AC3E}">
        <p14:creationId xmlns:p14="http://schemas.microsoft.com/office/powerpoint/2010/main" val="3352187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Societal marketing concept</a:t>
            </a:r>
          </a:p>
        </p:txBody>
      </p:sp>
      <p:sp>
        <p:nvSpPr>
          <p:cNvPr id="3" name="Footer Placeholder 2"/>
          <p:cNvSpPr>
            <a:spLocks noGrp="1"/>
          </p:cNvSpPr>
          <p:nvPr>
            <p:ph type="ftr" sz="quarter" idx="11"/>
          </p:nvPr>
        </p:nvSpPr>
        <p:spPr/>
        <p:txBody>
          <a:bodyPr/>
          <a:lstStyle/>
          <a:p>
            <a:r>
              <a:rPr lang="en-US" smtClean="0"/>
              <a:t>N. Quarrie</a:t>
            </a:r>
            <a:endParaRPr lang="en-US"/>
          </a:p>
        </p:txBody>
      </p:sp>
      <p:sp>
        <p:nvSpPr>
          <p:cNvPr id="4" name="Slide Number Placeholder 3"/>
          <p:cNvSpPr>
            <a:spLocks noGrp="1"/>
          </p:cNvSpPr>
          <p:nvPr>
            <p:ph type="sldNum" sz="quarter" idx="12"/>
          </p:nvPr>
        </p:nvSpPr>
        <p:spPr/>
        <p:txBody>
          <a:bodyPr/>
          <a:lstStyle/>
          <a:p>
            <a:fld id="{40B12A7C-2FFB-4EFB-8CA1-6FE1E8317CD1}" type="slidenum">
              <a:rPr lang="en-US" smtClean="0"/>
              <a:t>17</a:t>
            </a:fld>
            <a:endParaRPr lang="en-US"/>
          </a:p>
        </p:txBody>
      </p:sp>
      <p:sp>
        <p:nvSpPr>
          <p:cNvPr id="5" name="Content Placeholder 4"/>
          <p:cNvSpPr>
            <a:spLocks noGrp="1"/>
          </p:cNvSpPr>
          <p:nvPr>
            <p:ph sz="quarter" idx="1"/>
          </p:nvPr>
        </p:nvSpPr>
        <p:spPr/>
        <p:txBody>
          <a:bodyPr/>
          <a:lstStyle/>
          <a:p>
            <a:r>
              <a:rPr lang="en-US" dirty="0" smtClean="0"/>
              <a:t>“The </a:t>
            </a:r>
            <a:r>
              <a:rPr lang="en-US" dirty="0"/>
              <a:t>idea that the organization should determine the needs, wants, and interests of target markets and deliver the desired satisfactions more effectively and efficiently than do competitors in a way that maintains or improves the consumer’s and society’s </a:t>
            </a:r>
            <a:r>
              <a:rPr lang="en-US" dirty="0" smtClean="0"/>
              <a:t>well-being </a:t>
            </a:r>
            <a:r>
              <a:rPr lang="en-US" dirty="0"/>
              <a:t>(Kotler et al., 2008).”</a:t>
            </a:r>
          </a:p>
          <a:p>
            <a:endParaRPr lang="en-US" dirty="0"/>
          </a:p>
        </p:txBody>
      </p:sp>
    </p:spTree>
    <p:extLst>
      <p:ext uri="{BB962C8B-B14F-4D97-AF65-F5344CB8AC3E}">
        <p14:creationId xmlns:p14="http://schemas.microsoft.com/office/powerpoint/2010/main" val="1477159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Marketing process overview</a:t>
            </a:r>
          </a:p>
        </p:txBody>
      </p:sp>
      <p:sp>
        <p:nvSpPr>
          <p:cNvPr id="3" name="Footer Placeholder 2"/>
          <p:cNvSpPr>
            <a:spLocks noGrp="1"/>
          </p:cNvSpPr>
          <p:nvPr>
            <p:ph type="ftr" sz="quarter" idx="11"/>
          </p:nvPr>
        </p:nvSpPr>
        <p:spPr/>
        <p:txBody>
          <a:bodyPr/>
          <a:lstStyle/>
          <a:p>
            <a:r>
              <a:rPr lang="en-US" smtClean="0"/>
              <a:t>N. Quarrie</a:t>
            </a:r>
            <a:endParaRPr lang="en-US"/>
          </a:p>
        </p:txBody>
      </p:sp>
      <p:sp>
        <p:nvSpPr>
          <p:cNvPr id="4" name="Slide Number Placeholder 3"/>
          <p:cNvSpPr>
            <a:spLocks noGrp="1"/>
          </p:cNvSpPr>
          <p:nvPr>
            <p:ph type="sldNum" sz="quarter" idx="12"/>
          </p:nvPr>
        </p:nvSpPr>
        <p:spPr/>
        <p:txBody>
          <a:bodyPr/>
          <a:lstStyle/>
          <a:p>
            <a:fld id="{40B12A7C-2FFB-4EFB-8CA1-6FE1E8317CD1}" type="slidenum">
              <a:rPr lang="en-US" smtClean="0"/>
              <a:t>18</a:t>
            </a:fld>
            <a:endParaRPr lang="en-US"/>
          </a:p>
        </p:txBody>
      </p:sp>
      <p:sp>
        <p:nvSpPr>
          <p:cNvPr id="5" name="Content Placeholder 4"/>
          <p:cNvSpPr>
            <a:spLocks noGrp="1"/>
          </p:cNvSpPr>
          <p:nvPr>
            <p:ph sz="quarter" idx="1"/>
          </p:nvPr>
        </p:nvSpPr>
        <p:spPr/>
        <p:txBody>
          <a:bodyPr>
            <a:normAutofit fontScale="62500" lnSpcReduction="20000"/>
          </a:bodyPr>
          <a:lstStyle/>
          <a:p>
            <a:r>
              <a:rPr lang="en-US" b="1" dirty="0" smtClean="0"/>
              <a:t>Marketing audit</a:t>
            </a:r>
            <a:r>
              <a:rPr lang="en-US" dirty="0" smtClean="0"/>
              <a:t>-Analysis and</a:t>
            </a:r>
            <a:r>
              <a:rPr lang="en-US" dirty="0"/>
              <a:t> evaluation of a firm's marketing approach, activities, aims, and results </a:t>
            </a:r>
            <a:r>
              <a:rPr lang="en-US" dirty="0" smtClean="0"/>
              <a:t>achieved </a:t>
            </a:r>
            <a:r>
              <a:rPr lang="en-US" dirty="0"/>
              <a:t>(Businessdictionary.com, </a:t>
            </a:r>
            <a:r>
              <a:rPr lang="en-US" dirty="0" err="1"/>
              <a:t>n.d</a:t>
            </a:r>
            <a:r>
              <a:rPr lang="en-US" dirty="0" err="1" smtClean="0"/>
              <a:t>.</a:t>
            </a:r>
            <a:r>
              <a:rPr lang="en-US" dirty="0" smtClean="0"/>
              <a:t>)”</a:t>
            </a:r>
          </a:p>
          <a:p>
            <a:endParaRPr lang="en-US" dirty="0"/>
          </a:p>
          <a:p>
            <a:r>
              <a:rPr lang="en-US" dirty="0" smtClean="0"/>
              <a:t>There are different aspects to a marketing audit.  Some of which include:</a:t>
            </a:r>
          </a:p>
          <a:p>
            <a:endParaRPr lang="en-US" dirty="0" smtClean="0"/>
          </a:p>
          <a:p>
            <a:pPr fontAlgn="base"/>
            <a:r>
              <a:rPr lang="en-US" b="1" dirty="0"/>
              <a:t>A SWOT </a:t>
            </a:r>
            <a:r>
              <a:rPr lang="en-US" b="1" dirty="0" smtClean="0"/>
              <a:t>analysis- </a:t>
            </a:r>
            <a:r>
              <a:rPr lang="en-US" dirty="0" smtClean="0"/>
              <a:t>“Looking </a:t>
            </a:r>
            <a:r>
              <a:rPr lang="en-US" dirty="0"/>
              <a:t>at the strengths and weaknesses of your business from a customer's </a:t>
            </a:r>
            <a:r>
              <a:rPr lang="en-US" dirty="0" smtClean="0"/>
              <a:t>view </a:t>
            </a:r>
            <a:r>
              <a:rPr lang="en-US" dirty="0"/>
              <a:t>(Goodwin, </a:t>
            </a:r>
            <a:r>
              <a:rPr lang="en-US" dirty="0" err="1"/>
              <a:t>n.d</a:t>
            </a:r>
            <a:r>
              <a:rPr lang="en-US" dirty="0" err="1" smtClean="0"/>
              <a:t>.</a:t>
            </a:r>
            <a:r>
              <a:rPr lang="en-US" dirty="0" smtClean="0"/>
              <a:t>)”</a:t>
            </a:r>
            <a:endParaRPr lang="en-US" dirty="0"/>
          </a:p>
          <a:p>
            <a:pPr fontAlgn="base"/>
            <a:r>
              <a:rPr lang="en-US" dirty="0"/>
              <a:t>Customer and prospect </a:t>
            </a:r>
            <a:r>
              <a:rPr lang="en-US" dirty="0" smtClean="0"/>
              <a:t>research- “complete </a:t>
            </a:r>
            <a:r>
              <a:rPr lang="en-US" dirty="0"/>
              <a:t>some direct market research with your customers and prospects to understand why they buy from your </a:t>
            </a:r>
            <a:r>
              <a:rPr lang="en-US" dirty="0" err="1"/>
              <a:t>organisation</a:t>
            </a:r>
            <a:r>
              <a:rPr lang="en-US" dirty="0"/>
              <a:t> and perhaps why people do not buy.  It is really useful to understand what customers like and do not like about your </a:t>
            </a:r>
            <a:r>
              <a:rPr lang="en-US" dirty="0" err="1"/>
              <a:t>organisation</a:t>
            </a:r>
            <a:r>
              <a:rPr lang="en-US" dirty="0"/>
              <a:t> so you can help develop and improve your products and services </a:t>
            </a:r>
            <a:r>
              <a:rPr lang="en-US" dirty="0" smtClean="0"/>
              <a:t>further </a:t>
            </a:r>
            <a:r>
              <a:rPr lang="en-US" dirty="0"/>
              <a:t>(Goodwin, </a:t>
            </a:r>
            <a:r>
              <a:rPr lang="en-US" dirty="0" err="1"/>
              <a:t>n.d</a:t>
            </a:r>
            <a:r>
              <a:rPr lang="en-US" dirty="0" err="1" smtClean="0"/>
              <a:t>.</a:t>
            </a:r>
            <a:r>
              <a:rPr lang="en-US" dirty="0" smtClean="0"/>
              <a:t>).”</a:t>
            </a:r>
          </a:p>
          <a:p>
            <a:pPr fontAlgn="base"/>
            <a:endParaRPr lang="en-US" dirty="0"/>
          </a:p>
          <a:p>
            <a:pPr fontAlgn="base"/>
            <a:r>
              <a:rPr lang="en-US" b="1" dirty="0"/>
              <a:t>Competitor </a:t>
            </a:r>
            <a:r>
              <a:rPr lang="en-US" b="1" dirty="0" smtClean="0"/>
              <a:t>analysis- </a:t>
            </a:r>
            <a:r>
              <a:rPr lang="en-US" dirty="0" smtClean="0"/>
              <a:t>“conduct </a:t>
            </a:r>
            <a:r>
              <a:rPr lang="en-US" dirty="0"/>
              <a:t>detailed competitor analysis.  This could include mystery shopping comparing yourself and your competitors in areas related to service, or it could involve online analysis regarding web site ranking and why your competitors are featuring higher in Google searches than your </a:t>
            </a:r>
            <a:r>
              <a:rPr lang="en-US" dirty="0" smtClean="0"/>
              <a:t>company </a:t>
            </a:r>
            <a:r>
              <a:rPr lang="en-US" dirty="0"/>
              <a:t>(Goodwin, </a:t>
            </a:r>
            <a:r>
              <a:rPr lang="en-US" dirty="0" err="1"/>
              <a:t>n.d</a:t>
            </a:r>
            <a:r>
              <a:rPr lang="en-US" dirty="0" err="1" smtClean="0"/>
              <a:t>.</a:t>
            </a:r>
            <a:r>
              <a:rPr lang="en-US" dirty="0" smtClean="0"/>
              <a:t>).”</a:t>
            </a:r>
          </a:p>
          <a:p>
            <a:pPr fontAlgn="base"/>
            <a:endParaRPr lang="en-US" dirty="0"/>
          </a:p>
        </p:txBody>
      </p:sp>
    </p:spTree>
    <p:extLst>
      <p:ext uri="{BB962C8B-B14F-4D97-AF65-F5344CB8AC3E}">
        <p14:creationId xmlns:p14="http://schemas.microsoft.com/office/powerpoint/2010/main" val="3908720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Marketing process overview</a:t>
            </a:r>
          </a:p>
        </p:txBody>
      </p:sp>
      <p:sp>
        <p:nvSpPr>
          <p:cNvPr id="3" name="Footer Placeholder 2"/>
          <p:cNvSpPr>
            <a:spLocks noGrp="1"/>
          </p:cNvSpPr>
          <p:nvPr>
            <p:ph type="ftr" sz="quarter" idx="11"/>
          </p:nvPr>
        </p:nvSpPr>
        <p:spPr/>
        <p:txBody>
          <a:bodyPr/>
          <a:lstStyle/>
          <a:p>
            <a:r>
              <a:rPr lang="en-US" smtClean="0"/>
              <a:t>N. Quarrie</a:t>
            </a:r>
            <a:endParaRPr lang="en-US"/>
          </a:p>
        </p:txBody>
      </p:sp>
      <p:sp>
        <p:nvSpPr>
          <p:cNvPr id="4" name="Slide Number Placeholder 3"/>
          <p:cNvSpPr>
            <a:spLocks noGrp="1"/>
          </p:cNvSpPr>
          <p:nvPr>
            <p:ph type="sldNum" sz="quarter" idx="12"/>
          </p:nvPr>
        </p:nvSpPr>
        <p:spPr/>
        <p:txBody>
          <a:bodyPr/>
          <a:lstStyle/>
          <a:p>
            <a:fld id="{40B12A7C-2FFB-4EFB-8CA1-6FE1E8317CD1}" type="slidenum">
              <a:rPr lang="en-US" smtClean="0"/>
              <a:t>19</a:t>
            </a:fld>
            <a:endParaRPr lang="en-US"/>
          </a:p>
        </p:txBody>
      </p:sp>
      <p:sp>
        <p:nvSpPr>
          <p:cNvPr id="5" name="Content Placeholder 4"/>
          <p:cNvSpPr>
            <a:spLocks noGrp="1"/>
          </p:cNvSpPr>
          <p:nvPr>
            <p:ph sz="quarter" idx="1"/>
          </p:nvPr>
        </p:nvSpPr>
        <p:spPr/>
        <p:txBody>
          <a:bodyPr>
            <a:normAutofit fontScale="25000" lnSpcReduction="20000"/>
          </a:bodyPr>
          <a:lstStyle/>
          <a:p>
            <a:pPr fontAlgn="base"/>
            <a:r>
              <a:rPr lang="en-US" sz="7200" b="1" dirty="0"/>
              <a:t>Marketing </a:t>
            </a:r>
            <a:r>
              <a:rPr lang="en-US" sz="7200" b="1" dirty="0" smtClean="0"/>
              <a:t>audit </a:t>
            </a:r>
            <a:r>
              <a:rPr lang="en-US" sz="7200" b="1" dirty="0" err="1" smtClean="0"/>
              <a:t>contd</a:t>
            </a:r>
            <a:r>
              <a:rPr lang="en-US" sz="7200" b="1" dirty="0" smtClean="0"/>
              <a:t> </a:t>
            </a:r>
            <a:endParaRPr lang="en-US" sz="7200" dirty="0" smtClean="0"/>
          </a:p>
          <a:p>
            <a:pPr fontAlgn="base"/>
            <a:endParaRPr lang="en-US" sz="7200" dirty="0"/>
          </a:p>
          <a:p>
            <a:pPr fontAlgn="base"/>
            <a:r>
              <a:rPr lang="en-US" sz="7200" dirty="0" smtClean="0"/>
              <a:t>Market </a:t>
            </a:r>
            <a:r>
              <a:rPr lang="en-US" sz="7200" dirty="0"/>
              <a:t>overview  </a:t>
            </a:r>
            <a:r>
              <a:rPr lang="en-US" sz="7200" dirty="0" smtClean="0"/>
              <a:t>of “external </a:t>
            </a:r>
            <a:r>
              <a:rPr lang="en-US" sz="7200" dirty="0"/>
              <a:t>factors covering a PESTLE analysis (Goodwin, </a:t>
            </a:r>
            <a:r>
              <a:rPr lang="en-US" sz="7200" dirty="0" err="1"/>
              <a:t>n.d.</a:t>
            </a:r>
            <a:r>
              <a:rPr lang="en-US" sz="7200" dirty="0"/>
              <a:t>).”</a:t>
            </a:r>
          </a:p>
          <a:p>
            <a:pPr fontAlgn="base"/>
            <a:endParaRPr lang="en-US" sz="7200" dirty="0"/>
          </a:p>
          <a:p>
            <a:pPr marL="0" indent="0" fontAlgn="base">
              <a:buNone/>
            </a:pPr>
            <a:r>
              <a:rPr lang="en-US" sz="7200" dirty="0"/>
              <a:t>What is the PESTEL model</a:t>
            </a:r>
            <a:r>
              <a:rPr lang="en-US" sz="7200" dirty="0" smtClean="0"/>
              <a:t>?</a:t>
            </a:r>
          </a:p>
          <a:p>
            <a:pPr marL="0" indent="0" fontAlgn="base">
              <a:buNone/>
            </a:pPr>
            <a:endParaRPr lang="en-US" sz="7200" dirty="0"/>
          </a:p>
          <a:p>
            <a:pPr marL="0" indent="0" fontAlgn="base">
              <a:buNone/>
            </a:pPr>
            <a:r>
              <a:rPr lang="en-US" sz="7200" b="1" dirty="0"/>
              <a:t>P</a:t>
            </a:r>
            <a:r>
              <a:rPr lang="en-US" sz="7200" dirty="0"/>
              <a:t>olitical factors</a:t>
            </a:r>
          </a:p>
          <a:p>
            <a:pPr marL="0" indent="0" fontAlgn="base">
              <a:buNone/>
            </a:pPr>
            <a:r>
              <a:rPr lang="en-US" sz="7200" b="1" dirty="0"/>
              <a:t>E</a:t>
            </a:r>
            <a:r>
              <a:rPr lang="en-US" sz="7200" dirty="0"/>
              <a:t>conomic factors</a:t>
            </a:r>
          </a:p>
          <a:p>
            <a:pPr marL="0" indent="0" fontAlgn="base">
              <a:buNone/>
            </a:pPr>
            <a:r>
              <a:rPr lang="en-US" sz="7200" b="1" dirty="0"/>
              <a:t>S</a:t>
            </a:r>
            <a:r>
              <a:rPr lang="en-US" sz="7200" dirty="0"/>
              <a:t>ocial factors</a:t>
            </a:r>
          </a:p>
          <a:p>
            <a:pPr marL="0" indent="0" fontAlgn="base">
              <a:buNone/>
            </a:pPr>
            <a:r>
              <a:rPr lang="en-US" sz="7200" b="1" dirty="0"/>
              <a:t>T</a:t>
            </a:r>
            <a:r>
              <a:rPr lang="en-US" sz="7200" dirty="0"/>
              <a:t>echnological factors</a:t>
            </a:r>
          </a:p>
          <a:p>
            <a:pPr marL="0" indent="0" fontAlgn="base">
              <a:buNone/>
            </a:pPr>
            <a:r>
              <a:rPr lang="en-US" sz="7200" b="1" dirty="0"/>
              <a:t>E</a:t>
            </a:r>
            <a:r>
              <a:rPr lang="en-US" sz="7200" dirty="0"/>
              <a:t>nvironmental factors</a:t>
            </a:r>
          </a:p>
          <a:p>
            <a:pPr marL="0" indent="0" fontAlgn="base">
              <a:buNone/>
            </a:pPr>
            <a:r>
              <a:rPr lang="en-US" sz="7200" b="1" dirty="0"/>
              <a:t>L</a:t>
            </a:r>
            <a:r>
              <a:rPr lang="en-US" sz="7200" dirty="0"/>
              <a:t>egal factors</a:t>
            </a:r>
          </a:p>
          <a:p>
            <a:pPr marL="0" indent="0" fontAlgn="base">
              <a:buNone/>
            </a:pPr>
            <a:endParaRPr lang="en-US" sz="7200" dirty="0"/>
          </a:p>
          <a:p>
            <a:pPr marL="0" indent="0" fontAlgn="base">
              <a:buNone/>
            </a:pPr>
            <a:endParaRPr lang="en-US" sz="7200" dirty="0"/>
          </a:p>
          <a:p>
            <a:pPr fontAlgn="base"/>
            <a:r>
              <a:rPr lang="en-US" sz="7200" dirty="0"/>
              <a:t>Marketing overview of your Internal factors assessing levels of internal communication</a:t>
            </a:r>
          </a:p>
          <a:p>
            <a:pPr marL="0" indent="0">
              <a:buNone/>
            </a:pPr>
            <a:r>
              <a:rPr lang="en-US" sz="7200" dirty="0"/>
              <a:t/>
            </a:r>
            <a:br>
              <a:rPr lang="en-US" sz="7200" dirty="0"/>
            </a:br>
            <a:r>
              <a:rPr lang="en-US" sz="7200" dirty="0"/>
              <a:t/>
            </a:r>
            <a:br>
              <a:rPr lang="en-US" sz="7200" dirty="0"/>
            </a:br>
            <a:endParaRPr lang="en-US" sz="7200" dirty="0"/>
          </a:p>
          <a:p>
            <a:endParaRPr lang="en-US" sz="6200" dirty="0"/>
          </a:p>
        </p:txBody>
      </p:sp>
    </p:spTree>
    <p:extLst>
      <p:ext uri="{BB962C8B-B14F-4D97-AF65-F5344CB8AC3E}">
        <p14:creationId xmlns:p14="http://schemas.microsoft.com/office/powerpoint/2010/main" val="1204829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 One (1)</a:t>
            </a:r>
            <a:endParaRPr lang="en-US" dirty="0"/>
          </a:p>
        </p:txBody>
      </p:sp>
      <p:sp>
        <p:nvSpPr>
          <p:cNvPr id="3" name="Footer Placeholder 2"/>
          <p:cNvSpPr>
            <a:spLocks noGrp="1"/>
          </p:cNvSpPr>
          <p:nvPr>
            <p:ph type="ftr" sz="quarter" idx="11"/>
          </p:nvPr>
        </p:nvSpPr>
        <p:spPr/>
        <p:txBody>
          <a:bodyPr/>
          <a:lstStyle/>
          <a:p>
            <a:r>
              <a:rPr lang="en-US" smtClean="0"/>
              <a:t>N. Quarrie</a:t>
            </a:r>
            <a:endParaRPr lang="en-US"/>
          </a:p>
        </p:txBody>
      </p:sp>
      <p:sp>
        <p:nvSpPr>
          <p:cNvPr id="4" name="Content Placeholder 3"/>
          <p:cNvSpPr>
            <a:spLocks noGrp="1"/>
          </p:cNvSpPr>
          <p:nvPr>
            <p:ph sz="quarter" idx="1"/>
          </p:nvPr>
        </p:nvSpPr>
        <p:spPr/>
        <p:txBody>
          <a:bodyPr/>
          <a:lstStyle/>
          <a:p>
            <a:r>
              <a:rPr lang="en-US" dirty="0" smtClean="0"/>
              <a:t>LO1 </a:t>
            </a:r>
            <a:r>
              <a:rPr lang="en-US" dirty="0"/>
              <a:t>Understand the concept and process of marketing </a:t>
            </a:r>
          </a:p>
        </p:txBody>
      </p:sp>
      <p:sp>
        <p:nvSpPr>
          <p:cNvPr id="5" name="Slide Number Placeholder 4"/>
          <p:cNvSpPr>
            <a:spLocks noGrp="1"/>
          </p:cNvSpPr>
          <p:nvPr>
            <p:ph type="sldNum" sz="quarter" idx="12"/>
          </p:nvPr>
        </p:nvSpPr>
        <p:spPr/>
        <p:txBody>
          <a:bodyPr/>
          <a:lstStyle/>
          <a:p>
            <a:fld id="{40B12A7C-2FFB-4EFB-8CA1-6FE1E8317CD1}" type="slidenum">
              <a:rPr lang="en-US" smtClean="0"/>
              <a:t>2</a:t>
            </a:fld>
            <a:endParaRPr lang="en-US"/>
          </a:p>
        </p:txBody>
      </p:sp>
    </p:spTree>
    <p:extLst>
      <p:ext uri="{BB962C8B-B14F-4D97-AF65-F5344CB8AC3E}">
        <p14:creationId xmlns:p14="http://schemas.microsoft.com/office/powerpoint/2010/main" val="24639561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Marketing process overview</a:t>
            </a:r>
          </a:p>
        </p:txBody>
      </p:sp>
      <p:sp>
        <p:nvSpPr>
          <p:cNvPr id="3" name="Footer Placeholder 2"/>
          <p:cNvSpPr>
            <a:spLocks noGrp="1"/>
          </p:cNvSpPr>
          <p:nvPr>
            <p:ph type="ftr" sz="quarter" idx="11"/>
          </p:nvPr>
        </p:nvSpPr>
        <p:spPr/>
        <p:txBody>
          <a:bodyPr/>
          <a:lstStyle/>
          <a:p>
            <a:r>
              <a:rPr lang="en-US" smtClean="0"/>
              <a:t>N. Quarrie</a:t>
            </a:r>
            <a:endParaRPr lang="en-US"/>
          </a:p>
        </p:txBody>
      </p:sp>
      <p:sp>
        <p:nvSpPr>
          <p:cNvPr id="4" name="Slide Number Placeholder 3"/>
          <p:cNvSpPr>
            <a:spLocks noGrp="1"/>
          </p:cNvSpPr>
          <p:nvPr>
            <p:ph type="sldNum" sz="quarter" idx="12"/>
          </p:nvPr>
        </p:nvSpPr>
        <p:spPr/>
        <p:txBody>
          <a:bodyPr/>
          <a:lstStyle/>
          <a:p>
            <a:fld id="{40B12A7C-2FFB-4EFB-8CA1-6FE1E8317CD1}" type="slidenum">
              <a:rPr lang="en-US" smtClean="0"/>
              <a:t>20</a:t>
            </a:fld>
            <a:endParaRPr lang="en-US"/>
          </a:p>
        </p:txBody>
      </p:sp>
      <p:sp>
        <p:nvSpPr>
          <p:cNvPr id="5" name="Content Placeholder 4"/>
          <p:cNvSpPr>
            <a:spLocks noGrp="1"/>
          </p:cNvSpPr>
          <p:nvPr>
            <p:ph sz="quarter" idx="1"/>
          </p:nvPr>
        </p:nvSpPr>
        <p:spPr/>
        <p:txBody>
          <a:bodyPr>
            <a:normAutofit fontScale="92500"/>
          </a:bodyPr>
          <a:lstStyle/>
          <a:p>
            <a:endParaRPr lang="en-US" dirty="0" smtClean="0"/>
          </a:p>
          <a:p>
            <a:r>
              <a:rPr lang="en-US" b="1" dirty="0"/>
              <a:t>Integrated </a:t>
            </a:r>
            <a:r>
              <a:rPr lang="en-US" b="1" dirty="0" smtClean="0"/>
              <a:t>Marketing-</a:t>
            </a:r>
            <a:r>
              <a:rPr lang="en-US" dirty="0" smtClean="0"/>
              <a:t>“Strategy</a:t>
            </a:r>
            <a:r>
              <a:rPr lang="en-US" dirty="0"/>
              <a:t> aimed at unifying different marketing methods such as mass </a:t>
            </a:r>
            <a:r>
              <a:rPr lang="en-US" dirty="0" smtClean="0"/>
              <a:t>marketing,</a:t>
            </a:r>
            <a:r>
              <a:rPr lang="en-US" dirty="0"/>
              <a:t> </a:t>
            </a:r>
            <a:r>
              <a:rPr lang="en-US" dirty="0" smtClean="0"/>
              <a:t>one-to-one </a:t>
            </a:r>
            <a:r>
              <a:rPr lang="en-US" dirty="0"/>
              <a:t>marketing, and </a:t>
            </a:r>
            <a:r>
              <a:rPr lang="en-US" dirty="0" smtClean="0"/>
              <a:t>direct </a:t>
            </a:r>
            <a:r>
              <a:rPr lang="en-US" dirty="0"/>
              <a:t>marketing. Its objective is to complement and reinforce the market impact of each method, and to employ the market data generated by these efforts in </a:t>
            </a:r>
            <a:r>
              <a:rPr lang="en-US" dirty="0" smtClean="0"/>
              <a:t>product </a:t>
            </a:r>
            <a:r>
              <a:rPr lang="en-US" dirty="0"/>
              <a:t>development, pricing, distribution, customer service, </a:t>
            </a:r>
            <a:r>
              <a:rPr lang="en-US" dirty="0" err="1" smtClean="0"/>
              <a:t>etc</a:t>
            </a:r>
            <a:r>
              <a:rPr lang="en-US" dirty="0" smtClean="0"/>
              <a:t> </a:t>
            </a:r>
            <a:r>
              <a:rPr lang="en-US" dirty="0"/>
              <a:t>(Businessdictionary.com, </a:t>
            </a:r>
            <a:r>
              <a:rPr lang="en-US" dirty="0" err="1"/>
              <a:t>n.d</a:t>
            </a:r>
            <a:r>
              <a:rPr lang="en-US" dirty="0" err="1" smtClean="0"/>
              <a:t>.</a:t>
            </a:r>
            <a:r>
              <a:rPr lang="en-US" dirty="0" smtClean="0"/>
              <a:t>).”</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1897745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Marketing process overview</a:t>
            </a:r>
          </a:p>
        </p:txBody>
      </p:sp>
      <p:sp>
        <p:nvSpPr>
          <p:cNvPr id="3" name="Footer Placeholder 2"/>
          <p:cNvSpPr>
            <a:spLocks noGrp="1"/>
          </p:cNvSpPr>
          <p:nvPr>
            <p:ph type="ftr" sz="quarter" idx="11"/>
          </p:nvPr>
        </p:nvSpPr>
        <p:spPr/>
        <p:txBody>
          <a:bodyPr/>
          <a:lstStyle/>
          <a:p>
            <a:r>
              <a:rPr lang="en-US" smtClean="0"/>
              <a:t>N. Quarrie</a:t>
            </a:r>
            <a:endParaRPr lang="en-US"/>
          </a:p>
        </p:txBody>
      </p:sp>
      <p:sp>
        <p:nvSpPr>
          <p:cNvPr id="4" name="Slide Number Placeholder 3"/>
          <p:cNvSpPr>
            <a:spLocks noGrp="1"/>
          </p:cNvSpPr>
          <p:nvPr>
            <p:ph type="sldNum" sz="quarter" idx="12"/>
          </p:nvPr>
        </p:nvSpPr>
        <p:spPr/>
        <p:txBody>
          <a:bodyPr/>
          <a:lstStyle/>
          <a:p>
            <a:fld id="{40B12A7C-2FFB-4EFB-8CA1-6FE1E8317CD1}" type="slidenum">
              <a:rPr lang="en-US" smtClean="0"/>
              <a:t>21</a:t>
            </a:fld>
            <a:endParaRPr lang="en-US"/>
          </a:p>
        </p:txBody>
      </p:sp>
      <p:sp>
        <p:nvSpPr>
          <p:cNvPr id="5" name="Content Placeholder 4"/>
          <p:cNvSpPr>
            <a:spLocks noGrp="1"/>
          </p:cNvSpPr>
          <p:nvPr>
            <p:ph sz="quarter" idx="1"/>
          </p:nvPr>
        </p:nvSpPr>
        <p:spPr/>
        <p:txBody>
          <a:bodyPr>
            <a:normAutofit fontScale="70000" lnSpcReduction="20000"/>
          </a:bodyPr>
          <a:lstStyle/>
          <a:p>
            <a:r>
              <a:rPr lang="en-US" b="1" dirty="0" smtClean="0"/>
              <a:t>Marketing Objectives:</a:t>
            </a:r>
          </a:p>
          <a:p>
            <a:endParaRPr lang="en-US" b="1" dirty="0"/>
          </a:p>
          <a:p>
            <a:pPr fontAlgn="base"/>
            <a:r>
              <a:rPr lang="en-US" dirty="0" smtClean="0"/>
              <a:t>“Typically</a:t>
            </a:r>
            <a:r>
              <a:rPr lang="en-US" dirty="0"/>
              <a:t>, clients marketing objectives include some or all of the </a:t>
            </a:r>
            <a:r>
              <a:rPr lang="en-US" dirty="0" smtClean="0"/>
              <a:t>following </a:t>
            </a:r>
            <a:r>
              <a:rPr lang="en-US" dirty="0"/>
              <a:t>(Goodwin, </a:t>
            </a:r>
            <a:r>
              <a:rPr lang="en-US" dirty="0" err="1"/>
              <a:t>n.d</a:t>
            </a:r>
            <a:r>
              <a:rPr lang="en-US" dirty="0" err="1" smtClean="0"/>
              <a:t>.</a:t>
            </a:r>
            <a:r>
              <a:rPr lang="en-US" dirty="0" smtClean="0"/>
              <a:t>)”:</a:t>
            </a:r>
          </a:p>
          <a:p>
            <a:pPr fontAlgn="base"/>
            <a:endParaRPr lang="en-US" dirty="0"/>
          </a:p>
          <a:p>
            <a:pPr fontAlgn="base"/>
            <a:r>
              <a:rPr lang="en-US" dirty="0"/>
              <a:t>Increase sales</a:t>
            </a:r>
          </a:p>
          <a:p>
            <a:pPr fontAlgn="base"/>
            <a:r>
              <a:rPr lang="en-US" dirty="0"/>
              <a:t>Build brand awareness</a:t>
            </a:r>
          </a:p>
          <a:p>
            <a:pPr fontAlgn="base"/>
            <a:r>
              <a:rPr lang="en-US" dirty="0"/>
              <a:t>Grow market share</a:t>
            </a:r>
          </a:p>
          <a:p>
            <a:pPr fontAlgn="base"/>
            <a:r>
              <a:rPr lang="en-US" dirty="0"/>
              <a:t>Launch new products or services</a:t>
            </a:r>
          </a:p>
          <a:p>
            <a:pPr fontAlgn="base"/>
            <a:r>
              <a:rPr lang="en-US" dirty="0"/>
              <a:t>Target new customers </a:t>
            </a:r>
          </a:p>
          <a:p>
            <a:pPr fontAlgn="base"/>
            <a:r>
              <a:rPr lang="en-US" dirty="0"/>
              <a:t>Enter new markets internationally or locally</a:t>
            </a:r>
          </a:p>
          <a:p>
            <a:pPr fontAlgn="base"/>
            <a:r>
              <a:rPr lang="en-US" dirty="0"/>
              <a:t>Improve stakeholder relations</a:t>
            </a:r>
          </a:p>
          <a:p>
            <a:pPr fontAlgn="base"/>
            <a:r>
              <a:rPr lang="en-US" dirty="0"/>
              <a:t>Enhance customer relationships</a:t>
            </a:r>
          </a:p>
          <a:p>
            <a:pPr fontAlgn="base"/>
            <a:r>
              <a:rPr lang="en-US" dirty="0"/>
              <a:t>Improve internal communications</a:t>
            </a:r>
          </a:p>
          <a:p>
            <a:pPr fontAlgn="base"/>
            <a:r>
              <a:rPr lang="en-US" dirty="0"/>
              <a:t>Increase </a:t>
            </a:r>
            <a:r>
              <a:rPr lang="en-US" dirty="0" smtClean="0"/>
              <a:t>profit</a:t>
            </a:r>
            <a:endParaRPr lang="en-US" dirty="0"/>
          </a:p>
        </p:txBody>
      </p:sp>
    </p:spTree>
    <p:extLst>
      <p:ext uri="{BB962C8B-B14F-4D97-AF65-F5344CB8AC3E}">
        <p14:creationId xmlns:p14="http://schemas.microsoft.com/office/powerpoint/2010/main" val="2877958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Marketing process overview</a:t>
            </a:r>
          </a:p>
        </p:txBody>
      </p:sp>
      <p:sp>
        <p:nvSpPr>
          <p:cNvPr id="3" name="Footer Placeholder 2"/>
          <p:cNvSpPr>
            <a:spLocks noGrp="1"/>
          </p:cNvSpPr>
          <p:nvPr>
            <p:ph type="ftr" sz="quarter" idx="11"/>
          </p:nvPr>
        </p:nvSpPr>
        <p:spPr/>
        <p:txBody>
          <a:bodyPr/>
          <a:lstStyle/>
          <a:p>
            <a:r>
              <a:rPr lang="en-US" smtClean="0"/>
              <a:t>N. Quarrie</a:t>
            </a:r>
            <a:endParaRPr lang="en-US"/>
          </a:p>
        </p:txBody>
      </p:sp>
      <p:sp>
        <p:nvSpPr>
          <p:cNvPr id="4" name="Slide Number Placeholder 3"/>
          <p:cNvSpPr>
            <a:spLocks noGrp="1"/>
          </p:cNvSpPr>
          <p:nvPr>
            <p:ph type="sldNum" sz="quarter" idx="12"/>
          </p:nvPr>
        </p:nvSpPr>
        <p:spPr/>
        <p:txBody>
          <a:bodyPr/>
          <a:lstStyle/>
          <a:p>
            <a:fld id="{40B12A7C-2FFB-4EFB-8CA1-6FE1E8317CD1}" type="slidenum">
              <a:rPr lang="en-US" smtClean="0"/>
              <a:t>22</a:t>
            </a:fld>
            <a:endParaRPr lang="en-US"/>
          </a:p>
        </p:txBody>
      </p:sp>
      <p:sp>
        <p:nvSpPr>
          <p:cNvPr id="5" name="Content Placeholder 4"/>
          <p:cNvSpPr>
            <a:spLocks noGrp="1"/>
          </p:cNvSpPr>
          <p:nvPr>
            <p:ph sz="quarter" idx="1"/>
          </p:nvPr>
        </p:nvSpPr>
        <p:spPr/>
        <p:txBody>
          <a:bodyPr>
            <a:normAutofit/>
          </a:bodyPr>
          <a:lstStyle/>
          <a:p>
            <a:r>
              <a:rPr lang="en-US" b="1" dirty="0"/>
              <a:t>P</a:t>
            </a:r>
            <a:r>
              <a:rPr lang="en-US" b="1" dirty="0" smtClean="0"/>
              <a:t>lans </a:t>
            </a:r>
            <a:r>
              <a:rPr lang="en-US" b="1" dirty="0"/>
              <a:t>to include target markets and marketing </a:t>
            </a:r>
            <a:r>
              <a:rPr lang="en-US" b="1" dirty="0" smtClean="0"/>
              <a:t>mix:</a:t>
            </a:r>
          </a:p>
          <a:p>
            <a:endParaRPr lang="en-US" b="1" dirty="0"/>
          </a:p>
          <a:p>
            <a:r>
              <a:rPr lang="en-US" dirty="0" smtClean="0"/>
              <a:t>Usually the marketing mix is used to lure customers to buy the product or service being sold.</a:t>
            </a:r>
            <a:endParaRPr lang="en-US" dirty="0"/>
          </a:p>
          <a:p>
            <a:r>
              <a:rPr lang="en-US" b="1" dirty="0" smtClean="0"/>
              <a:t>Marketing mix-Four </a:t>
            </a:r>
            <a:r>
              <a:rPr lang="en-US" b="1" dirty="0"/>
              <a:t>Ps</a:t>
            </a:r>
            <a:r>
              <a:rPr lang="en-US" dirty="0"/>
              <a:t>: price, product, promotion, and place.</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676969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Marketing process overview</a:t>
            </a:r>
          </a:p>
        </p:txBody>
      </p:sp>
      <p:sp>
        <p:nvSpPr>
          <p:cNvPr id="3" name="Footer Placeholder 2"/>
          <p:cNvSpPr>
            <a:spLocks noGrp="1"/>
          </p:cNvSpPr>
          <p:nvPr>
            <p:ph type="ftr" sz="quarter" idx="11"/>
          </p:nvPr>
        </p:nvSpPr>
        <p:spPr/>
        <p:txBody>
          <a:bodyPr/>
          <a:lstStyle/>
          <a:p>
            <a:r>
              <a:rPr lang="en-US" smtClean="0"/>
              <a:t>N. Quarrie</a:t>
            </a:r>
            <a:endParaRPr lang="en-US"/>
          </a:p>
        </p:txBody>
      </p:sp>
      <p:sp>
        <p:nvSpPr>
          <p:cNvPr id="4" name="Slide Number Placeholder 3"/>
          <p:cNvSpPr>
            <a:spLocks noGrp="1"/>
          </p:cNvSpPr>
          <p:nvPr>
            <p:ph type="sldNum" sz="quarter" idx="12"/>
          </p:nvPr>
        </p:nvSpPr>
        <p:spPr/>
        <p:txBody>
          <a:bodyPr/>
          <a:lstStyle/>
          <a:p>
            <a:fld id="{40B12A7C-2FFB-4EFB-8CA1-6FE1E8317CD1}" type="slidenum">
              <a:rPr lang="en-US" smtClean="0"/>
              <a:t>23</a:t>
            </a:fld>
            <a:endParaRPr lang="en-US"/>
          </a:p>
        </p:txBody>
      </p:sp>
      <p:sp>
        <p:nvSpPr>
          <p:cNvPr id="5" name="Content Placeholder 4"/>
          <p:cNvSpPr>
            <a:spLocks noGrp="1"/>
          </p:cNvSpPr>
          <p:nvPr>
            <p:ph sz="quarter" idx="1"/>
          </p:nvPr>
        </p:nvSpPr>
        <p:spPr/>
        <p:txBody>
          <a:bodyPr>
            <a:normAutofit/>
          </a:bodyPr>
          <a:lstStyle/>
          <a:p>
            <a:r>
              <a:rPr lang="en-US" b="1" dirty="0"/>
              <a:t>Marketing mix-Four Ps</a:t>
            </a:r>
            <a:r>
              <a:rPr lang="en-US" dirty="0" smtClean="0"/>
              <a:t>:</a:t>
            </a:r>
          </a:p>
          <a:p>
            <a:endParaRPr lang="en-US" dirty="0" smtClean="0"/>
          </a:p>
          <a:p>
            <a:r>
              <a:rPr lang="en-US" b="1" dirty="0" smtClean="0"/>
              <a:t>“Promotion </a:t>
            </a:r>
            <a:r>
              <a:rPr lang="en-US" dirty="0"/>
              <a:t>represents all of the methods of communication that a marketer may use to provide information to different parties about the product. Promotion comprises elements such as: advertising, public relations, personal selling and sales </a:t>
            </a:r>
            <a:r>
              <a:rPr lang="en-US" dirty="0" smtClean="0"/>
              <a:t>promotion </a:t>
            </a:r>
            <a:r>
              <a:rPr lang="en-US" dirty="0"/>
              <a:t>(Boundless.com, 2016</a:t>
            </a:r>
            <a:r>
              <a:rPr lang="en-US" dirty="0" smtClean="0"/>
              <a:t>).”</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4591511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Marketing process overview</a:t>
            </a:r>
          </a:p>
        </p:txBody>
      </p:sp>
      <p:sp>
        <p:nvSpPr>
          <p:cNvPr id="3" name="Footer Placeholder 2"/>
          <p:cNvSpPr>
            <a:spLocks noGrp="1"/>
          </p:cNvSpPr>
          <p:nvPr>
            <p:ph type="ftr" sz="quarter" idx="11"/>
          </p:nvPr>
        </p:nvSpPr>
        <p:spPr/>
        <p:txBody>
          <a:bodyPr/>
          <a:lstStyle/>
          <a:p>
            <a:r>
              <a:rPr lang="en-US" smtClean="0"/>
              <a:t>N. Quarrie</a:t>
            </a:r>
            <a:endParaRPr lang="en-US"/>
          </a:p>
        </p:txBody>
      </p:sp>
      <p:sp>
        <p:nvSpPr>
          <p:cNvPr id="4" name="Slide Number Placeholder 3"/>
          <p:cNvSpPr>
            <a:spLocks noGrp="1"/>
          </p:cNvSpPr>
          <p:nvPr>
            <p:ph type="sldNum" sz="quarter" idx="12"/>
          </p:nvPr>
        </p:nvSpPr>
        <p:spPr/>
        <p:txBody>
          <a:bodyPr/>
          <a:lstStyle/>
          <a:p>
            <a:fld id="{40B12A7C-2FFB-4EFB-8CA1-6FE1E8317CD1}" type="slidenum">
              <a:rPr lang="en-US" smtClean="0"/>
              <a:t>24</a:t>
            </a:fld>
            <a:endParaRPr lang="en-US"/>
          </a:p>
        </p:txBody>
      </p:sp>
      <p:sp>
        <p:nvSpPr>
          <p:cNvPr id="5" name="Content Placeholder 4"/>
          <p:cNvSpPr>
            <a:spLocks noGrp="1"/>
          </p:cNvSpPr>
          <p:nvPr>
            <p:ph sz="quarter" idx="1"/>
          </p:nvPr>
        </p:nvSpPr>
        <p:spPr/>
        <p:txBody>
          <a:bodyPr>
            <a:normAutofit fontScale="77500" lnSpcReduction="20000"/>
          </a:bodyPr>
          <a:lstStyle/>
          <a:p>
            <a:r>
              <a:rPr lang="en-US" dirty="0" smtClean="0"/>
              <a:t>“A </a:t>
            </a:r>
            <a:r>
              <a:rPr lang="en-US" b="1" dirty="0"/>
              <a:t>product</a:t>
            </a:r>
            <a:r>
              <a:rPr lang="en-US" dirty="0"/>
              <a:t> is seen as an item that satisfies what a consumer in the target market needs or wants. It is a tangible good or an intangible </a:t>
            </a:r>
            <a:r>
              <a:rPr lang="en-US" dirty="0" smtClean="0"/>
              <a:t>service </a:t>
            </a:r>
            <a:r>
              <a:rPr lang="en-US" dirty="0"/>
              <a:t>(Boundless.com, 2016</a:t>
            </a:r>
            <a:r>
              <a:rPr lang="en-US" dirty="0" smtClean="0"/>
              <a:t>).”</a:t>
            </a:r>
          </a:p>
          <a:p>
            <a:endParaRPr lang="en-US" dirty="0"/>
          </a:p>
          <a:p>
            <a:r>
              <a:rPr lang="en-US" dirty="0" smtClean="0"/>
              <a:t>“The </a:t>
            </a:r>
            <a:r>
              <a:rPr lang="en-US" b="1" dirty="0"/>
              <a:t>price</a:t>
            </a:r>
            <a:r>
              <a:rPr lang="en-US" dirty="0"/>
              <a:t> is the amount a customer pays for the product. The price is very important as it determines the company's profit and hence, </a:t>
            </a:r>
            <a:r>
              <a:rPr lang="en-US" dirty="0" smtClean="0"/>
              <a:t>survival </a:t>
            </a:r>
            <a:r>
              <a:rPr lang="en-US" dirty="0"/>
              <a:t>(Boundless.com, 2016</a:t>
            </a:r>
            <a:r>
              <a:rPr lang="en-US" dirty="0" smtClean="0"/>
              <a:t>).”</a:t>
            </a:r>
            <a:endParaRPr lang="en-US" dirty="0"/>
          </a:p>
          <a:p>
            <a:endParaRPr lang="en-US" dirty="0"/>
          </a:p>
          <a:p>
            <a:r>
              <a:rPr lang="en-US" dirty="0" smtClean="0"/>
              <a:t>“</a:t>
            </a:r>
            <a:r>
              <a:rPr lang="en-US" b="1" dirty="0" smtClean="0"/>
              <a:t>Place</a:t>
            </a:r>
            <a:r>
              <a:rPr lang="en-US" dirty="0" smtClean="0"/>
              <a:t> </a:t>
            </a:r>
            <a:r>
              <a:rPr lang="en-US" dirty="0"/>
              <a:t>refers to providing the product at a place or places which is convenient for consumers to access it. Place is synonymous with </a:t>
            </a:r>
            <a:r>
              <a:rPr lang="en-US" dirty="0" smtClean="0"/>
              <a:t>distribution</a:t>
            </a:r>
            <a:r>
              <a:rPr lang="en-US" dirty="0"/>
              <a:t> (Boundless.com, 2016).”</a:t>
            </a:r>
          </a:p>
          <a:p>
            <a:pPr marL="0" indent="0">
              <a:buNone/>
            </a:pPr>
            <a:r>
              <a:rPr lang="en-US" dirty="0"/>
              <a:t/>
            </a:r>
            <a:br>
              <a:rPr lang="en-US" dirty="0"/>
            </a:b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1228489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Questions</a:t>
            </a:r>
            <a:endParaRPr lang="en-US" dirty="0"/>
          </a:p>
        </p:txBody>
      </p:sp>
      <p:sp>
        <p:nvSpPr>
          <p:cNvPr id="3" name="Content Placeholder 2"/>
          <p:cNvSpPr>
            <a:spLocks noGrp="1"/>
          </p:cNvSpPr>
          <p:nvPr>
            <p:ph sz="quarter" idx="1"/>
          </p:nvPr>
        </p:nvSpPr>
        <p:spPr/>
        <p:txBody>
          <a:bodyPr>
            <a:normAutofit/>
          </a:bodyPr>
          <a:lstStyle/>
          <a:p>
            <a:pPr marL="457200" indent="-457200">
              <a:buAutoNum type="arabicPeriod"/>
            </a:pPr>
            <a:r>
              <a:rPr lang="en-US" sz="2000" dirty="0" smtClean="0"/>
              <a:t>In </a:t>
            </a:r>
            <a:r>
              <a:rPr lang="en-US" sz="2000" dirty="0" smtClean="0"/>
              <a:t>your </a:t>
            </a:r>
            <a:r>
              <a:rPr lang="en-US" sz="2000" dirty="0" smtClean="0"/>
              <a:t>own words explain what is “marketing</a:t>
            </a:r>
            <a:r>
              <a:rPr lang="en-US" sz="2000" dirty="0" smtClean="0"/>
              <a:t>”</a:t>
            </a:r>
            <a:endParaRPr lang="en-US" sz="2000" dirty="0" smtClean="0"/>
          </a:p>
          <a:p>
            <a:pPr marL="457200" indent="-457200">
              <a:buAutoNum type="arabicPeriod"/>
            </a:pPr>
            <a:endParaRPr lang="en-US" sz="2000" dirty="0"/>
          </a:p>
          <a:p>
            <a:pPr marL="457200" indent="-457200">
              <a:buAutoNum type="arabicPeriod"/>
            </a:pPr>
            <a:r>
              <a:rPr lang="en-US" sz="2000" dirty="0" smtClean="0"/>
              <a:t>The concept of marketing of changed and evolved overtime. One such change is in relationship marketing. </a:t>
            </a:r>
            <a:r>
              <a:rPr lang="en-US" sz="2000" b="1" dirty="0" smtClean="0"/>
              <a:t>Use an example </a:t>
            </a:r>
            <a:r>
              <a:rPr lang="en-US" sz="2000" dirty="0" smtClean="0"/>
              <a:t>to explain what this means. </a:t>
            </a:r>
          </a:p>
          <a:p>
            <a:pPr marL="457200" indent="-457200">
              <a:buAutoNum type="arabicPeriod"/>
            </a:pPr>
            <a:endParaRPr lang="en-US" sz="2000" dirty="0"/>
          </a:p>
          <a:p>
            <a:pPr marL="457200" indent="-457200">
              <a:buAutoNum type="arabicPeriod"/>
            </a:pPr>
            <a:r>
              <a:rPr lang="en-US" sz="2000" dirty="0" smtClean="0"/>
              <a:t>Using your knowledge of marketing concept thoroughly explain the evolution of marketing concept. </a:t>
            </a:r>
            <a:endParaRPr lang="en-US" sz="2000" dirty="0" smtClean="0"/>
          </a:p>
          <a:p>
            <a:pPr marL="457200" indent="-457200">
              <a:buAutoNum type="arabicPeriod"/>
            </a:pPr>
            <a:endParaRPr lang="en-US" sz="2000" dirty="0"/>
          </a:p>
          <a:p>
            <a:pPr marL="457200" indent="-457200">
              <a:buAutoNum type="arabicPeriod"/>
            </a:pPr>
            <a:r>
              <a:rPr lang="en-US" sz="2000" dirty="0" smtClean="0"/>
              <a:t>Select a company and conduct a mini marketing audit fo</a:t>
            </a:r>
            <a:r>
              <a:rPr lang="en-US" sz="2000" dirty="0" smtClean="0"/>
              <a:t>r that company. </a:t>
            </a:r>
            <a:endParaRPr lang="en-US" sz="2000" dirty="0"/>
          </a:p>
          <a:p>
            <a:pPr marL="0" indent="0">
              <a:buNone/>
            </a:pPr>
            <a:endParaRPr lang="en-US" sz="2000" dirty="0"/>
          </a:p>
          <a:p>
            <a:pPr marL="0" indent="0">
              <a:buNone/>
            </a:pPr>
            <a:endParaRPr lang="en-US" sz="1600" dirty="0" smtClean="0"/>
          </a:p>
        </p:txBody>
      </p:sp>
      <p:sp>
        <p:nvSpPr>
          <p:cNvPr id="4" name="Footer Placeholder 3"/>
          <p:cNvSpPr>
            <a:spLocks noGrp="1"/>
          </p:cNvSpPr>
          <p:nvPr>
            <p:ph type="ftr" sz="quarter" idx="11"/>
          </p:nvPr>
        </p:nvSpPr>
        <p:spPr/>
        <p:txBody>
          <a:bodyPr/>
          <a:lstStyle/>
          <a:p>
            <a:r>
              <a:rPr lang="en-US" smtClean="0"/>
              <a:t>N. Quarrie</a:t>
            </a:r>
            <a:endParaRPr lang="en-US"/>
          </a:p>
        </p:txBody>
      </p:sp>
      <p:sp>
        <p:nvSpPr>
          <p:cNvPr id="5" name="Slide Number Placeholder 4"/>
          <p:cNvSpPr>
            <a:spLocks noGrp="1"/>
          </p:cNvSpPr>
          <p:nvPr>
            <p:ph type="sldNum" sz="quarter" idx="12"/>
          </p:nvPr>
        </p:nvSpPr>
        <p:spPr/>
        <p:txBody>
          <a:bodyPr/>
          <a:lstStyle/>
          <a:p>
            <a:fld id="{40B12A7C-2FFB-4EFB-8CA1-6FE1E8317CD1}" type="slidenum">
              <a:rPr lang="en-US" smtClean="0"/>
              <a:t>25</a:t>
            </a:fld>
            <a:endParaRPr lang="en-US"/>
          </a:p>
        </p:txBody>
      </p:sp>
    </p:spTree>
    <p:extLst>
      <p:ext uri="{BB962C8B-B14F-4D97-AF65-F5344CB8AC3E}">
        <p14:creationId xmlns:p14="http://schemas.microsoft.com/office/powerpoint/2010/main" val="29599151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References/Additional Reading List </a:t>
            </a:r>
          </a:p>
        </p:txBody>
      </p:sp>
      <p:sp>
        <p:nvSpPr>
          <p:cNvPr id="3" name="Footer Placeholder 2"/>
          <p:cNvSpPr>
            <a:spLocks noGrp="1"/>
          </p:cNvSpPr>
          <p:nvPr>
            <p:ph type="ftr" sz="quarter" idx="11"/>
          </p:nvPr>
        </p:nvSpPr>
        <p:spPr/>
        <p:txBody>
          <a:bodyPr/>
          <a:lstStyle/>
          <a:p>
            <a:r>
              <a:rPr lang="en-US" smtClean="0"/>
              <a:t>N. Quarrie</a:t>
            </a:r>
            <a:endParaRPr lang="en-US"/>
          </a:p>
        </p:txBody>
      </p:sp>
      <p:sp>
        <p:nvSpPr>
          <p:cNvPr id="4" name="Slide Number Placeholder 3"/>
          <p:cNvSpPr>
            <a:spLocks noGrp="1"/>
          </p:cNvSpPr>
          <p:nvPr>
            <p:ph type="sldNum" sz="quarter" idx="12"/>
          </p:nvPr>
        </p:nvSpPr>
        <p:spPr/>
        <p:txBody>
          <a:bodyPr/>
          <a:lstStyle/>
          <a:p>
            <a:fld id="{40B12A7C-2FFB-4EFB-8CA1-6FE1E8317CD1}" type="slidenum">
              <a:rPr lang="en-US" smtClean="0"/>
              <a:t>26</a:t>
            </a:fld>
            <a:endParaRPr lang="en-US"/>
          </a:p>
        </p:txBody>
      </p:sp>
      <p:sp>
        <p:nvSpPr>
          <p:cNvPr id="5" name="Content Placeholder 4"/>
          <p:cNvSpPr>
            <a:spLocks noGrp="1"/>
          </p:cNvSpPr>
          <p:nvPr>
            <p:ph sz="quarter" idx="1"/>
          </p:nvPr>
        </p:nvSpPr>
        <p:spPr/>
        <p:txBody>
          <a:bodyPr>
            <a:normAutofit fontScale="62500" lnSpcReduction="20000"/>
          </a:bodyPr>
          <a:lstStyle/>
          <a:p>
            <a:r>
              <a:rPr lang="en-US" dirty="0"/>
              <a:t>Boundless.com. (2016). [online] Available at: https://www.boundless.com/business/textbooks/boundless-business-textbook/marketing-and-the-customer-relationship-14/marketing-strategies-92/the-marketing-mix-433-3332/ [Accessed 31 Aug. 2016</a:t>
            </a:r>
            <a:r>
              <a:rPr lang="en-US" dirty="0" smtClean="0"/>
              <a:t>].</a:t>
            </a:r>
          </a:p>
          <a:p>
            <a:endParaRPr lang="en-US" dirty="0"/>
          </a:p>
          <a:p>
            <a:r>
              <a:rPr lang="en-US" dirty="0"/>
              <a:t>YourArticleLibrary.com: The Next Generation Library. (2015). </a:t>
            </a:r>
            <a:r>
              <a:rPr lang="en-US" i="1" dirty="0"/>
              <a:t>Evolution of Marketing Concept (With Diagram)</a:t>
            </a:r>
            <a:r>
              <a:rPr lang="en-US" dirty="0"/>
              <a:t>. [online] Available at: http://www.yourarticlelibrary.com/marketing/evolution-of-marketing-concept-with-diagram/48793/ [Accessed 30 Aug. 2016</a:t>
            </a:r>
            <a:r>
              <a:rPr lang="en-US" dirty="0" smtClean="0"/>
              <a:t>].</a:t>
            </a:r>
          </a:p>
          <a:p>
            <a:endParaRPr lang="en-US" dirty="0"/>
          </a:p>
          <a:p>
            <a:r>
              <a:rPr lang="en-US" dirty="0"/>
              <a:t>Goodwin, A. (</a:t>
            </a:r>
            <a:r>
              <a:rPr lang="en-US" dirty="0" err="1"/>
              <a:t>n.d.</a:t>
            </a:r>
            <a:r>
              <a:rPr lang="en-US" dirty="0"/>
              <a:t>). </a:t>
            </a:r>
            <a:r>
              <a:rPr lang="en-US" i="1" dirty="0"/>
              <a:t>Marketing Audit | Marketing Audits and Competitor Analysis - Win Marketing</a:t>
            </a:r>
            <a:r>
              <a:rPr lang="en-US" dirty="0"/>
              <a:t>. [online] Winmarketing.co.uk. Available at: http://www.winmarketing.co.uk/marketing-audit.html [Accessed 31 Aug. 2016</a:t>
            </a:r>
            <a:r>
              <a:rPr lang="en-US" dirty="0" smtClean="0"/>
              <a:t>].</a:t>
            </a:r>
          </a:p>
          <a:p>
            <a:endParaRPr lang="en-US" dirty="0"/>
          </a:p>
          <a:p>
            <a:r>
              <a:rPr lang="en-US" dirty="0"/>
              <a:t>Goodwin, A. (</a:t>
            </a:r>
            <a:r>
              <a:rPr lang="en-US" dirty="0" err="1"/>
              <a:t>n.d.</a:t>
            </a:r>
            <a:r>
              <a:rPr lang="en-US" dirty="0"/>
              <a:t>). </a:t>
            </a:r>
            <a:r>
              <a:rPr lang="en-US" i="1" dirty="0"/>
              <a:t>Marketing Objectives | Marketing Goals - Win Marketing</a:t>
            </a:r>
            <a:r>
              <a:rPr lang="en-US" dirty="0"/>
              <a:t>. [online] Winmarketing.co.uk. Available at: http://www.winmarketing.co.uk/business-and-marketing-objectives.html [Accessed 31 Aug. 2016].</a:t>
            </a:r>
            <a:endParaRPr lang="en-US" dirty="0"/>
          </a:p>
          <a:p>
            <a:endParaRPr lang="en-US" dirty="0"/>
          </a:p>
        </p:txBody>
      </p:sp>
    </p:spTree>
    <p:extLst>
      <p:ext uri="{BB962C8B-B14F-4D97-AF65-F5344CB8AC3E}">
        <p14:creationId xmlns:p14="http://schemas.microsoft.com/office/powerpoint/2010/main" val="3740482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References/Additional Reading List </a:t>
            </a:r>
          </a:p>
        </p:txBody>
      </p:sp>
      <p:sp>
        <p:nvSpPr>
          <p:cNvPr id="3" name="Footer Placeholder 2"/>
          <p:cNvSpPr>
            <a:spLocks noGrp="1"/>
          </p:cNvSpPr>
          <p:nvPr>
            <p:ph type="ftr" sz="quarter" idx="11"/>
          </p:nvPr>
        </p:nvSpPr>
        <p:spPr/>
        <p:txBody>
          <a:bodyPr/>
          <a:lstStyle/>
          <a:p>
            <a:r>
              <a:rPr lang="en-US" smtClean="0"/>
              <a:t>N. Quarrie</a:t>
            </a:r>
            <a:endParaRPr lang="en-US"/>
          </a:p>
        </p:txBody>
      </p:sp>
      <p:sp>
        <p:nvSpPr>
          <p:cNvPr id="4" name="Slide Number Placeholder 3"/>
          <p:cNvSpPr>
            <a:spLocks noGrp="1"/>
          </p:cNvSpPr>
          <p:nvPr>
            <p:ph type="sldNum" sz="quarter" idx="12"/>
          </p:nvPr>
        </p:nvSpPr>
        <p:spPr/>
        <p:txBody>
          <a:bodyPr/>
          <a:lstStyle/>
          <a:p>
            <a:fld id="{40B12A7C-2FFB-4EFB-8CA1-6FE1E8317CD1}" type="slidenum">
              <a:rPr lang="en-US" smtClean="0"/>
              <a:t>27</a:t>
            </a:fld>
            <a:endParaRPr lang="en-US"/>
          </a:p>
        </p:txBody>
      </p:sp>
      <p:sp>
        <p:nvSpPr>
          <p:cNvPr id="5" name="Content Placeholder 4"/>
          <p:cNvSpPr>
            <a:spLocks noGrp="1"/>
          </p:cNvSpPr>
          <p:nvPr>
            <p:ph sz="quarter" idx="1"/>
          </p:nvPr>
        </p:nvSpPr>
        <p:spPr/>
        <p:txBody>
          <a:bodyPr>
            <a:normAutofit fontScale="70000" lnSpcReduction="20000"/>
          </a:bodyPr>
          <a:lstStyle/>
          <a:p>
            <a:r>
              <a:rPr lang="en-US" dirty="0"/>
              <a:t>Kotler, P., Armstrong, G., Wong, V. and Saunders, J. (2008). Marketing in a Changing World: Creating Customer Value and Satisfaction. In: P. Kotler, G. Armstrong, V. Wong and J. Saunders, </a:t>
            </a:r>
            <a:r>
              <a:rPr lang="en-US" dirty="0" err="1"/>
              <a:t>ed</a:t>
            </a:r>
            <a:r>
              <a:rPr lang="en-US" dirty="0"/>
              <a:t>.,</a:t>
            </a:r>
            <a:r>
              <a:rPr lang="en-US" i="1" dirty="0"/>
              <a:t>Principles of Marketing</a:t>
            </a:r>
            <a:r>
              <a:rPr lang="en-US" dirty="0"/>
              <a:t>, 5th ed. [online] Prentice Hall. Available at: http://www.prenhall.com/marketing/armstrong/38187_01_p1-33.pdf [Accessed 30 Aug. 2016</a:t>
            </a:r>
            <a:r>
              <a:rPr lang="en-US" dirty="0" smtClean="0"/>
              <a:t>].</a:t>
            </a:r>
          </a:p>
          <a:p>
            <a:r>
              <a:rPr lang="en-US" dirty="0"/>
              <a:t>Media3.bournemouth.ac.uk. (</a:t>
            </a:r>
            <a:r>
              <a:rPr lang="en-US" dirty="0" err="1"/>
              <a:t>n.d.</a:t>
            </a:r>
            <a:r>
              <a:rPr lang="en-US" dirty="0"/>
              <a:t>). </a:t>
            </a:r>
            <a:r>
              <a:rPr lang="en-US" i="1" dirty="0"/>
              <a:t>Marketing</a:t>
            </a:r>
            <a:r>
              <a:rPr lang="en-US" dirty="0"/>
              <a:t>. [online] Available at: https://media3.bournemouth.ac.uk/marketing/02defining/02defining.html [Accessed 30 Aug. 2016</a:t>
            </a:r>
            <a:r>
              <a:rPr lang="en-US" dirty="0" smtClean="0"/>
              <a:t>].</a:t>
            </a:r>
          </a:p>
          <a:p>
            <a:r>
              <a:rPr lang="en-US" dirty="0"/>
              <a:t>Businessdictionary.com. (</a:t>
            </a:r>
            <a:r>
              <a:rPr lang="en-US" dirty="0" err="1"/>
              <a:t>n.d.</a:t>
            </a:r>
            <a:r>
              <a:rPr lang="en-US" dirty="0"/>
              <a:t>). </a:t>
            </a:r>
            <a:r>
              <a:rPr lang="en-US" i="1" dirty="0"/>
              <a:t>What is integrated marketing? definition and meaning</a:t>
            </a:r>
            <a:r>
              <a:rPr lang="en-US" dirty="0"/>
              <a:t>. [online] Available at: http://www.businessdictionary.com/definition/integrated-marketing.html [Accessed 31 Aug. 2016</a:t>
            </a:r>
            <a:r>
              <a:rPr lang="en-US" dirty="0" smtClean="0"/>
              <a:t>].</a:t>
            </a:r>
          </a:p>
          <a:p>
            <a:r>
              <a:rPr lang="en-US" dirty="0"/>
              <a:t>Businessdictionary.com. (</a:t>
            </a:r>
            <a:r>
              <a:rPr lang="en-US" dirty="0" err="1"/>
              <a:t>n.d.</a:t>
            </a:r>
            <a:r>
              <a:rPr lang="en-US" dirty="0"/>
              <a:t>). </a:t>
            </a:r>
            <a:r>
              <a:rPr lang="en-US" i="1" dirty="0"/>
              <a:t>What is market audit? definition and meaning</a:t>
            </a:r>
            <a:r>
              <a:rPr lang="en-US" dirty="0"/>
              <a:t>. [online] Available at: http://www.businessdictionary.com/definition/market-audit.html [Accessed 31 Aug. 2016].</a:t>
            </a:r>
            <a:endParaRPr lang="en-US" dirty="0"/>
          </a:p>
        </p:txBody>
      </p:sp>
    </p:spTree>
    <p:extLst>
      <p:ext uri="{BB962C8B-B14F-4D97-AF65-F5344CB8AC3E}">
        <p14:creationId xmlns:p14="http://schemas.microsoft.com/office/powerpoint/2010/main" val="335418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Objective</a:t>
            </a:r>
            <a:endParaRPr lang="en-US" dirty="0"/>
          </a:p>
        </p:txBody>
      </p:sp>
      <p:sp>
        <p:nvSpPr>
          <p:cNvPr id="3" name="Content Placeholder 2"/>
          <p:cNvSpPr>
            <a:spLocks noGrp="1"/>
          </p:cNvSpPr>
          <p:nvPr>
            <p:ph sz="quarter" idx="1"/>
          </p:nvPr>
        </p:nvSpPr>
        <p:spPr/>
        <p:txBody>
          <a:bodyPr/>
          <a:lstStyle/>
          <a:p>
            <a:r>
              <a:rPr lang="en-US" dirty="0" smtClean="0"/>
              <a:t>By the end of this lesson you should be able to:</a:t>
            </a:r>
          </a:p>
          <a:p>
            <a:endParaRPr lang="en-US" dirty="0" smtClean="0"/>
          </a:p>
          <a:p>
            <a:r>
              <a:rPr lang="en-US" dirty="0"/>
              <a:t>1.1 explain the various elements of the marketing process</a:t>
            </a:r>
            <a:endParaRPr lang="en-US" dirty="0" smtClean="0"/>
          </a:p>
        </p:txBody>
      </p:sp>
      <p:sp>
        <p:nvSpPr>
          <p:cNvPr id="4" name="Footer Placeholder 3"/>
          <p:cNvSpPr>
            <a:spLocks noGrp="1"/>
          </p:cNvSpPr>
          <p:nvPr>
            <p:ph type="ftr" sz="quarter" idx="11"/>
          </p:nvPr>
        </p:nvSpPr>
        <p:spPr/>
        <p:txBody>
          <a:bodyPr/>
          <a:lstStyle/>
          <a:p>
            <a:r>
              <a:rPr lang="en-US" smtClean="0"/>
              <a:t>N. Quarrie</a:t>
            </a: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3429000"/>
            <a:ext cx="3276600"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fld id="{40B12A7C-2FFB-4EFB-8CA1-6FE1E8317CD1}" type="slidenum">
              <a:rPr lang="en-US" smtClean="0"/>
              <a:t>3</a:t>
            </a:fld>
            <a:endParaRPr lang="en-US"/>
          </a:p>
        </p:txBody>
      </p:sp>
    </p:spTree>
    <p:extLst>
      <p:ext uri="{BB962C8B-B14F-4D97-AF65-F5344CB8AC3E}">
        <p14:creationId xmlns:p14="http://schemas.microsoft.com/office/powerpoint/2010/main" val="9582063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Footer Placeholder 2"/>
          <p:cNvSpPr>
            <a:spLocks noGrp="1"/>
          </p:cNvSpPr>
          <p:nvPr>
            <p:ph type="ftr" sz="quarter" idx="11"/>
          </p:nvPr>
        </p:nvSpPr>
        <p:spPr/>
        <p:txBody>
          <a:bodyPr/>
          <a:lstStyle/>
          <a:p>
            <a:r>
              <a:rPr lang="en-US" smtClean="0"/>
              <a:t>N. Quarrie</a:t>
            </a:r>
            <a:endParaRPr lang="en-US"/>
          </a:p>
        </p:txBody>
      </p:sp>
      <p:sp>
        <p:nvSpPr>
          <p:cNvPr id="4" name="Content Placeholder 3"/>
          <p:cNvSpPr>
            <a:spLocks noGrp="1"/>
          </p:cNvSpPr>
          <p:nvPr>
            <p:ph sz="quarter" idx="1"/>
          </p:nvPr>
        </p:nvSpPr>
        <p:spPr/>
        <p:txBody>
          <a:bodyPr>
            <a:normAutofit lnSpcReduction="10000"/>
          </a:bodyPr>
          <a:lstStyle/>
          <a:p>
            <a:r>
              <a:rPr lang="en-US" dirty="0" smtClean="0"/>
              <a:t>Marketing is a very popular concept. One that people tend to assume </a:t>
            </a:r>
            <a:r>
              <a:rPr lang="en-US" dirty="0" smtClean="0"/>
              <a:t>they </a:t>
            </a:r>
            <a:r>
              <a:rPr lang="en-US" dirty="0" smtClean="0"/>
              <a:t>understand but when asked to explain </a:t>
            </a:r>
            <a:r>
              <a:rPr lang="en-US" dirty="0" smtClean="0"/>
              <a:t>said concept they </a:t>
            </a:r>
            <a:r>
              <a:rPr lang="en-US" dirty="0" smtClean="0"/>
              <a:t>are sometimes not able </a:t>
            </a:r>
            <a:r>
              <a:rPr lang="en-US" dirty="0" smtClean="0"/>
              <a:t>to so. </a:t>
            </a:r>
            <a:endParaRPr lang="en-US" dirty="0" smtClean="0"/>
          </a:p>
          <a:p>
            <a:endParaRPr lang="en-US" dirty="0"/>
          </a:p>
          <a:p>
            <a:r>
              <a:rPr lang="en-US" dirty="0" smtClean="0"/>
              <a:t>It is a very important concept that you should understand</a:t>
            </a:r>
            <a:r>
              <a:rPr lang="en-US" dirty="0"/>
              <a:t>, especially if you </a:t>
            </a:r>
            <a:r>
              <a:rPr lang="en-US" dirty="0" smtClean="0"/>
              <a:t>are a stakeholder in a business. </a:t>
            </a:r>
          </a:p>
          <a:p>
            <a:endParaRPr lang="en-US" dirty="0"/>
          </a:p>
          <a:p>
            <a:r>
              <a:rPr lang="en-US" dirty="0" smtClean="0"/>
              <a:t>We will use the duration of this lesson to discuss the </a:t>
            </a:r>
            <a:r>
              <a:rPr lang="en-US" dirty="0"/>
              <a:t>various elements of the marketing </a:t>
            </a:r>
            <a:r>
              <a:rPr lang="en-US" dirty="0" smtClean="0"/>
              <a:t>process  </a:t>
            </a:r>
          </a:p>
        </p:txBody>
      </p:sp>
      <p:sp>
        <p:nvSpPr>
          <p:cNvPr id="5" name="Slide Number Placeholder 4"/>
          <p:cNvSpPr>
            <a:spLocks noGrp="1"/>
          </p:cNvSpPr>
          <p:nvPr>
            <p:ph type="sldNum" sz="quarter" idx="12"/>
          </p:nvPr>
        </p:nvSpPr>
        <p:spPr/>
        <p:txBody>
          <a:bodyPr/>
          <a:lstStyle/>
          <a:p>
            <a:fld id="{40B12A7C-2FFB-4EFB-8CA1-6FE1E8317CD1}" type="slidenum">
              <a:rPr lang="en-US" smtClean="0"/>
              <a:t>4</a:t>
            </a:fld>
            <a:endParaRPr lang="en-US"/>
          </a:p>
        </p:txBody>
      </p:sp>
    </p:spTree>
    <p:extLst>
      <p:ext uri="{BB962C8B-B14F-4D97-AF65-F5344CB8AC3E}">
        <p14:creationId xmlns:p14="http://schemas.microsoft.com/office/powerpoint/2010/main" val="318734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a:t>
            </a:r>
            <a:endParaRPr lang="en-US" dirty="0"/>
          </a:p>
        </p:txBody>
      </p:sp>
      <p:sp>
        <p:nvSpPr>
          <p:cNvPr id="3" name="Footer Placeholder 2"/>
          <p:cNvSpPr>
            <a:spLocks noGrp="1"/>
          </p:cNvSpPr>
          <p:nvPr>
            <p:ph type="ftr" sz="quarter" idx="11"/>
          </p:nvPr>
        </p:nvSpPr>
        <p:spPr/>
        <p:txBody>
          <a:bodyPr/>
          <a:lstStyle/>
          <a:p>
            <a:r>
              <a:rPr lang="en-US" smtClean="0"/>
              <a:t>N. Quarrie</a:t>
            </a:r>
            <a:endParaRPr lang="en-US"/>
          </a:p>
        </p:txBody>
      </p:sp>
      <p:sp>
        <p:nvSpPr>
          <p:cNvPr id="4" name="Slide Number Placeholder 3"/>
          <p:cNvSpPr>
            <a:spLocks noGrp="1"/>
          </p:cNvSpPr>
          <p:nvPr>
            <p:ph type="sldNum" sz="quarter" idx="12"/>
          </p:nvPr>
        </p:nvSpPr>
        <p:spPr/>
        <p:txBody>
          <a:bodyPr/>
          <a:lstStyle/>
          <a:p>
            <a:fld id="{40B12A7C-2FFB-4EFB-8CA1-6FE1E8317CD1}" type="slidenum">
              <a:rPr lang="en-US" smtClean="0"/>
              <a:t>5</a:t>
            </a:fld>
            <a:endParaRPr lang="en-US"/>
          </a:p>
        </p:txBody>
      </p:sp>
      <p:sp>
        <p:nvSpPr>
          <p:cNvPr id="5" name="Content Placeholder 4"/>
          <p:cNvSpPr>
            <a:spLocks noGrp="1"/>
          </p:cNvSpPr>
          <p:nvPr>
            <p:ph sz="quarter" idx="1"/>
          </p:nvPr>
        </p:nvSpPr>
        <p:spPr/>
        <p:txBody>
          <a:bodyPr>
            <a:normAutofit fontScale="77500" lnSpcReduction="20000"/>
          </a:bodyPr>
          <a:lstStyle/>
          <a:p>
            <a:r>
              <a:rPr lang="en-US" dirty="0" smtClean="0"/>
              <a:t>There are numerous definitions of marketing:</a:t>
            </a:r>
          </a:p>
          <a:p>
            <a:endParaRPr lang="en-US" dirty="0"/>
          </a:p>
          <a:p>
            <a:r>
              <a:rPr lang="en-US" u="sng" dirty="0" smtClean="0"/>
              <a:t>“</a:t>
            </a:r>
            <a:r>
              <a:rPr lang="en-US" b="1" u="sng" dirty="0" smtClean="0"/>
              <a:t>The </a:t>
            </a:r>
            <a:r>
              <a:rPr lang="en-US" b="1" u="sng" dirty="0"/>
              <a:t>Chartered Institute of Marketing</a:t>
            </a:r>
            <a:r>
              <a:rPr lang="en-US" b="1" dirty="0"/>
              <a:t> (CIM) </a:t>
            </a:r>
            <a:r>
              <a:rPr lang="en-US" dirty="0"/>
              <a:t>defines marketing as: “The management process which identifies, anticipates, and supplies customer requirements efficiently and </a:t>
            </a:r>
            <a:r>
              <a:rPr lang="en-US" dirty="0" smtClean="0"/>
              <a:t>profitably (</a:t>
            </a:r>
            <a:r>
              <a:rPr lang="en-US" dirty="0"/>
              <a:t>Media3.bournemouth.ac.uk, </a:t>
            </a:r>
            <a:r>
              <a:rPr lang="en-US" dirty="0" err="1"/>
              <a:t>n.d</a:t>
            </a:r>
            <a:r>
              <a:rPr lang="en-US" dirty="0" err="1" smtClean="0"/>
              <a:t>.</a:t>
            </a:r>
            <a:r>
              <a:rPr lang="en-US" dirty="0" smtClean="0"/>
              <a:t>).”</a:t>
            </a:r>
          </a:p>
          <a:p>
            <a:endParaRPr lang="en-US" dirty="0"/>
          </a:p>
          <a:p>
            <a:r>
              <a:rPr lang="en-US" u="sng" dirty="0" smtClean="0"/>
              <a:t>“</a:t>
            </a:r>
            <a:r>
              <a:rPr lang="en-US" b="1" u="sng" dirty="0" smtClean="0"/>
              <a:t>The </a:t>
            </a:r>
            <a:r>
              <a:rPr lang="en-US" b="1" u="sng" dirty="0"/>
              <a:t>American Marketing Association</a:t>
            </a:r>
            <a:r>
              <a:rPr lang="en-US" b="1" dirty="0"/>
              <a:t> (AMA), </a:t>
            </a:r>
            <a:r>
              <a:rPr lang="en-US" dirty="0"/>
              <a:t>defines marketing as: “The process of planning and executing the conception, pricing, promotion and distribution of ideas, goods and services to create exchange and satisfy individual and </a:t>
            </a:r>
            <a:r>
              <a:rPr lang="en-US" dirty="0" err="1"/>
              <a:t>organisational</a:t>
            </a:r>
            <a:r>
              <a:rPr lang="en-US" dirty="0"/>
              <a:t> (Media3.bournemouth.ac.uk, </a:t>
            </a:r>
            <a:r>
              <a:rPr lang="en-US" dirty="0" err="1"/>
              <a:t>n.d</a:t>
            </a:r>
            <a:r>
              <a:rPr lang="en-US" dirty="0" err="1" smtClean="0"/>
              <a:t>.</a:t>
            </a:r>
            <a:r>
              <a:rPr lang="en-US" dirty="0" smtClean="0"/>
              <a:t>).”</a:t>
            </a:r>
          </a:p>
          <a:p>
            <a:endParaRPr lang="en-US" dirty="0"/>
          </a:p>
          <a:p>
            <a:r>
              <a:rPr lang="en-US" dirty="0" smtClean="0"/>
              <a:t>“A </a:t>
            </a:r>
            <a:r>
              <a:rPr lang="en-US" dirty="0"/>
              <a:t>social and managerial process by which individuals and groups obtain what they need and want through creating and exchanging products and value with </a:t>
            </a:r>
            <a:r>
              <a:rPr lang="en-US" dirty="0" smtClean="0"/>
              <a:t>others </a:t>
            </a:r>
            <a:r>
              <a:rPr lang="en-US" dirty="0"/>
              <a:t>(Kotler et al., 2008</a:t>
            </a:r>
            <a:r>
              <a:rPr lang="en-US" dirty="0" smtClean="0"/>
              <a:t>)”</a:t>
            </a:r>
            <a:endParaRPr lang="en-US" dirty="0"/>
          </a:p>
          <a:p>
            <a:endParaRPr lang="en-US" dirty="0"/>
          </a:p>
        </p:txBody>
      </p:sp>
    </p:spTree>
    <p:extLst>
      <p:ext uri="{BB962C8B-B14F-4D97-AF65-F5344CB8AC3E}">
        <p14:creationId xmlns:p14="http://schemas.microsoft.com/office/powerpoint/2010/main" val="2019617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a:t>
            </a:r>
            <a:endParaRPr lang="en-US" dirty="0"/>
          </a:p>
        </p:txBody>
      </p:sp>
      <p:sp>
        <p:nvSpPr>
          <p:cNvPr id="3" name="Footer Placeholder 2"/>
          <p:cNvSpPr>
            <a:spLocks noGrp="1"/>
          </p:cNvSpPr>
          <p:nvPr>
            <p:ph type="ftr" sz="quarter" idx="11"/>
          </p:nvPr>
        </p:nvSpPr>
        <p:spPr/>
        <p:txBody>
          <a:bodyPr/>
          <a:lstStyle/>
          <a:p>
            <a:r>
              <a:rPr lang="en-US" smtClean="0"/>
              <a:t>N. Quarrie</a:t>
            </a:r>
            <a:endParaRPr lang="en-US"/>
          </a:p>
        </p:txBody>
      </p:sp>
      <p:sp>
        <p:nvSpPr>
          <p:cNvPr id="4" name="Slide Number Placeholder 3"/>
          <p:cNvSpPr>
            <a:spLocks noGrp="1"/>
          </p:cNvSpPr>
          <p:nvPr>
            <p:ph type="sldNum" sz="quarter" idx="12"/>
          </p:nvPr>
        </p:nvSpPr>
        <p:spPr/>
        <p:txBody>
          <a:bodyPr/>
          <a:lstStyle/>
          <a:p>
            <a:fld id="{40B12A7C-2FFB-4EFB-8CA1-6FE1E8317CD1}" type="slidenum">
              <a:rPr lang="en-US" smtClean="0"/>
              <a:t>6</a:t>
            </a:fld>
            <a:endParaRPr lang="en-US"/>
          </a:p>
        </p:txBody>
      </p:sp>
      <p:sp>
        <p:nvSpPr>
          <p:cNvPr id="5" name="Content Placeholder 4"/>
          <p:cNvSpPr>
            <a:spLocks noGrp="1"/>
          </p:cNvSpPr>
          <p:nvPr>
            <p:ph sz="quarter" idx="1"/>
          </p:nvPr>
        </p:nvSpPr>
        <p:spPr/>
        <p:txBody>
          <a:bodyPr/>
          <a:lstStyle/>
          <a:p>
            <a:r>
              <a:rPr lang="en-US" dirty="0" smtClean="0"/>
              <a:t>So based on the three previous definitions we can say that </a:t>
            </a:r>
            <a:endParaRPr lang="en-US" dirty="0" smtClean="0"/>
          </a:p>
          <a:p>
            <a:endParaRPr lang="en-US" dirty="0" smtClean="0"/>
          </a:p>
          <a:p>
            <a:pPr marL="0" indent="0">
              <a:buNone/>
            </a:pPr>
            <a:r>
              <a:rPr lang="en-US" dirty="0" smtClean="0"/>
              <a:t>“</a:t>
            </a:r>
            <a:r>
              <a:rPr lang="en-US" dirty="0"/>
              <a:t> Marketing is</a:t>
            </a:r>
            <a:r>
              <a:rPr lang="en-US" dirty="0" smtClean="0"/>
              <a:t>:</a:t>
            </a:r>
            <a:endParaRPr lang="en-US" dirty="0"/>
          </a:p>
          <a:p>
            <a:r>
              <a:rPr lang="en-US" dirty="0"/>
              <a:t>a management process;</a:t>
            </a:r>
          </a:p>
          <a:p>
            <a:r>
              <a:rPr lang="en-US" dirty="0"/>
              <a:t>it is about the exchange of goods and services;</a:t>
            </a:r>
          </a:p>
          <a:p>
            <a:r>
              <a:rPr lang="en-US" dirty="0"/>
              <a:t>it anticipates and meets consumers needs;</a:t>
            </a:r>
          </a:p>
          <a:p>
            <a:r>
              <a:rPr lang="en-US" dirty="0"/>
              <a:t>it creates </a:t>
            </a:r>
            <a:r>
              <a:rPr lang="en-US" dirty="0" smtClean="0"/>
              <a:t>profits (</a:t>
            </a:r>
            <a:r>
              <a:rPr lang="en-US" dirty="0"/>
              <a:t>Media3.bournemouth.ac.uk, </a:t>
            </a:r>
            <a:r>
              <a:rPr lang="en-US" dirty="0" err="1"/>
              <a:t>n.d.</a:t>
            </a:r>
            <a:r>
              <a:rPr lang="en-US" dirty="0"/>
              <a:t>)</a:t>
            </a:r>
            <a:r>
              <a:rPr lang="en-US" dirty="0" smtClean="0"/>
              <a:t>.”</a:t>
            </a:r>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445381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a:t>
            </a:r>
            <a:endParaRPr lang="en-US" dirty="0"/>
          </a:p>
        </p:txBody>
      </p:sp>
      <p:sp>
        <p:nvSpPr>
          <p:cNvPr id="3" name="Footer Placeholder 2"/>
          <p:cNvSpPr>
            <a:spLocks noGrp="1"/>
          </p:cNvSpPr>
          <p:nvPr>
            <p:ph type="ftr" sz="quarter" idx="11"/>
          </p:nvPr>
        </p:nvSpPr>
        <p:spPr/>
        <p:txBody>
          <a:bodyPr/>
          <a:lstStyle/>
          <a:p>
            <a:r>
              <a:rPr lang="en-US" smtClean="0"/>
              <a:t>N. Quarrie</a:t>
            </a:r>
            <a:endParaRPr lang="en-US"/>
          </a:p>
        </p:txBody>
      </p:sp>
      <p:sp>
        <p:nvSpPr>
          <p:cNvPr id="4" name="Slide Number Placeholder 3"/>
          <p:cNvSpPr>
            <a:spLocks noGrp="1"/>
          </p:cNvSpPr>
          <p:nvPr>
            <p:ph type="sldNum" sz="quarter" idx="12"/>
          </p:nvPr>
        </p:nvSpPr>
        <p:spPr/>
        <p:txBody>
          <a:bodyPr/>
          <a:lstStyle/>
          <a:p>
            <a:fld id="{40B12A7C-2FFB-4EFB-8CA1-6FE1E8317CD1}" type="slidenum">
              <a:rPr lang="en-US" smtClean="0"/>
              <a:t>7</a:t>
            </a:fld>
            <a:endParaRPr lang="en-US"/>
          </a:p>
        </p:txBody>
      </p:sp>
      <p:sp>
        <p:nvSpPr>
          <p:cNvPr id="5" name="Content Placeholder 4"/>
          <p:cNvSpPr>
            <a:spLocks noGrp="1"/>
          </p:cNvSpPr>
          <p:nvPr>
            <p:ph sz="quarter" idx="1"/>
          </p:nvPr>
        </p:nvSpPr>
        <p:spPr/>
        <p:txBody>
          <a:bodyPr/>
          <a:lstStyle/>
          <a:p>
            <a:r>
              <a:rPr lang="en-US" dirty="0" smtClean="0"/>
              <a:t>There are a number of core concepts in marketing. These core concepts are: </a:t>
            </a:r>
          </a:p>
          <a:p>
            <a:endParaRPr lang="en-US" dirty="0"/>
          </a:p>
          <a:p>
            <a:r>
              <a:rPr lang="en-US" dirty="0"/>
              <a:t>n</a:t>
            </a:r>
            <a:r>
              <a:rPr lang="en-US" dirty="0" smtClean="0"/>
              <a:t>eeds, wants</a:t>
            </a:r>
            <a:r>
              <a:rPr lang="en-US" dirty="0"/>
              <a:t>, and demands; products and services; value, satisfaction, and quality; exchange, transactions, and relationships; and markets</a:t>
            </a:r>
          </a:p>
        </p:txBody>
      </p:sp>
    </p:spTree>
    <p:extLst>
      <p:ext uri="{BB962C8B-B14F-4D97-AF65-F5344CB8AC3E}">
        <p14:creationId xmlns:p14="http://schemas.microsoft.com/office/powerpoint/2010/main" val="2206522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a:t>
            </a:r>
          </a:p>
        </p:txBody>
      </p:sp>
      <p:sp>
        <p:nvSpPr>
          <p:cNvPr id="3" name="Footer Placeholder 2"/>
          <p:cNvSpPr>
            <a:spLocks noGrp="1"/>
          </p:cNvSpPr>
          <p:nvPr>
            <p:ph type="ftr" sz="quarter" idx="11"/>
          </p:nvPr>
        </p:nvSpPr>
        <p:spPr/>
        <p:txBody>
          <a:bodyPr/>
          <a:lstStyle/>
          <a:p>
            <a:r>
              <a:rPr lang="en-US" smtClean="0"/>
              <a:t>N. Quarrie</a:t>
            </a:r>
            <a:endParaRPr lang="en-US"/>
          </a:p>
        </p:txBody>
      </p:sp>
      <p:sp>
        <p:nvSpPr>
          <p:cNvPr id="4" name="Slide Number Placeholder 3"/>
          <p:cNvSpPr>
            <a:spLocks noGrp="1"/>
          </p:cNvSpPr>
          <p:nvPr>
            <p:ph type="sldNum" sz="quarter" idx="12"/>
          </p:nvPr>
        </p:nvSpPr>
        <p:spPr/>
        <p:txBody>
          <a:bodyPr/>
          <a:lstStyle/>
          <a:p>
            <a:fld id="{40B12A7C-2FFB-4EFB-8CA1-6FE1E8317CD1}" type="slidenum">
              <a:rPr lang="en-US" smtClean="0"/>
              <a:t>8</a:t>
            </a:fld>
            <a:endParaRPr lang="en-US"/>
          </a:p>
        </p:txBody>
      </p:sp>
      <p:sp>
        <p:nvSpPr>
          <p:cNvPr id="5" name="Content Placeholder 4"/>
          <p:cNvSpPr>
            <a:spLocks noGrp="1"/>
          </p:cNvSpPr>
          <p:nvPr>
            <p:ph sz="quarter" idx="1"/>
          </p:nvPr>
        </p:nvSpPr>
        <p:spPr/>
        <p:txBody>
          <a:bodyPr>
            <a:normAutofit fontScale="70000" lnSpcReduction="20000"/>
          </a:bodyPr>
          <a:lstStyle/>
          <a:p>
            <a:r>
              <a:rPr lang="en-US" b="1" dirty="0" smtClean="0"/>
              <a:t>Need</a:t>
            </a:r>
            <a:r>
              <a:rPr lang="en-US" dirty="0" smtClean="0"/>
              <a:t>- “A </a:t>
            </a:r>
            <a:r>
              <a:rPr lang="en-US" dirty="0"/>
              <a:t>state of felt </a:t>
            </a:r>
            <a:r>
              <a:rPr lang="en-US" dirty="0" smtClean="0"/>
              <a:t>deprivation </a:t>
            </a:r>
            <a:r>
              <a:rPr lang="en-US" dirty="0"/>
              <a:t>(Kotler et al., 2008</a:t>
            </a:r>
            <a:r>
              <a:rPr lang="en-US" dirty="0" smtClean="0"/>
              <a:t>).”</a:t>
            </a:r>
          </a:p>
          <a:p>
            <a:endParaRPr lang="en-US" dirty="0"/>
          </a:p>
          <a:p>
            <a:r>
              <a:rPr lang="en-US" b="1" dirty="0" smtClean="0"/>
              <a:t>Want</a:t>
            </a:r>
            <a:r>
              <a:rPr lang="en-US" dirty="0" smtClean="0"/>
              <a:t>-”The </a:t>
            </a:r>
            <a:r>
              <a:rPr lang="en-US" dirty="0"/>
              <a:t>form taken by a human need as shaped by culture and individual </a:t>
            </a:r>
            <a:r>
              <a:rPr lang="en-US" dirty="0" smtClean="0"/>
              <a:t>personality </a:t>
            </a:r>
            <a:r>
              <a:rPr lang="en-US" dirty="0"/>
              <a:t>(Kotler et al., 2008</a:t>
            </a:r>
            <a:r>
              <a:rPr lang="en-US" dirty="0" smtClean="0"/>
              <a:t>).”</a:t>
            </a:r>
          </a:p>
          <a:p>
            <a:endParaRPr lang="en-US" dirty="0"/>
          </a:p>
          <a:p>
            <a:r>
              <a:rPr lang="en-US" b="1" dirty="0" smtClean="0"/>
              <a:t>Demands</a:t>
            </a:r>
            <a:r>
              <a:rPr lang="en-US" dirty="0" smtClean="0"/>
              <a:t>- “Human </a:t>
            </a:r>
            <a:r>
              <a:rPr lang="en-US" dirty="0"/>
              <a:t>wants that are backed by buying </a:t>
            </a:r>
            <a:r>
              <a:rPr lang="en-US" dirty="0" smtClean="0"/>
              <a:t>power </a:t>
            </a:r>
            <a:r>
              <a:rPr lang="en-US" dirty="0"/>
              <a:t>(Kotler et al., 2008</a:t>
            </a:r>
            <a:r>
              <a:rPr lang="en-US" dirty="0" smtClean="0"/>
              <a:t>).”</a:t>
            </a:r>
          </a:p>
          <a:p>
            <a:endParaRPr lang="en-US" dirty="0"/>
          </a:p>
          <a:p>
            <a:r>
              <a:rPr lang="en-US" b="1" dirty="0" smtClean="0"/>
              <a:t>Product</a:t>
            </a:r>
            <a:r>
              <a:rPr lang="en-US" dirty="0" smtClean="0"/>
              <a:t>- “Anything </a:t>
            </a:r>
            <a:r>
              <a:rPr lang="en-US" dirty="0"/>
              <a:t>that can be offered to a market for attention, acquisition, use, or consumption that might satisfy a want or need. It includes physical objects, services, persons, places, organizations, and </a:t>
            </a:r>
            <a:r>
              <a:rPr lang="en-US" dirty="0" smtClean="0"/>
              <a:t>ideas </a:t>
            </a:r>
            <a:r>
              <a:rPr lang="en-US" dirty="0"/>
              <a:t>(Kotler et al., 2008</a:t>
            </a:r>
            <a:r>
              <a:rPr lang="en-US" dirty="0" smtClean="0"/>
              <a:t>)”</a:t>
            </a:r>
          </a:p>
          <a:p>
            <a:endParaRPr lang="en-US" dirty="0"/>
          </a:p>
          <a:p>
            <a:r>
              <a:rPr lang="en-US" b="1" dirty="0" smtClean="0"/>
              <a:t>Service</a:t>
            </a:r>
            <a:r>
              <a:rPr lang="en-US" dirty="0" smtClean="0"/>
              <a:t>- “Any </a:t>
            </a:r>
            <a:r>
              <a:rPr lang="en-US" dirty="0"/>
              <a:t>activity or benefit that one party can offer to another that is essentially intangible and does not result in the ownership of </a:t>
            </a:r>
            <a:r>
              <a:rPr lang="en-US" dirty="0" smtClean="0"/>
              <a:t>anything </a:t>
            </a:r>
            <a:r>
              <a:rPr lang="en-US" dirty="0"/>
              <a:t>(Kotler et al., 2008</a:t>
            </a:r>
            <a:r>
              <a:rPr lang="en-US" dirty="0" smtClean="0"/>
              <a:t>).”</a:t>
            </a:r>
          </a:p>
        </p:txBody>
      </p:sp>
    </p:spTree>
    <p:extLst>
      <p:ext uri="{BB962C8B-B14F-4D97-AF65-F5344CB8AC3E}">
        <p14:creationId xmlns:p14="http://schemas.microsoft.com/office/powerpoint/2010/main" val="1263136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a:t>
            </a:r>
          </a:p>
        </p:txBody>
      </p:sp>
      <p:sp>
        <p:nvSpPr>
          <p:cNvPr id="3" name="Footer Placeholder 2"/>
          <p:cNvSpPr>
            <a:spLocks noGrp="1"/>
          </p:cNvSpPr>
          <p:nvPr>
            <p:ph type="ftr" sz="quarter" idx="11"/>
          </p:nvPr>
        </p:nvSpPr>
        <p:spPr/>
        <p:txBody>
          <a:bodyPr/>
          <a:lstStyle/>
          <a:p>
            <a:r>
              <a:rPr lang="en-US" smtClean="0"/>
              <a:t>N. Quarrie</a:t>
            </a:r>
            <a:endParaRPr lang="en-US"/>
          </a:p>
        </p:txBody>
      </p:sp>
      <p:sp>
        <p:nvSpPr>
          <p:cNvPr id="4" name="Slide Number Placeholder 3"/>
          <p:cNvSpPr>
            <a:spLocks noGrp="1"/>
          </p:cNvSpPr>
          <p:nvPr>
            <p:ph type="sldNum" sz="quarter" idx="12"/>
          </p:nvPr>
        </p:nvSpPr>
        <p:spPr/>
        <p:txBody>
          <a:bodyPr/>
          <a:lstStyle/>
          <a:p>
            <a:fld id="{40B12A7C-2FFB-4EFB-8CA1-6FE1E8317CD1}" type="slidenum">
              <a:rPr lang="en-US" smtClean="0"/>
              <a:t>9</a:t>
            </a:fld>
            <a:endParaRPr lang="en-US"/>
          </a:p>
        </p:txBody>
      </p:sp>
      <p:sp>
        <p:nvSpPr>
          <p:cNvPr id="5" name="Content Placeholder 4"/>
          <p:cNvSpPr>
            <a:spLocks noGrp="1"/>
          </p:cNvSpPr>
          <p:nvPr>
            <p:ph sz="quarter" idx="1"/>
          </p:nvPr>
        </p:nvSpPr>
        <p:spPr/>
        <p:txBody>
          <a:bodyPr>
            <a:normAutofit lnSpcReduction="10000"/>
          </a:bodyPr>
          <a:lstStyle/>
          <a:p>
            <a:r>
              <a:rPr lang="en-US" b="1" dirty="0"/>
              <a:t>Customer </a:t>
            </a:r>
            <a:r>
              <a:rPr lang="en-US" b="1" dirty="0" smtClean="0"/>
              <a:t>value</a:t>
            </a:r>
            <a:r>
              <a:rPr lang="en-US" dirty="0" smtClean="0"/>
              <a:t>-”The </a:t>
            </a:r>
            <a:r>
              <a:rPr lang="en-US" dirty="0"/>
              <a:t>difference between the values the customer gains from owning and using a product and the costs of obtaining the </a:t>
            </a:r>
            <a:r>
              <a:rPr lang="en-US" dirty="0" smtClean="0"/>
              <a:t>product </a:t>
            </a:r>
            <a:r>
              <a:rPr lang="en-US" dirty="0"/>
              <a:t>(Kotler et al., 2008</a:t>
            </a:r>
            <a:r>
              <a:rPr lang="en-US" dirty="0" smtClean="0"/>
              <a:t>).”</a:t>
            </a:r>
          </a:p>
          <a:p>
            <a:endParaRPr lang="en-US" dirty="0"/>
          </a:p>
          <a:p>
            <a:r>
              <a:rPr lang="en-US" b="1" dirty="0"/>
              <a:t>Customer </a:t>
            </a:r>
            <a:r>
              <a:rPr lang="en-US" b="1" dirty="0" smtClean="0"/>
              <a:t>satisfaction- “</a:t>
            </a:r>
            <a:r>
              <a:rPr lang="en-US" dirty="0" smtClean="0"/>
              <a:t>The </a:t>
            </a:r>
            <a:r>
              <a:rPr lang="en-US" dirty="0"/>
              <a:t>extent to which a product’s perceived performance matches a buyer’s </a:t>
            </a:r>
            <a:r>
              <a:rPr lang="en-US" dirty="0" smtClean="0"/>
              <a:t>expectations </a:t>
            </a:r>
            <a:r>
              <a:rPr lang="en-US" dirty="0"/>
              <a:t>(Kotler et al., 2008</a:t>
            </a:r>
            <a:r>
              <a:rPr lang="en-US" dirty="0" smtClean="0"/>
              <a:t>).”</a:t>
            </a:r>
          </a:p>
          <a:p>
            <a:endParaRPr lang="en-US" dirty="0"/>
          </a:p>
          <a:p>
            <a:r>
              <a:rPr lang="en-US" dirty="0" smtClean="0"/>
              <a:t>“In </a:t>
            </a:r>
            <a:r>
              <a:rPr lang="en-US" dirty="0"/>
              <a:t>the narrowest sense, </a:t>
            </a:r>
            <a:r>
              <a:rPr lang="en-US" b="1" dirty="0"/>
              <a:t>quality</a:t>
            </a:r>
            <a:r>
              <a:rPr lang="en-US" dirty="0"/>
              <a:t> can be defined as “freedom from </a:t>
            </a:r>
            <a:r>
              <a:rPr lang="en-US" dirty="0" smtClean="0"/>
              <a:t>defects” </a:t>
            </a:r>
            <a:r>
              <a:rPr lang="en-US" dirty="0"/>
              <a:t>(Kotler et al., 2008</a:t>
            </a:r>
            <a:r>
              <a:rPr lang="en-US" dirty="0" smtClean="0"/>
              <a:t>)”</a:t>
            </a:r>
            <a:endParaRPr lang="en-US" dirty="0"/>
          </a:p>
        </p:txBody>
      </p:sp>
    </p:spTree>
    <p:extLst>
      <p:ext uri="{BB962C8B-B14F-4D97-AF65-F5344CB8AC3E}">
        <p14:creationId xmlns:p14="http://schemas.microsoft.com/office/powerpoint/2010/main" val="42721751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3530</TotalTime>
  <Words>1612</Words>
  <Application>Microsoft Office PowerPoint</Application>
  <PresentationFormat>On-screen Show (4:3)</PresentationFormat>
  <Paragraphs>225</Paragraphs>
  <Slides>27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Calibri</vt:lpstr>
      <vt:lpstr>Georgia</vt:lpstr>
      <vt:lpstr>Wingdings</vt:lpstr>
      <vt:lpstr>Wingdings 2</vt:lpstr>
      <vt:lpstr>Civic</vt:lpstr>
      <vt:lpstr>UNIT 4: MARKETING PRINCIPLES </vt:lpstr>
      <vt:lpstr>Learning Outcome One (1)</vt:lpstr>
      <vt:lpstr> Objective</vt:lpstr>
      <vt:lpstr>Overview</vt:lpstr>
      <vt:lpstr>Definitions </vt:lpstr>
      <vt:lpstr>Definitions </vt:lpstr>
      <vt:lpstr>Definitions </vt:lpstr>
      <vt:lpstr>Definitions </vt:lpstr>
      <vt:lpstr>Definitions </vt:lpstr>
      <vt:lpstr>Definitions </vt:lpstr>
      <vt:lpstr>Definitions </vt:lpstr>
      <vt:lpstr>Evolution of Marketing Concept</vt:lpstr>
      <vt:lpstr>The Production Concept/Production Orientation Philosophy</vt:lpstr>
      <vt:lpstr>Product concept</vt:lpstr>
      <vt:lpstr>Selling concept</vt:lpstr>
      <vt:lpstr>Marketing concept</vt:lpstr>
      <vt:lpstr>Societal marketing concept</vt:lpstr>
      <vt:lpstr>Marketing process overview</vt:lpstr>
      <vt:lpstr>Marketing process overview</vt:lpstr>
      <vt:lpstr>Marketing process overview</vt:lpstr>
      <vt:lpstr>Marketing process overview</vt:lpstr>
      <vt:lpstr>Marketing process overview</vt:lpstr>
      <vt:lpstr>Marketing process overview</vt:lpstr>
      <vt:lpstr>Marketing process overview</vt:lpstr>
      <vt:lpstr>Review Questions</vt:lpstr>
      <vt:lpstr>References/Additional Reading List </vt:lpstr>
      <vt:lpstr>References/Additional Reading List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Strategy  How to formulate a new strategy</dc:title>
  <dc:creator>Student</dc:creator>
  <cp:lastModifiedBy>Nadine Quarrie</cp:lastModifiedBy>
  <cp:revision>413</cp:revision>
  <dcterms:created xsi:type="dcterms:W3CDTF">2015-05-22T23:16:41Z</dcterms:created>
  <dcterms:modified xsi:type="dcterms:W3CDTF">2016-08-31T21:48:00Z</dcterms:modified>
</cp:coreProperties>
</file>