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5" r:id="rId19"/>
    <p:sldId id="276" r:id="rId20"/>
    <p:sldId id="280" r:id="rId21"/>
    <p:sldId id="281" r:id="rId22"/>
    <p:sldId id="282"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591A3-0BAC-4892-B9E0-43F542643E6F}" type="doc">
      <dgm:prSet loTypeId="urn:microsoft.com/office/officeart/2005/8/layout/cycle2" loCatId="cycle" qsTypeId="urn:microsoft.com/office/officeart/2005/8/quickstyle/3d1" qsCatId="3D" csTypeId="urn:microsoft.com/office/officeart/2005/8/colors/colorful1" csCatId="colorful" phldr="1"/>
      <dgm:spPr/>
      <dgm:t>
        <a:bodyPr/>
        <a:lstStyle/>
        <a:p>
          <a:endParaRPr lang="en-US"/>
        </a:p>
      </dgm:t>
    </dgm:pt>
    <dgm:pt modelId="{0829A6EB-8035-45AD-A2F2-47A43FB52B2E}">
      <dgm:prSet phldrT="[Text]"/>
      <dgm:spPr/>
      <dgm:t>
        <a:bodyPr/>
        <a:lstStyle/>
        <a:p>
          <a:r>
            <a:rPr lang="en-US" dirty="0" smtClean="0"/>
            <a:t>Power</a:t>
          </a:r>
          <a:endParaRPr lang="en-US" dirty="0"/>
        </a:p>
      </dgm:t>
    </dgm:pt>
    <dgm:pt modelId="{139B3DF9-C748-4ACA-B9F2-769CBE508194}" type="parTrans" cxnId="{7D090DAA-134D-4C4D-8863-450498929FD2}">
      <dgm:prSet/>
      <dgm:spPr/>
      <dgm:t>
        <a:bodyPr/>
        <a:lstStyle/>
        <a:p>
          <a:endParaRPr lang="en-US"/>
        </a:p>
      </dgm:t>
    </dgm:pt>
    <dgm:pt modelId="{D964167B-DF9D-4C02-9459-E47CCACBF30D}" type="sibTrans" cxnId="{7D090DAA-134D-4C4D-8863-450498929FD2}">
      <dgm:prSet/>
      <dgm:spPr/>
      <dgm:t>
        <a:bodyPr/>
        <a:lstStyle/>
        <a:p>
          <a:endParaRPr lang="en-US" dirty="0"/>
        </a:p>
      </dgm:t>
    </dgm:pt>
    <dgm:pt modelId="{B5295475-41D5-43B2-98F7-90763FA0E6AF}">
      <dgm:prSet phldrT="[Text]"/>
      <dgm:spPr/>
      <dgm:t>
        <a:bodyPr/>
        <a:lstStyle/>
        <a:p>
          <a:r>
            <a:rPr lang="en-US" dirty="0" smtClean="0"/>
            <a:t>Role</a:t>
          </a:r>
          <a:endParaRPr lang="en-US" dirty="0"/>
        </a:p>
      </dgm:t>
    </dgm:pt>
    <dgm:pt modelId="{2B8CD461-3A83-4E27-9E5F-BD44AFBB685A}" type="parTrans" cxnId="{8A3D1CA2-BA5F-402B-ADFF-AD443C94C1A8}">
      <dgm:prSet/>
      <dgm:spPr/>
      <dgm:t>
        <a:bodyPr/>
        <a:lstStyle/>
        <a:p>
          <a:endParaRPr lang="en-US"/>
        </a:p>
      </dgm:t>
    </dgm:pt>
    <dgm:pt modelId="{8481B680-5D43-4F9C-92DE-5F0019CE3226}" type="sibTrans" cxnId="{8A3D1CA2-BA5F-402B-ADFF-AD443C94C1A8}">
      <dgm:prSet/>
      <dgm:spPr/>
      <dgm:t>
        <a:bodyPr/>
        <a:lstStyle/>
        <a:p>
          <a:endParaRPr lang="en-US" dirty="0"/>
        </a:p>
      </dgm:t>
    </dgm:pt>
    <dgm:pt modelId="{7E062653-E97C-414D-BD19-9331DAAC2690}">
      <dgm:prSet phldrT="[Text]"/>
      <dgm:spPr/>
      <dgm:t>
        <a:bodyPr/>
        <a:lstStyle/>
        <a:p>
          <a:r>
            <a:rPr lang="en-US" dirty="0" smtClean="0"/>
            <a:t>Task</a:t>
          </a:r>
          <a:endParaRPr lang="en-US" dirty="0"/>
        </a:p>
      </dgm:t>
    </dgm:pt>
    <dgm:pt modelId="{19297D41-C99A-4795-AC07-D52D6346C35A}" type="parTrans" cxnId="{4BC03B63-AAE6-4A12-A3BD-7FF9BDBA7CD3}">
      <dgm:prSet/>
      <dgm:spPr/>
      <dgm:t>
        <a:bodyPr/>
        <a:lstStyle/>
        <a:p>
          <a:endParaRPr lang="en-US"/>
        </a:p>
      </dgm:t>
    </dgm:pt>
    <dgm:pt modelId="{005E0D16-FC7C-4931-93B3-AB33A8E4175A}" type="sibTrans" cxnId="{4BC03B63-AAE6-4A12-A3BD-7FF9BDBA7CD3}">
      <dgm:prSet/>
      <dgm:spPr/>
      <dgm:t>
        <a:bodyPr/>
        <a:lstStyle/>
        <a:p>
          <a:endParaRPr lang="en-US" dirty="0"/>
        </a:p>
      </dgm:t>
    </dgm:pt>
    <dgm:pt modelId="{4208B165-EE37-4E45-BB05-648D97581006}">
      <dgm:prSet phldrT="[Text]"/>
      <dgm:spPr/>
      <dgm:t>
        <a:bodyPr/>
        <a:lstStyle/>
        <a:p>
          <a:r>
            <a:rPr lang="en-US" dirty="0" smtClean="0"/>
            <a:t>Person</a:t>
          </a:r>
          <a:endParaRPr lang="en-US" dirty="0"/>
        </a:p>
      </dgm:t>
    </dgm:pt>
    <dgm:pt modelId="{A2855419-9EB5-429E-BAEF-CFD330DF632E}" type="parTrans" cxnId="{7BF181E2-CD8F-4E4C-8DA1-7A887D4C7B21}">
      <dgm:prSet/>
      <dgm:spPr/>
      <dgm:t>
        <a:bodyPr/>
        <a:lstStyle/>
        <a:p>
          <a:endParaRPr lang="en-US"/>
        </a:p>
      </dgm:t>
    </dgm:pt>
    <dgm:pt modelId="{FAD38AE4-D02E-44D3-B416-46057EBA0F95}" type="sibTrans" cxnId="{7BF181E2-CD8F-4E4C-8DA1-7A887D4C7B21}">
      <dgm:prSet/>
      <dgm:spPr/>
      <dgm:t>
        <a:bodyPr/>
        <a:lstStyle/>
        <a:p>
          <a:endParaRPr lang="en-US" dirty="0"/>
        </a:p>
      </dgm:t>
    </dgm:pt>
    <dgm:pt modelId="{F1BD0C04-B988-474F-9448-59FB2B42B40D}" type="pres">
      <dgm:prSet presAssocID="{1E0591A3-0BAC-4892-B9E0-43F542643E6F}" presName="cycle" presStyleCnt="0">
        <dgm:presLayoutVars>
          <dgm:dir/>
          <dgm:resizeHandles val="exact"/>
        </dgm:presLayoutVars>
      </dgm:prSet>
      <dgm:spPr/>
      <dgm:t>
        <a:bodyPr/>
        <a:lstStyle/>
        <a:p>
          <a:endParaRPr lang="en-US"/>
        </a:p>
      </dgm:t>
    </dgm:pt>
    <dgm:pt modelId="{B0A38429-FB24-469C-B226-71B72F8745CA}" type="pres">
      <dgm:prSet presAssocID="{0829A6EB-8035-45AD-A2F2-47A43FB52B2E}" presName="node" presStyleLbl="node1" presStyleIdx="0" presStyleCnt="4" custScaleX="157554">
        <dgm:presLayoutVars>
          <dgm:bulletEnabled val="1"/>
        </dgm:presLayoutVars>
      </dgm:prSet>
      <dgm:spPr/>
      <dgm:t>
        <a:bodyPr/>
        <a:lstStyle/>
        <a:p>
          <a:endParaRPr lang="en-US"/>
        </a:p>
      </dgm:t>
    </dgm:pt>
    <dgm:pt modelId="{8D0351B2-BE25-4664-96D2-30E8AF164628}" type="pres">
      <dgm:prSet presAssocID="{D964167B-DF9D-4C02-9459-E47CCACBF30D}" presName="sibTrans" presStyleLbl="sibTrans2D1" presStyleIdx="0" presStyleCnt="4"/>
      <dgm:spPr/>
      <dgm:t>
        <a:bodyPr/>
        <a:lstStyle/>
        <a:p>
          <a:endParaRPr lang="en-US"/>
        </a:p>
      </dgm:t>
    </dgm:pt>
    <dgm:pt modelId="{2DCF7132-233B-485C-B95B-0A408C90C799}" type="pres">
      <dgm:prSet presAssocID="{D964167B-DF9D-4C02-9459-E47CCACBF30D}" presName="connectorText" presStyleLbl="sibTrans2D1" presStyleIdx="0" presStyleCnt="4"/>
      <dgm:spPr/>
      <dgm:t>
        <a:bodyPr/>
        <a:lstStyle/>
        <a:p>
          <a:endParaRPr lang="en-US"/>
        </a:p>
      </dgm:t>
    </dgm:pt>
    <dgm:pt modelId="{47F531C4-9093-4049-A0C6-0B1AA4C55A77}" type="pres">
      <dgm:prSet presAssocID="{B5295475-41D5-43B2-98F7-90763FA0E6AF}" presName="node" presStyleLbl="node1" presStyleIdx="1" presStyleCnt="4" custScaleX="180077">
        <dgm:presLayoutVars>
          <dgm:bulletEnabled val="1"/>
        </dgm:presLayoutVars>
      </dgm:prSet>
      <dgm:spPr/>
      <dgm:t>
        <a:bodyPr/>
        <a:lstStyle/>
        <a:p>
          <a:endParaRPr lang="en-US"/>
        </a:p>
      </dgm:t>
    </dgm:pt>
    <dgm:pt modelId="{0B6D74DA-4CFD-449B-9DDC-24004688B2B7}" type="pres">
      <dgm:prSet presAssocID="{8481B680-5D43-4F9C-92DE-5F0019CE3226}" presName="sibTrans" presStyleLbl="sibTrans2D1" presStyleIdx="1" presStyleCnt="4"/>
      <dgm:spPr/>
      <dgm:t>
        <a:bodyPr/>
        <a:lstStyle/>
        <a:p>
          <a:endParaRPr lang="en-US"/>
        </a:p>
      </dgm:t>
    </dgm:pt>
    <dgm:pt modelId="{2AE7F8BD-6AA1-4274-918C-1594E7E55A9E}" type="pres">
      <dgm:prSet presAssocID="{8481B680-5D43-4F9C-92DE-5F0019CE3226}" presName="connectorText" presStyleLbl="sibTrans2D1" presStyleIdx="1" presStyleCnt="4"/>
      <dgm:spPr/>
      <dgm:t>
        <a:bodyPr/>
        <a:lstStyle/>
        <a:p>
          <a:endParaRPr lang="en-US"/>
        </a:p>
      </dgm:t>
    </dgm:pt>
    <dgm:pt modelId="{BD31BF7B-7264-4909-911F-D888686328D4}" type="pres">
      <dgm:prSet presAssocID="{7E062653-E97C-414D-BD19-9331DAAC2690}" presName="node" presStyleLbl="node1" presStyleIdx="2" presStyleCnt="4" custScaleX="177480">
        <dgm:presLayoutVars>
          <dgm:bulletEnabled val="1"/>
        </dgm:presLayoutVars>
      </dgm:prSet>
      <dgm:spPr/>
      <dgm:t>
        <a:bodyPr/>
        <a:lstStyle/>
        <a:p>
          <a:endParaRPr lang="en-US"/>
        </a:p>
      </dgm:t>
    </dgm:pt>
    <dgm:pt modelId="{FF24D71A-E832-4040-A4EA-6161DB39C968}" type="pres">
      <dgm:prSet presAssocID="{005E0D16-FC7C-4931-93B3-AB33A8E4175A}" presName="sibTrans" presStyleLbl="sibTrans2D1" presStyleIdx="2" presStyleCnt="4"/>
      <dgm:spPr/>
      <dgm:t>
        <a:bodyPr/>
        <a:lstStyle/>
        <a:p>
          <a:endParaRPr lang="en-US"/>
        </a:p>
      </dgm:t>
    </dgm:pt>
    <dgm:pt modelId="{AC08FB79-A199-4C58-AEDE-DCFE51B8992F}" type="pres">
      <dgm:prSet presAssocID="{005E0D16-FC7C-4931-93B3-AB33A8E4175A}" presName="connectorText" presStyleLbl="sibTrans2D1" presStyleIdx="2" presStyleCnt="4"/>
      <dgm:spPr/>
      <dgm:t>
        <a:bodyPr/>
        <a:lstStyle/>
        <a:p>
          <a:endParaRPr lang="en-US"/>
        </a:p>
      </dgm:t>
    </dgm:pt>
    <dgm:pt modelId="{CAC2582A-C889-4777-BCD4-88D9C1EFF29F}" type="pres">
      <dgm:prSet presAssocID="{4208B165-EE37-4E45-BB05-648D97581006}" presName="node" presStyleLbl="node1" presStyleIdx="3" presStyleCnt="4" custScaleX="148660">
        <dgm:presLayoutVars>
          <dgm:bulletEnabled val="1"/>
        </dgm:presLayoutVars>
      </dgm:prSet>
      <dgm:spPr/>
      <dgm:t>
        <a:bodyPr/>
        <a:lstStyle/>
        <a:p>
          <a:endParaRPr lang="en-US"/>
        </a:p>
      </dgm:t>
    </dgm:pt>
    <dgm:pt modelId="{438EF52D-93C8-440C-8197-D1AB6A3DDD16}" type="pres">
      <dgm:prSet presAssocID="{FAD38AE4-D02E-44D3-B416-46057EBA0F95}" presName="sibTrans" presStyleLbl="sibTrans2D1" presStyleIdx="3" presStyleCnt="4"/>
      <dgm:spPr/>
      <dgm:t>
        <a:bodyPr/>
        <a:lstStyle/>
        <a:p>
          <a:endParaRPr lang="en-US"/>
        </a:p>
      </dgm:t>
    </dgm:pt>
    <dgm:pt modelId="{6918B0FA-CE5E-4211-85D2-2C20339C826A}" type="pres">
      <dgm:prSet presAssocID="{FAD38AE4-D02E-44D3-B416-46057EBA0F95}" presName="connectorText" presStyleLbl="sibTrans2D1" presStyleIdx="3" presStyleCnt="4"/>
      <dgm:spPr/>
      <dgm:t>
        <a:bodyPr/>
        <a:lstStyle/>
        <a:p>
          <a:endParaRPr lang="en-US"/>
        </a:p>
      </dgm:t>
    </dgm:pt>
  </dgm:ptLst>
  <dgm:cxnLst>
    <dgm:cxn modelId="{12073E1E-AD9A-48BD-BE49-2943C0716599}" type="presOf" srcId="{B5295475-41D5-43B2-98F7-90763FA0E6AF}" destId="{47F531C4-9093-4049-A0C6-0B1AA4C55A77}" srcOrd="0" destOrd="0" presId="urn:microsoft.com/office/officeart/2005/8/layout/cycle2"/>
    <dgm:cxn modelId="{3959579D-5E0C-43D4-A323-A51CE4F96211}" type="presOf" srcId="{FAD38AE4-D02E-44D3-B416-46057EBA0F95}" destId="{438EF52D-93C8-440C-8197-D1AB6A3DDD16}" srcOrd="0" destOrd="0" presId="urn:microsoft.com/office/officeart/2005/8/layout/cycle2"/>
    <dgm:cxn modelId="{405DD7C5-9B30-426F-8CB9-A155A93BB725}" type="presOf" srcId="{7E062653-E97C-414D-BD19-9331DAAC2690}" destId="{BD31BF7B-7264-4909-911F-D888686328D4}" srcOrd="0" destOrd="0" presId="urn:microsoft.com/office/officeart/2005/8/layout/cycle2"/>
    <dgm:cxn modelId="{4BC03B63-AAE6-4A12-A3BD-7FF9BDBA7CD3}" srcId="{1E0591A3-0BAC-4892-B9E0-43F542643E6F}" destId="{7E062653-E97C-414D-BD19-9331DAAC2690}" srcOrd="2" destOrd="0" parTransId="{19297D41-C99A-4795-AC07-D52D6346C35A}" sibTransId="{005E0D16-FC7C-4931-93B3-AB33A8E4175A}"/>
    <dgm:cxn modelId="{8A3D1CA2-BA5F-402B-ADFF-AD443C94C1A8}" srcId="{1E0591A3-0BAC-4892-B9E0-43F542643E6F}" destId="{B5295475-41D5-43B2-98F7-90763FA0E6AF}" srcOrd="1" destOrd="0" parTransId="{2B8CD461-3A83-4E27-9E5F-BD44AFBB685A}" sibTransId="{8481B680-5D43-4F9C-92DE-5F0019CE3226}"/>
    <dgm:cxn modelId="{F76FD62E-B010-4792-A7E1-A99C3876026D}" type="presOf" srcId="{8481B680-5D43-4F9C-92DE-5F0019CE3226}" destId="{2AE7F8BD-6AA1-4274-918C-1594E7E55A9E}" srcOrd="1" destOrd="0" presId="urn:microsoft.com/office/officeart/2005/8/layout/cycle2"/>
    <dgm:cxn modelId="{5AE527D0-042B-40BE-8863-65BE2E1AC3C1}" type="presOf" srcId="{D964167B-DF9D-4C02-9459-E47CCACBF30D}" destId="{2DCF7132-233B-485C-B95B-0A408C90C799}" srcOrd="1" destOrd="0" presId="urn:microsoft.com/office/officeart/2005/8/layout/cycle2"/>
    <dgm:cxn modelId="{BFCE3410-BC57-464E-9BC6-46C277B88FE5}" type="presOf" srcId="{005E0D16-FC7C-4931-93B3-AB33A8E4175A}" destId="{FF24D71A-E832-4040-A4EA-6161DB39C968}" srcOrd="0" destOrd="0" presId="urn:microsoft.com/office/officeart/2005/8/layout/cycle2"/>
    <dgm:cxn modelId="{43B0001F-B52F-4507-8A40-60234B58EF9E}" type="presOf" srcId="{D964167B-DF9D-4C02-9459-E47CCACBF30D}" destId="{8D0351B2-BE25-4664-96D2-30E8AF164628}" srcOrd="0" destOrd="0" presId="urn:microsoft.com/office/officeart/2005/8/layout/cycle2"/>
    <dgm:cxn modelId="{AE4B06E4-2D6A-4DEE-8850-DA0D666C11F9}" type="presOf" srcId="{0829A6EB-8035-45AD-A2F2-47A43FB52B2E}" destId="{B0A38429-FB24-469C-B226-71B72F8745CA}" srcOrd="0" destOrd="0" presId="urn:microsoft.com/office/officeart/2005/8/layout/cycle2"/>
    <dgm:cxn modelId="{B898780F-846F-4A11-8975-99C172E15B0F}" type="presOf" srcId="{4208B165-EE37-4E45-BB05-648D97581006}" destId="{CAC2582A-C889-4777-BCD4-88D9C1EFF29F}" srcOrd="0" destOrd="0" presId="urn:microsoft.com/office/officeart/2005/8/layout/cycle2"/>
    <dgm:cxn modelId="{8F9BA169-37A4-41B1-ABD2-F9976B6C0777}" type="presOf" srcId="{005E0D16-FC7C-4931-93B3-AB33A8E4175A}" destId="{AC08FB79-A199-4C58-AEDE-DCFE51B8992F}" srcOrd="1" destOrd="0" presId="urn:microsoft.com/office/officeart/2005/8/layout/cycle2"/>
    <dgm:cxn modelId="{7BF181E2-CD8F-4E4C-8DA1-7A887D4C7B21}" srcId="{1E0591A3-0BAC-4892-B9E0-43F542643E6F}" destId="{4208B165-EE37-4E45-BB05-648D97581006}" srcOrd="3" destOrd="0" parTransId="{A2855419-9EB5-429E-BAEF-CFD330DF632E}" sibTransId="{FAD38AE4-D02E-44D3-B416-46057EBA0F95}"/>
    <dgm:cxn modelId="{08105EDE-273B-4CFF-9DA4-90627DA4909A}" type="presOf" srcId="{FAD38AE4-D02E-44D3-B416-46057EBA0F95}" destId="{6918B0FA-CE5E-4211-85D2-2C20339C826A}" srcOrd="1" destOrd="0" presId="urn:microsoft.com/office/officeart/2005/8/layout/cycle2"/>
    <dgm:cxn modelId="{2B29F0DE-4CDE-4A46-AE3A-BFAF339ACF9E}" type="presOf" srcId="{8481B680-5D43-4F9C-92DE-5F0019CE3226}" destId="{0B6D74DA-4CFD-449B-9DDC-24004688B2B7}" srcOrd="0" destOrd="0" presId="urn:microsoft.com/office/officeart/2005/8/layout/cycle2"/>
    <dgm:cxn modelId="{7D090DAA-134D-4C4D-8863-450498929FD2}" srcId="{1E0591A3-0BAC-4892-B9E0-43F542643E6F}" destId="{0829A6EB-8035-45AD-A2F2-47A43FB52B2E}" srcOrd="0" destOrd="0" parTransId="{139B3DF9-C748-4ACA-B9F2-769CBE508194}" sibTransId="{D964167B-DF9D-4C02-9459-E47CCACBF30D}"/>
    <dgm:cxn modelId="{74B4CC8D-03B7-4388-B1AF-ADBD99629D14}" type="presOf" srcId="{1E0591A3-0BAC-4892-B9E0-43F542643E6F}" destId="{F1BD0C04-B988-474F-9448-59FB2B42B40D}" srcOrd="0" destOrd="0" presId="urn:microsoft.com/office/officeart/2005/8/layout/cycle2"/>
    <dgm:cxn modelId="{72EA6039-8BCD-4A02-A06D-AA4D5B4BBA74}" type="presParOf" srcId="{F1BD0C04-B988-474F-9448-59FB2B42B40D}" destId="{B0A38429-FB24-469C-B226-71B72F8745CA}" srcOrd="0" destOrd="0" presId="urn:microsoft.com/office/officeart/2005/8/layout/cycle2"/>
    <dgm:cxn modelId="{F78EEAB5-9996-426E-9D56-F9F3F8B28ED0}" type="presParOf" srcId="{F1BD0C04-B988-474F-9448-59FB2B42B40D}" destId="{8D0351B2-BE25-4664-96D2-30E8AF164628}" srcOrd="1" destOrd="0" presId="urn:microsoft.com/office/officeart/2005/8/layout/cycle2"/>
    <dgm:cxn modelId="{F8622F2A-138F-4766-B197-F7FDCC533F5D}" type="presParOf" srcId="{8D0351B2-BE25-4664-96D2-30E8AF164628}" destId="{2DCF7132-233B-485C-B95B-0A408C90C799}" srcOrd="0" destOrd="0" presId="urn:microsoft.com/office/officeart/2005/8/layout/cycle2"/>
    <dgm:cxn modelId="{A6EF087E-3ABA-4C50-B77D-112E32F24655}" type="presParOf" srcId="{F1BD0C04-B988-474F-9448-59FB2B42B40D}" destId="{47F531C4-9093-4049-A0C6-0B1AA4C55A77}" srcOrd="2" destOrd="0" presId="urn:microsoft.com/office/officeart/2005/8/layout/cycle2"/>
    <dgm:cxn modelId="{58C293CB-5919-4AFF-90E3-FFCE95C744D4}" type="presParOf" srcId="{F1BD0C04-B988-474F-9448-59FB2B42B40D}" destId="{0B6D74DA-4CFD-449B-9DDC-24004688B2B7}" srcOrd="3" destOrd="0" presId="urn:microsoft.com/office/officeart/2005/8/layout/cycle2"/>
    <dgm:cxn modelId="{FC1649A3-3316-4CFC-922E-347CC81D1249}" type="presParOf" srcId="{0B6D74DA-4CFD-449B-9DDC-24004688B2B7}" destId="{2AE7F8BD-6AA1-4274-918C-1594E7E55A9E}" srcOrd="0" destOrd="0" presId="urn:microsoft.com/office/officeart/2005/8/layout/cycle2"/>
    <dgm:cxn modelId="{3885C080-1CB0-4474-8961-11168C20FBD6}" type="presParOf" srcId="{F1BD0C04-B988-474F-9448-59FB2B42B40D}" destId="{BD31BF7B-7264-4909-911F-D888686328D4}" srcOrd="4" destOrd="0" presId="urn:microsoft.com/office/officeart/2005/8/layout/cycle2"/>
    <dgm:cxn modelId="{F6C85F81-2230-462D-9E8C-111019CD3896}" type="presParOf" srcId="{F1BD0C04-B988-474F-9448-59FB2B42B40D}" destId="{FF24D71A-E832-4040-A4EA-6161DB39C968}" srcOrd="5" destOrd="0" presId="urn:microsoft.com/office/officeart/2005/8/layout/cycle2"/>
    <dgm:cxn modelId="{6B2BA5C7-907E-4355-8307-DB48DCFB76E3}" type="presParOf" srcId="{FF24D71A-E832-4040-A4EA-6161DB39C968}" destId="{AC08FB79-A199-4C58-AEDE-DCFE51B8992F}" srcOrd="0" destOrd="0" presId="urn:microsoft.com/office/officeart/2005/8/layout/cycle2"/>
    <dgm:cxn modelId="{A8A2B7FA-6A88-4C77-9609-EF427247AC07}" type="presParOf" srcId="{F1BD0C04-B988-474F-9448-59FB2B42B40D}" destId="{CAC2582A-C889-4777-BCD4-88D9C1EFF29F}" srcOrd="6" destOrd="0" presId="urn:microsoft.com/office/officeart/2005/8/layout/cycle2"/>
    <dgm:cxn modelId="{C531BEC1-45D9-4579-85BB-A61E99E6B9D4}" type="presParOf" srcId="{F1BD0C04-B988-474F-9448-59FB2B42B40D}" destId="{438EF52D-93C8-440C-8197-D1AB6A3DDD16}" srcOrd="7" destOrd="0" presId="urn:microsoft.com/office/officeart/2005/8/layout/cycle2"/>
    <dgm:cxn modelId="{69A57EDA-7EA2-46DB-A2B3-CE62A8E96FA7}" type="presParOf" srcId="{438EF52D-93C8-440C-8197-D1AB6A3DDD16}" destId="{6918B0FA-CE5E-4211-85D2-2C20339C826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38429-FB24-469C-B226-71B72F8745CA}">
      <dsp:nvSpPr>
        <dsp:cNvPr id="0" name=""/>
        <dsp:cNvSpPr/>
      </dsp:nvSpPr>
      <dsp:spPr>
        <a:xfrm>
          <a:off x="3265400" y="1250"/>
          <a:ext cx="1821945" cy="1156394"/>
        </a:xfrm>
        <a:prstGeom prst="ellipse">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Power</a:t>
          </a:r>
          <a:endParaRPr lang="en-US" sz="2800" kern="1200" dirty="0"/>
        </a:p>
      </dsp:txBody>
      <dsp:txXfrm>
        <a:off x="3532218" y="170600"/>
        <a:ext cx="1288309" cy="817694"/>
      </dsp:txXfrm>
    </dsp:sp>
    <dsp:sp modelId="{8D0351B2-BE25-4664-96D2-30E8AF164628}">
      <dsp:nvSpPr>
        <dsp:cNvPr id="0" name=""/>
        <dsp:cNvSpPr/>
      </dsp:nvSpPr>
      <dsp:spPr>
        <a:xfrm rot="2700000">
          <a:off x="4690454" y="986479"/>
          <a:ext cx="176184" cy="390283"/>
        </a:xfrm>
        <a:prstGeom prst="rightArrow">
          <a:avLst>
            <a:gd name="adj1" fmla="val 60000"/>
            <a:gd name="adj2" fmla="val 50000"/>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4698194" y="1045849"/>
        <a:ext cx="123329" cy="234169"/>
      </dsp:txXfrm>
    </dsp:sp>
    <dsp:sp modelId="{47F531C4-9093-4049-A0C6-0B1AA4C55A77}">
      <dsp:nvSpPr>
        <dsp:cNvPr id="0" name=""/>
        <dsp:cNvSpPr/>
      </dsp:nvSpPr>
      <dsp:spPr>
        <a:xfrm>
          <a:off x="4363888" y="1229965"/>
          <a:ext cx="2082400" cy="1156394"/>
        </a:xfrm>
        <a:prstGeom prst="ellipse">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Role</a:t>
          </a:r>
          <a:endParaRPr lang="en-US" sz="2800" kern="1200" dirty="0"/>
        </a:p>
      </dsp:txBody>
      <dsp:txXfrm>
        <a:off x="4668848" y="1399315"/>
        <a:ext cx="1472480" cy="817694"/>
      </dsp:txXfrm>
    </dsp:sp>
    <dsp:sp modelId="{0B6D74DA-4CFD-449B-9DDC-24004688B2B7}">
      <dsp:nvSpPr>
        <dsp:cNvPr id="0" name=""/>
        <dsp:cNvSpPr/>
      </dsp:nvSpPr>
      <dsp:spPr>
        <a:xfrm rot="8100000">
          <a:off x="4710892" y="2224959"/>
          <a:ext cx="164514" cy="390283"/>
        </a:xfrm>
        <a:prstGeom prst="rightArrow">
          <a:avLst>
            <a:gd name="adj1" fmla="val 60000"/>
            <a:gd name="adj2" fmla="val 50000"/>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4753018" y="2285567"/>
        <a:ext cx="115160" cy="234169"/>
      </dsp:txXfrm>
    </dsp:sp>
    <dsp:sp modelId="{BD31BF7B-7264-4909-911F-D888686328D4}">
      <dsp:nvSpPr>
        <dsp:cNvPr id="0" name=""/>
        <dsp:cNvSpPr/>
      </dsp:nvSpPr>
      <dsp:spPr>
        <a:xfrm>
          <a:off x="3150189" y="2458679"/>
          <a:ext cx="2052369" cy="1156394"/>
        </a:xfrm>
        <a:prstGeom prst="ellipse">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Task</a:t>
          </a:r>
          <a:endParaRPr lang="en-US" sz="2800" kern="1200" dirty="0"/>
        </a:p>
      </dsp:txBody>
      <dsp:txXfrm>
        <a:off x="3450751" y="2628029"/>
        <a:ext cx="1451245" cy="817694"/>
      </dsp:txXfrm>
    </dsp:sp>
    <dsp:sp modelId="{FF24D71A-E832-4040-A4EA-6161DB39C968}">
      <dsp:nvSpPr>
        <dsp:cNvPr id="0" name=""/>
        <dsp:cNvSpPr/>
      </dsp:nvSpPr>
      <dsp:spPr>
        <a:xfrm rot="13500000">
          <a:off x="3461802" y="2219064"/>
          <a:ext cx="183801" cy="390283"/>
        </a:xfrm>
        <a:prstGeom prst="rightArrow">
          <a:avLst>
            <a:gd name="adj1" fmla="val 60000"/>
            <a:gd name="adj2" fmla="val 50000"/>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3508867" y="2316616"/>
        <a:ext cx="128661" cy="234169"/>
      </dsp:txXfrm>
    </dsp:sp>
    <dsp:sp modelId="{CAC2582A-C889-4777-BCD4-88D9C1EFF29F}">
      <dsp:nvSpPr>
        <dsp:cNvPr id="0" name=""/>
        <dsp:cNvSpPr/>
      </dsp:nvSpPr>
      <dsp:spPr>
        <a:xfrm>
          <a:off x="2088111" y="1229965"/>
          <a:ext cx="1719096" cy="1156394"/>
        </a:xfrm>
        <a:prstGeom prst="ellipse">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Person</a:t>
          </a:r>
          <a:endParaRPr lang="en-US" sz="2800" kern="1200" dirty="0"/>
        </a:p>
      </dsp:txBody>
      <dsp:txXfrm>
        <a:off x="2339867" y="1399315"/>
        <a:ext cx="1215584" cy="817694"/>
      </dsp:txXfrm>
    </dsp:sp>
    <dsp:sp modelId="{438EF52D-93C8-440C-8197-D1AB6A3DDD16}">
      <dsp:nvSpPr>
        <dsp:cNvPr id="0" name=""/>
        <dsp:cNvSpPr/>
      </dsp:nvSpPr>
      <dsp:spPr>
        <a:xfrm rot="18900000">
          <a:off x="3456161" y="1006783"/>
          <a:ext cx="195471" cy="390283"/>
        </a:xfrm>
        <a:prstGeom prst="rightArrow">
          <a:avLst>
            <a:gd name="adj1" fmla="val 60000"/>
            <a:gd name="adj2" fmla="val 50000"/>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3464749" y="1105573"/>
        <a:ext cx="136830" cy="23416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kRIc0W48qY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10093516" cy="2971801"/>
          </a:xfrm>
        </p:spPr>
        <p:txBody>
          <a:bodyPr/>
          <a:lstStyle/>
          <a:p>
            <a:r>
              <a:rPr lang="en-029" dirty="0" smtClean="0"/>
              <a:t>Organizational Behaviour</a:t>
            </a:r>
            <a:endParaRPr lang="en-029" dirty="0"/>
          </a:p>
        </p:txBody>
      </p:sp>
      <p:sp>
        <p:nvSpPr>
          <p:cNvPr id="3" name="Subtitle 2"/>
          <p:cNvSpPr>
            <a:spLocks noGrp="1"/>
          </p:cNvSpPr>
          <p:nvPr>
            <p:ph type="subTitle" idx="1"/>
          </p:nvPr>
        </p:nvSpPr>
        <p:spPr/>
        <p:txBody>
          <a:bodyPr/>
          <a:lstStyle/>
          <a:p>
            <a:r>
              <a:rPr lang="en-029" b="1" dirty="0" smtClean="0">
                <a:solidFill>
                  <a:schemeClr val="tx1"/>
                </a:solidFill>
              </a:rPr>
              <a:t>11 September 2018</a:t>
            </a:r>
          </a:p>
          <a:p>
            <a:r>
              <a:rPr lang="en-029" b="1" dirty="0" smtClean="0">
                <a:solidFill>
                  <a:schemeClr val="tx1"/>
                </a:solidFill>
              </a:rPr>
              <a:t>Course Code:</a:t>
            </a:r>
          </a:p>
          <a:p>
            <a:r>
              <a:rPr lang="en-029" b="1" dirty="0" smtClean="0">
                <a:solidFill>
                  <a:schemeClr val="tx1"/>
                </a:solidFill>
              </a:rPr>
              <a:t>Lecturer: Mrs Kareen Shaw-Jones</a:t>
            </a:r>
            <a:endParaRPr lang="en-029" b="1" dirty="0">
              <a:solidFill>
                <a:schemeClr val="tx1"/>
              </a:solidFill>
            </a:endParaRPr>
          </a:p>
        </p:txBody>
      </p:sp>
    </p:spTree>
    <p:extLst>
      <p:ext uri="{BB962C8B-B14F-4D97-AF65-F5344CB8AC3E}">
        <p14:creationId xmlns:p14="http://schemas.microsoft.com/office/powerpoint/2010/main" val="242924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316" y="487680"/>
            <a:ext cx="8534400" cy="1507067"/>
          </a:xfrm>
        </p:spPr>
        <p:txBody>
          <a:bodyPr/>
          <a:lstStyle/>
          <a:p>
            <a:r>
              <a:rPr lang="en-029" dirty="0" smtClean="0"/>
              <a:t>The role culture cont’d</a:t>
            </a:r>
            <a:endParaRPr lang="en-029" dirty="0"/>
          </a:p>
        </p:txBody>
      </p:sp>
      <p:sp>
        <p:nvSpPr>
          <p:cNvPr id="3" name="Content Placeholder 2"/>
          <p:cNvSpPr>
            <a:spLocks noGrp="1"/>
          </p:cNvSpPr>
          <p:nvPr>
            <p:ph idx="1"/>
          </p:nvPr>
        </p:nvSpPr>
        <p:spPr>
          <a:xfrm>
            <a:off x="1293812" y="2697480"/>
            <a:ext cx="8534400" cy="3615267"/>
          </a:xfrm>
        </p:spPr>
        <p:txBody>
          <a:bodyPr/>
          <a:lstStyle/>
          <a:p>
            <a:pPr marL="0" indent="0">
              <a:buNone/>
            </a:pPr>
            <a:r>
              <a:rPr lang="en-029" dirty="0" smtClean="0">
                <a:solidFill>
                  <a:schemeClr val="tx1"/>
                </a:solidFill>
              </a:rPr>
              <a:t>Power is linked to position</a:t>
            </a:r>
          </a:p>
          <a:p>
            <a:pPr marL="0" indent="0">
              <a:buNone/>
            </a:pPr>
            <a:r>
              <a:rPr lang="en-029" dirty="0" smtClean="0">
                <a:solidFill>
                  <a:schemeClr val="tx1"/>
                </a:solidFill>
              </a:rPr>
              <a:t>Hierarchical bureaucracy</a:t>
            </a:r>
          </a:p>
          <a:p>
            <a:pPr marL="0" indent="0">
              <a:buNone/>
            </a:pPr>
            <a:r>
              <a:rPr lang="en-029" dirty="0" smtClean="0">
                <a:solidFill>
                  <a:schemeClr val="tx1"/>
                </a:solidFill>
              </a:rPr>
              <a:t>Clearly defined lines of authority and structure </a:t>
            </a:r>
            <a:endParaRPr lang="en-029" dirty="0">
              <a:solidFill>
                <a:schemeClr val="tx1"/>
              </a:solidFill>
            </a:endParaRPr>
          </a:p>
        </p:txBody>
      </p:sp>
    </p:spTree>
    <p:extLst>
      <p:ext uri="{BB962C8B-B14F-4D97-AF65-F5344CB8AC3E}">
        <p14:creationId xmlns:p14="http://schemas.microsoft.com/office/powerpoint/2010/main" val="299746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740" y="512740"/>
            <a:ext cx="8534400" cy="1507067"/>
          </a:xfrm>
        </p:spPr>
        <p:txBody>
          <a:bodyPr/>
          <a:lstStyle/>
          <a:p>
            <a:r>
              <a:rPr lang="en-029" dirty="0" smtClean="0"/>
              <a:t>The task culture </a:t>
            </a:r>
            <a:endParaRPr lang="en-029" dirty="0"/>
          </a:p>
        </p:txBody>
      </p:sp>
      <p:sp>
        <p:nvSpPr>
          <p:cNvPr id="3" name="Content Placeholder 2"/>
          <p:cNvSpPr>
            <a:spLocks noGrp="1"/>
          </p:cNvSpPr>
          <p:nvPr>
            <p:ph idx="1"/>
          </p:nvPr>
        </p:nvSpPr>
        <p:spPr>
          <a:xfrm>
            <a:off x="1232852" y="2575560"/>
            <a:ext cx="8534400" cy="3615267"/>
          </a:xfrm>
        </p:spPr>
        <p:txBody>
          <a:bodyPr>
            <a:normAutofit fontScale="92500" lnSpcReduction="10000"/>
          </a:bodyPr>
          <a:lstStyle/>
          <a:p>
            <a:pPr marL="0" indent="0">
              <a:buNone/>
            </a:pPr>
            <a:endParaRPr lang="en-029" dirty="0"/>
          </a:p>
          <a:p>
            <a:r>
              <a:rPr lang="en-029" dirty="0">
                <a:solidFill>
                  <a:schemeClr val="tx1"/>
                </a:solidFill>
              </a:rPr>
              <a:t>Task culture forms when teams in an organisation are formed to address specific problems or progress projects. The task is the important thing, so power within the team will often shift depending on the mix of the team members and the status of the problem or project.</a:t>
            </a:r>
          </a:p>
          <a:p>
            <a:endParaRPr lang="en-029" dirty="0">
              <a:solidFill>
                <a:schemeClr val="tx1"/>
              </a:solidFill>
            </a:endParaRPr>
          </a:p>
          <a:p>
            <a:r>
              <a:rPr lang="en-029" dirty="0">
                <a:solidFill>
                  <a:schemeClr val="tx1"/>
                </a:solidFill>
              </a:rPr>
              <a:t>Whether the task culture proves effective will largely be determined by the team </a:t>
            </a:r>
            <a:r>
              <a:rPr lang="en-029" dirty="0" smtClean="0">
                <a:solidFill>
                  <a:schemeClr val="tx1"/>
                </a:solidFill>
              </a:rPr>
              <a:t>dynamics. </a:t>
            </a:r>
            <a:r>
              <a:rPr lang="en-029" dirty="0">
                <a:solidFill>
                  <a:schemeClr val="tx1"/>
                </a:solidFill>
              </a:rPr>
              <a:t>With the right mix of skills, personalities and leadership, working in teams can be incredibly productive and creative.</a:t>
            </a:r>
          </a:p>
        </p:txBody>
      </p:sp>
    </p:spTree>
    <p:extLst>
      <p:ext uri="{BB962C8B-B14F-4D97-AF65-F5344CB8AC3E}">
        <p14:creationId xmlns:p14="http://schemas.microsoft.com/office/powerpoint/2010/main" val="481401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172" y="512740"/>
            <a:ext cx="8534400" cy="1507067"/>
          </a:xfrm>
        </p:spPr>
        <p:txBody>
          <a:bodyPr/>
          <a:lstStyle/>
          <a:p>
            <a:r>
              <a:rPr lang="en-029" dirty="0" smtClean="0"/>
              <a:t>The task culture cont’d</a:t>
            </a:r>
            <a:endParaRPr lang="en-029" dirty="0"/>
          </a:p>
        </p:txBody>
      </p:sp>
      <p:sp>
        <p:nvSpPr>
          <p:cNvPr id="3" name="Content Placeholder 2"/>
          <p:cNvSpPr>
            <a:spLocks noGrp="1"/>
          </p:cNvSpPr>
          <p:nvPr>
            <p:ph idx="1"/>
          </p:nvPr>
        </p:nvSpPr>
        <p:spPr>
          <a:xfrm>
            <a:off x="842708" y="2892552"/>
            <a:ext cx="8534400" cy="3615267"/>
          </a:xfrm>
        </p:spPr>
        <p:txBody>
          <a:bodyPr/>
          <a:lstStyle/>
          <a:p>
            <a:r>
              <a:rPr lang="en-029" dirty="0" smtClean="0">
                <a:solidFill>
                  <a:schemeClr val="tx1"/>
                </a:solidFill>
              </a:rPr>
              <a:t>Teams are formed to deal with an issue.</a:t>
            </a:r>
          </a:p>
          <a:p>
            <a:r>
              <a:rPr lang="en-029" dirty="0" smtClean="0">
                <a:solidFill>
                  <a:schemeClr val="tx1"/>
                </a:solidFill>
              </a:rPr>
              <a:t>No single power source</a:t>
            </a:r>
          </a:p>
          <a:p>
            <a:r>
              <a:rPr lang="en-029" dirty="0" smtClean="0">
                <a:solidFill>
                  <a:schemeClr val="tx1"/>
                </a:solidFill>
              </a:rPr>
              <a:t>Teams may develop their own objectives which may also pose as a risk to the entire organization.</a:t>
            </a:r>
          </a:p>
          <a:p>
            <a:r>
              <a:rPr lang="en-029" dirty="0" smtClean="0">
                <a:solidFill>
                  <a:schemeClr val="tx1"/>
                </a:solidFill>
              </a:rPr>
              <a:t>This is developed in response to marketing conditions.</a:t>
            </a:r>
            <a:endParaRPr lang="en-029" dirty="0">
              <a:solidFill>
                <a:schemeClr val="tx1"/>
              </a:solidFill>
            </a:endParaRPr>
          </a:p>
        </p:txBody>
      </p:sp>
    </p:spTree>
    <p:extLst>
      <p:ext uri="{BB962C8B-B14F-4D97-AF65-F5344CB8AC3E}">
        <p14:creationId xmlns:p14="http://schemas.microsoft.com/office/powerpoint/2010/main" val="756512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476" y="329184"/>
            <a:ext cx="8534400" cy="1507067"/>
          </a:xfrm>
        </p:spPr>
        <p:txBody>
          <a:bodyPr/>
          <a:lstStyle/>
          <a:p>
            <a:r>
              <a:rPr lang="en-029" dirty="0" smtClean="0"/>
              <a:t>The person culture</a:t>
            </a:r>
            <a:endParaRPr lang="en-029" dirty="0"/>
          </a:p>
        </p:txBody>
      </p:sp>
      <p:sp>
        <p:nvSpPr>
          <p:cNvPr id="3" name="Content Placeholder 2"/>
          <p:cNvSpPr>
            <a:spLocks noGrp="1"/>
          </p:cNvSpPr>
          <p:nvPr>
            <p:ph idx="1"/>
          </p:nvPr>
        </p:nvSpPr>
        <p:spPr>
          <a:xfrm>
            <a:off x="1037780" y="2660904"/>
            <a:ext cx="8534400" cy="3615267"/>
          </a:xfrm>
        </p:spPr>
        <p:txBody>
          <a:bodyPr/>
          <a:lstStyle/>
          <a:p>
            <a:endParaRPr lang="en-029" dirty="0"/>
          </a:p>
          <a:p>
            <a:r>
              <a:rPr lang="en-029" dirty="0">
                <a:solidFill>
                  <a:schemeClr val="tx1"/>
                </a:solidFill>
              </a:rPr>
              <a:t>In organisations with person cultures, individuals very much see themselves as unique and superior to the organisation. </a:t>
            </a:r>
            <a:endParaRPr lang="en-029" dirty="0" smtClean="0">
              <a:solidFill>
                <a:schemeClr val="tx1"/>
              </a:solidFill>
            </a:endParaRPr>
          </a:p>
          <a:p>
            <a:r>
              <a:rPr lang="en-029" dirty="0" smtClean="0">
                <a:solidFill>
                  <a:schemeClr val="tx1"/>
                </a:solidFill>
              </a:rPr>
              <a:t>This is usually a collection of individuals who are specialists in their field .</a:t>
            </a:r>
            <a:endParaRPr lang="en-029" dirty="0">
              <a:solidFill>
                <a:schemeClr val="tx1"/>
              </a:solidFill>
            </a:endParaRPr>
          </a:p>
          <a:p>
            <a:r>
              <a:rPr lang="en-029" dirty="0" smtClean="0">
                <a:solidFill>
                  <a:schemeClr val="tx1"/>
                </a:solidFill>
              </a:rPr>
              <a:t>The </a:t>
            </a:r>
            <a:r>
              <a:rPr lang="en-029" dirty="0">
                <a:solidFill>
                  <a:schemeClr val="tx1"/>
                </a:solidFill>
              </a:rPr>
              <a:t>organisation simply exists in order for people to work. An organisation with a person culture is really just a collection of individuals who happen to be working for the same organisation.</a:t>
            </a:r>
          </a:p>
        </p:txBody>
      </p:sp>
    </p:spTree>
    <p:extLst>
      <p:ext uri="{BB962C8B-B14F-4D97-AF65-F5344CB8AC3E}">
        <p14:creationId xmlns:p14="http://schemas.microsoft.com/office/powerpoint/2010/main" val="889878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24" y="549316"/>
            <a:ext cx="8534400" cy="1507067"/>
          </a:xfrm>
        </p:spPr>
        <p:txBody>
          <a:bodyPr/>
          <a:lstStyle/>
          <a:p>
            <a:r>
              <a:rPr lang="en-029" dirty="0" smtClean="0"/>
              <a:t>The person culture</a:t>
            </a:r>
            <a:endParaRPr lang="en-029" dirty="0"/>
          </a:p>
        </p:txBody>
      </p:sp>
      <p:sp>
        <p:nvSpPr>
          <p:cNvPr id="3" name="Content Placeholder 2"/>
          <p:cNvSpPr>
            <a:spLocks noGrp="1"/>
          </p:cNvSpPr>
          <p:nvPr>
            <p:ph idx="1"/>
          </p:nvPr>
        </p:nvSpPr>
        <p:spPr>
          <a:xfrm>
            <a:off x="915860" y="2559981"/>
            <a:ext cx="8534400" cy="3615267"/>
          </a:xfrm>
        </p:spPr>
        <p:txBody>
          <a:bodyPr/>
          <a:lstStyle/>
          <a:p>
            <a:r>
              <a:rPr lang="en-029" dirty="0" smtClean="0">
                <a:solidFill>
                  <a:schemeClr val="tx1"/>
                </a:solidFill>
              </a:rPr>
              <a:t>Highly individual centred</a:t>
            </a:r>
          </a:p>
          <a:p>
            <a:r>
              <a:rPr lang="en-029" dirty="0" smtClean="0">
                <a:solidFill>
                  <a:schemeClr val="tx1"/>
                </a:solidFill>
              </a:rPr>
              <a:t>This is most common among a group of specialists in a field, for e.g. Lawyers, consultants etc.</a:t>
            </a:r>
          </a:p>
          <a:p>
            <a:r>
              <a:rPr lang="en-029" dirty="0" smtClean="0">
                <a:solidFill>
                  <a:schemeClr val="tx1"/>
                </a:solidFill>
              </a:rPr>
              <a:t> </a:t>
            </a:r>
            <a:r>
              <a:rPr lang="en-029" dirty="0">
                <a:solidFill>
                  <a:schemeClr val="tx1"/>
                </a:solidFill>
              </a:rPr>
              <a:t>They may not be influenced by group norms or relationships with colleagues, which might be expected to moderate their personal preferences. </a:t>
            </a:r>
            <a:endParaRPr lang="en-029" dirty="0" smtClean="0">
              <a:solidFill>
                <a:schemeClr val="tx1"/>
              </a:solidFill>
            </a:endParaRPr>
          </a:p>
        </p:txBody>
      </p:sp>
    </p:spTree>
    <p:extLst>
      <p:ext uri="{BB962C8B-B14F-4D97-AF65-F5344CB8AC3E}">
        <p14:creationId xmlns:p14="http://schemas.microsoft.com/office/powerpoint/2010/main" val="208045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84" y="439588"/>
            <a:ext cx="8534400" cy="1507067"/>
          </a:xfrm>
        </p:spPr>
        <p:txBody>
          <a:bodyPr/>
          <a:lstStyle/>
          <a:p>
            <a:r>
              <a:rPr lang="en-029" dirty="0" smtClean="0"/>
              <a:t>Cultural diversity in the workplace</a:t>
            </a:r>
            <a:endParaRPr lang="en-029" dirty="0"/>
          </a:p>
        </p:txBody>
      </p:sp>
      <p:sp>
        <p:nvSpPr>
          <p:cNvPr id="3" name="Content Placeholder 2"/>
          <p:cNvSpPr>
            <a:spLocks noGrp="1"/>
          </p:cNvSpPr>
          <p:nvPr>
            <p:ph idx="1"/>
          </p:nvPr>
        </p:nvSpPr>
        <p:spPr>
          <a:xfrm>
            <a:off x="976820" y="2551176"/>
            <a:ext cx="8534400" cy="3615267"/>
          </a:xfrm>
        </p:spPr>
        <p:txBody>
          <a:bodyPr/>
          <a:lstStyle/>
          <a:p>
            <a:r>
              <a:rPr lang="en-029" dirty="0"/>
              <a:t> </a:t>
            </a:r>
            <a:r>
              <a:rPr lang="en-029" dirty="0">
                <a:solidFill>
                  <a:schemeClr val="tx1"/>
                </a:solidFill>
              </a:rPr>
              <a:t>Cultural diversity in the workplace is a result of practices, values, traditions, or beliefs of employees based on race, age, ethnicity, religion, or gender</a:t>
            </a:r>
            <a:r>
              <a:rPr lang="en-029" dirty="0" smtClean="0">
                <a:solidFill>
                  <a:schemeClr val="tx1"/>
                </a:solidFill>
              </a:rPr>
              <a:t>.</a:t>
            </a:r>
          </a:p>
          <a:p>
            <a:r>
              <a:rPr lang="en-029" dirty="0" smtClean="0">
                <a:solidFill>
                  <a:schemeClr val="tx1"/>
                </a:solidFill>
              </a:rPr>
              <a:t>Economic </a:t>
            </a:r>
            <a:r>
              <a:rPr lang="en-029" dirty="0">
                <a:solidFill>
                  <a:schemeClr val="tx1"/>
                </a:solidFill>
              </a:rPr>
              <a:t>globalization is one of the driving forces of cultural diversity in the workplace. The modern workforce is made up of people of different genders, ages, ethnicity, religions, and nationalities.</a:t>
            </a:r>
          </a:p>
        </p:txBody>
      </p:sp>
    </p:spTree>
    <p:extLst>
      <p:ext uri="{BB962C8B-B14F-4D97-AF65-F5344CB8AC3E}">
        <p14:creationId xmlns:p14="http://schemas.microsoft.com/office/powerpoint/2010/main" val="355252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204" y="585892"/>
            <a:ext cx="8534400" cy="1507067"/>
          </a:xfrm>
        </p:spPr>
        <p:txBody>
          <a:bodyPr/>
          <a:lstStyle/>
          <a:p>
            <a:r>
              <a:rPr lang="en-029" dirty="0" smtClean="0"/>
              <a:t>Factors that cause cultural diversity in the workplace</a:t>
            </a:r>
            <a:endParaRPr lang="en-029" dirty="0"/>
          </a:p>
        </p:txBody>
      </p:sp>
      <p:sp>
        <p:nvSpPr>
          <p:cNvPr id="3" name="Content Placeholder 2"/>
          <p:cNvSpPr>
            <a:spLocks noGrp="1"/>
          </p:cNvSpPr>
          <p:nvPr>
            <p:ph idx="1"/>
          </p:nvPr>
        </p:nvSpPr>
        <p:spPr>
          <a:xfrm>
            <a:off x="1001204" y="2758440"/>
            <a:ext cx="8534400" cy="3615267"/>
          </a:xfrm>
        </p:spPr>
        <p:txBody>
          <a:bodyPr>
            <a:normAutofit/>
          </a:bodyPr>
          <a:lstStyle/>
          <a:p>
            <a:r>
              <a:rPr lang="en-029" dirty="0" smtClean="0">
                <a:solidFill>
                  <a:schemeClr val="tx1"/>
                </a:solidFill>
              </a:rPr>
              <a:t>Education </a:t>
            </a:r>
            <a:r>
              <a:rPr lang="en-029" dirty="0">
                <a:solidFill>
                  <a:schemeClr val="tx1"/>
                </a:solidFill>
              </a:rPr>
              <a:t>– There can be tension between employees who have undertaken the academic route to employment and those whose experience is of a vocational nature. This cultural difference could result in a conflict where it’s disputed whether practical or theoretical experience will help the company achieve maximum growth.</a:t>
            </a:r>
          </a:p>
          <a:p>
            <a:r>
              <a:rPr lang="en-029" dirty="0">
                <a:solidFill>
                  <a:schemeClr val="tx1"/>
                </a:solidFill>
              </a:rPr>
              <a:t>Ethnicity – This type of cultural diversity at work can be apparent when there are language barriers or a difference in how business is carried out. Some companies have specialist ethnic groups </a:t>
            </a:r>
            <a:r>
              <a:rPr lang="en-029" dirty="0" smtClean="0">
                <a:solidFill>
                  <a:schemeClr val="tx1"/>
                </a:solidFill>
              </a:rPr>
              <a:t>that make up the bulk of the organization</a:t>
            </a:r>
            <a:endParaRPr lang="en-029" dirty="0">
              <a:solidFill>
                <a:schemeClr val="tx1"/>
              </a:solidFill>
            </a:endParaRPr>
          </a:p>
        </p:txBody>
      </p:sp>
    </p:spTree>
    <p:extLst>
      <p:ext uri="{BB962C8B-B14F-4D97-AF65-F5344CB8AC3E}">
        <p14:creationId xmlns:p14="http://schemas.microsoft.com/office/powerpoint/2010/main" val="1988132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700" y="622468"/>
            <a:ext cx="8534400" cy="1507067"/>
          </a:xfrm>
        </p:spPr>
        <p:txBody>
          <a:bodyPr/>
          <a:lstStyle/>
          <a:p>
            <a:r>
              <a:rPr lang="en-029" dirty="0"/>
              <a:t>Factors that cause cultural diversity in the workplace</a:t>
            </a:r>
          </a:p>
        </p:txBody>
      </p:sp>
      <p:sp>
        <p:nvSpPr>
          <p:cNvPr id="3" name="Content Placeholder 2"/>
          <p:cNvSpPr>
            <a:spLocks noGrp="1"/>
          </p:cNvSpPr>
          <p:nvPr>
            <p:ph idx="1"/>
          </p:nvPr>
        </p:nvSpPr>
        <p:spPr>
          <a:xfrm>
            <a:off x="1197736" y="2795016"/>
            <a:ext cx="8534400" cy="3615267"/>
          </a:xfrm>
        </p:spPr>
        <p:txBody>
          <a:bodyPr/>
          <a:lstStyle/>
          <a:p>
            <a:r>
              <a:rPr lang="en-029" dirty="0" smtClean="0">
                <a:solidFill>
                  <a:schemeClr val="tx1"/>
                </a:solidFill>
              </a:rPr>
              <a:t>Religion </a:t>
            </a:r>
            <a:r>
              <a:rPr lang="en-029" dirty="0">
                <a:solidFill>
                  <a:schemeClr val="tx1"/>
                </a:solidFill>
              </a:rPr>
              <a:t>– Various religious beliefs may be over in the workplace, for example, different dress, dietary requirements, and requesting particular days off. However, religion may be more understated, for instance, how the person interacts with their team members</a:t>
            </a:r>
            <a:r>
              <a:rPr lang="en-029" dirty="0" smtClean="0">
                <a:solidFill>
                  <a:schemeClr val="tx1"/>
                </a:solidFill>
              </a:rPr>
              <a:t>.</a:t>
            </a:r>
          </a:p>
          <a:p>
            <a:r>
              <a:rPr lang="en-029" dirty="0">
                <a:solidFill>
                  <a:schemeClr val="tx1"/>
                </a:solidFill>
              </a:rPr>
              <a:t>Generations – Generation X, millennials, and traditionalists are some of the different generations that make up a diverse workforce. This type of diversity is characterized by differences in how work is viewed. For example, millennials are known for seeking flexibility in their work and doing jobs that align with their personal values.</a:t>
            </a:r>
          </a:p>
          <a:p>
            <a:endParaRPr lang="en-029" dirty="0">
              <a:solidFill>
                <a:schemeClr val="tx1"/>
              </a:solidFill>
            </a:endParaRPr>
          </a:p>
        </p:txBody>
      </p:sp>
    </p:spTree>
    <p:extLst>
      <p:ext uri="{BB962C8B-B14F-4D97-AF65-F5344CB8AC3E}">
        <p14:creationId xmlns:p14="http://schemas.microsoft.com/office/powerpoint/2010/main" val="2644057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204" y="549316"/>
            <a:ext cx="8534400" cy="1507067"/>
          </a:xfrm>
        </p:spPr>
        <p:txBody>
          <a:bodyPr/>
          <a:lstStyle/>
          <a:p>
            <a:r>
              <a:rPr lang="en-029" dirty="0" smtClean="0"/>
              <a:t>Cultural diversity in the workplace</a:t>
            </a:r>
            <a:endParaRPr lang="en-029" dirty="0"/>
          </a:p>
        </p:txBody>
      </p:sp>
      <p:sp>
        <p:nvSpPr>
          <p:cNvPr id="3" name="Content Placeholder 2"/>
          <p:cNvSpPr>
            <a:spLocks noGrp="1"/>
          </p:cNvSpPr>
          <p:nvPr>
            <p:ph idx="1"/>
          </p:nvPr>
        </p:nvSpPr>
        <p:spPr>
          <a:xfrm>
            <a:off x="1001204" y="2660904"/>
            <a:ext cx="8534400" cy="3615267"/>
          </a:xfrm>
        </p:spPr>
        <p:txBody>
          <a:bodyPr/>
          <a:lstStyle/>
          <a:p>
            <a:r>
              <a:rPr lang="en-029" dirty="0">
                <a:solidFill>
                  <a:schemeClr val="tx1"/>
                </a:solidFill>
              </a:rPr>
              <a:t>Cultural diversity is geared toward having a deep respect and understanding of the various people in the organization. This aspect of the organization is strengthened by having feedback, teamwork, team-building activities and interpersonal </a:t>
            </a:r>
            <a:r>
              <a:rPr lang="en-029" dirty="0" smtClean="0">
                <a:solidFill>
                  <a:schemeClr val="tx1"/>
                </a:solidFill>
              </a:rPr>
              <a:t>communication.</a:t>
            </a:r>
            <a:endParaRPr lang="en-029" dirty="0">
              <a:solidFill>
                <a:schemeClr val="tx1"/>
              </a:solidFill>
            </a:endParaRPr>
          </a:p>
        </p:txBody>
      </p:sp>
    </p:spTree>
    <p:extLst>
      <p:ext uri="{BB962C8B-B14F-4D97-AF65-F5344CB8AC3E}">
        <p14:creationId xmlns:p14="http://schemas.microsoft.com/office/powerpoint/2010/main" val="1784247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316" y="98212"/>
            <a:ext cx="8534400" cy="1507067"/>
          </a:xfrm>
        </p:spPr>
        <p:txBody>
          <a:bodyPr/>
          <a:lstStyle/>
          <a:p>
            <a:r>
              <a:rPr lang="en-029" dirty="0" smtClean="0"/>
              <a:t>Why Cultural diversity in the workplace</a:t>
            </a:r>
            <a:endParaRPr lang="en-029" dirty="0"/>
          </a:p>
        </p:txBody>
      </p:sp>
      <p:sp>
        <p:nvSpPr>
          <p:cNvPr id="3" name="Content Placeholder 2"/>
          <p:cNvSpPr>
            <a:spLocks noGrp="1"/>
          </p:cNvSpPr>
          <p:nvPr>
            <p:ph idx="1"/>
          </p:nvPr>
        </p:nvSpPr>
        <p:spPr>
          <a:xfrm>
            <a:off x="1135316" y="2295144"/>
            <a:ext cx="8534400" cy="3615267"/>
          </a:xfrm>
        </p:spPr>
        <p:txBody>
          <a:bodyPr>
            <a:normAutofit fontScale="92500" lnSpcReduction="10000"/>
          </a:bodyPr>
          <a:lstStyle/>
          <a:p>
            <a:r>
              <a:rPr lang="en-029" dirty="0" smtClean="0">
                <a:solidFill>
                  <a:schemeClr val="tx1"/>
                </a:solidFill>
              </a:rPr>
              <a:t>In </a:t>
            </a:r>
            <a:r>
              <a:rPr lang="en-029" dirty="0">
                <a:solidFill>
                  <a:schemeClr val="tx1"/>
                </a:solidFill>
              </a:rPr>
              <a:t>a diversified workforce employees have varied beliefs, ethics, values, priorities and perception. So to keep that diversified workforce as a whole unit, compatible with the overall organizational strategy is huge challenge for leaders. </a:t>
            </a:r>
            <a:endParaRPr lang="en-029" dirty="0" smtClean="0">
              <a:solidFill>
                <a:schemeClr val="tx1"/>
              </a:solidFill>
            </a:endParaRPr>
          </a:p>
          <a:p>
            <a:r>
              <a:rPr lang="en-029" dirty="0" smtClean="0">
                <a:solidFill>
                  <a:schemeClr val="tx1"/>
                </a:solidFill>
              </a:rPr>
              <a:t>Different cultures would lead to different contents, styles and effectiveness of leadership. In most situations, leadership styles might not reveal leaders’ personal will, but reflect the culture and tradition of the societies.</a:t>
            </a:r>
          </a:p>
          <a:p>
            <a:r>
              <a:rPr lang="en-029" dirty="0" smtClean="0">
                <a:solidFill>
                  <a:schemeClr val="tx1"/>
                </a:solidFill>
              </a:rPr>
              <a:t>Recognize </a:t>
            </a:r>
            <a:r>
              <a:rPr lang="en-029" dirty="0">
                <a:solidFill>
                  <a:schemeClr val="tx1"/>
                </a:solidFill>
              </a:rPr>
              <a:t>cultural difference</a:t>
            </a:r>
          </a:p>
          <a:p>
            <a:r>
              <a:rPr lang="en-029" dirty="0">
                <a:solidFill>
                  <a:schemeClr val="tx1"/>
                </a:solidFill>
              </a:rPr>
              <a:t>Respect people’s right to differ</a:t>
            </a:r>
          </a:p>
          <a:p>
            <a:r>
              <a:rPr lang="en-029" dirty="0">
                <a:solidFill>
                  <a:schemeClr val="tx1"/>
                </a:solidFill>
              </a:rPr>
              <a:t>Reconcile the issues differences create</a:t>
            </a:r>
          </a:p>
          <a:p>
            <a:endParaRPr lang="en-029" dirty="0"/>
          </a:p>
        </p:txBody>
      </p:sp>
    </p:spTree>
    <p:extLst>
      <p:ext uri="{BB962C8B-B14F-4D97-AF65-F5344CB8AC3E}">
        <p14:creationId xmlns:p14="http://schemas.microsoft.com/office/powerpoint/2010/main" val="124299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32" y="195748"/>
            <a:ext cx="9301036" cy="1507067"/>
          </a:xfrm>
        </p:spPr>
        <p:txBody>
          <a:bodyPr/>
          <a:lstStyle/>
          <a:p>
            <a:r>
              <a:rPr lang="en-029" dirty="0" smtClean="0"/>
              <a:t>Organizational behaviour defined</a:t>
            </a:r>
            <a:endParaRPr lang="en-029" dirty="0"/>
          </a:p>
        </p:txBody>
      </p:sp>
      <p:sp>
        <p:nvSpPr>
          <p:cNvPr id="3" name="Content Placeholder 2"/>
          <p:cNvSpPr>
            <a:spLocks noGrp="1"/>
          </p:cNvSpPr>
          <p:nvPr>
            <p:ph idx="1"/>
          </p:nvPr>
        </p:nvSpPr>
        <p:spPr>
          <a:xfrm>
            <a:off x="720788" y="2258568"/>
            <a:ext cx="8534400" cy="3615267"/>
          </a:xfrm>
        </p:spPr>
        <p:txBody>
          <a:bodyPr/>
          <a:lstStyle/>
          <a:p>
            <a:r>
              <a:rPr lang="en-029" dirty="0" smtClean="0">
                <a:solidFill>
                  <a:schemeClr val="tx1"/>
                </a:solidFill>
              </a:rPr>
              <a:t>Organizational behaviour is a field of study that investigates the impact that individuals, groups and structure have on behaviour within an organization for the purpose of applying such knowledge  toward improving an organizational effectiveness.</a:t>
            </a:r>
          </a:p>
          <a:p>
            <a:r>
              <a:rPr lang="en-029" dirty="0" smtClean="0">
                <a:solidFill>
                  <a:schemeClr val="tx1"/>
                </a:solidFill>
              </a:rPr>
              <a:t>Organizational behaviour looks on the three determinants of behaviour. These are individuals groups, and structure. (Robbins, 2005)</a:t>
            </a:r>
            <a:endParaRPr lang="en-029" dirty="0">
              <a:solidFill>
                <a:schemeClr val="tx1"/>
              </a:solidFill>
            </a:endParaRPr>
          </a:p>
        </p:txBody>
      </p:sp>
    </p:spTree>
    <p:extLst>
      <p:ext uri="{BB962C8B-B14F-4D97-AF65-F5344CB8AC3E}">
        <p14:creationId xmlns:p14="http://schemas.microsoft.com/office/powerpoint/2010/main" val="327525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540" y="866308"/>
            <a:ext cx="8534400" cy="1507067"/>
          </a:xfrm>
        </p:spPr>
        <p:txBody>
          <a:bodyPr/>
          <a:lstStyle/>
          <a:p>
            <a:r>
              <a:rPr lang="en-029" dirty="0" smtClean="0"/>
              <a:t>Globalization and impact on organizational culture </a:t>
            </a:r>
            <a:endParaRPr lang="en-029" dirty="0"/>
          </a:p>
        </p:txBody>
      </p:sp>
      <p:sp>
        <p:nvSpPr>
          <p:cNvPr id="3" name="Content Placeholder 2"/>
          <p:cNvSpPr>
            <a:spLocks noGrp="1"/>
          </p:cNvSpPr>
          <p:nvPr>
            <p:ph idx="1"/>
          </p:nvPr>
        </p:nvSpPr>
        <p:spPr>
          <a:xfrm>
            <a:off x="1403540" y="2388615"/>
            <a:ext cx="8534400" cy="3615267"/>
          </a:xfrm>
        </p:spPr>
        <p:txBody>
          <a:bodyPr/>
          <a:lstStyle/>
          <a:p>
            <a:r>
              <a:rPr lang="en-029" dirty="0">
                <a:solidFill>
                  <a:schemeClr val="tx1"/>
                </a:solidFill>
              </a:rPr>
              <a:t>“</a:t>
            </a:r>
            <a:r>
              <a:rPr lang="en-029" dirty="0" smtClean="0">
                <a:solidFill>
                  <a:schemeClr val="tx1"/>
                </a:solidFill>
              </a:rPr>
              <a:t>interconnection and </a:t>
            </a:r>
            <a:r>
              <a:rPr lang="en-029" dirty="0">
                <a:solidFill>
                  <a:schemeClr val="tx1"/>
                </a:solidFill>
              </a:rPr>
              <a:t>increasing interrelatedness of </a:t>
            </a:r>
            <a:r>
              <a:rPr lang="en-029" dirty="0" smtClean="0">
                <a:solidFill>
                  <a:schemeClr val="tx1"/>
                </a:solidFill>
              </a:rPr>
              <a:t>all aspects </a:t>
            </a:r>
            <a:r>
              <a:rPr lang="en-029" dirty="0">
                <a:solidFill>
                  <a:schemeClr val="tx1"/>
                </a:solidFill>
              </a:rPr>
              <a:t>of society” </a:t>
            </a:r>
            <a:r>
              <a:rPr lang="en-029" dirty="0" smtClean="0">
                <a:solidFill>
                  <a:schemeClr val="tx1"/>
                </a:solidFill>
              </a:rPr>
              <a:t> -Andrew Jones</a:t>
            </a:r>
          </a:p>
          <a:p>
            <a:r>
              <a:rPr lang="en-029" dirty="0">
                <a:solidFill>
                  <a:schemeClr val="tx1"/>
                </a:solidFill>
              </a:rPr>
              <a:t>“globalization is the free movement of capital accompanied by the growing dominance of global financial markets and multinational corporations on national economies</a:t>
            </a:r>
            <a:r>
              <a:rPr lang="en-029" dirty="0" smtClean="0">
                <a:solidFill>
                  <a:schemeClr val="tx1"/>
                </a:solidFill>
              </a:rPr>
              <a:t>”- George Soros</a:t>
            </a:r>
            <a:endParaRPr lang="en-029" dirty="0">
              <a:solidFill>
                <a:schemeClr val="tx1"/>
              </a:solidFill>
            </a:endParaRPr>
          </a:p>
        </p:txBody>
      </p:sp>
    </p:spTree>
    <p:extLst>
      <p:ext uri="{BB962C8B-B14F-4D97-AF65-F5344CB8AC3E}">
        <p14:creationId xmlns:p14="http://schemas.microsoft.com/office/powerpoint/2010/main" val="3075942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084" y="427396"/>
            <a:ext cx="8534400" cy="1507067"/>
          </a:xfrm>
        </p:spPr>
        <p:txBody>
          <a:bodyPr/>
          <a:lstStyle/>
          <a:p>
            <a:r>
              <a:rPr lang="en-029" dirty="0" smtClean="0"/>
              <a:t>Components of globalization</a:t>
            </a:r>
            <a:endParaRPr lang="en-029" dirty="0"/>
          </a:p>
        </p:txBody>
      </p:sp>
      <p:sp>
        <p:nvSpPr>
          <p:cNvPr id="3" name="Content Placeholder 2"/>
          <p:cNvSpPr>
            <a:spLocks noGrp="1"/>
          </p:cNvSpPr>
          <p:nvPr>
            <p:ph idx="1"/>
          </p:nvPr>
        </p:nvSpPr>
        <p:spPr>
          <a:xfrm>
            <a:off x="1184084" y="2709672"/>
            <a:ext cx="8534400" cy="3615267"/>
          </a:xfrm>
        </p:spPr>
        <p:txBody>
          <a:bodyPr>
            <a:normAutofit/>
          </a:bodyPr>
          <a:lstStyle/>
          <a:p>
            <a:r>
              <a:rPr lang="en-029" dirty="0">
                <a:solidFill>
                  <a:schemeClr val="tx1"/>
                </a:solidFill>
              </a:rPr>
              <a:t>increasing global interdependence;</a:t>
            </a:r>
          </a:p>
          <a:p>
            <a:r>
              <a:rPr lang="en-029" dirty="0">
                <a:solidFill>
                  <a:schemeClr val="tx1"/>
                </a:solidFill>
              </a:rPr>
              <a:t>– internationalization of trade </a:t>
            </a:r>
            <a:r>
              <a:rPr lang="en-029" dirty="0" smtClean="0">
                <a:solidFill>
                  <a:schemeClr val="tx1"/>
                </a:solidFill>
              </a:rPr>
              <a:t>and production</a:t>
            </a:r>
            <a:r>
              <a:rPr lang="en-029" dirty="0">
                <a:solidFill>
                  <a:schemeClr val="tx1"/>
                </a:solidFill>
              </a:rPr>
              <a:t>;</a:t>
            </a:r>
          </a:p>
          <a:p>
            <a:r>
              <a:rPr lang="en-029" dirty="0">
                <a:solidFill>
                  <a:schemeClr val="tx1"/>
                </a:solidFill>
              </a:rPr>
              <a:t>– liberalization of markets;</a:t>
            </a:r>
          </a:p>
          <a:p>
            <a:r>
              <a:rPr lang="en-029" dirty="0">
                <a:solidFill>
                  <a:schemeClr val="tx1"/>
                </a:solidFill>
              </a:rPr>
              <a:t>– free movement of capital, </a:t>
            </a:r>
            <a:r>
              <a:rPr lang="en-029" dirty="0" smtClean="0">
                <a:solidFill>
                  <a:schemeClr val="tx1"/>
                </a:solidFill>
              </a:rPr>
              <a:t>information, people </a:t>
            </a:r>
            <a:r>
              <a:rPr lang="en-029" dirty="0">
                <a:solidFill>
                  <a:schemeClr val="tx1"/>
                </a:solidFill>
              </a:rPr>
              <a:t>and goods;</a:t>
            </a:r>
          </a:p>
          <a:p>
            <a:r>
              <a:rPr lang="en-029" dirty="0">
                <a:solidFill>
                  <a:schemeClr val="tx1"/>
                </a:solidFill>
              </a:rPr>
              <a:t>– the third industrial revolution and</a:t>
            </a:r>
          </a:p>
          <a:p>
            <a:r>
              <a:rPr lang="en-029" dirty="0" smtClean="0">
                <a:solidFill>
                  <a:schemeClr val="tx1"/>
                </a:solidFill>
              </a:rPr>
              <a:t>– </a:t>
            </a:r>
            <a:r>
              <a:rPr lang="en-029" dirty="0">
                <a:solidFill>
                  <a:schemeClr val="tx1"/>
                </a:solidFill>
              </a:rPr>
              <a:t>dominance of multinational companies;</a:t>
            </a:r>
          </a:p>
          <a:p>
            <a:r>
              <a:rPr lang="en-029" dirty="0">
                <a:solidFill>
                  <a:schemeClr val="tx1"/>
                </a:solidFill>
              </a:rPr>
              <a:t>– increased competition (the </a:t>
            </a:r>
            <a:r>
              <a:rPr lang="en-029" dirty="0" smtClean="0">
                <a:solidFill>
                  <a:schemeClr val="tx1"/>
                </a:solidFill>
              </a:rPr>
              <a:t>extremely high</a:t>
            </a:r>
            <a:r>
              <a:rPr lang="en-029" dirty="0">
                <a:solidFill>
                  <a:schemeClr val="tx1"/>
                </a:solidFill>
              </a:rPr>
              <a:t>) globally;</a:t>
            </a:r>
          </a:p>
          <a:p>
            <a:r>
              <a:rPr lang="en-029" dirty="0">
                <a:solidFill>
                  <a:schemeClr val="tx1"/>
                </a:solidFill>
              </a:rPr>
              <a:t>– compression of time and space</a:t>
            </a:r>
            <a:r>
              <a:rPr lang="en-029" dirty="0" smtClean="0">
                <a:solidFill>
                  <a:schemeClr val="tx1"/>
                </a:solidFill>
              </a:rPr>
              <a:t>; </a:t>
            </a:r>
            <a:endParaRPr lang="en-029" dirty="0">
              <a:solidFill>
                <a:schemeClr val="tx1"/>
              </a:solidFill>
            </a:endParaRPr>
          </a:p>
        </p:txBody>
      </p:sp>
    </p:spTree>
    <p:extLst>
      <p:ext uri="{BB962C8B-B14F-4D97-AF65-F5344CB8AC3E}">
        <p14:creationId xmlns:p14="http://schemas.microsoft.com/office/powerpoint/2010/main" val="3232061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941" y="488356"/>
            <a:ext cx="8534400" cy="1507067"/>
          </a:xfrm>
        </p:spPr>
        <p:txBody>
          <a:bodyPr/>
          <a:lstStyle/>
          <a:p>
            <a:r>
              <a:rPr lang="en-029" dirty="0" smtClean="0"/>
              <a:t>The impact of globalization on culture</a:t>
            </a:r>
            <a:endParaRPr lang="en-029" dirty="0"/>
          </a:p>
        </p:txBody>
      </p:sp>
      <p:sp>
        <p:nvSpPr>
          <p:cNvPr id="3" name="Content Placeholder 2"/>
          <p:cNvSpPr>
            <a:spLocks noGrp="1"/>
          </p:cNvSpPr>
          <p:nvPr>
            <p:ph idx="1"/>
          </p:nvPr>
        </p:nvSpPr>
        <p:spPr>
          <a:xfrm>
            <a:off x="1034941" y="2639861"/>
            <a:ext cx="8534400" cy="3615267"/>
          </a:xfrm>
        </p:spPr>
        <p:txBody>
          <a:bodyPr/>
          <a:lstStyle/>
          <a:p>
            <a:r>
              <a:rPr lang="en-029" dirty="0" smtClean="0">
                <a:solidFill>
                  <a:schemeClr val="tx1"/>
                </a:solidFill>
              </a:rPr>
              <a:t>Globalization has caused a breakdown of business barriers.</a:t>
            </a:r>
          </a:p>
          <a:p>
            <a:r>
              <a:rPr lang="en-029" dirty="0" smtClean="0">
                <a:solidFill>
                  <a:schemeClr val="tx1"/>
                </a:solidFill>
              </a:rPr>
              <a:t>The world has become a global village with free movement of goods and services across the world.</a:t>
            </a:r>
          </a:p>
          <a:p>
            <a:r>
              <a:rPr lang="en-029" dirty="0" smtClean="0">
                <a:solidFill>
                  <a:schemeClr val="tx1"/>
                </a:solidFill>
              </a:rPr>
              <a:t>The workplace has now become a global village spanning people from across various nations and cultures.</a:t>
            </a:r>
          </a:p>
          <a:p>
            <a:r>
              <a:rPr lang="en-029" dirty="0" smtClean="0">
                <a:solidFill>
                  <a:schemeClr val="tx1"/>
                </a:solidFill>
              </a:rPr>
              <a:t>These </a:t>
            </a:r>
            <a:r>
              <a:rPr lang="en-029" dirty="0">
                <a:solidFill>
                  <a:schemeClr val="tx1"/>
                </a:solidFill>
              </a:rPr>
              <a:t>diverse persons have different values, beliefs, and ethics. Besides, there are gender, age, race, ethnicity differences among them. Management of diverse people gives new roles to the leaders in the organizations.</a:t>
            </a:r>
            <a:r>
              <a:rPr lang="en-029" dirty="0" smtClean="0">
                <a:solidFill>
                  <a:schemeClr val="tx1"/>
                </a:solidFill>
              </a:rPr>
              <a:t> </a:t>
            </a:r>
            <a:endParaRPr lang="en-029" dirty="0">
              <a:solidFill>
                <a:schemeClr val="tx1"/>
              </a:solidFill>
            </a:endParaRPr>
          </a:p>
        </p:txBody>
      </p:sp>
    </p:spTree>
    <p:extLst>
      <p:ext uri="{BB962C8B-B14F-4D97-AF65-F5344CB8AC3E}">
        <p14:creationId xmlns:p14="http://schemas.microsoft.com/office/powerpoint/2010/main" val="1504827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084" y="403012"/>
            <a:ext cx="8534400" cy="1507067"/>
          </a:xfrm>
        </p:spPr>
        <p:txBody>
          <a:bodyPr/>
          <a:lstStyle/>
          <a:p>
            <a:r>
              <a:rPr lang="en-029" dirty="0" smtClean="0"/>
              <a:t>Discussion</a:t>
            </a:r>
            <a:endParaRPr lang="en-029" dirty="0"/>
          </a:p>
        </p:txBody>
      </p:sp>
      <p:sp>
        <p:nvSpPr>
          <p:cNvPr id="3" name="Content Placeholder 2"/>
          <p:cNvSpPr>
            <a:spLocks noGrp="1"/>
          </p:cNvSpPr>
          <p:nvPr>
            <p:ph idx="1"/>
          </p:nvPr>
        </p:nvSpPr>
        <p:spPr>
          <a:xfrm>
            <a:off x="1417192" y="2721864"/>
            <a:ext cx="8534400" cy="3615267"/>
          </a:xfrm>
        </p:spPr>
        <p:txBody>
          <a:bodyPr>
            <a:normAutofit/>
          </a:bodyPr>
          <a:lstStyle/>
          <a:p>
            <a:r>
              <a:rPr lang="en-029" sz="3200" dirty="0" smtClean="0">
                <a:solidFill>
                  <a:schemeClr val="tx1"/>
                </a:solidFill>
              </a:rPr>
              <a:t>How has the impact of technology shaped organizational culture in the 21</a:t>
            </a:r>
            <a:r>
              <a:rPr lang="en-029" sz="3200" baseline="30000" dirty="0" smtClean="0">
                <a:solidFill>
                  <a:schemeClr val="tx1"/>
                </a:solidFill>
              </a:rPr>
              <a:t>st</a:t>
            </a:r>
            <a:r>
              <a:rPr lang="en-029" sz="3200" dirty="0" smtClean="0">
                <a:solidFill>
                  <a:schemeClr val="tx1"/>
                </a:solidFill>
              </a:rPr>
              <a:t> Century?</a:t>
            </a:r>
            <a:endParaRPr lang="en-029" sz="3200" dirty="0">
              <a:solidFill>
                <a:schemeClr val="tx1"/>
              </a:solidFill>
            </a:endParaRPr>
          </a:p>
        </p:txBody>
      </p:sp>
    </p:spTree>
    <p:extLst>
      <p:ext uri="{BB962C8B-B14F-4D97-AF65-F5344CB8AC3E}">
        <p14:creationId xmlns:p14="http://schemas.microsoft.com/office/powerpoint/2010/main" val="232751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621792"/>
            <a:ext cx="8534400" cy="1507067"/>
          </a:xfrm>
        </p:spPr>
        <p:txBody>
          <a:bodyPr/>
          <a:lstStyle/>
          <a:p>
            <a:r>
              <a:rPr lang="en-029" dirty="0" smtClean="0"/>
              <a:t>What does organizational behaviour explore</a:t>
            </a:r>
            <a:endParaRPr lang="en-029" dirty="0"/>
          </a:p>
        </p:txBody>
      </p:sp>
      <p:sp>
        <p:nvSpPr>
          <p:cNvPr id="3" name="Content Placeholder 2"/>
          <p:cNvSpPr>
            <a:spLocks noGrp="1"/>
          </p:cNvSpPr>
          <p:nvPr>
            <p:ph idx="1"/>
          </p:nvPr>
        </p:nvSpPr>
        <p:spPr>
          <a:xfrm>
            <a:off x="1147508" y="2624328"/>
            <a:ext cx="8534400" cy="3615267"/>
          </a:xfrm>
        </p:spPr>
        <p:txBody>
          <a:bodyPr/>
          <a:lstStyle/>
          <a:p>
            <a:r>
              <a:rPr lang="en-029" dirty="0" smtClean="0">
                <a:solidFill>
                  <a:schemeClr val="tx1"/>
                </a:solidFill>
              </a:rPr>
              <a:t>It seeks to explore behaviour in relation to:-</a:t>
            </a:r>
          </a:p>
          <a:p>
            <a:r>
              <a:rPr lang="en-029" dirty="0" smtClean="0">
                <a:solidFill>
                  <a:schemeClr val="tx1"/>
                </a:solidFill>
              </a:rPr>
              <a:t>Work</a:t>
            </a:r>
          </a:p>
          <a:p>
            <a:r>
              <a:rPr lang="en-029" dirty="0" smtClean="0">
                <a:solidFill>
                  <a:schemeClr val="tx1"/>
                </a:solidFill>
              </a:rPr>
              <a:t>Absenteeism</a:t>
            </a:r>
          </a:p>
          <a:p>
            <a:r>
              <a:rPr lang="en-029" dirty="0" smtClean="0">
                <a:solidFill>
                  <a:schemeClr val="tx1"/>
                </a:solidFill>
              </a:rPr>
              <a:t>Employment Turnover</a:t>
            </a:r>
          </a:p>
          <a:p>
            <a:r>
              <a:rPr lang="en-029" dirty="0" smtClean="0">
                <a:solidFill>
                  <a:schemeClr val="tx1"/>
                </a:solidFill>
              </a:rPr>
              <a:t>Productivity</a:t>
            </a:r>
          </a:p>
          <a:p>
            <a:r>
              <a:rPr lang="en-029" dirty="0" smtClean="0">
                <a:solidFill>
                  <a:schemeClr val="tx1"/>
                </a:solidFill>
              </a:rPr>
              <a:t>Performance</a:t>
            </a:r>
            <a:endParaRPr lang="en-029" dirty="0">
              <a:solidFill>
                <a:schemeClr val="tx1"/>
              </a:solidFill>
            </a:endParaRPr>
          </a:p>
        </p:txBody>
      </p:sp>
    </p:spTree>
    <p:extLst>
      <p:ext uri="{BB962C8B-B14F-4D97-AF65-F5344CB8AC3E}">
        <p14:creationId xmlns:p14="http://schemas.microsoft.com/office/powerpoint/2010/main" val="243272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476" y="646852"/>
            <a:ext cx="8534400" cy="1507067"/>
          </a:xfrm>
        </p:spPr>
        <p:txBody>
          <a:bodyPr/>
          <a:lstStyle/>
          <a:p>
            <a:r>
              <a:rPr lang="en-029" dirty="0" smtClean="0"/>
              <a:t>The culture of an organization</a:t>
            </a:r>
            <a:endParaRPr lang="en-029" dirty="0"/>
          </a:p>
        </p:txBody>
      </p:sp>
      <p:sp>
        <p:nvSpPr>
          <p:cNvPr id="3" name="Content Placeholder 2"/>
          <p:cNvSpPr>
            <a:spLocks noGrp="1"/>
          </p:cNvSpPr>
          <p:nvPr>
            <p:ph idx="1"/>
          </p:nvPr>
        </p:nvSpPr>
        <p:spPr>
          <a:xfrm>
            <a:off x="1063624" y="2770632"/>
            <a:ext cx="8534400" cy="3615267"/>
          </a:xfrm>
        </p:spPr>
        <p:txBody>
          <a:bodyPr/>
          <a:lstStyle/>
          <a:p>
            <a:r>
              <a:rPr lang="en-029" dirty="0">
                <a:solidFill>
                  <a:schemeClr val="tx1"/>
                </a:solidFill>
              </a:rPr>
              <a:t>Culture is a sense of identity. This is normally expressed through the organizations rituals, beliefs, meanings and the language that is used . It basically depicts the way that things are done.</a:t>
            </a:r>
          </a:p>
          <a:p>
            <a:r>
              <a:rPr lang="en-029" dirty="0" smtClean="0">
                <a:solidFill>
                  <a:schemeClr val="tx1"/>
                </a:solidFill>
              </a:rPr>
              <a:t>Our </a:t>
            </a:r>
            <a:r>
              <a:rPr lang="en-029" dirty="0">
                <a:solidFill>
                  <a:schemeClr val="tx1"/>
                </a:solidFill>
              </a:rPr>
              <a:t>culture of an organization serve to either guide or constrain the members of an </a:t>
            </a:r>
            <a:r>
              <a:rPr lang="en-029" dirty="0" smtClean="0">
                <a:solidFill>
                  <a:schemeClr val="tx1"/>
                </a:solidFill>
              </a:rPr>
              <a:t>organization.</a:t>
            </a:r>
            <a:endParaRPr lang="en-029" dirty="0">
              <a:solidFill>
                <a:schemeClr val="tx1"/>
              </a:solidFill>
            </a:endParaRPr>
          </a:p>
          <a:p>
            <a:endParaRPr lang="en-029" dirty="0"/>
          </a:p>
        </p:txBody>
      </p:sp>
    </p:spTree>
    <p:extLst>
      <p:ext uri="{BB962C8B-B14F-4D97-AF65-F5344CB8AC3E}">
        <p14:creationId xmlns:p14="http://schemas.microsoft.com/office/powerpoint/2010/main" val="136543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1092"/>
            <a:ext cx="8534400" cy="1507067"/>
          </a:xfrm>
        </p:spPr>
        <p:txBody>
          <a:bodyPr/>
          <a:lstStyle/>
          <a:p>
            <a:r>
              <a:rPr lang="en-029" dirty="0" smtClean="0"/>
              <a:t>Charles Handy’s Model of organizational culture</a:t>
            </a:r>
            <a:endParaRPr lang="en-029" dirty="0"/>
          </a:p>
        </p:txBody>
      </p:sp>
      <p:sp>
        <p:nvSpPr>
          <p:cNvPr id="3" name="Content Placeholder 2"/>
          <p:cNvSpPr>
            <a:spLocks noGrp="1"/>
          </p:cNvSpPr>
          <p:nvPr>
            <p:ph idx="1"/>
          </p:nvPr>
        </p:nvSpPr>
        <p:spPr>
          <a:xfrm>
            <a:off x="684212" y="2161032"/>
            <a:ext cx="8534400" cy="3615267"/>
          </a:xfrm>
        </p:spPr>
        <p:txBody>
          <a:bodyPr/>
          <a:lstStyle/>
          <a:p>
            <a:pPr marL="0" indent="0">
              <a:buNone/>
            </a:pPr>
            <a:r>
              <a:rPr lang="en-029" dirty="0">
                <a:hlinkClick r:id="rId2"/>
              </a:rPr>
              <a:t>https://</a:t>
            </a:r>
            <a:r>
              <a:rPr lang="en-029" dirty="0" smtClean="0">
                <a:hlinkClick r:id="rId2"/>
              </a:rPr>
              <a:t>youtu.be/kRIc0W48qYY</a:t>
            </a:r>
            <a:endParaRPr lang="en-029" dirty="0" smtClean="0"/>
          </a:p>
          <a:p>
            <a:pPr marL="0" indent="0">
              <a:buNone/>
            </a:pPr>
            <a:endParaRPr lang="en-029" dirty="0" smtClean="0"/>
          </a:p>
          <a:p>
            <a:pPr marL="0" indent="0">
              <a:buNone/>
            </a:pPr>
            <a:endParaRPr lang="en-029" dirty="0"/>
          </a:p>
        </p:txBody>
      </p:sp>
    </p:spTree>
    <p:extLst>
      <p:ext uri="{BB962C8B-B14F-4D97-AF65-F5344CB8AC3E}">
        <p14:creationId xmlns:p14="http://schemas.microsoft.com/office/powerpoint/2010/main" val="236672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816" y="585892"/>
            <a:ext cx="8534400" cy="1507067"/>
          </a:xfrm>
        </p:spPr>
        <p:txBody>
          <a:bodyPr/>
          <a:lstStyle/>
          <a:p>
            <a:r>
              <a:rPr lang="en-029" dirty="0"/>
              <a:t>Charles Handy’s Model of organizations </a:t>
            </a:r>
            <a:r>
              <a:rPr lang="en-029" dirty="0" smtClean="0"/>
              <a:t>culture cont’d</a:t>
            </a:r>
            <a:endParaRPr lang="en-029"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4493937"/>
              </p:ext>
            </p:extLst>
          </p:nvPr>
        </p:nvGraphicFramePr>
        <p:xfrm>
          <a:off x="1076325" y="2843213"/>
          <a:ext cx="8534400" cy="361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26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736" y="298026"/>
            <a:ext cx="8534400" cy="1507067"/>
          </a:xfrm>
        </p:spPr>
        <p:txBody>
          <a:bodyPr/>
          <a:lstStyle/>
          <a:p>
            <a:r>
              <a:rPr lang="en-029" dirty="0" smtClean="0"/>
              <a:t>The power culture </a:t>
            </a:r>
            <a:endParaRPr lang="en-029" dirty="0"/>
          </a:p>
        </p:txBody>
      </p:sp>
      <p:sp>
        <p:nvSpPr>
          <p:cNvPr id="3" name="Content Placeholder 2"/>
          <p:cNvSpPr>
            <a:spLocks noGrp="1"/>
          </p:cNvSpPr>
          <p:nvPr>
            <p:ph idx="1"/>
          </p:nvPr>
        </p:nvSpPr>
        <p:spPr>
          <a:xfrm>
            <a:off x="1208468" y="2087880"/>
            <a:ext cx="8534400" cy="4300728"/>
          </a:xfrm>
        </p:spPr>
        <p:txBody>
          <a:bodyPr>
            <a:normAutofit/>
          </a:bodyPr>
          <a:lstStyle/>
          <a:p>
            <a:r>
              <a:rPr lang="en-029" dirty="0" smtClean="0">
                <a:solidFill>
                  <a:schemeClr val="tx1"/>
                </a:solidFill>
              </a:rPr>
              <a:t>Power is centred with a few persons who have complete authority over the businesses operations.</a:t>
            </a:r>
          </a:p>
          <a:p>
            <a:r>
              <a:rPr lang="en-029" dirty="0" smtClean="0">
                <a:solidFill>
                  <a:schemeClr val="tx1"/>
                </a:solidFill>
              </a:rPr>
              <a:t>Persons who are at the top are gatekeepers of information and ultimately they decide what should and should not happen.</a:t>
            </a:r>
            <a:endParaRPr lang="en-029" dirty="0">
              <a:solidFill>
                <a:schemeClr val="tx1"/>
              </a:solidFill>
            </a:endParaRPr>
          </a:p>
          <a:p>
            <a:r>
              <a:rPr lang="en-029" dirty="0" smtClean="0">
                <a:solidFill>
                  <a:schemeClr val="tx1"/>
                </a:solidFill>
              </a:rPr>
              <a:t>This type of culture is largely output centred, in that employees are judged by </a:t>
            </a:r>
            <a:r>
              <a:rPr lang="en-029" dirty="0">
                <a:solidFill>
                  <a:schemeClr val="tx1"/>
                </a:solidFill>
              </a:rPr>
              <a:t>what </a:t>
            </a:r>
            <a:r>
              <a:rPr lang="en-029" dirty="0" smtClean="0">
                <a:solidFill>
                  <a:schemeClr val="tx1"/>
                </a:solidFill>
              </a:rPr>
              <a:t>they are able to </a:t>
            </a:r>
            <a:r>
              <a:rPr lang="en-029" dirty="0">
                <a:solidFill>
                  <a:schemeClr val="tx1"/>
                </a:solidFill>
              </a:rPr>
              <a:t>achieve rather than how they do things or how they act. </a:t>
            </a:r>
            <a:endParaRPr lang="en-029" dirty="0" smtClean="0">
              <a:solidFill>
                <a:schemeClr val="tx1"/>
              </a:solidFill>
            </a:endParaRPr>
          </a:p>
          <a:p>
            <a:r>
              <a:rPr lang="en-029" dirty="0" smtClean="0">
                <a:solidFill>
                  <a:schemeClr val="tx1"/>
                </a:solidFill>
              </a:rPr>
              <a:t>A </a:t>
            </a:r>
            <a:r>
              <a:rPr lang="en-029" dirty="0">
                <a:solidFill>
                  <a:schemeClr val="tx1"/>
                </a:solidFill>
              </a:rPr>
              <a:t>power culture is usually a strong culture, though it can swiftly turn toxic. </a:t>
            </a:r>
          </a:p>
        </p:txBody>
      </p:sp>
    </p:spTree>
    <p:extLst>
      <p:ext uri="{BB962C8B-B14F-4D97-AF65-F5344CB8AC3E}">
        <p14:creationId xmlns:p14="http://schemas.microsoft.com/office/powerpoint/2010/main" val="294040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00" y="610276"/>
            <a:ext cx="8534400" cy="1507067"/>
          </a:xfrm>
        </p:spPr>
        <p:txBody>
          <a:bodyPr/>
          <a:lstStyle/>
          <a:p>
            <a:r>
              <a:rPr lang="en-029" dirty="0" smtClean="0"/>
              <a:t>The power culture cont’d</a:t>
            </a:r>
            <a:endParaRPr lang="en-029" dirty="0"/>
          </a:p>
        </p:txBody>
      </p:sp>
      <p:sp>
        <p:nvSpPr>
          <p:cNvPr id="3" name="Content Placeholder 2"/>
          <p:cNvSpPr>
            <a:spLocks noGrp="1"/>
          </p:cNvSpPr>
          <p:nvPr>
            <p:ph idx="1"/>
          </p:nvPr>
        </p:nvSpPr>
        <p:spPr>
          <a:xfrm>
            <a:off x="952436" y="2685288"/>
            <a:ext cx="8534400" cy="3615267"/>
          </a:xfrm>
        </p:spPr>
        <p:txBody>
          <a:bodyPr/>
          <a:lstStyle/>
          <a:p>
            <a:r>
              <a:rPr lang="en-029" dirty="0" smtClean="0">
                <a:solidFill>
                  <a:schemeClr val="tx1"/>
                </a:solidFill>
              </a:rPr>
              <a:t>Top- Down approach</a:t>
            </a:r>
          </a:p>
          <a:p>
            <a:r>
              <a:rPr lang="en-029" dirty="0" smtClean="0">
                <a:solidFill>
                  <a:schemeClr val="tx1"/>
                </a:solidFill>
              </a:rPr>
              <a:t>Employees have very little autonomy in how they do things in the organization.</a:t>
            </a:r>
          </a:p>
          <a:p>
            <a:r>
              <a:rPr lang="en-029" dirty="0" smtClean="0">
                <a:solidFill>
                  <a:schemeClr val="tx1"/>
                </a:solidFill>
              </a:rPr>
              <a:t>Fast Decision making</a:t>
            </a:r>
          </a:p>
          <a:p>
            <a:r>
              <a:rPr lang="en-029" dirty="0" smtClean="0">
                <a:solidFill>
                  <a:schemeClr val="tx1"/>
                </a:solidFill>
              </a:rPr>
              <a:t>Rigid Atmosphere</a:t>
            </a:r>
            <a:endParaRPr lang="en-029" dirty="0">
              <a:solidFill>
                <a:schemeClr val="tx1"/>
              </a:solidFill>
            </a:endParaRPr>
          </a:p>
        </p:txBody>
      </p:sp>
    </p:spTree>
    <p:extLst>
      <p:ext uri="{BB962C8B-B14F-4D97-AF65-F5344CB8AC3E}">
        <p14:creationId xmlns:p14="http://schemas.microsoft.com/office/powerpoint/2010/main" val="5059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124" y="524932"/>
            <a:ext cx="8534400" cy="1507067"/>
          </a:xfrm>
        </p:spPr>
        <p:txBody>
          <a:bodyPr/>
          <a:lstStyle/>
          <a:p>
            <a:r>
              <a:rPr lang="en-029" dirty="0" smtClean="0"/>
              <a:t>The Role culture </a:t>
            </a:r>
            <a:endParaRPr lang="en-029" dirty="0"/>
          </a:p>
        </p:txBody>
      </p:sp>
      <p:sp>
        <p:nvSpPr>
          <p:cNvPr id="3" name="Content Placeholder 2"/>
          <p:cNvSpPr>
            <a:spLocks noGrp="1"/>
          </p:cNvSpPr>
          <p:nvPr>
            <p:ph idx="1"/>
          </p:nvPr>
        </p:nvSpPr>
        <p:spPr>
          <a:xfrm>
            <a:off x="1123124" y="2636520"/>
            <a:ext cx="8534400" cy="3615267"/>
          </a:xfrm>
        </p:spPr>
        <p:txBody>
          <a:bodyPr>
            <a:normAutofit fontScale="92500" lnSpcReduction="20000"/>
          </a:bodyPr>
          <a:lstStyle/>
          <a:p>
            <a:pPr marL="0" indent="0">
              <a:buNone/>
            </a:pPr>
            <a:r>
              <a:rPr lang="en-029" dirty="0" smtClean="0">
                <a:solidFill>
                  <a:schemeClr val="tx1"/>
                </a:solidFill>
              </a:rPr>
              <a:t>This type of culture is highly rule based .  There is a strong sense of control with everyone knowing what their roles and responsibilities are in the organization. </a:t>
            </a:r>
            <a:endParaRPr lang="en-029" dirty="0">
              <a:solidFill>
                <a:schemeClr val="tx1"/>
              </a:solidFill>
            </a:endParaRPr>
          </a:p>
          <a:p>
            <a:r>
              <a:rPr lang="en-029" dirty="0" smtClean="0">
                <a:solidFill>
                  <a:schemeClr val="tx1"/>
                </a:solidFill>
              </a:rPr>
              <a:t>Power </a:t>
            </a:r>
            <a:r>
              <a:rPr lang="en-029" dirty="0">
                <a:solidFill>
                  <a:schemeClr val="tx1"/>
                </a:solidFill>
              </a:rPr>
              <a:t>in a role culture is determined by a person's position (role) in the organisational structure</a:t>
            </a:r>
            <a:r>
              <a:rPr lang="en-029" dirty="0" smtClean="0">
                <a:solidFill>
                  <a:schemeClr val="tx1"/>
                </a:solidFill>
              </a:rPr>
              <a:t>. </a:t>
            </a:r>
            <a:r>
              <a:rPr lang="en-029" dirty="0">
                <a:solidFill>
                  <a:schemeClr val="tx1"/>
                </a:solidFill>
              </a:rPr>
              <a:t> </a:t>
            </a:r>
            <a:endParaRPr lang="en-029" dirty="0" smtClean="0">
              <a:solidFill>
                <a:schemeClr val="tx1"/>
              </a:solidFill>
            </a:endParaRPr>
          </a:p>
          <a:p>
            <a:r>
              <a:rPr lang="en-029" dirty="0" smtClean="0">
                <a:solidFill>
                  <a:schemeClr val="tx1"/>
                </a:solidFill>
              </a:rPr>
              <a:t>This means that the higher you are in terms of your role  is the greater your level of autonomy over the decision making process.</a:t>
            </a:r>
            <a:endParaRPr lang="en-029" dirty="0">
              <a:solidFill>
                <a:schemeClr val="tx1"/>
              </a:solidFill>
            </a:endParaRPr>
          </a:p>
          <a:p>
            <a:r>
              <a:rPr lang="en-029" dirty="0" smtClean="0">
                <a:solidFill>
                  <a:schemeClr val="tx1"/>
                </a:solidFill>
              </a:rPr>
              <a:t>In a role culture the organizational structure is clearly defined.</a:t>
            </a:r>
          </a:p>
          <a:p>
            <a:r>
              <a:rPr lang="en-029" dirty="0" smtClean="0">
                <a:solidFill>
                  <a:schemeClr val="tx1"/>
                </a:solidFill>
              </a:rPr>
              <a:t> Role </a:t>
            </a:r>
            <a:r>
              <a:rPr lang="en-029" dirty="0">
                <a:solidFill>
                  <a:schemeClr val="tx1"/>
                </a:solidFill>
              </a:rPr>
              <a:t>cultures are built on detailed organisational structures which are typically tall (not flat) with a long chain of command. </a:t>
            </a:r>
            <a:endParaRPr lang="en-029" dirty="0" smtClean="0">
              <a:solidFill>
                <a:schemeClr val="tx1"/>
              </a:solidFill>
            </a:endParaRPr>
          </a:p>
          <a:p>
            <a:r>
              <a:rPr lang="en-029" dirty="0" smtClean="0">
                <a:solidFill>
                  <a:schemeClr val="tx1"/>
                </a:solidFill>
              </a:rPr>
              <a:t>Decision making is very slow and highly bureaucratic.</a:t>
            </a:r>
            <a:endParaRPr lang="en-029" dirty="0">
              <a:solidFill>
                <a:schemeClr val="tx1"/>
              </a:solidFill>
            </a:endParaRPr>
          </a:p>
        </p:txBody>
      </p:sp>
    </p:spTree>
    <p:extLst>
      <p:ext uri="{BB962C8B-B14F-4D97-AF65-F5344CB8AC3E}">
        <p14:creationId xmlns:p14="http://schemas.microsoft.com/office/powerpoint/2010/main" val="428221625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2222</TotalTime>
  <Words>1266</Words>
  <Application>Microsoft Office PowerPoint</Application>
  <PresentationFormat>Widescreen</PresentationFormat>
  <Paragraphs>100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Wingdings 3</vt:lpstr>
      <vt:lpstr>Slice</vt:lpstr>
      <vt:lpstr>Organizational Behaviour</vt:lpstr>
      <vt:lpstr>Organizational behaviour defined</vt:lpstr>
      <vt:lpstr>What does organizational behaviour explore</vt:lpstr>
      <vt:lpstr>The culture of an organization</vt:lpstr>
      <vt:lpstr>Charles Handy’s Model of organizational culture</vt:lpstr>
      <vt:lpstr>Charles Handy’s Model of organizations culture cont’d</vt:lpstr>
      <vt:lpstr>The power culture </vt:lpstr>
      <vt:lpstr>The power culture cont’d</vt:lpstr>
      <vt:lpstr>The Role culture </vt:lpstr>
      <vt:lpstr>The role culture cont’d</vt:lpstr>
      <vt:lpstr>The task culture </vt:lpstr>
      <vt:lpstr>The task culture cont’d</vt:lpstr>
      <vt:lpstr>The person culture</vt:lpstr>
      <vt:lpstr>The person culture</vt:lpstr>
      <vt:lpstr>Cultural diversity in the workplace</vt:lpstr>
      <vt:lpstr>Factors that cause cultural diversity in the workplace</vt:lpstr>
      <vt:lpstr>Factors that cause cultural diversity in the workplace</vt:lpstr>
      <vt:lpstr>Cultural diversity in the workplace</vt:lpstr>
      <vt:lpstr>Why Cultural diversity in the workplace</vt:lpstr>
      <vt:lpstr>Globalization and impact on organizational culture </vt:lpstr>
      <vt:lpstr>Components of globalization</vt:lpstr>
      <vt:lpstr>The impact of globalization on culture</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Behaviour</dc:title>
  <dc:creator>kareen</dc:creator>
  <cp:lastModifiedBy>kareen</cp:lastModifiedBy>
  <cp:revision>27</cp:revision>
  <dcterms:created xsi:type="dcterms:W3CDTF">2018-09-10T09:16:04Z</dcterms:created>
  <dcterms:modified xsi:type="dcterms:W3CDTF">2018-09-18T10:32:01Z</dcterms:modified>
</cp:coreProperties>
</file>