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41"/>
  </p:handoutMasterIdLst>
  <p:sldIdLst>
    <p:sldId id="256" r:id="rId2"/>
    <p:sldId id="330" r:id="rId3"/>
    <p:sldId id="331" r:id="rId4"/>
    <p:sldId id="329" r:id="rId5"/>
    <p:sldId id="257" r:id="rId6"/>
    <p:sldId id="258" r:id="rId7"/>
    <p:sldId id="332" r:id="rId8"/>
    <p:sldId id="333" r:id="rId9"/>
    <p:sldId id="335" r:id="rId10"/>
    <p:sldId id="334" r:id="rId11"/>
    <p:sldId id="337" r:id="rId12"/>
    <p:sldId id="338" r:id="rId13"/>
    <p:sldId id="339" r:id="rId14"/>
    <p:sldId id="336" r:id="rId15"/>
    <p:sldId id="340" r:id="rId16"/>
    <p:sldId id="341" r:id="rId17"/>
    <p:sldId id="343" r:id="rId18"/>
    <p:sldId id="342" r:id="rId19"/>
    <p:sldId id="279" r:id="rId20"/>
    <p:sldId id="344" r:id="rId21"/>
    <p:sldId id="345" r:id="rId22"/>
    <p:sldId id="310" r:id="rId23"/>
    <p:sldId id="346" r:id="rId24"/>
    <p:sldId id="347" r:id="rId25"/>
    <p:sldId id="311" r:id="rId26"/>
    <p:sldId id="323" r:id="rId27"/>
    <p:sldId id="324" r:id="rId28"/>
    <p:sldId id="325" r:id="rId29"/>
    <p:sldId id="326" r:id="rId30"/>
    <p:sldId id="322" r:id="rId31"/>
    <p:sldId id="312" r:id="rId32"/>
    <p:sldId id="321" r:id="rId33"/>
    <p:sldId id="320" r:id="rId34"/>
    <p:sldId id="313" r:id="rId35"/>
    <p:sldId id="316" r:id="rId36"/>
    <p:sldId id="317" r:id="rId37"/>
    <p:sldId id="318" r:id="rId38"/>
    <p:sldId id="290" r:id="rId39"/>
    <p:sldId id="27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JM"/>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3D00F2B5-A44B-4866-8107-118328990525}" type="datetimeFigureOut">
              <a:rPr lang="en-JM" smtClean="0"/>
              <a:pPr/>
              <a:t>8/9/2019</a:t>
            </a:fld>
            <a:endParaRPr lang="en-JM"/>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vl1pPr>
          </a:lstStyle>
          <a:p>
            <a:endParaRPr lang="en-JM"/>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vl1pPr>
          </a:lstStyle>
          <a:p>
            <a:fld id="{36829268-3815-463A-8E90-E3423A92704E}" type="slidenum">
              <a:rPr lang="en-JM" smtClean="0"/>
              <a:pPr/>
              <a:t>‹#›</a:t>
            </a:fld>
            <a:endParaRPr lang="en-JM"/>
          </a:p>
        </p:txBody>
      </p:sp>
    </p:spTree>
    <p:extLst>
      <p:ext uri="{BB962C8B-B14F-4D97-AF65-F5344CB8AC3E}">
        <p14:creationId xmlns="" xmlns:p14="http://schemas.microsoft.com/office/powerpoint/2010/main" val="3629583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10421-482D-4BF1-B9C9-504B2DF581F0}" type="datetimeFigureOut">
              <a:rPr lang="en-JM" smtClean="0"/>
              <a:pPr/>
              <a:t>8/9/2019</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3FF223-D659-493B-A6B4-8C6FF6346327}" type="slidenum">
              <a:rPr lang="en-JM" smtClean="0"/>
              <a:pPr/>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8/9/2019</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8/9/2019</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8/9/2019</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8/9/2019</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10421-482D-4BF1-B9C9-504B2DF581F0}" type="datetimeFigureOut">
              <a:rPr lang="en-JM" smtClean="0"/>
              <a:pPr/>
              <a:t>8/9/2019</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10421-482D-4BF1-B9C9-504B2DF581F0}" type="datetimeFigureOut">
              <a:rPr lang="en-JM" smtClean="0"/>
              <a:pPr/>
              <a:t>8/9/2019</a:t>
            </a:fld>
            <a:endParaRPr lang="en-JM"/>
          </a:p>
        </p:txBody>
      </p:sp>
      <p:sp>
        <p:nvSpPr>
          <p:cNvPr id="8" name="Footer Placeholder 7"/>
          <p:cNvSpPr>
            <a:spLocks noGrp="1"/>
          </p:cNvSpPr>
          <p:nvPr>
            <p:ph type="ftr" sz="quarter" idx="11"/>
          </p:nvPr>
        </p:nvSpPr>
        <p:spPr/>
        <p:txBody>
          <a:bodyPr/>
          <a:lstStyle>
            <a:extLst/>
          </a:lstStyle>
          <a:p>
            <a:endParaRPr lang="en-JM"/>
          </a:p>
        </p:txBody>
      </p:sp>
      <p:sp>
        <p:nvSpPr>
          <p:cNvPr id="9" name="Slide Number Placeholder 8"/>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10421-482D-4BF1-B9C9-504B2DF581F0}" type="datetimeFigureOut">
              <a:rPr lang="en-JM" smtClean="0"/>
              <a:pPr/>
              <a:t>8/9/2019</a:t>
            </a:fld>
            <a:endParaRPr lang="en-JM"/>
          </a:p>
        </p:txBody>
      </p:sp>
      <p:sp>
        <p:nvSpPr>
          <p:cNvPr id="4" name="Footer Placeholder 3"/>
          <p:cNvSpPr>
            <a:spLocks noGrp="1"/>
          </p:cNvSpPr>
          <p:nvPr>
            <p:ph type="ftr" sz="quarter" idx="11"/>
          </p:nvPr>
        </p:nvSpPr>
        <p:spPr/>
        <p:txBody>
          <a:bodyPr/>
          <a:lstStyle>
            <a:extLst/>
          </a:lstStyle>
          <a:p>
            <a:endParaRPr lang="en-JM"/>
          </a:p>
        </p:txBody>
      </p:sp>
      <p:sp>
        <p:nvSpPr>
          <p:cNvPr id="5" name="Slide Number Placeholder 4"/>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10421-482D-4BF1-B9C9-504B2DF581F0}" type="datetimeFigureOut">
              <a:rPr lang="en-JM" smtClean="0"/>
              <a:pPr/>
              <a:t>8/9/2019</a:t>
            </a:fld>
            <a:endParaRPr lang="en-JM"/>
          </a:p>
        </p:txBody>
      </p:sp>
      <p:sp>
        <p:nvSpPr>
          <p:cNvPr id="3" name="Footer Placeholder 2"/>
          <p:cNvSpPr>
            <a:spLocks noGrp="1"/>
          </p:cNvSpPr>
          <p:nvPr>
            <p:ph type="ftr" sz="quarter" idx="11"/>
          </p:nvPr>
        </p:nvSpPr>
        <p:spPr/>
        <p:txBody>
          <a:bodyPr/>
          <a:lstStyle>
            <a:extLst/>
          </a:lstStyle>
          <a:p>
            <a:endParaRPr lang="en-JM"/>
          </a:p>
        </p:txBody>
      </p:sp>
      <p:sp>
        <p:nvSpPr>
          <p:cNvPr id="4" name="Slide Number Placeholder 3"/>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10421-482D-4BF1-B9C9-504B2DF581F0}" type="datetimeFigureOut">
              <a:rPr lang="en-JM" smtClean="0"/>
              <a:pPr/>
              <a:t>8/9/2019</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10421-482D-4BF1-B9C9-504B2DF581F0}" type="datetimeFigureOut">
              <a:rPr lang="en-JM" smtClean="0"/>
              <a:pPr/>
              <a:t>8/9/2019</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3FF223-D659-493B-A6B4-8C6FF6346327}" type="slidenum">
              <a:rPr lang="en-JM" smtClean="0"/>
              <a:pPr/>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10421-482D-4BF1-B9C9-504B2DF581F0}" type="datetimeFigureOut">
              <a:rPr lang="en-JM" smtClean="0"/>
              <a:pPr/>
              <a:t>8/9/2019</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3FF223-D659-493B-A6B4-8C6FF6346327}" type="slidenum">
              <a:rPr lang="en-JM" smtClean="0"/>
              <a:pPr/>
              <a:t>‹#›</a:t>
            </a:fld>
            <a:endParaRPr lang="en-JM"/>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achrn.org/quantitative_methods.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statcan.ca/english/edu/power/ch2/methods/methods.htm" TargetMode="External"/><Relationship Id="rId2" Type="http://schemas.openxmlformats.org/officeDocument/2006/relationships/hyperlink" Target="http://www.stat.ncsu.edu/info/srms/survpamphlet.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tatcan.ca/english/edu/power/ch2/methods/methods.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statcan.ca/english/edu/power/ch2/methods/methods.htm" TargetMode="External"/><Relationship Id="rId2" Type="http://schemas.openxmlformats.org/officeDocument/2006/relationships/hyperlink" Target="http://libguides.usc.edu/writingguide/methodolog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skift.com/2014/10/14/3-biggest-challenges-facing-the-global-aviation-industry/" TargetMode="External"/><Relationship Id="rId2" Type="http://schemas.openxmlformats.org/officeDocument/2006/relationships/hyperlink" Target="http://www.academia.edu/5085699/The_four_main_approaches" TargetMode="External"/><Relationship Id="rId1" Type="http://schemas.openxmlformats.org/officeDocument/2006/relationships/slideLayout" Target="../slideLayouts/slideLayout2.xml"/><Relationship Id="rId5" Type="http://schemas.openxmlformats.org/officeDocument/2006/relationships/hyperlink" Target="http://www.socscidiss.bham.ac.uk/methodologies.html" TargetMode="External"/><Relationship Id="rId4" Type="http://schemas.openxmlformats.org/officeDocument/2006/relationships/hyperlink" Target="http://www.businessdictionary.com/definition/research-methodology.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2058361"/>
          </a:xfrm>
        </p:spPr>
        <p:txBody>
          <a:bodyPr>
            <a:normAutofit fontScale="90000"/>
          </a:bodyPr>
          <a:lstStyle/>
          <a:p>
            <a:pPr algn="ctr"/>
            <a:r>
              <a:rPr lang="en-JM" sz="2800" dirty="0" smtClean="0"/>
              <a:t/>
            </a:r>
            <a:br>
              <a:rPr lang="en-JM" sz="2800" dirty="0" smtClean="0"/>
            </a:br>
            <a:r>
              <a:rPr lang="en-JM" sz="6000" dirty="0" smtClean="0"/>
              <a:t/>
            </a:r>
            <a:br>
              <a:rPr lang="en-JM" sz="6000" dirty="0" smtClean="0"/>
            </a:br>
            <a:r>
              <a:rPr lang="en-JM" sz="6000" dirty="0" smtClean="0"/>
              <a:t/>
            </a:r>
            <a:br>
              <a:rPr lang="en-JM" sz="6000" dirty="0" smtClean="0"/>
            </a:br>
            <a:r>
              <a:rPr lang="en-JM" sz="6000" dirty="0" smtClean="0"/>
              <a:t/>
            </a:r>
            <a:br>
              <a:rPr lang="en-JM" sz="6000" dirty="0" smtClean="0"/>
            </a:br>
            <a:r>
              <a:rPr lang="en-JM" sz="6000" dirty="0" smtClean="0"/>
              <a:t/>
            </a:r>
            <a:br>
              <a:rPr lang="en-JM" sz="6000" dirty="0" smtClean="0"/>
            </a:br>
            <a:r>
              <a:rPr lang="en-JM" sz="6000" dirty="0" smtClean="0"/>
              <a:t/>
            </a:r>
            <a:br>
              <a:rPr lang="en-JM" sz="6000" dirty="0" smtClean="0"/>
            </a:br>
            <a:r>
              <a:rPr lang="en-JM" sz="6000" dirty="0" smtClean="0"/>
              <a:t>Research Project</a:t>
            </a:r>
            <a:br>
              <a:rPr lang="en-JM" sz="6000" dirty="0" smtClean="0"/>
            </a:br>
            <a:r>
              <a:rPr lang="en-JM" sz="2800" dirty="0" smtClean="0"/>
              <a:t/>
            </a:r>
            <a:br>
              <a:rPr lang="en-JM" sz="2800" dirty="0" smtClean="0"/>
            </a:br>
            <a:endParaRPr lang="en-JM" sz="2800" dirty="0"/>
          </a:p>
        </p:txBody>
      </p:sp>
      <p:sp>
        <p:nvSpPr>
          <p:cNvPr id="3" name="Subtitle 2"/>
          <p:cNvSpPr>
            <a:spLocks noGrp="1"/>
          </p:cNvSpPr>
          <p:nvPr>
            <p:ph type="subTitle" idx="1"/>
          </p:nvPr>
        </p:nvSpPr>
        <p:spPr>
          <a:xfrm>
            <a:off x="685800" y="3611606"/>
            <a:ext cx="7772400" cy="1493793"/>
          </a:xfrm>
        </p:spPr>
        <p:txBody>
          <a:bodyPr>
            <a:noAutofit/>
          </a:bodyPr>
          <a:lstStyle/>
          <a:p>
            <a:pPr algn="l"/>
            <a:r>
              <a:rPr lang="en-JM" sz="1600" dirty="0" err="1" smtClean="0"/>
              <a:t>Oneil</a:t>
            </a:r>
            <a:r>
              <a:rPr lang="en-JM" sz="1600" dirty="0" smtClean="0"/>
              <a:t> Hall </a:t>
            </a:r>
          </a:p>
          <a:p>
            <a:pPr algn="l"/>
            <a:r>
              <a:rPr lang="en-JM" sz="1600" dirty="0" smtClean="0"/>
              <a:t>Instructor </a:t>
            </a:r>
          </a:p>
          <a:p>
            <a:pPr algn="l"/>
            <a:r>
              <a:rPr lang="en-JM" sz="1600" dirty="0" err="1" smtClean="0"/>
              <a:t>Colbourne</a:t>
            </a:r>
            <a:r>
              <a:rPr lang="en-JM" sz="1600" dirty="0" smtClean="0"/>
              <a:t> College</a:t>
            </a:r>
          </a:p>
          <a:p>
            <a:pPr algn="l"/>
            <a:endParaRPr lang="en-JM" sz="1600" dirty="0"/>
          </a:p>
          <a:p>
            <a:pPr algn="l"/>
            <a:r>
              <a:rPr lang="en-JM" sz="1600" dirty="0" smtClean="0"/>
              <a:t>September 9, 2019</a:t>
            </a:r>
            <a:endParaRPr lang="en-JM" sz="1600" dirty="0"/>
          </a:p>
        </p:txBody>
      </p:sp>
    </p:spTree>
    <p:extLst>
      <p:ext uri="{BB962C8B-B14F-4D97-AF65-F5344CB8AC3E}">
        <p14:creationId xmlns="" xmlns:p14="http://schemas.microsoft.com/office/powerpoint/2010/main" val="170823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a:buAutoNum type="arabicPeriod"/>
            </a:pPr>
            <a:r>
              <a:rPr lang="en-US" dirty="0" smtClean="0"/>
              <a:t>Research is undertaken to add to the body of information that exists on a particular topic. </a:t>
            </a:r>
          </a:p>
          <a:p>
            <a:pPr marL="624078" indent="-514350">
              <a:buFont typeface="+mj-lt"/>
              <a:buAutoNum type="arabicPeriod"/>
            </a:pPr>
            <a:endParaRPr lang="en-US" dirty="0" smtClean="0"/>
          </a:p>
          <a:p>
            <a:pPr marL="624078" indent="-514350">
              <a:buAutoNum type="arabicPeriod"/>
            </a:pPr>
            <a:r>
              <a:rPr lang="en-US" dirty="0" smtClean="0"/>
              <a:t>Research is conducted to either prove or disprove an existing theory or hypothesis </a:t>
            </a:r>
          </a:p>
          <a:p>
            <a:pPr marL="624078" indent="-514350">
              <a:buFont typeface="+mj-lt"/>
              <a:buAutoNum type="arabicPeriod"/>
            </a:pPr>
            <a:endParaRPr lang="en-US" dirty="0" smtClean="0"/>
          </a:p>
          <a:p>
            <a:pPr marL="624078" indent="-514350">
              <a:buAutoNum type="arabicPeriod"/>
            </a:pPr>
            <a:r>
              <a:rPr lang="en-US" dirty="0" smtClean="0"/>
              <a:t>Research is initiated to generate new knowledge on a topic.</a:t>
            </a:r>
          </a:p>
          <a:p>
            <a:pPr marL="624078" indent="-514350">
              <a:buFont typeface="+mj-lt"/>
              <a:buAutoNum type="arabicPeriod"/>
            </a:pPr>
            <a:endParaRPr lang="en-US" dirty="0" smtClean="0"/>
          </a:p>
          <a:p>
            <a:pPr marL="624078" indent="-514350">
              <a:buAutoNum type="arabicPeriod"/>
            </a:pPr>
            <a:r>
              <a:rPr lang="en-US" dirty="0" smtClean="0"/>
              <a:t>Research is undertaken to generate recommendations that may ne solutions to an existing issue/problem. </a:t>
            </a:r>
            <a:endParaRPr lang="en-US" dirty="0"/>
          </a:p>
        </p:txBody>
      </p:sp>
      <p:sp>
        <p:nvSpPr>
          <p:cNvPr id="3" name="Title 2"/>
          <p:cNvSpPr>
            <a:spLocks noGrp="1"/>
          </p:cNvSpPr>
          <p:nvPr>
            <p:ph type="title"/>
          </p:nvPr>
        </p:nvSpPr>
        <p:spPr/>
        <p:txBody>
          <a:bodyPr>
            <a:normAutofit fontScale="90000"/>
          </a:bodyPr>
          <a:lstStyle/>
          <a:p>
            <a:r>
              <a:rPr lang="en-US" dirty="0" smtClean="0"/>
              <a:t>Rationales/Reasons  for Research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several types of research:- </a:t>
            </a:r>
          </a:p>
          <a:p>
            <a:pPr marL="624078" indent="-514350">
              <a:buAutoNum type="arabicPeriod"/>
            </a:pPr>
            <a:r>
              <a:rPr lang="en-US" dirty="0" smtClean="0"/>
              <a:t>Pure Academic Research </a:t>
            </a:r>
          </a:p>
          <a:p>
            <a:pPr marL="624078" indent="-514350">
              <a:buFontTx/>
              <a:buChar char="-"/>
            </a:pPr>
            <a:r>
              <a:rPr lang="en-US" dirty="0" smtClean="0"/>
              <a:t>Historical Research (investigate the past) </a:t>
            </a:r>
          </a:p>
          <a:p>
            <a:pPr marL="624078" indent="-514350">
              <a:buFontTx/>
              <a:buChar char="-"/>
            </a:pPr>
            <a:r>
              <a:rPr lang="en-US" dirty="0" smtClean="0"/>
              <a:t>Descriptive Research (provides solutions to social problems)</a:t>
            </a:r>
          </a:p>
          <a:p>
            <a:pPr marL="624078" indent="-514350">
              <a:buFontTx/>
              <a:buChar char="-"/>
            </a:pPr>
            <a:r>
              <a:rPr lang="en-US" dirty="0" smtClean="0"/>
              <a:t>Experimental research (scientific for example Chemistry</a:t>
            </a:r>
          </a:p>
          <a:p>
            <a:pPr marL="624078" indent="-514350">
              <a:buNone/>
            </a:pPr>
            <a:endParaRPr lang="en-US" dirty="0" smtClean="0"/>
          </a:p>
          <a:p>
            <a:pPr marL="624078" indent="-514350">
              <a:buNone/>
            </a:pPr>
            <a:endParaRPr lang="en-US" dirty="0" smtClean="0"/>
          </a:p>
        </p:txBody>
      </p:sp>
      <p:sp>
        <p:nvSpPr>
          <p:cNvPr id="3" name="Title 2"/>
          <p:cNvSpPr>
            <a:spLocks noGrp="1"/>
          </p:cNvSpPr>
          <p:nvPr>
            <p:ph type="title"/>
          </p:nvPr>
        </p:nvSpPr>
        <p:spPr/>
        <p:txBody>
          <a:bodyPr/>
          <a:lstStyle/>
          <a:p>
            <a:r>
              <a:rPr lang="en-US" dirty="0" smtClean="0"/>
              <a:t>Types of Research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Pure Academic research requires prior knowledge (</a:t>
            </a:r>
            <a:r>
              <a:rPr lang="en-JM" dirty="0" smtClean="0"/>
              <a:t>Greener and </a:t>
            </a:r>
            <a:r>
              <a:rPr lang="en-JM" dirty="0" err="1" smtClean="0"/>
              <a:t>Martelli</a:t>
            </a:r>
            <a:r>
              <a:rPr lang="en-JM" dirty="0" smtClean="0"/>
              <a:t> 2015)</a:t>
            </a:r>
          </a:p>
          <a:p>
            <a:pPr>
              <a:buNone/>
            </a:pPr>
            <a:endParaRPr lang="en-JM" dirty="0" smtClean="0"/>
          </a:p>
          <a:p>
            <a:r>
              <a:rPr lang="en-JM" dirty="0" smtClean="0"/>
              <a:t>Usually narrow in focus</a:t>
            </a:r>
          </a:p>
          <a:p>
            <a:endParaRPr lang="en-JM" dirty="0" smtClean="0"/>
          </a:p>
          <a:p>
            <a:endParaRPr lang="en-US" dirty="0"/>
          </a:p>
        </p:txBody>
      </p:sp>
      <p:sp>
        <p:nvSpPr>
          <p:cNvPr id="3" name="Title 2"/>
          <p:cNvSpPr>
            <a:spLocks noGrp="1"/>
          </p:cNvSpPr>
          <p:nvPr>
            <p:ph type="title"/>
          </p:nvPr>
        </p:nvSpPr>
        <p:spPr/>
        <p:txBody>
          <a:bodyPr>
            <a:normAutofit fontScale="90000"/>
          </a:bodyPr>
          <a:lstStyle/>
          <a:p>
            <a:r>
              <a:rPr lang="en-US" dirty="0" smtClean="0"/>
              <a:t>Nature of Pure Academic Research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2037"/>
            <a:ext cx="8229600" cy="4525963"/>
          </a:xfrm>
        </p:spPr>
        <p:txBody>
          <a:bodyPr/>
          <a:lstStyle/>
          <a:p>
            <a:r>
              <a:rPr lang="en-US" dirty="0" smtClean="0"/>
              <a:t>A requirement for your study </a:t>
            </a:r>
          </a:p>
          <a:p>
            <a:pPr>
              <a:buNone/>
            </a:pPr>
            <a:endParaRPr lang="en-US" dirty="0" smtClean="0"/>
          </a:p>
          <a:p>
            <a:r>
              <a:rPr lang="en-US" dirty="0" smtClean="0"/>
              <a:t>Career prospect in business</a:t>
            </a:r>
          </a:p>
          <a:p>
            <a:pPr>
              <a:buNone/>
            </a:pPr>
            <a:endParaRPr lang="en-US" dirty="0" smtClean="0"/>
          </a:p>
          <a:p>
            <a:pPr algn="r">
              <a:buNone/>
            </a:pPr>
            <a:r>
              <a:rPr lang="en-US" dirty="0" smtClean="0"/>
              <a:t>(</a:t>
            </a:r>
            <a:r>
              <a:rPr lang="en-JM" dirty="0" smtClean="0"/>
              <a:t>Greener and </a:t>
            </a:r>
            <a:r>
              <a:rPr lang="en-JM" dirty="0" err="1" smtClean="0"/>
              <a:t>Martelli</a:t>
            </a:r>
            <a:r>
              <a:rPr lang="en-JM" dirty="0" smtClean="0"/>
              <a:t> 2015)</a:t>
            </a:r>
            <a:endParaRPr lang="en-US" dirty="0"/>
          </a:p>
        </p:txBody>
      </p:sp>
      <p:sp>
        <p:nvSpPr>
          <p:cNvPr id="3" name="Title 2"/>
          <p:cNvSpPr>
            <a:spLocks noGrp="1"/>
          </p:cNvSpPr>
          <p:nvPr>
            <p:ph type="title"/>
          </p:nvPr>
        </p:nvSpPr>
        <p:spPr>
          <a:xfrm>
            <a:off x="457200" y="274638"/>
            <a:ext cx="8229600" cy="1935162"/>
          </a:xfrm>
        </p:spPr>
        <p:txBody>
          <a:bodyPr>
            <a:normAutofit/>
          </a:bodyPr>
          <a:lstStyle/>
          <a:p>
            <a:pPr algn="ctr"/>
            <a:r>
              <a:rPr lang="en-US" dirty="0" smtClean="0"/>
              <a:t>Reasons for conducting Business Research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Business research MUST have a clear objective</a:t>
            </a:r>
          </a:p>
          <a:p>
            <a:pPr>
              <a:buNone/>
            </a:pPr>
            <a:r>
              <a:rPr lang="en-US" dirty="0" smtClean="0"/>
              <a:t> </a:t>
            </a:r>
          </a:p>
          <a:p>
            <a:r>
              <a:rPr lang="en-US" dirty="0" smtClean="0"/>
              <a:t>Questions MUST be valid and fair </a:t>
            </a:r>
          </a:p>
          <a:p>
            <a:pPr>
              <a:buNone/>
            </a:pPr>
            <a:endParaRPr lang="en-US" dirty="0" smtClean="0"/>
          </a:p>
          <a:p>
            <a:r>
              <a:rPr lang="en-US" dirty="0" smtClean="0"/>
              <a:t>Data MUST be analysis with great care. </a:t>
            </a:r>
          </a:p>
          <a:p>
            <a:pPr>
              <a:buNone/>
            </a:pPr>
            <a:endParaRPr lang="en-US" dirty="0" smtClean="0"/>
          </a:p>
          <a:p>
            <a:r>
              <a:rPr lang="en-US" dirty="0" smtClean="0"/>
              <a:t>Business research is not narrowly focused</a:t>
            </a:r>
          </a:p>
          <a:p>
            <a:pPr>
              <a:buNone/>
            </a:pPr>
            <a:endParaRPr lang="en-US" dirty="0" smtClean="0"/>
          </a:p>
          <a:p>
            <a:r>
              <a:rPr lang="en-US" dirty="0" smtClean="0"/>
              <a:t>Theories are useful in </a:t>
            </a:r>
            <a:r>
              <a:rPr lang="en-US" dirty="0" err="1" smtClean="0"/>
              <a:t>analysing</a:t>
            </a:r>
            <a:r>
              <a:rPr lang="en-US" dirty="0" smtClean="0"/>
              <a:t> our data. </a:t>
            </a:r>
          </a:p>
          <a:p>
            <a:pPr>
              <a:buNone/>
            </a:pPr>
            <a:endParaRPr lang="en-US" dirty="0" smtClean="0"/>
          </a:p>
        </p:txBody>
      </p:sp>
      <p:sp>
        <p:nvSpPr>
          <p:cNvPr id="3" name="Title 2"/>
          <p:cNvSpPr>
            <a:spLocks noGrp="1"/>
          </p:cNvSpPr>
          <p:nvPr>
            <p:ph type="title"/>
          </p:nvPr>
        </p:nvSpPr>
        <p:spPr/>
        <p:txBody>
          <a:bodyPr>
            <a:normAutofit fontScale="90000"/>
          </a:bodyPr>
          <a:lstStyle/>
          <a:p>
            <a:pPr algn="ctr"/>
            <a:r>
              <a:rPr lang="en-JM" dirty="0" smtClean="0"/>
              <a:t>The Nature of Business Research by Greener and </a:t>
            </a:r>
            <a:r>
              <a:rPr lang="en-JM" dirty="0" err="1" smtClean="0"/>
              <a:t>Martelli’s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Business research is multidisciplinary </a:t>
            </a:r>
          </a:p>
          <a:p>
            <a:pPr>
              <a:buNone/>
            </a:pPr>
            <a:endParaRPr lang="en-US" dirty="0" smtClean="0"/>
          </a:p>
          <a:p>
            <a:r>
              <a:rPr lang="en-US" dirty="0" smtClean="0"/>
              <a:t>Business research is complex. There are several stakeholders and variables involve. </a:t>
            </a:r>
          </a:p>
          <a:p>
            <a:pPr>
              <a:buNone/>
            </a:pPr>
            <a:endParaRPr lang="en-US" dirty="0" smtClean="0"/>
          </a:p>
          <a:p>
            <a:r>
              <a:rPr lang="en-US" dirty="0" smtClean="0"/>
              <a:t>Business research aims to make predictions, observe trends, forecasting and investigate government policies towards businesses. </a:t>
            </a:r>
          </a:p>
          <a:p>
            <a:pPr>
              <a:buNone/>
            </a:pPr>
            <a:endParaRPr lang="en-US" dirty="0" smtClean="0"/>
          </a:p>
          <a:p>
            <a:r>
              <a:rPr lang="en-US" dirty="0" smtClean="0"/>
              <a:t>Critical thinking is IMPORTANT for business research</a:t>
            </a:r>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JM" dirty="0" smtClean="0"/>
              <a:t>The Nature of Business Research by Greener and </a:t>
            </a:r>
            <a:r>
              <a:rPr lang="en-JM" dirty="0" err="1" smtClean="0"/>
              <a:t>Martelli’s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Research Problem </a:t>
            </a:r>
          </a:p>
          <a:p>
            <a:r>
              <a:rPr lang="en-US" dirty="0" smtClean="0"/>
              <a:t>Research Objectives </a:t>
            </a:r>
          </a:p>
          <a:p>
            <a:r>
              <a:rPr lang="en-US" dirty="0" smtClean="0"/>
              <a:t>Research Questions </a:t>
            </a:r>
            <a:endParaRPr lang="en-US" dirty="0"/>
          </a:p>
        </p:txBody>
      </p:sp>
      <p:sp>
        <p:nvSpPr>
          <p:cNvPr id="3" name="Title 2"/>
          <p:cNvSpPr>
            <a:spLocks noGrp="1"/>
          </p:cNvSpPr>
          <p:nvPr>
            <p:ph type="title"/>
          </p:nvPr>
        </p:nvSpPr>
        <p:spPr/>
        <p:txBody>
          <a:bodyPr/>
          <a:lstStyle/>
          <a:p>
            <a:r>
              <a:rPr lang="en-US" dirty="0" smtClean="0"/>
              <a:t>Key Terms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A research problem or research theme is the topic you would like to investigate, to address or to study. </a:t>
            </a:r>
          </a:p>
          <a:p>
            <a:endParaRPr lang="en-US" dirty="0" smtClean="0"/>
          </a:p>
          <a:p>
            <a:pPr fontAlgn="base"/>
            <a:r>
              <a:rPr lang="en-US" b="1" dirty="0" smtClean="0"/>
              <a:t>There are three groups of students in the research project class: </a:t>
            </a:r>
            <a:endParaRPr lang="en-US" dirty="0" smtClean="0"/>
          </a:p>
          <a:p>
            <a:pPr fontAlgn="base">
              <a:buNone/>
            </a:pPr>
            <a:r>
              <a:rPr lang="en-US" dirty="0" smtClean="0"/>
              <a:t/>
            </a:r>
            <a:br>
              <a:rPr lang="en-US" dirty="0" smtClean="0"/>
            </a:br>
            <a:endParaRPr lang="en-US" dirty="0" smtClean="0"/>
          </a:p>
          <a:p>
            <a:pPr fontAlgn="base"/>
            <a:r>
              <a:rPr lang="en-US" dirty="0" smtClean="0"/>
              <a:t>1) Returning Business Students (Research Theme: Globalisation)</a:t>
            </a:r>
            <a:br>
              <a:rPr lang="en-US" dirty="0" smtClean="0"/>
            </a:br>
            <a:endParaRPr lang="en-US" dirty="0" smtClean="0"/>
          </a:p>
          <a:p>
            <a:pPr fontAlgn="base"/>
            <a:r>
              <a:rPr lang="en-US" dirty="0" smtClean="0"/>
              <a:t>2) Freshmen Business Students (Equality and diversity In the Workplace)</a:t>
            </a:r>
            <a:br>
              <a:rPr lang="en-US" dirty="0" smtClean="0"/>
            </a:br>
            <a:endParaRPr lang="en-US" dirty="0" smtClean="0"/>
          </a:p>
          <a:p>
            <a:pPr fontAlgn="base"/>
            <a:r>
              <a:rPr lang="en-US" dirty="0" smtClean="0"/>
              <a:t>3) International Travel And Tourism Management Students (Talent Management)</a:t>
            </a:r>
          </a:p>
          <a:p>
            <a:pPr fontAlgn="base"/>
            <a:r>
              <a:rPr lang="en-US" dirty="0" smtClean="0"/>
              <a:t/>
            </a:r>
            <a:br>
              <a:rPr lang="en-US" dirty="0" smtClean="0"/>
            </a:br>
            <a:endParaRPr lang="en-US" dirty="0" smtClean="0"/>
          </a:p>
          <a:p>
            <a:pPr fontAlgn="base"/>
            <a:r>
              <a:rPr lang="en-US" dirty="0" smtClean="0"/>
              <a:t> </a:t>
            </a:r>
          </a:p>
          <a:p>
            <a:pPr fontAlgn="base"/>
            <a:r>
              <a:rPr lang="en-US" b="1" dirty="0" smtClean="0"/>
              <a:t>Each group has its own research theme to select the research topics/question from.</a:t>
            </a:r>
            <a:endParaRPr lang="en-US" dirty="0" smtClean="0"/>
          </a:p>
          <a:p>
            <a:endParaRPr lang="en-US" dirty="0"/>
          </a:p>
        </p:txBody>
      </p:sp>
      <p:sp>
        <p:nvSpPr>
          <p:cNvPr id="3" name="Title 2"/>
          <p:cNvSpPr>
            <a:spLocks noGrp="1"/>
          </p:cNvSpPr>
          <p:nvPr>
            <p:ph type="title"/>
          </p:nvPr>
        </p:nvSpPr>
        <p:spPr/>
        <p:txBody>
          <a:bodyPr/>
          <a:lstStyle/>
          <a:p>
            <a:r>
              <a:rPr lang="en-US" dirty="0" smtClean="0"/>
              <a:t>Research Problem/Theme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err="1" smtClean="0"/>
              <a:t>summarise</a:t>
            </a:r>
            <a:r>
              <a:rPr lang="en-US" dirty="0" smtClean="0"/>
              <a:t> or describe what is to be achieved in the project, are used as statements of purpose for the study.</a:t>
            </a:r>
          </a:p>
          <a:p>
            <a:pPr>
              <a:buNone/>
            </a:pPr>
            <a:endParaRPr lang="en-US" dirty="0" smtClean="0"/>
          </a:p>
          <a:p>
            <a:r>
              <a:rPr lang="en-US" dirty="0" smtClean="0"/>
              <a:t>These objectives provide you with the HOW of your research topic. In essence, how do you intend to achieve the aim of your research? (Kevin Thompson et al).  </a:t>
            </a:r>
            <a:endParaRPr lang="en-US" dirty="0"/>
          </a:p>
        </p:txBody>
      </p:sp>
      <p:sp>
        <p:nvSpPr>
          <p:cNvPr id="3" name="Title 2"/>
          <p:cNvSpPr>
            <a:spLocks noGrp="1"/>
          </p:cNvSpPr>
          <p:nvPr>
            <p:ph type="title"/>
          </p:nvPr>
        </p:nvSpPr>
        <p:spPr/>
        <p:txBody>
          <a:bodyPr/>
          <a:lstStyle/>
          <a:p>
            <a:r>
              <a:rPr lang="en-US" dirty="0" smtClean="0"/>
              <a:t>Research Objectives: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smtClean="0"/>
              <a:t>Defining the problem clearly is very critical in the process of research.  Failure to do so will result in faulty results and unusable findings.</a:t>
            </a:r>
          </a:p>
          <a:p>
            <a:pPr algn="just"/>
            <a:endParaRPr lang="en-JM" dirty="0" smtClean="0"/>
          </a:p>
          <a:p>
            <a:pPr algn="just"/>
            <a:r>
              <a:rPr lang="en-JM" dirty="0" smtClean="0"/>
              <a:t>The objective of the research problem helps to determine:</a:t>
            </a:r>
          </a:p>
          <a:p>
            <a:pPr lvl="1" algn="just"/>
            <a:r>
              <a:rPr lang="en-JM" dirty="0" smtClean="0"/>
              <a:t>the data which need to be collected</a:t>
            </a:r>
          </a:p>
          <a:p>
            <a:pPr lvl="1" algn="just"/>
            <a:r>
              <a:rPr lang="en-JM" dirty="0" smtClean="0"/>
              <a:t>The characterise the relevant data</a:t>
            </a:r>
          </a:p>
          <a:p>
            <a:pPr lvl="1" algn="just"/>
            <a:r>
              <a:rPr lang="en-JM" dirty="0" smtClean="0"/>
              <a:t>The choice of techniques to be used in the explorations</a:t>
            </a:r>
          </a:p>
          <a:p>
            <a:pPr lvl="1" algn="just"/>
            <a:r>
              <a:rPr lang="en-JM" dirty="0" smtClean="0"/>
              <a:t>The frame for the Final report</a:t>
            </a:r>
          </a:p>
          <a:p>
            <a:pPr lvl="1"/>
            <a:endParaRPr lang="en-JM" dirty="0"/>
          </a:p>
        </p:txBody>
      </p:sp>
      <p:sp>
        <p:nvSpPr>
          <p:cNvPr id="3" name="Title 2"/>
          <p:cNvSpPr>
            <a:spLocks noGrp="1"/>
          </p:cNvSpPr>
          <p:nvPr>
            <p:ph type="title"/>
          </p:nvPr>
        </p:nvSpPr>
        <p:spPr/>
        <p:txBody>
          <a:bodyPr>
            <a:normAutofit fontScale="90000"/>
          </a:bodyPr>
          <a:lstStyle/>
          <a:p>
            <a:r>
              <a:rPr lang="en-JM" dirty="0" smtClean="0"/>
              <a:t>Put the Problem into Specific terms</a:t>
            </a:r>
            <a:endParaRPr lang="en-JM" dirty="0"/>
          </a:p>
        </p:txBody>
      </p:sp>
    </p:spTree>
    <p:extLst>
      <p:ext uri="{BB962C8B-B14F-4D97-AF65-F5344CB8AC3E}">
        <p14:creationId xmlns="" xmlns:p14="http://schemas.microsoft.com/office/powerpoint/2010/main" val="402153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smtClean="0"/>
              <a:t>What the course is about?</a:t>
            </a:r>
          </a:p>
          <a:p>
            <a:pPr marL="0" indent="0">
              <a:buNone/>
            </a:pPr>
            <a:endParaRPr lang="en-JM" dirty="0" smtClean="0"/>
          </a:p>
          <a:p>
            <a:r>
              <a:rPr lang="en-JM" dirty="0" smtClean="0"/>
              <a:t>Why is Research Project important? </a:t>
            </a:r>
          </a:p>
          <a:p>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Unit Introduction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Research questions are placing key research objectives in the form of a question. </a:t>
            </a:r>
          </a:p>
          <a:p>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Research Questions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25963"/>
          </a:xfrm>
        </p:spPr>
        <p:txBody>
          <a:bodyPr/>
          <a:lstStyle/>
          <a:p>
            <a:pPr marL="624078" indent="-514350">
              <a:buAutoNum type="arabicPeriod"/>
            </a:pPr>
            <a:r>
              <a:rPr lang="en-US" dirty="0" smtClean="0"/>
              <a:t>Narrow your research topic </a:t>
            </a:r>
          </a:p>
          <a:p>
            <a:pPr marL="624078" indent="-514350">
              <a:buAutoNum type="arabicPeriod"/>
            </a:pPr>
            <a:r>
              <a:rPr lang="en-US" dirty="0" smtClean="0"/>
              <a:t>Choose a topic context</a:t>
            </a:r>
          </a:p>
          <a:p>
            <a:pPr marL="624078" indent="-514350">
              <a:buAutoNum type="arabicPeriod"/>
            </a:pPr>
            <a:r>
              <a:rPr lang="en-US" dirty="0" smtClean="0"/>
              <a:t>Identify relevant theory </a:t>
            </a:r>
          </a:p>
          <a:p>
            <a:pPr marL="624078" indent="-514350">
              <a:buAutoNum type="arabicPeriod"/>
            </a:pPr>
            <a:r>
              <a:rPr lang="en-US" dirty="0" smtClean="0"/>
              <a:t>Write and re-write the question or working title </a:t>
            </a:r>
          </a:p>
          <a:p>
            <a:pPr marL="624078" indent="-514350">
              <a:buAutoNum type="arabicPeriod"/>
            </a:pPr>
            <a:r>
              <a:rPr lang="en-US" dirty="0" smtClean="0"/>
              <a:t>Use published literature </a:t>
            </a:r>
          </a:p>
          <a:p>
            <a:pPr marL="624078" indent="-514350">
              <a:buAutoNum type="arabicPeriod"/>
            </a:pPr>
            <a:r>
              <a:rPr lang="en-US" dirty="0" smtClean="0"/>
              <a:t>Identify possible outcomes </a:t>
            </a:r>
            <a:endParaRPr lang="en-US" dirty="0"/>
          </a:p>
        </p:txBody>
      </p:sp>
      <p:sp>
        <p:nvSpPr>
          <p:cNvPr id="3" name="Title 2"/>
          <p:cNvSpPr>
            <a:spLocks noGrp="1"/>
          </p:cNvSpPr>
          <p:nvPr>
            <p:ph type="title"/>
          </p:nvPr>
        </p:nvSpPr>
        <p:spPr>
          <a:xfrm>
            <a:off x="457200" y="304800"/>
            <a:ext cx="8229600" cy="1143000"/>
          </a:xfrm>
        </p:spPr>
        <p:txBody>
          <a:bodyPr>
            <a:normAutofit fontScale="90000"/>
          </a:bodyPr>
          <a:lstStyle/>
          <a:p>
            <a:pPr algn="ctr"/>
            <a:r>
              <a:rPr lang="en-JM" dirty="0" smtClean="0"/>
              <a:t>Refining researchable questions and objectives by Greener and </a:t>
            </a:r>
            <a:r>
              <a:rPr lang="en-JM" dirty="0" err="1" smtClean="0"/>
              <a:t>Martelli’s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a:t>Your approach, research design, and research question are all connected. 'Approach' means something more than the type of data you use – it refers to your overall orientation to research and the type of claims you will make for your study (Winch</a:t>
            </a:r>
            <a:r>
              <a:rPr lang="en-JM" dirty="0" smtClean="0"/>
              <a:t>, et. </a:t>
            </a:r>
            <a:r>
              <a:rPr lang="en-JM" dirty="0"/>
              <a:t>a</a:t>
            </a:r>
            <a:r>
              <a:rPr lang="en-JM" dirty="0" smtClean="0"/>
              <a:t>l, 2017).</a:t>
            </a:r>
          </a:p>
          <a:p>
            <a:pPr algn="just"/>
            <a:endParaRPr lang="en-JM" dirty="0" smtClean="0"/>
          </a:p>
          <a:p>
            <a:pPr algn="just"/>
            <a:r>
              <a:rPr lang="en-JM" dirty="0" smtClean="0"/>
              <a:t>According to businessdictionary.com (2017) this is the </a:t>
            </a:r>
            <a:r>
              <a:rPr lang="en-JM" dirty="0"/>
              <a:t>process used to collect information and data for the purpose of making business decisions. The methodology may include publication research, interviews, surveys and other research techniques, and could include both present and historical information.</a:t>
            </a:r>
          </a:p>
        </p:txBody>
      </p:sp>
      <p:sp>
        <p:nvSpPr>
          <p:cNvPr id="3" name="Title 2"/>
          <p:cNvSpPr>
            <a:spLocks noGrp="1"/>
          </p:cNvSpPr>
          <p:nvPr>
            <p:ph type="title"/>
          </p:nvPr>
        </p:nvSpPr>
        <p:spPr/>
        <p:txBody>
          <a:bodyPr/>
          <a:lstStyle/>
          <a:p>
            <a:r>
              <a:rPr lang="en-JM" dirty="0" smtClean="0"/>
              <a:t>Methodologies for research</a:t>
            </a:r>
            <a:endParaRPr lang="en-JM" dirty="0"/>
          </a:p>
        </p:txBody>
      </p:sp>
    </p:spTree>
    <p:extLst>
      <p:ext uri="{BB962C8B-B14F-4D97-AF65-F5344CB8AC3E}">
        <p14:creationId xmlns="" xmlns:p14="http://schemas.microsoft.com/office/powerpoint/2010/main" val="1689675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916362"/>
          </a:xfrm>
        </p:spPr>
        <p:txBody>
          <a:bodyPr>
            <a:normAutofit/>
          </a:bodyPr>
          <a:lstStyle/>
          <a:p>
            <a:pPr algn="ctr"/>
            <a:r>
              <a:rPr lang="en-US" dirty="0" smtClean="0"/>
              <a:t>Saunders’ research onion  as a guide to establishing a methodological approach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aunders-research-onions.jpg"/>
          <p:cNvPicPr>
            <a:picLocks noGrp="1" noChangeAspect="1"/>
          </p:cNvPicPr>
          <p:nvPr>
            <p:ph idx="1"/>
          </p:nvPr>
        </p:nvPicPr>
        <p:blipFill>
          <a:blip r:embed="rId2"/>
          <a:stretch>
            <a:fillRect/>
          </a:stretch>
        </p:blipFill>
        <p:spPr>
          <a:xfrm>
            <a:off x="1097172" y="0"/>
            <a:ext cx="8046827" cy="64770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JM" sz="2000" dirty="0"/>
              <a:t>Quantitative data is particularly useful when you wish to discover how common particular forms of behaviour </a:t>
            </a:r>
            <a:r>
              <a:rPr lang="en-JM" sz="2000" dirty="0" smtClean="0"/>
              <a:t>for </a:t>
            </a:r>
            <a:r>
              <a:rPr lang="en-JM" sz="2000" dirty="0"/>
              <a:t>a particular age </a:t>
            </a:r>
            <a:r>
              <a:rPr lang="en-JM" sz="2000" dirty="0" smtClean="0"/>
              <a:t>group (Winch et. </a:t>
            </a:r>
            <a:r>
              <a:rPr lang="en-JM" sz="2000" dirty="0"/>
              <a:t>a</a:t>
            </a:r>
            <a:r>
              <a:rPr lang="en-JM" sz="2000" dirty="0" smtClean="0"/>
              <a:t>l., 2017).</a:t>
            </a:r>
          </a:p>
          <a:p>
            <a:pPr algn="just"/>
            <a:r>
              <a:rPr lang="en-JM" sz="2000" dirty="0"/>
              <a:t>What if I want to find out about social trends, or the measurable effects of particular policies? </a:t>
            </a:r>
            <a:endParaRPr lang="en-JM" sz="2000" dirty="0" smtClean="0"/>
          </a:p>
          <a:p>
            <a:pPr lvl="1" algn="just"/>
            <a:r>
              <a:rPr lang="en-JM" sz="1800" dirty="0" smtClean="0"/>
              <a:t>You </a:t>
            </a:r>
            <a:r>
              <a:rPr lang="en-JM" sz="1800" dirty="0"/>
              <a:t>will probably want to use large datasets and undertake quantitative data analysis, and you will be adopting a realist approach to the topic studied. </a:t>
            </a:r>
            <a:endParaRPr lang="en-JM" sz="1800" dirty="0" smtClean="0"/>
          </a:p>
          <a:p>
            <a:pPr lvl="1" algn="just"/>
            <a:r>
              <a:rPr lang="en-JM" sz="1800" dirty="0" smtClean="0"/>
              <a:t>They </a:t>
            </a:r>
            <a:r>
              <a:rPr lang="en-JM" sz="1800" dirty="0"/>
              <a:t>will also include tables and figures giving your important findings. </a:t>
            </a:r>
            <a:endParaRPr lang="en-JM" sz="1800" dirty="0" smtClean="0"/>
          </a:p>
          <a:p>
            <a:pPr lvl="1" algn="just"/>
            <a:r>
              <a:rPr lang="en-JM" sz="1800" dirty="0" smtClean="0"/>
              <a:t>Remember </a:t>
            </a:r>
            <a:r>
              <a:rPr lang="en-JM" sz="1800" dirty="0"/>
              <a:t>that all tables must be carefully titled and labelled and that sources of your data must be acknowledged</a:t>
            </a:r>
            <a:r>
              <a:rPr lang="en-JM" sz="1800" dirty="0" smtClean="0"/>
              <a:t>.</a:t>
            </a:r>
          </a:p>
          <a:p>
            <a:pPr lvl="1" algn="just"/>
            <a:endParaRPr lang="en-JM" sz="1800" dirty="0" smtClean="0"/>
          </a:p>
          <a:p>
            <a:pPr algn="just"/>
            <a:r>
              <a:rPr lang="en-JM" sz="2200" dirty="0" smtClean="0"/>
              <a:t>You may use Observations, questionnaires, interviews.</a:t>
            </a:r>
          </a:p>
        </p:txBody>
      </p:sp>
      <p:sp>
        <p:nvSpPr>
          <p:cNvPr id="3" name="Title 2"/>
          <p:cNvSpPr>
            <a:spLocks noGrp="1"/>
          </p:cNvSpPr>
          <p:nvPr>
            <p:ph type="title"/>
          </p:nvPr>
        </p:nvSpPr>
        <p:spPr/>
        <p:txBody>
          <a:bodyPr/>
          <a:lstStyle/>
          <a:p>
            <a:r>
              <a:rPr lang="en-JM" dirty="0" smtClean="0"/>
              <a:t>Quantitative </a:t>
            </a:r>
            <a:endParaRPr lang="en-JM" dirty="0"/>
          </a:p>
        </p:txBody>
      </p:sp>
    </p:spTree>
    <p:extLst>
      <p:ext uri="{BB962C8B-B14F-4D97-AF65-F5344CB8AC3E}">
        <p14:creationId xmlns="" xmlns:p14="http://schemas.microsoft.com/office/powerpoint/2010/main" val="43603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buClr>
                <a:srgbClr val="92D050"/>
              </a:buClr>
              <a:buFont typeface="Wingdings" panose="05000000000000000000" pitchFamily="2" charset="2"/>
              <a:buChar char="v"/>
            </a:pPr>
            <a:r>
              <a:rPr lang="en-JM" dirty="0"/>
              <a:t>Typical quantitative data gathering strategies include: </a:t>
            </a:r>
          </a:p>
          <a:p>
            <a:pPr lvl="1" algn="just">
              <a:buClr>
                <a:srgbClr val="00B050"/>
              </a:buClr>
            </a:pPr>
            <a:r>
              <a:rPr lang="en-JM" dirty="0"/>
              <a:t>Experiments/clinical trials. </a:t>
            </a:r>
            <a:endParaRPr lang="en-JM" dirty="0" smtClean="0"/>
          </a:p>
          <a:p>
            <a:pPr lvl="1" algn="just">
              <a:buClr>
                <a:srgbClr val="00B050"/>
              </a:buClr>
            </a:pPr>
            <a:endParaRPr lang="en-JM" dirty="0"/>
          </a:p>
          <a:p>
            <a:pPr lvl="1" algn="just">
              <a:buClr>
                <a:srgbClr val="00B050"/>
              </a:buClr>
            </a:pPr>
            <a:r>
              <a:rPr lang="en-JM" dirty="0"/>
              <a:t>Observing and recording well-defined events (e.g., counting the number of patients waiting in emergency at specified times of the day). </a:t>
            </a:r>
            <a:endParaRPr lang="en-JM" dirty="0" smtClean="0"/>
          </a:p>
          <a:p>
            <a:pPr lvl="1" algn="just">
              <a:buClr>
                <a:srgbClr val="00B050"/>
              </a:buClr>
            </a:pPr>
            <a:endParaRPr lang="en-JM" dirty="0"/>
          </a:p>
          <a:p>
            <a:pPr lvl="1" algn="just">
              <a:buClr>
                <a:srgbClr val="00B050"/>
              </a:buClr>
            </a:pPr>
            <a:r>
              <a:rPr lang="en-JM" dirty="0"/>
              <a:t>Obtaining relevant data from management information systems. </a:t>
            </a:r>
            <a:endParaRPr lang="en-JM" dirty="0" smtClean="0"/>
          </a:p>
          <a:p>
            <a:pPr lvl="1" algn="just">
              <a:buClr>
                <a:srgbClr val="00B050"/>
              </a:buClr>
            </a:pPr>
            <a:endParaRPr lang="en-JM" dirty="0"/>
          </a:p>
          <a:p>
            <a:pPr lvl="1">
              <a:buClr>
                <a:srgbClr val="00B050"/>
              </a:buClr>
            </a:pPr>
            <a:r>
              <a:rPr lang="en-JM" dirty="0"/>
              <a:t>Administering surveys with closed-ended questions (e.g., face-to face and telephone interviews, </a:t>
            </a:r>
            <a:r>
              <a:rPr lang="en-JM" dirty="0" smtClean="0"/>
              <a:t>questionnaires </a:t>
            </a:r>
            <a:r>
              <a:rPr lang="en-JM" dirty="0" err="1" smtClean="0"/>
              <a:t>etc</a:t>
            </a:r>
            <a:r>
              <a:rPr lang="en-JM" dirty="0"/>
              <a:t>). </a:t>
            </a:r>
          </a:p>
          <a:p>
            <a:pPr marL="393192" lvl="1" indent="0">
              <a:buClr>
                <a:srgbClr val="00B050"/>
              </a:buClr>
              <a:buNone/>
            </a:pPr>
            <a:endParaRPr lang="en-JM" dirty="0" smtClean="0"/>
          </a:p>
          <a:p>
            <a:pPr marL="393192" lvl="1" indent="0">
              <a:buClr>
                <a:srgbClr val="00B050"/>
              </a:buClr>
              <a:buNone/>
            </a:pPr>
            <a:r>
              <a:rPr lang="en-JM" dirty="0" smtClean="0"/>
              <a:t>Refer to (</a:t>
            </a:r>
            <a:r>
              <a:rPr lang="en-JM" dirty="0" smtClean="0">
                <a:hlinkClick r:id="rId2"/>
              </a:rPr>
              <a:t>http</a:t>
            </a:r>
            <a:r>
              <a:rPr lang="en-JM" dirty="0">
                <a:hlinkClick r:id="rId2"/>
              </a:rPr>
              <a:t>://www.achrn.org/quantitative_methods.htm</a:t>
            </a:r>
            <a:r>
              <a:rPr lang="en-JM" dirty="0" smtClean="0"/>
              <a:t>)  </a:t>
            </a:r>
            <a:endParaRPr lang="en-JM" dirty="0"/>
          </a:p>
          <a:p>
            <a:endParaRPr lang="en-JM" dirty="0"/>
          </a:p>
        </p:txBody>
      </p:sp>
      <p:sp>
        <p:nvSpPr>
          <p:cNvPr id="3" name="Title 2"/>
          <p:cNvSpPr>
            <a:spLocks noGrp="1"/>
          </p:cNvSpPr>
          <p:nvPr>
            <p:ph type="title"/>
          </p:nvPr>
        </p:nvSpPr>
        <p:spPr/>
        <p:txBody>
          <a:bodyPr/>
          <a:lstStyle/>
          <a:p>
            <a:r>
              <a:rPr lang="en-JM" dirty="0" smtClean="0"/>
              <a:t>Quantitative Data</a:t>
            </a:r>
            <a:endParaRPr lang="en-JM" dirty="0"/>
          </a:p>
        </p:txBody>
      </p:sp>
    </p:spTree>
    <p:extLst>
      <p:ext uri="{BB962C8B-B14F-4D97-AF65-F5344CB8AC3E}">
        <p14:creationId xmlns="" xmlns:p14="http://schemas.microsoft.com/office/powerpoint/2010/main" val="4081287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05400"/>
          </a:xfrm>
        </p:spPr>
        <p:txBody>
          <a:bodyPr>
            <a:noAutofit/>
          </a:bodyPr>
          <a:lstStyle/>
          <a:p>
            <a:pPr algn="just"/>
            <a:r>
              <a:rPr lang="en-JM" sz="1600" b="1" dirty="0" smtClean="0"/>
              <a:t>Interviews: i</a:t>
            </a:r>
            <a:r>
              <a:rPr lang="en-JM" sz="1600" dirty="0" smtClean="0"/>
              <a:t>n </a:t>
            </a:r>
            <a:r>
              <a:rPr lang="en-JM" sz="1600" dirty="0"/>
              <a:t>Quantitative research(survey research),interviews are more structured than in Qualitative research. In a structured </a:t>
            </a:r>
            <a:r>
              <a:rPr lang="en-JM" sz="1600" dirty="0" err="1"/>
              <a:t>interview,the</a:t>
            </a:r>
            <a:r>
              <a:rPr lang="en-JM" sz="1600" dirty="0"/>
              <a:t> researcher asks a standard set of questions and nothing more.(</a:t>
            </a:r>
            <a:r>
              <a:rPr lang="en-JM" sz="1600" dirty="0" err="1"/>
              <a:t>Leedy</a:t>
            </a:r>
            <a:r>
              <a:rPr lang="en-JM" sz="1600" dirty="0"/>
              <a:t> and </a:t>
            </a:r>
            <a:r>
              <a:rPr lang="en-JM" sz="1600" dirty="0" err="1"/>
              <a:t>Ormrod</a:t>
            </a:r>
            <a:r>
              <a:rPr lang="en-JM" sz="1600" dirty="0"/>
              <a:t>, 2001</a:t>
            </a:r>
            <a:r>
              <a:rPr lang="en-JM" sz="1600" dirty="0" smtClean="0"/>
              <a:t>) Refer to: (</a:t>
            </a:r>
            <a:r>
              <a:rPr lang="en-JM" sz="1600" dirty="0" smtClean="0">
                <a:hlinkClick r:id="rId2"/>
              </a:rPr>
              <a:t>http</a:t>
            </a:r>
            <a:r>
              <a:rPr lang="en-JM" sz="1600" dirty="0">
                <a:hlinkClick r:id="rId2"/>
              </a:rPr>
              <a:t>://</a:t>
            </a:r>
            <a:r>
              <a:rPr lang="en-JM" sz="1600" dirty="0" smtClean="0">
                <a:hlinkClick r:id="rId2"/>
              </a:rPr>
              <a:t>www.stat.ncsu.edu/info/srms/survpamphlet.html</a:t>
            </a:r>
            <a:r>
              <a:rPr lang="en-JM" sz="1600" dirty="0" smtClean="0"/>
              <a:t>). </a:t>
            </a:r>
          </a:p>
          <a:p>
            <a:pPr algn="just"/>
            <a:endParaRPr lang="en-JM" sz="1600" dirty="0" smtClean="0"/>
          </a:p>
          <a:p>
            <a:pPr algn="just"/>
            <a:r>
              <a:rPr lang="en-JM" sz="1600" dirty="0" smtClean="0"/>
              <a:t>Questionnaires - There are several types:</a:t>
            </a:r>
            <a:endParaRPr lang="en-JM" sz="1600" dirty="0"/>
          </a:p>
          <a:p>
            <a:pPr lvl="1" algn="just"/>
            <a:r>
              <a:rPr lang="en-JM" sz="1600" dirty="0"/>
              <a:t>Paper-pencil-questionnaires: can be sent to a large number of people and saves the researcher time and money.  People are more truthful while responding to the questionnaires regarding controversial issues in particular due to the fact that their responses are anonymous. But they also have </a:t>
            </a:r>
            <a:r>
              <a:rPr lang="en-JM" sz="1600" dirty="0" smtClean="0"/>
              <a:t>drawbacks</a:t>
            </a:r>
            <a:r>
              <a:rPr lang="en-JM" sz="1600" dirty="0"/>
              <a:t> </a:t>
            </a:r>
            <a:r>
              <a:rPr lang="en-JM" sz="1600" dirty="0" smtClean="0"/>
              <a:t>(</a:t>
            </a:r>
            <a:r>
              <a:rPr lang="en-JM" sz="1600" dirty="0" err="1" smtClean="0"/>
              <a:t>Leedy</a:t>
            </a:r>
            <a:r>
              <a:rPr lang="en-JM" sz="1600" dirty="0" smtClean="0"/>
              <a:t> </a:t>
            </a:r>
            <a:r>
              <a:rPr lang="en-JM" sz="1600" dirty="0"/>
              <a:t>and </a:t>
            </a:r>
            <a:r>
              <a:rPr lang="en-JM" sz="1600" dirty="0" err="1"/>
              <a:t>Ormrod</a:t>
            </a:r>
            <a:r>
              <a:rPr lang="en-JM" sz="1600" dirty="0"/>
              <a:t>, 2001).</a:t>
            </a:r>
          </a:p>
          <a:p>
            <a:pPr lvl="1" algn="just"/>
            <a:endParaRPr lang="en-JM" sz="1600" dirty="0"/>
          </a:p>
          <a:p>
            <a:pPr lvl="1" algn="just"/>
            <a:r>
              <a:rPr lang="en-JM" sz="1600" dirty="0"/>
              <a:t>Web based questionnaires: A new and inevitably growing methodology is the use of Internet based research. This would mean receiving an e-mail on which you would click on an address that would take you to a secure web-site to fill in a questionnaire. </a:t>
            </a:r>
            <a:r>
              <a:rPr lang="en-JM" sz="1600" dirty="0" smtClean="0"/>
              <a:t>Refer </a:t>
            </a:r>
            <a:r>
              <a:rPr lang="en-JM" sz="1600" dirty="0"/>
              <a:t>to (</a:t>
            </a:r>
            <a:r>
              <a:rPr lang="en-JM" sz="1600" dirty="0">
                <a:hlinkClick r:id="rId3"/>
              </a:rPr>
              <a:t>http://www.statcan.ca/english/edu/power/ch2/methods/methods.htm</a:t>
            </a:r>
            <a:r>
              <a:rPr lang="en-JM" sz="1600" dirty="0"/>
              <a:t>). </a:t>
            </a:r>
          </a:p>
          <a:p>
            <a:endParaRPr lang="en-JM" dirty="0"/>
          </a:p>
          <a:p>
            <a:pPr algn="just"/>
            <a:endParaRPr lang="en-JM" sz="1600" dirty="0" smtClean="0"/>
          </a:p>
          <a:p>
            <a:pPr algn="just"/>
            <a:endParaRPr lang="en-JM" sz="1400" dirty="0"/>
          </a:p>
        </p:txBody>
      </p:sp>
      <p:sp>
        <p:nvSpPr>
          <p:cNvPr id="3" name="Title 2"/>
          <p:cNvSpPr>
            <a:spLocks noGrp="1"/>
          </p:cNvSpPr>
          <p:nvPr>
            <p:ph type="title"/>
          </p:nvPr>
        </p:nvSpPr>
        <p:spPr>
          <a:xfrm>
            <a:off x="457200" y="152400"/>
            <a:ext cx="8229600" cy="792162"/>
          </a:xfrm>
        </p:spPr>
        <p:txBody>
          <a:bodyPr/>
          <a:lstStyle/>
          <a:p>
            <a:r>
              <a:rPr lang="en-JM" dirty="0" smtClean="0"/>
              <a:t>Quantitative Strategies </a:t>
            </a:r>
            <a:endParaRPr lang="en-JM" dirty="0"/>
          </a:p>
        </p:txBody>
      </p:sp>
    </p:spTree>
    <p:extLst>
      <p:ext uri="{BB962C8B-B14F-4D97-AF65-F5344CB8AC3E}">
        <p14:creationId xmlns="" xmlns:p14="http://schemas.microsoft.com/office/powerpoint/2010/main" val="35947893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en-JM" b="1" dirty="0"/>
              <a:t>Computer Assisted Personal Interviewing (CAPI):</a:t>
            </a:r>
            <a:r>
              <a:rPr lang="en-JM" dirty="0"/>
              <a:t> is a form of personal interviewing, but instead of completing a questionnaire, the interviewer brings along a laptop or hand-held computer to enter the information directly into the database. This method saves time involved in processing the data, as well as saving the interviewer from carrying around hundreds of questionnaires. However, this type of data collection method can be expensive to set up and requires that interviewers have computer and typing skills. </a:t>
            </a:r>
            <a:endParaRPr lang="en-JM" dirty="0" smtClean="0"/>
          </a:p>
          <a:p>
            <a:pPr algn="just"/>
            <a:endParaRPr lang="en-JM" dirty="0"/>
          </a:p>
          <a:p>
            <a:pPr algn="just"/>
            <a:r>
              <a:rPr lang="en-JM" b="1" dirty="0" smtClean="0"/>
              <a:t>Questionnaires: </a:t>
            </a:r>
            <a:endParaRPr lang="en-JM" b="1" dirty="0"/>
          </a:p>
          <a:p>
            <a:pPr lvl="1" algn="just"/>
            <a:r>
              <a:rPr lang="en-JM" b="1" dirty="0" smtClean="0"/>
              <a:t>Paper-pencil-questionnaires: </a:t>
            </a:r>
            <a:r>
              <a:rPr lang="en-JM" dirty="0"/>
              <a:t>can be sent to a large number of people and saves the researcher time and money</a:t>
            </a:r>
            <a:r>
              <a:rPr lang="en-JM" dirty="0" smtClean="0"/>
              <a:t>.  People </a:t>
            </a:r>
            <a:r>
              <a:rPr lang="en-JM" dirty="0"/>
              <a:t>are more truthful while responding to the questionnaires regarding controversial issues in particular due to the fact that their responses are anonymous. But they also have drawbacks</a:t>
            </a:r>
            <a:r>
              <a:rPr lang="en-JM" dirty="0" smtClean="0"/>
              <a:t>. Majority </a:t>
            </a:r>
            <a:r>
              <a:rPr lang="en-JM" dirty="0"/>
              <a:t>of the people who receive questionnaires don't return them and those who do might not be representative of the originally selected </a:t>
            </a:r>
            <a:r>
              <a:rPr lang="en-JM" dirty="0" smtClean="0"/>
              <a:t>sample (</a:t>
            </a:r>
            <a:r>
              <a:rPr lang="en-JM" dirty="0" err="1" smtClean="0"/>
              <a:t>Leedy</a:t>
            </a:r>
            <a:r>
              <a:rPr lang="en-JM" dirty="0" smtClean="0"/>
              <a:t> </a:t>
            </a:r>
            <a:r>
              <a:rPr lang="en-JM" dirty="0"/>
              <a:t>and </a:t>
            </a:r>
            <a:r>
              <a:rPr lang="en-JM" dirty="0" err="1"/>
              <a:t>Ormrod</a:t>
            </a:r>
            <a:r>
              <a:rPr lang="en-JM" dirty="0"/>
              <a:t>, 2001</a:t>
            </a:r>
            <a:r>
              <a:rPr lang="en-JM" dirty="0" smtClean="0"/>
              <a:t>).</a:t>
            </a:r>
          </a:p>
          <a:p>
            <a:pPr lvl="1" algn="just"/>
            <a:endParaRPr lang="en-JM" dirty="0"/>
          </a:p>
          <a:p>
            <a:pPr lvl="1" algn="just"/>
            <a:r>
              <a:rPr lang="en-JM" b="1" dirty="0"/>
              <a:t>Web based </a:t>
            </a:r>
            <a:r>
              <a:rPr lang="en-JM" b="1" dirty="0" smtClean="0"/>
              <a:t>questionnaires</a:t>
            </a:r>
            <a:r>
              <a:rPr lang="en-JM" dirty="0" smtClean="0"/>
              <a:t>: </a:t>
            </a:r>
            <a:r>
              <a:rPr lang="en-JM" dirty="0"/>
              <a:t>A new and inevitably growing methodology is the use of Internet based research. This would mean receiving an e-mail on which you would click on an address that would take you to a secure web-site to fill in a questionnaire. This type of research is often quicker and less detailed</a:t>
            </a:r>
            <a:r>
              <a:rPr lang="en-JM" dirty="0" smtClean="0"/>
              <a:t>. Some </a:t>
            </a:r>
            <a:r>
              <a:rPr lang="en-JM" dirty="0"/>
              <a:t>disadvantages of this method include the exclusion of people who do not have a computer or are unable to access a computer</a:t>
            </a:r>
            <a:r>
              <a:rPr lang="en-JM" dirty="0" smtClean="0"/>
              <a:t>.  Also </a:t>
            </a:r>
            <a:r>
              <a:rPr lang="en-JM" dirty="0"/>
              <a:t>the validity of such surveys are in question as people might be in a hurry to complete it and so might not give accurate responses. </a:t>
            </a:r>
            <a:r>
              <a:rPr lang="en-JM" dirty="0" smtClean="0"/>
              <a:t>Refer to (</a:t>
            </a:r>
            <a:r>
              <a:rPr lang="en-JM" dirty="0" smtClean="0">
                <a:hlinkClick r:id="rId2"/>
              </a:rPr>
              <a:t>http</a:t>
            </a:r>
            <a:r>
              <a:rPr lang="en-JM" dirty="0">
                <a:hlinkClick r:id="rId2"/>
              </a:rPr>
              <a:t>://www.statcan.ca/english/edu/power/ch2/methods/methods.htm</a:t>
            </a:r>
            <a:r>
              <a:rPr lang="en-JM" dirty="0" smtClean="0"/>
              <a:t>). </a:t>
            </a:r>
            <a:endParaRPr lang="en-JM" dirty="0"/>
          </a:p>
          <a:p>
            <a:endParaRPr lang="en-JM" dirty="0"/>
          </a:p>
        </p:txBody>
      </p:sp>
      <p:sp>
        <p:nvSpPr>
          <p:cNvPr id="3" name="Title 2"/>
          <p:cNvSpPr>
            <a:spLocks noGrp="1"/>
          </p:cNvSpPr>
          <p:nvPr>
            <p:ph type="title"/>
          </p:nvPr>
        </p:nvSpPr>
        <p:spPr/>
        <p:txBody>
          <a:bodyPr/>
          <a:lstStyle/>
          <a:p>
            <a:r>
              <a:rPr lang="en-JM" dirty="0" smtClean="0"/>
              <a:t>Quantitative Strategies </a:t>
            </a:r>
            <a:r>
              <a:rPr lang="en-JM" dirty="0" err="1" smtClean="0"/>
              <a:t>cont</a:t>
            </a:r>
            <a:endParaRPr lang="en-JM" dirty="0"/>
          </a:p>
        </p:txBody>
      </p:sp>
    </p:spTree>
    <p:extLst>
      <p:ext uri="{BB962C8B-B14F-4D97-AF65-F5344CB8AC3E}">
        <p14:creationId xmlns="" xmlns:p14="http://schemas.microsoft.com/office/powerpoint/2010/main" val="3243620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a:t>Questionnaires often make use of Checklist and rating scales</a:t>
            </a:r>
            <a:r>
              <a:rPr lang="en-JM" dirty="0" smtClean="0"/>
              <a:t>.  These </a:t>
            </a:r>
            <a:r>
              <a:rPr lang="en-JM" dirty="0"/>
              <a:t>devices help simplify and quantify people's </a:t>
            </a:r>
            <a:r>
              <a:rPr lang="en-JM" dirty="0" smtClean="0"/>
              <a:t>behaviours </a:t>
            </a:r>
            <a:r>
              <a:rPr lang="en-JM" dirty="0"/>
              <a:t>and attitudes</a:t>
            </a:r>
            <a:r>
              <a:rPr lang="en-JM" dirty="0" smtClean="0"/>
              <a:t>.  </a:t>
            </a:r>
          </a:p>
          <a:p>
            <a:pPr lvl="1" algn="just"/>
            <a:r>
              <a:rPr lang="en-JM" dirty="0" smtClean="0"/>
              <a:t>A </a:t>
            </a:r>
            <a:r>
              <a:rPr lang="en-JM" b="1" dirty="0"/>
              <a:t>checklist</a:t>
            </a:r>
            <a:r>
              <a:rPr lang="en-JM" dirty="0"/>
              <a:t> is a list of </a:t>
            </a:r>
            <a:r>
              <a:rPr lang="en-JM" dirty="0" smtClean="0"/>
              <a:t>behaviours, characteristics, or </a:t>
            </a:r>
            <a:r>
              <a:rPr lang="en-JM" dirty="0"/>
              <a:t>other entities that </a:t>
            </a:r>
            <a:r>
              <a:rPr lang="en-JM" dirty="0" smtClean="0"/>
              <a:t>the </a:t>
            </a:r>
            <a:r>
              <a:rPr lang="en-JM" dirty="0"/>
              <a:t>researcher is looking for</a:t>
            </a:r>
            <a:r>
              <a:rPr lang="en-JM" dirty="0" smtClean="0"/>
              <a:t>.  Either </a:t>
            </a:r>
            <a:r>
              <a:rPr lang="en-JM" dirty="0"/>
              <a:t>the researcher or survey participant simply checks whether each item on the list is observed, present or true or vice versa</a:t>
            </a:r>
            <a:r>
              <a:rPr lang="en-JM" dirty="0" smtClean="0"/>
              <a:t>. </a:t>
            </a:r>
          </a:p>
          <a:p>
            <a:pPr lvl="1" algn="just"/>
            <a:r>
              <a:rPr lang="en-JM" dirty="0" smtClean="0"/>
              <a:t>A </a:t>
            </a:r>
            <a:r>
              <a:rPr lang="en-JM" b="1" dirty="0"/>
              <a:t>rating scale </a:t>
            </a:r>
            <a:r>
              <a:rPr lang="en-JM" dirty="0"/>
              <a:t>is more useful when a </a:t>
            </a:r>
            <a:r>
              <a:rPr lang="en-JM" dirty="0" smtClean="0"/>
              <a:t>behaviour </a:t>
            </a:r>
            <a:r>
              <a:rPr lang="en-JM" dirty="0"/>
              <a:t>needs to be evaluated on a continuum</a:t>
            </a:r>
            <a:r>
              <a:rPr lang="en-JM" dirty="0" smtClean="0"/>
              <a:t>. They </a:t>
            </a:r>
            <a:r>
              <a:rPr lang="en-JM" dirty="0"/>
              <a:t>are also known as Likert </a:t>
            </a:r>
            <a:r>
              <a:rPr lang="en-JM" dirty="0" smtClean="0"/>
              <a:t>scales </a:t>
            </a:r>
            <a:r>
              <a:rPr lang="en-JM" dirty="0"/>
              <a:t>(</a:t>
            </a:r>
            <a:r>
              <a:rPr lang="en-JM" dirty="0" err="1"/>
              <a:t>Leedy</a:t>
            </a:r>
            <a:r>
              <a:rPr lang="en-JM" dirty="0"/>
              <a:t> and </a:t>
            </a:r>
            <a:r>
              <a:rPr lang="en-JM" dirty="0" err="1"/>
              <a:t>Ormrod</a:t>
            </a:r>
            <a:r>
              <a:rPr lang="en-JM" dirty="0"/>
              <a:t>, 2001</a:t>
            </a:r>
            <a:r>
              <a:rPr lang="en-JM" dirty="0" smtClean="0"/>
              <a:t>).</a:t>
            </a:r>
            <a:endParaRPr lang="en-JM" dirty="0"/>
          </a:p>
        </p:txBody>
      </p:sp>
      <p:sp>
        <p:nvSpPr>
          <p:cNvPr id="3" name="Title 2"/>
          <p:cNvSpPr>
            <a:spLocks noGrp="1"/>
          </p:cNvSpPr>
          <p:nvPr>
            <p:ph type="title"/>
          </p:nvPr>
        </p:nvSpPr>
        <p:spPr/>
        <p:txBody>
          <a:bodyPr/>
          <a:lstStyle/>
          <a:p>
            <a:r>
              <a:rPr lang="en-JM" dirty="0" smtClean="0"/>
              <a:t>Quantitative Strategies</a:t>
            </a:r>
            <a:endParaRPr lang="en-JM" dirty="0"/>
          </a:p>
        </p:txBody>
      </p:sp>
    </p:spTree>
    <p:extLst>
      <p:ext uri="{BB962C8B-B14F-4D97-AF65-F5344CB8AC3E}">
        <p14:creationId xmlns="" xmlns:p14="http://schemas.microsoft.com/office/powerpoint/2010/main" val="2360128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Tx/>
              <a:buChar char="-"/>
            </a:pPr>
            <a:r>
              <a:rPr lang="en-US" dirty="0" smtClean="0"/>
              <a:t>Identify a research theme </a:t>
            </a:r>
          </a:p>
          <a:p>
            <a:pPr>
              <a:buFontTx/>
              <a:buChar char="-"/>
            </a:pPr>
            <a:r>
              <a:rPr lang="en-US" dirty="0" smtClean="0"/>
              <a:t>Develop research aims, objectives and outcomes</a:t>
            </a:r>
          </a:p>
          <a:p>
            <a:pPr>
              <a:buFontTx/>
              <a:buChar char="-"/>
            </a:pPr>
            <a:r>
              <a:rPr lang="en-US" dirty="0" smtClean="0"/>
              <a:t>Presentation of research outcomes in both written and verbal format </a:t>
            </a:r>
          </a:p>
          <a:p>
            <a:pPr>
              <a:buFontTx/>
              <a:buChar char="-"/>
            </a:pPr>
            <a:r>
              <a:rPr lang="en-US" dirty="0" smtClean="0"/>
              <a:t>Reflection on the research process</a:t>
            </a:r>
          </a:p>
          <a:p>
            <a:endParaRPr lang="en-US" dirty="0"/>
          </a:p>
        </p:txBody>
      </p:sp>
      <p:sp>
        <p:nvSpPr>
          <p:cNvPr id="3" name="Title 2"/>
          <p:cNvSpPr>
            <a:spLocks noGrp="1"/>
          </p:cNvSpPr>
          <p:nvPr>
            <p:ph type="title"/>
          </p:nvPr>
        </p:nvSpPr>
        <p:spPr/>
        <p:txBody>
          <a:bodyPr>
            <a:normAutofit fontScale="90000"/>
          </a:bodyPr>
          <a:lstStyle/>
          <a:p>
            <a:r>
              <a:rPr lang="en-US" dirty="0" smtClean="0"/>
              <a:t>Aims of the Unit: </a:t>
            </a:r>
            <a:br>
              <a:rPr lang="en-US" dirty="0" smtClean="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JM" dirty="0" smtClean="0"/>
              <a:t>This is the non-numerical examination and interpretation of observations, for the purpose of discovering underlying meanings and patterns of relationships (Bobbie, 2004). This is the most typical of field research and historical research and includes (Greener and </a:t>
            </a:r>
            <a:r>
              <a:rPr lang="en-JM" dirty="0" err="1" smtClean="0"/>
              <a:t>Martelli</a:t>
            </a:r>
            <a:r>
              <a:rPr lang="en-JM" dirty="0" smtClean="0"/>
              <a:t> 2015):</a:t>
            </a:r>
          </a:p>
          <a:p>
            <a:endParaRPr lang="en-JM" dirty="0" smtClean="0"/>
          </a:p>
          <a:p>
            <a:pPr lvl="1"/>
            <a:r>
              <a:rPr lang="en-JM" dirty="0" smtClean="0"/>
              <a:t>Field Research</a:t>
            </a:r>
          </a:p>
          <a:p>
            <a:pPr lvl="1"/>
            <a:r>
              <a:rPr lang="en-JM" dirty="0" smtClean="0"/>
              <a:t>Historical/Comparative Research</a:t>
            </a:r>
          </a:p>
          <a:p>
            <a:pPr lvl="1"/>
            <a:r>
              <a:rPr lang="en-JM" dirty="0" smtClean="0"/>
              <a:t>Qualitative evaluation</a:t>
            </a:r>
          </a:p>
          <a:p>
            <a:pPr lvl="1"/>
            <a:r>
              <a:rPr lang="en-JM" dirty="0" smtClean="0"/>
              <a:t>Action Research</a:t>
            </a:r>
          </a:p>
          <a:p>
            <a:pPr lvl="1"/>
            <a:r>
              <a:rPr lang="en-JM" dirty="0" smtClean="0"/>
              <a:t>Focus Groups</a:t>
            </a:r>
          </a:p>
          <a:p>
            <a:pPr lvl="1"/>
            <a:r>
              <a:rPr lang="en-JM" dirty="0" smtClean="0"/>
              <a:t>Structured observation</a:t>
            </a:r>
          </a:p>
          <a:p>
            <a:pPr lvl="1"/>
            <a:r>
              <a:rPr lang="en-JM" dirty="0" smtClean="0"/>
              <a:t>Participants diaries</a:t>
            </a:r>
          </a:p>
          <a:p>
            <a:pPr lvl="1"/>
            <a:r>
              <a:rPr lang="en-JM" dirty="0" smtClean="0"/>
              <a:t>Interviews – structured, semi-structured, unstructured</a:t>
            </a:r>
          </a:p>
          <a:p>
            <a:pPr lvl="1"/>
            <a:r>
              <a:rPr lang="en-JM" dirty="0" smtClean="0"/>
              <a:t>Ethnographic research/Participant observation</a:t>
            </a:r>
          </a:p>
          <a:p>
            <a:pPr lvl="1"/>
            <a:r>
              <a:rPr lang="en-JM" dirty="0" smtClean="0"/>
              <a:t>Case study</a:t>
            </a:r>
            <a:endParaRPr lang="en-JM" dirty="0"/>
          </a:p>
        </p:txBody>
      </p:sp>
      <p:sp>
        <p:nvSpPr>
          <p:cNvPr id="3" name="Title 2"/>
          <p:cNvSpPr>
            <a:spLocks noGrp="1"/>
          </p:cNvSpPr>
          <p:nvPr>
            <p:ph type="title"/>
          </p:nvPr>
        </p:nvSpPr>
        <p:spPr/>
        <p:txBody>
          <a:bodyPr/>
          <a:lstStyle/>
          <a:p>
            <a:r>
              <a:rPr lang="en-JM" dirty="0" smtClean="0"/>
              <a:t>Qualitative Analysis</a:t>
            </a:r>
            <a:endParaRPr lang="en-JM" dirty="0"/>
          </a:p>
        </p:txBody>
      </p:sp>
    </p:spTree>
    <p:extLst>
      <p:ext uri="{BB962C8B-B14F-4D97-AF65-F5344CB8AC3E}">
        <p14:creationId xmlns="" xmlns:p14="http://schemas.microsoft.com/office/powerpoint/2010/main" val="1744567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150000"/>
              </a:lnSpc>
            </a:pPr>
            <a:r>
              <a:rPr lang="en-JM" sz="2000" dirty="0"/>
              <a:t>Qualitative data is particularly useful when you wish to find out </a:t>
            </a:r>
            <a:r>
              <a:rPr lang="en-JM" sz="2000" dirty="0" smtClean="0"/>
              <a:t>why </a:t>
            </a:r>
            <a:r>
              <a:rPr lang="en-JM" sz="2000" dirty="0"/>
              <a:t>people engage in such behaviour</a:t>
            </a:r>
            <a:r>
              <a:rPr lang="en-JM" sz="2000" dirty="0" smtClean="0"/>
              <a:t>.</a:t>
            </a:r>
          </a:p>
          <a:p>
            <a:pPr>
              <a:lnSpc>
                <a:spcPct val="150000"/>
              </a:lnSpc>
            </a:pPr>
            <a:r>
              <a:rPr lang="en-JM" sz="2000" dirty="0"/>
              <a:t>What if I want to record people's views on an issue, and give them a 'voice'?</a:t>
            </a:r>
          </a:p>
          <a:p>
            <a:pPr lvl="1">
              <a:lnSpc>
                <a:spcPct val="150000"/>
              </a:lnSpc>
            </a:pPr>
            <a:r>
              <a:rPr lang="en-JM" sz="1600" dirty="0" smtClean="0"/>
              <a:t>You </a:t>
            </a:r>
            <a:r>
              <a:rPr lang="en-JM" sz="1600" dirty="0"/>
              <a:t>will probably want to use in-depth qualitative data, and you may wish to adopt a realist, a phenomenologist, or a constructionist approach to the topic. </a:t>
            </a:r>
            <a:endParaRPr lang="en-JM" sz="1600" dirty="0" smtClean="0"/>
          </a:p>
          <a:p>
            <a:pPr lvl="1">
              <a:lnSpc>
                <a:spcPct val="150000"/>
              </a:lnSpc>
            </a:pPr>
            <a:r>
              <a:rPr lang="en-JM" sz="1600" dirty="0" smtClean="0"/>
              <a:t>Qualitative </a:t>
            </a:r>
            <a:r>
              <a:rPr lang="en-JM" sz="1600" dirty="0"/>
              <a:t>dissertations will include descriptive material, usually extracts from interviews, conversations, documents or field notes, and are therefore likely to be nearer to the upper limit of your word </a:t>
            </a:r>
            <a:endParaRPr lang="en-JM" sz="1600" dirty="0" smtClean="0"/>
          </a:p>
          <a:p>
            <a:pPr lvl="1">
              <a:lnSpc>
                <a:spcPct val="150000"/>
              </a:lnSpc>
            </a:pPr>
            <a:r>
              <a:rPr lang="en-JM" sz="1600" dirty="0" smtClean="0"/>
              <a:t>The </a:t>
            </a:r>
            <a:r>
              <a:rPr lang="en-JM" sz="1600" dirty="0"/>
              <a:t>types of method suitable for a dissertation could include content analysis, a small scale ethnographic study, small scale in-depth qualitative interviewing.</a:t>
            </a:r>
          </a:p>
          <a:p>
            <a:endParaRPr lang="en-JM" sz="2000" dirty="0"/>
          </a:p>
        </p:txBody>
      </p:sp>
      <p:sp>
        <p:nvSpPr>
          <p:cNvPr id="3" name="Title 2"/>
          <p:cNvSpPr>
            <a:spLocks noGrp="1"/>
          </p:cNvSpPr>
          <p:nvPr>
            <p:ph type="title"/>
          </p:nvPr>
        </p:nvSpPr>
        <p:spPr/>
        <p:txBody>
          <a:bodyPr/>
          <a:lstStyle/>
          <a:p>
            <a:r>
              <a:rPr lang="en-JM" dirty="0" smtClean="0"/>
              <a:t>Qualitative </a:t>
            </a:r>
            <a:endParaRPr lang="en-JM" dirty="0"/>
          </a:p>
        </p:txBody>
      </p:sp>
    </p:spTree>
    <p:extLst>
      <p:ext uri="{BB962C8B-B14F-4D97-AF65-F5344CB8AC3E}">
        <p14:creationId xmlns="" xmlns:p14="http://schemas.microsoft.com/office/powerpoint/2010/main" val="461790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dirty="0"/>
              <a:t>Regardless of the kinds of data involved</a:t>
            </a:r>
            <a:r>
              <a:rPr lang="en-JM" dirty="0" smtClean="0"/>
              <a:t>, data </a:t>
            </a:r>
            <a:r>
              <a:rPr lang="en-JM" dirty="0"/>
              <a:t>collection in a qualitative study takes a great deal of time</a:t>
            </a:r>
            <a:r>
              <a:rPr lang="en-JM" dirty="0" smtClean="0"/>
              <a:t>. The </a:t>
            </a:r>
            <a:r>
              <a:rPr lang="en-JM" dirty="0"/>
              <a:t>researcher needs to record any potentially useful data </a:t>
            </a:r>
            <a:r>
              <a:rPr lang="en-JM" dirty="0" smtClean="0"/>
              <a:t>thoroughly, accurately</a:t>
            </a:r>
            <a:r>
              <a:rPr lang="en-JM" dirty="0"/>
              <a:t>, and systematically</a:t>
            </a:r>
            <a:r>
              <a:rPr lang="en-JM" dirty="0" smtClean="0"/>
              <a:t>, using </a:t>
            </a:r>
            <a:r>
              <a:rPr lang="en-JM" dirty="0"/>
              <a:t>field </a:t>
            </a:r>
            <a:r>
              <a:rPr lang="en-JM" dirty="0" smtClean="0"/>
              <a:t>notes, sketches, audiotapes, photographs </a:t>
            </a:r>
            <a:r>
              <a:rPr lang="en-JM" dirty="0"/>
              <a:t>and other suitable means</a:t>
            </a:r>
            <a:r>
              <a:rPr lang="en-JM" dirty="0" smtClean="0"/>
              <a:t>. </a:t>
            </a:r>
          </a:p>
          <a:p>
            <a:pPr algn="just"/>
            <a:endParaRPr lang="en-JM" dirty="0"/>
          </a:p>
          <a:p>
            <a:pPr algn="just"/>
            <a:r>
              <a:rPr lang="en-JM" dirty="0" smtClean="0"/>
              <a:t>The </a:t>
            </a:r>
            <a:r>
              <a:rPr lang="en-JM" dirty="0"/>
              <a:t>data collection methods must observe the ethical principles of research. </a:t>
            </a:r>
            <a:endParaRPr lang="en-JM" dirty="0" smtClean="0"/>
          </a:p>
          <a:p>
            <a:pPr algn="just"/>
            <a:endParaRPr lang="en-JM" dirty="0"/>
          </a:p>
          <a:p>
            <a:pPr algn="just"/>
            <a:r>
              <a:rPr lang="en-JM" dirty="0"/>
              <a:t>The qualitative methods most commonly used in evaluation can be classified in three broad categories:  </a:t>
            </a:r>
          </a:p>
          <a:p>
            <a:pPr lvl="1" algn="just"/>
            <a:r>
              <a:rPr lang="en-JM" dirty="0" err="1"/>
              <a:t>indepth</a:t>
            </a:r>
            <a:r>
              <a:rPr lang="en-JM" dirty="0"/>
              <a:t> interview </a:t>
            </a:r>
          </a:p>
          <a:p>
            <a:pPr lvl="1" algn="just"/>
            <a:r>
              <a:rPr lang="en-JM" dirty="0"/>
              <a:t>observation methods </a:t>
            </a:r>
          </a:p>
          <a:p>
            <a:pPr lvl="1" algn="just"/>
            <a:r>
              <a:rPr lang="en-JM" dirty="0"/>
              <a:t>document review </a:t>
            </a:r>
          </a:p>
        </p:txBody>
      </p:sp>
      <p:sp>
        <p:nvSpPr>
          <p:cNvPr id="3" name="Title 2"/>
          <p:cNvSpPr>
            <a:spLocks noGrp="1"/>
          </p:cNvSpPr>
          <p:nvPr>
            <p:ph type="title"/>
          </p:nvPr>
        </p:nvSpPr>
        <p:spPr/>
        <p:txBody>
          <a:bodyPr/>
          <a:lstStyle/>
          <a:p>
            <a:r>
              <a:rPr lang="en-JM" dirty="0" smtClean="0"/>
              <a:t>Qualitative Data Collection</a:t>
            </a:r>
            <a:endParaRPr lang="en-JM" dirty="0"/>
          </a:p>
        </p:txBody>
      </p:sp>
    </p:spTree>
    <p:extLst>
      <p:ext uri="{BB962C8B-B14F-4D97-AF65-F5344CB8AC3E}">
        <p14:creationId xmlns="" xmlns:p14="http://schemas.microsoft.com/office/powerpoint/2010/main" val="2185740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143000" y="1219200"/>
          <a:ext cx="6858000" cy="4714240"/>
        </p:xfrm>
        <a:graphic>
          <a:graphicData uri="http://schemas.openxmlformats.org/drawingml/2006/table">
            <a:tbl>
              <a:tblPr firstRow="1" bandRow="1">
                <a:tableStyleId>{5C22544A-7EE6-4342-B048-85BDC9FD1C3A}</a:tableStyleId>
              </a:tblPr>
              <a:tblGrid>
                <a:gridCol w="2794000"/>
                <a:gridCol w="4064000"/>
              </a:tblGrid>
              <a:tr h="370840">
                <a:tc>
                  <a:txBody>
                    <a:bodyPr/>
                    <a:lstStyle/>
                    <a:p>
                      <a:r>
                        <a:rPr lang="en-JM" dirty="0" smtClean="0"/>
                        <a:t>Quantitative </a:t>
                      </a:r>
                      <a:endParaRPr lang="en-JM" dirty="0"/>
                    </a:p>
                  </a:txBody>
                  <a:tcPr/>
                </a:tc>
                <a:tc>
                  <a:txBody>
                    <a:bodyPr/>
                    <a:lstStyle/>
                    <a:p>
                      <a:r>
                        <a:rPr lang="en-JM" dirty="0" smtClean="0"/>
                        <a:t>Qualitative</a:t>
                      </a:r>
                      <a:endParaRPr lang="en-JM" dirty="0"/>
                    </a:p>
                  </a:txBody>
                  <a:tcPr/>
                </a:tc>
              </a:tr>
              <a:tr h="370840">
                <a:tc>
                  <a:txBody>
                    <a:bodyPr/>
                    <a:lstStyle/>
                    <a:p>
                      <a:r>
                        <a:rPr lang="en-JM" dirty="0" smtClean="0"/>
                        <a:t>Numbers</a:t>
                      </a:r>
                      <a:endParaRPr lang="en-JM" dirty="0"/>
                    </a:p>
                  </a:txBody>
                  <a:tcPr/>
                </a:tc>
                <a:tc>
                  <a:txBody>
                    <a:bodyPr/>
                    <a:lstStyle/>
                    <a:p>
                      <a:r>
                        <a:rPr lang="en-JM" dirty="0" smtClean="0"/>
                        <a:t>Words</a:t>
                      </a:r>
                      <a:endParaRPr lang="en-JM" dirty="0"/>
                    </a:p>
                  </a:txBody>
                  <a:tcPr/>
                </a:tc>
              </a:tr>
              <a:tr h="370840">
                <a:tc>
                  <a:txBody>
                    <a:bodyPr/>
                    <a:lstStyle/>
                    <a:p>
                      <a:r>
                        <a:rPr lang="en-JM" dirty="0" smtClean="0"/>
                        <a:t>Point of view of research</a:t>
                      </a:r>
                      <a:endParaRPr lang="en-JM" dirty="0"/>
                    </a:p>
                  </a:txBody>
                  <a:tcPr/>
                </a:tc>
                <a:tc>
                  <a:txBody>
                    <a:bodyPr/>
                    <a:lstStyle/>
                    <a:p>
                      <a:r>
                        <a:rPr lang="en-JM" dirty="0" smtClean="0"/>
                        <a:t>Points of view of participants</a:t>
                      </a:r>
                      <a:endParaRPr lang="en-JM" dirty="0"/>
                    </a:p>
                  </a:txBody>
                  <a:tcPr/>
                </a:tc>
              </a:tr>
              <a:tr h="370840">
                <a:tc>
                  <a:txBody>
                    <a:bodyPr/>
                    <a:lstStyle/>
                    <a:p>
                      <a:r>
                        <a:rPr lang="en-JM" dirty="0" smtClean="0"/>
                        <a:t>Researcher distant</a:t>
                      </a:r>
                      <a:endParaRPr lang="en-JM" dirty="0"/>
                    </a:p>
                  </a:txBody>
                  <a:tcPr/>
                </a:tc>
                <a:tc>
                  <a:txBody>
                    <a:bodyPr/>
                    <a:lstStyle/>
                    <a:p>
                      <a:r>
                        <a:rPr lang="en-JM" dirty="0" smtClean="0"/>
                        <a:t>Researcher close</a:t>
                      </a:r>
                      <a:endParaRPr lang="en-JM" dirty="0"/>
                    </a:p>
                  </a:txBody>
                  <a:tcPr/>
                </a:tc>
              </a:tr>
              <a:tr h="370840">
                <a:tc>
                  <a:txBody>
                    <a:bodyPr/>
                    <a:lstStyle/>
                    <a:p>
                      <a:r>
                        <a:rPr lang="en-JM" dirty="0" smtClean="0"/>
                        <a:t>Theory testing</a:t>
                      </a:r>
                      <a:endParaRPr lang="en-JM" dirty="0"/>
                    </a:p>
                  </a:txBody>
                  <a:tcPr/>
                </a:tc>
                <a:tc>
                  <a:txBody>
                    <a:bodyPr/>
                    <a:lstStyle/>
                    <a:p>
                      <a:r>
                        <a:rPr lang="en-JM" dirty="0" smtClean="0"/>
                        <a:t>Theory emergent</a:t>
                      </a:r>
                      <a:endParaRPr lang="en-JM" dirty="0"/>
                    </a:p>
                  </a:txBody>
                  <a:tcPr/>
                </a:tc>
              </a:tr>
              <a:tr h="370840">
                <a:tc>
                  <a:txBody>
                    <a:bodyPr/>
                    <a:lstStyle/>
                    <a:p>
                      <a:r>
                        <a:rPr lang="en-JM" dirty="0" smtClean="0"/>
                        <a:t>Static </a:t>
                      </a:r>
                      <a:endParaRPr lang="en-JM" dirty="0"/>
                    </a:p>
                  </a:txBody>
                  <a:tcPr/>
                </a:tc>
                <a:tc>
                  <a:txBody>
                    <a:bodyPr/>
                    <a:lstStyle/>
                    <a:p>
                      <a:r>
                        <a:rPr lang="en-JM" dirty="0" smtClean="0"/>
                        <a:t>Process</a:t>
                      </a:r>
                      <a:endParaRPr lang="en-JM" dirty="0"/>
                    </a:p>
                  </a:txBody>
                  <a:tcPr/>
                </a:tc>
              </a:tr>
              <a:tr h="370840">
                <a:tc>
                  <a:txBody>
                    <a:bodyPr/>
                    <a:lstStyle/>
                    <a:p>
                      <a:r>
                        <a:rPr lang="en-JM" dirty="0" smtClean="0"/>
                        <a:t>Structured</a:t>
                      </a:r>
                      <a:endParaRPr lang="en-JM" dirty="0"/>
                    </a:p>
                  </a:txBody>
                  <a:tcPr/>
                </a:tc>
                <a:tc>
                  <a:txBody>
                    <a:bodyPr/>
                    <a:lstStyle/>
                    <a:p>
                      <a:r>
                        <a:rPr lang="en-JM" dirty="0" smtClean="0"/>
                        <a:t>Unstructured</a:t>
                      </a:r>
                      <a:endParaRPr lang="en-JM" dirty="0"/>
                    </a:p>
                  </a:txBody>
                  <a:tcPr/>
                </a:tc>
              </a:tr>
              <a:tr h="370840">
                <a:tc>
                  <a:txBody>
                    <a:bodyPr/>
                    <a:lstStyle/>
                    <a:p>
                      <a:r>
                        <a:rPr lang="en-JM" dirty="0" smtClean="0"/>
                        <a:t>Generalization</a:t>
                      </a:r>
                      <a:endParaRPr lang="en-JM" dirty="0"/>
                    </a:p>
                  </a:txBody>
                  <a:tcPr/>
                </a:tc>
                <a:tc>
                  <a:txBody>
                    <a:bodyPr/>
                    <a:lstStyle/>
                    <a:p>
                      <a:r>
                        <a:rPr lang="en-JM" dirty="0" smtClean="0"/>
                        <a:t>Contextual</a:t>
                      </a:r>
                      <a:r>
                        <a:rPr lang="en-JM" baseline="0" dirty="0" smtClean="0"/>
                        <a:t> understanding</a:t>
                      </a:r>
                      <a:endParaRPr lang="en-JM" dirty="0"/>
                    </a:p>
                  </a:txBody>
                  <a:tcPr/>
                </a:tc>
              </a:tr>
              <a:tr h="370840">
                <a:tc>
                  <a:txBody>
                    <a:bodyPr/>
                    <a:lstStyle/>
                    <a:p>
                      <a:r>
                        <a:rPr lang="en-JM" dirty="0" smtClean="0"/>
                        <a:t>Hard reliable data</a:t>
                      </a:r>
                      <a:endParaRPr lang="en-JM" dirty="0"/>
                    </a:p>
                  </a:txBody>
                  <a:tcPr/>
                </a:tc>
                <a:tc>
                  <a:txBody>
                    <a:bodyPr/>
                    <a:lstStyle/>
                    <a:p>
                      <a:r>
                        <a:rPr lang="en-JM" dirty="0" smtClean="0"/>
                        <a:t>Rich deep data</a:t>
                      </a:r>
                      <a:endParaRPr lang="en-JM" dirty="0"/>
                    </a:p>
                  </a:txBody>
                  <a:tcPr/>
                </a:tc>
              </a:tr>
              <a:tr h="370840">
                <a:tc>
                  <a:txBody>
                    <a:bodyPr/>
                    <a:lstStyle/>
                    <a:p>
                      <a:r>
                        <a:rPr lang="en-JM" dirty="0" smtClean="0"/>
                        <a:t>Macro</a:t>
                      </a:r>
                      <a:endParaRPr lang="en-JM" dirty="0"/>
                    </a:p>
                  </a:txBody>
                  <a:tcPr/>
                </a:tc>
                <a:tc>
                  <a:txBody>
                    <a:bodyPr/>
                    <a:lstStyle/>
                    <a:p>
                      <a:r>
                        <a:rPr lang="en-JM" dirty="0" smtClean="0"/>
                        <a:t>Micro </a:t>
                      </a:r>
                      <a:endParaRPr lang="en-JM" dirty="0"/>
                    </a:p>
                  </a:txBody>
                  <a:tcPr/>
                </a:tc>
              </a:tr>
              <a:tr h="370840">
                <a:tc>
                  <a:txBody>
                    <a:bodyPr/>
                    <a:lstStyle/>
                    <a:p>
                      <a:r>
                        <a:rPr lang="en-JM" dirty="0" smtClean="0"/>
                        <a:t>Behaviour</a:t>
                      </a:r>
                      <a:endParaRPr lang="en-JM" dirty="0"/>
                    </a:p>
                  </a:txBody>
                  <a:tcPr/>
                </a:tc>
                <a:tc>
                  <a:txBody>
                    <a:bodyPr/>
                    <a:lstStyle/>
                    <a:p>
                      <a:r>
                        <a:rPr lang="en-JM" dirty="0" smtClean="0"/>
                        <a:t>Meaning</a:t>
                      </a:r>
                      <a:endParaRPr lang="en-JM" dirty="0"/>
                    </a:p>
                  </a:txBody>
                  <a:tcPr/>
                </a:tc>
              </a:tr>
              <a:tr h="137159">
                <a:tc>
                  <a:txBody>
                    <a:bodyPr/>
                    <a:lstStyle/>
                    <a:p>
                      <a:r>
                        <a:rPr lang="en-JM" dirty="0" err="1" smtClean="0"/>
                        <a:t>Artifical</a:t>
                      </a:r>
                      <a:r>
                        <a:rPr lang="en-JM" dirty="0" smtClean="0"/>
                        <a:t> settings</a:t>
                      </a:r>
                      <a:endParaRPr lang="en-JM" dirty="0"/>
                    </a:p>
                  </a:txBody>
                  <a:tcPr/>
                </a:tc>
                <a:tc>
                  <a:txBody>
                    <a:bodyPr/>
                    <a:lstStyle/>
                    <a:p>
                      <a:r>
                        <a:rPr lang="en-JM" dirty="0" smtClean="0"/>
                        <a:t>Natural settings</a:t>
                      </a:r>
                      <a:endParaRPr lang="en-JM" dirty="0"/>
                    </a:p>
                  </a:txBody>
                  <a:tcPr/>
                </a:tc>
              </a:tr>
            </a:tbl>
          </a:graphicData>
        </a:graphic>
      </p:graphicFrame>
      <p:sp>
        <p:nvSpPr>
          <p:cNvPr id="3" name="Title 2"/>
          <p:cNvSpPr>
            <a:spLocks noGrp="1"/>
          </p:cNvSpPr>
          <p:nvPr>
            <p:ph type="title"/>
          </p:nvPr>
        </p:nvSpPr>
        <p:spPr>
          <a:xfrm>
            <a:off x="457200" y="274638"/>
            <a:ext cx="8229600" cy="715962"/>
          </a:xfrm>
        </p:spPr>
        <p:txBody>
          <a:bodyPr>
            <a:normAutofit fontScale="90000"/>
          </a:bodyPr>
          <a:lstStyle/>
          <a:p>
            <a:r>
              <a:rPr lang="en-JM" dirty="0" smtClean="0"/>
              <a:t>Quantitative vs. Qualitative </a:t>
            </a:r>
            <a:endParaRPr lang="en-JM" dirty="0"/>
          </a:p>
        </p:txBody>
      </p:sp>
      <p:sp>
        <p:nvSpPr>
          <p:cNvPr id="5" name="TextBox 4"/>
          <p:cNvSpPr txBox="1"/>
          <p:nvPr/>
        </p:nvSpPr>
        <p:spPr>
          <a:xfrm>
            <a:off x="3352800" y="6248400"/>
            <a:ext cx="4343400" cy="400110"/>
          </a:xfrm>
          <a:prstGeom prst="rect">
            <a:avLst/>
          </a:prstGeom>
          <a:noFill/>
        </p:spPr>
        <p:txBody>
          <a:bodyPr wrap="square" rtlCol="0">
            <a:spAutoFit/>
          </a:bodyPr>
          <a:lstStyle/>
          <a:p>
            <a:r>
              <a:rPr lang="en-JM" sz="2000" dirty="0" smtClean="0"/>
              <a:t>Sources: </a:t>
            </a:r>
            <a:r>
              <a:rPr lang="en-JM" sz="2000" dirty="0" err="1" smtClean="0"/>
              <a:t>Bryman</a:t>
            </a:r>
            <a:r>
              <a:rPr lang="en-JM" sz="2000" dirty="0" smtClean="0"/>
              <a:t> &amp; Bell, 2011</a:t>
            </a:r>
            <a:endParaRPr lang="en-JM" sz="2000" dirty="0"/>
          </a:p>
        </p:txBody>
      </p:sp>
    </p:spTree>
    <p:extLst>
      <p:ext uri="{BB962C8B-B14F-4D97-AF65-F5344CB8AC3E}">
        <p14:creationId xmlns="" xmlns:p14="http://schemas.microsoft.com/office/powerpoint/2010/main" val="1417934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JM" dirty="0"/>
              <a:t>Can I combine qualitative and quantitative methods? </a:t>
            </a:r>
          </a:p>
          <a:p>
            <a:pPr algn="just"/>
            <a:endParaRPr lang="en-JM" dirty="0"/>
          </a:p>
          <a:p>
            <a:pPr algn="just"/>
            <a:r>
              <a:rPr lang="en-JM" dirty="0"/>
              <a:t>There are many ways in which qualitative and quantitative data and analysis can be combined. Here are two </a:t>
            </a:r>
            <a:r>
              <a:rPr lang="en-JM" dirty="0" smtClean="0"/>
              <a:t>examples:</a:t>
            </a:r>
            <a:endParaRPr lang="en-JM" dirty="0"/>
          </a:p>
          <a:p>
            <a:pPr lvl="1" algn="just"/>
            <a:r>
              <a:rPr lang="en-JM" dirty="0" smtClean="0"/>
              <a:t>You </a:t>
            </a:r>
            <a:r>
              <a:rPr lang="en-JM" dirty="0"/>
              <a:t>may be interested in doing an analysis that is primarily quantitative, looking at social trends, or policy implications. However you also want to introduce a 'human touch' by conducting one or several interviews asking what these trends mean to people or how particular individuals experience events. After doing your quantitative analysis, you should include a chapter or section on the qualitative data you have collected. In your discussion of findings you can use the qualitative data to help you understand the patterns in the quantitative analysis. </a:t>
            </a:r>
            <a:endParaRPr lang="en-JM" dirty="0" smtClean="0"/>
          </a:p>
          <a:p>
            <a:pPr lvl="1" algn="just"/>
            <a:endParaRPr lang="en-JM" dirty="0"/>
          </a:p>
          <a:p>
            <a:pPr lvl="1" algn="just"/>
            <a:r>
              <a:rPr lang="en-JM" dirty="0" smtClean="0"/>
              <a:t>You </a:t>
            </a:r>
            <a:r>
              <a:rPr lang="en-JM" dirty="0"/>
              <a:t>may be interested in doing an evaluative case study of a process or policy. You will have a particular focus – a 'case' that you are looking at. You will triangulate methods – i.e. collect data in several different ways, and some of these data may be quantitative. You will analyse each type of data and describe this, and then write a discussion that shows how each piece of analysis contributes to the overall picture of what is going on. </a:t>
            </a:r>
          </a:p>
          <a:p>
            <a:pPr algn="just"/>
            <a:endParaRPr lang="en-JM" dirty="0"/>
          </a:p>
        </p:txBody>
      </p:sp>
      <p:sp>
        <p:nvSpPr>
          <p:cNvPr id="3" name="Title 2"/>
          <p:cNvSpPr>
            <a:spLocks noGrp="1"/>
          </p:cNvSpPr>
          <p:nvPr>
            <p:ph type="title"/>
          </p:nvPr>
        </p:nvSpPr>
        <p:spPr/>
        <p:txBody>
          <a:bodyPr/>
          <a:lstStyle/>
          <a:p>
            <a:r>
              <a:rPr lang="en-JM" dirty="0" smtClean="0"/>
              <a:t>Mixed Methods</a:t>
            </a:r>
            <a:endParaRPr lang="en-JM" dirty="0"/>
          </a:p>
        </p:txBody>
      </p:sp>
    </p:spTree>
    <p:extLst>
      <p:ext uri="{BB962C8B-B14F-4D97-AF65-F5344CB8AC3E}">
        <p14:creationId xmlns="" xmlns:p14="http://schemas.microsoft.com/office/powerpoint/2010/main" val="1870618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JM" dirty="0" smtClean="0"/>
              <a:t>Ethics is typically associated with morality which is concern with matters of right and wrong.  What is right or wrong varies based on religion, political ideologies, or the pragmatic observation of what seems to work and what doesn’t (</a:t>
            </a:r>
            <a:r>
              <a:rPr lang="en-JM" dirty="0"/>
              <a:t>B</a:t>
            </a:r>
            <a:r>
              <a:rPr lang="en-JM" dirty="0" smtClean="0"/>
              <a:t>obbie, 2004).</a:t>
            </a:r>
          </a:p>
          <a:p>
            <a:pPr algn="just"/>
            <a:endParaRPr lang="en-JM" dirty="0" smtClean="0"/>
          </a:p>
          <a:p>
            <a:pPr algn="just"/>
            <a:r>
              <a:rPr lang="en-JM" dirty="0" smtClean="0"/>
              <a:t>Ethical – “conforming to the standards of conduct of a given profession or group.”</a:t>
            </a:r>
          </a:p>
          <a:p>
            <a:pPr algn="just"/>
            <a:endParaRPr lang="en-JM" dirty="0" smtClean="0"/>
          </a:p>
          <a:p>
            <a:pPr algn="just"/>
            <a:r>
              <a:rPr lang="en-JM" dirty="0" smtClean="0"/>
              <a:t>Anyone involved in social science research needs to be aware of the general agreements shared by researchers about what is proper and improper in the conduct of scientific inquiry.</a:t>
            </a:r>
            <a:endParaRPr lang="en-JM" dirty="0"/>
          </a:p>
        </p:txBody>
      </p:sp>
      <p:sp>
        <p:nvSpPr>
          <p:cNvPr id="3" name="Title 2"/>
          <p:cNvSpPr>
            <a:spLocks noGrp="1"/>
          </p:cNvSpPr>
          <p:nvPr>
            <p:ph type="title"/>
          </p:nvPr>
        </p:nvSpPr>
        <p:spPr/>
        <p:txBody>
          <a:bodyPr/>
          <a:lstStyle/>
          <a:p>
            <a:r>
              <a:rPr lang="en-JM" dirty="0" smtClean="0"/>
              <a:t>Ethical Issues in Research</a:t>
            </a:r>
            <a:endParaRPr lang="en-JM" dirty="0"/>
          </a:p>
        </p:txBody>
      </p:sp>
    </p:spTree>
    <p:extLst>
      <p:ext uri="{BB962C8B-B14F-4D97-AF65-F5344CB8AC3E}">
        <p14:creationId xmlns="" xmlns:p14="http://schemas.microsoft.com/office/powerpoint/2010/main" val="14769429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Autofit/>
          </a:bodyPr>
          <a:lstStyle/>
          <a:p>
            <a:pPr algn="just"/>
            <a:r>
              <a:rPr lang="en-JM" sz="2200" b="1" dirty="0" smtClean="0">
                <a:solidFill>
                  <a:schemeClr val="bg2">
                    <a:lumMod val="50000"/>
                  </a:schemeClr>
                </a:solidFill>
              </a:rPr>
              <a:t>Voluntary Participation </a:t>
            </a:r>
            <a:r>
              <a:rPr lang="en-JM" sz="2200" dirty="0" smtClean="0"/>
              <a:t>– Participation in social experiments disrupts the subjects regular activities.  Knocking on participants doors, showing up in malls etc. signals the beginning of an activity that was not requested by the participants.</a:t>
            </a:r>
          </a:p>
          <a:p>
            <a:pPr algn="just"/>
            <a:endParaRPr lang="en-JM" sz="2200" dirty="0" smtClean="0"/>
          </a:p>
          <a:p>
            <a:pPr algn="just"/>
            <a:r>
              <a:rPr lang="en-JM" sz="2200" b="1" dirty="0">
                <a:solidFill>
                  <a:srgbClr val="92D050"/>
                </a:solidFill>
              </a:rPr>
              <a:t>No Harm to Participant</a:t>
            </a:r>
            <a:r>
              <a:rPr lang="en-JM" sz="2200" dirty="0"/>
              <a:t>: Social science should never injury the people being studied whether they volunteer or not.  One of the clearest instance of this norm is the practice concerning the revelation of information that would embarrass the subjects or endanger their lives, friendships, jobs, and so forth</a:t>
            </a:r>
            <a:r>
              <a:rPr lang="en-JM" sz="2200" dirty="0" smtClean="0"/>
              <a:t>.</a:t>
            </a:r>
          </a:p>
          <a:p>
            <a:pPr algn="just"/>
            <a:endParaRPr lang="en-JM" sz="2000" dirty="0"/>
          </a:p>
          <a:p>
            <a:pPr algn="just"/>
            <a:endParaRPr lang="en-JM" sz="2000" dirty="0"/>
          </a:p>
          <a:p>
            <a:pPr algn="just"/>
            <a:endParaRPr lang="en-JM" sz="2000" dirty="0" smtClean="0"/>
          </a:p>
          <a:p>
            <a:pPr algn="just"/>
            <a:endParaRPr lang="en-JM" sz="2000" dirty="0" smtClean="0"/>
          </a:p>
        </p:txBody>
      </p:sp>
      <p:sp>
        <p:nvSpPr>
          <p:cNvPr id="3" name="Title 2"/>
          <p:cNvSpPr>
            <a:spLocks noGrp="1"/>
          </p:cNvSpPr>
          <p:nvPr>
            <p:ph type="title"/>
          </p:nvPr>
        </p:nvSpPr>
        <p:spPr/>
        <p:txBody>
          <a:bodyPr>
            <a:normAutofit fontScale="90000"/>
          </a:bodyPr>
          <a:lstStyle/>
          <a:p>
            <a:r>
              <a:rPr lang="en-JM" dirty="0" smtClean="0"/>
              <a:t>General Agreements &amp; Treatment</a:t>
            </a:r>
            <a:endParaRPr lang="en-JM" dirty="0"/>
          </a:p>
        </p:txBody>
      </p:sp>
    </p:spTree>
    <p:extLst>
      <p:ext uri="{BB962C8B-B14F-4D97-AF65-F5344CB8AC3E}">
        <p14:creationId xmlns="" xmlns:p14="http://schemas.microsoft.com/office/powerpoint/2010/main" val="267030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3"/>
          </a:xfrm>
        </p:spPr>
        <p:txBody>
          <a:bodyPr>
            <a:noAutofit/>
          </a:bodyPr>
          <a:lstStyle/>
          <a:p>
            <a:pPr algn="just"/>
            <a:r>
              <a:rPr lang="en-JM" sz="2400" b="1" dirty="0" smtClean="0">
                <a:solidFill>
                  <a:srgbClr val="7030A0"/>
                </a:solidFill>
              </a:rPr>
              <a:t>Informed </a:t>
            </a:r>
            <a:r>
              <a:rPr lang="en-JM" sz="2400" b="1" dirty="0">
                <a:solidFill>
                  <a:srgbClr val="7030A0"/>
                </a:solidFill>
              </a:rPr>
              <a:t>Consent</a:t>
            </a:r>
            <a:r>
              <a:rPr lang="en-JM" sz="2400" dirty="0"/>
              <a:t>: increasingly, the ethical norm of voluntary participation and no harms to participants have become formalized by this concept.  </a:t>
            </a:r>
            <a:endParaRPr lang="en-JM" sz="2400" dirty="0" smtClean="0"/>
          </a:p>
          <a:p>
            <a:pPr algn="just"/>
            <a:endParaRPr lang="en-JM" sz="2400" dirty="0" smtClean="0"/>
          </a:p>
          <a:p>
            <a:pPr algn="just"/>
            <a:r>
              <a:rPr lang="en-JM" sz="2400" b="1" dirty="0">
                <a:solidFill>
                  <a:schemeClr val="accent3">
                    <a:lumMod val="75000"/>
                  </a:schemeClr>
                </a:solidFill>
              </a:rPr>
              <a:t>Anonymity and Confidentiality</a:t>
            </a:r>
            <a:r>
              <a:rPr lang="en-JM" sz="2400" dirty="0"/>
              <a:t>: the clearest concern in the protection of the subject’s interest is the protection of their identity, especially in survey research.</a:t>
            </a:r>
          </a:p>
          <a:p>
            <a:pPr algn="just"/>
            <a:endParaRPr lang="en-JM" sz="2000" dirty="0"/>
          </a:p>
          <a:p>
            <a:pPr algn="just"/>
            <a:endParaRPr lang="en-JM" sz="2000" dirty="0" smtClean="0"/>
          </a:p>
          <a:p>
            <a:pPr algn="just"/>
            <a:endParaRPr lang="en-JM" sz="2000" dirty="0" smtClean="0"/>
          </a:p>
        </p:txBody>
      </p:sp>
      <p:sp>
        <p:nvSpPr>
          <p:cNvPr id="3" name="Title 2"/>
          <p:cNvSpPr>
            <a:spLocks noGrp="1"/>
          </p:cNvSpPr>
          <p:nvPr>
            <p:ph type="title"/>
          </p:nvPr>
        </p:nvSpPr>
        <p:spPr/>
        <p:txBody>
          <a:bodyPr>
            <a:noAutofit/>
          </a:bodyPr>
          <a:lstStyle/>
          <a:p>
            <a:r>
              <a:rPr lang="en-JM" sz="3200" dirty="0" smtClean="0"/>
              <a:t>General Agreements &amp; Treatment </a:t>
            </a:r>
            <a:r>
              <a:rPr lang="en-JM" sz="3200" dirty="0" err="1" smtClean="0"/>
              <a:t>cont</a:t>
            </a:r>
            <a:endParaRPr lang="en-JM" sz="3200" dirty="0"/>
          </a:p>
        </p:txBody>
      </p:sp>
    </p:spTree>
    <p:extLst>
      <p:ext uri="{BB962C8B-B14F-4D97-AF65-F5344CB8AC3E}">
        <p14:creationId xmlns="" xmlns:p14="http://schemas.microsoft.com/office/powerpoint/2010/main" val="3850178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a:hlinkClick r:id="rId2"/>
              </a:rPr>
              <a:t>http://</a:t>
            </a:r>
            <a:r>
              <a:rPr lang="en-JM" dirty="0" smtClean="0">
                <a:hlinkClick r:id="rId2"/>
              </a:rPr>
              <a:t>libguides.usc.edu/writingguide/methodology</a:t>
            </a:r>
            <a:endParaRPr lang="en-JM" dirty="0" smtClean="0"/>
          </a:p>
          <a:p>
            <a:endParaRPr lang="en-JM" dirty="0" smtClean="0"/>
          </a:p>
          <a:p>
            <a:pPr algn="just"/>
            <a:r>
              <a:rPr lang="en-JM" dirty="0">
                <a:hlinkClick r:id="rId3"/>
              </a:rPr>
              <a:t>http://</a:t>
            </a:r>
            <a:r>
              <a:rPr lang="en-JM" dirty="0" smtClean="0">
                <a:hlinkClick r:id="rId3"/>
              </a:rPr>
              <a:t>www.statcan.ca/english/edu/power/ch2/methods/methods.htm</a:t>
            </a:r>
            <a:endParaRPr lang="en-JM" dirty="0"/>
          </a:p>
        </p:txBody>
      </p:sp>
      <p:sp>
        <p:nvSpPr>
          <p:cNvPr id="3" name="Title 2"/>
          <p:cNvSpPr>
            <a:spLocks noGrp="1"/>
          </p:cNvSpPr>
          <p:nvPr>
            <p:ph type="title"/>
          </p:nvPr>
        </p:nvSpPr>
        <p:spPr/>
        <p:txBody>
          <a:bodyPr/>
          <a:lstStyle/>
          <a:p>
            <a:r>
              <a:rPr lang="en-JM" dirty="0" smtClean="0"/>
              <a:t>Further reading/guidance</a:t>
            </a:r>
            <a:endParaRPr lang="en-JM" dirty="0"/>
          </a:p>
        </p:txBody>
      </p:sp>
    </p:spTree>
    <p:extLst>
      <p:ext uri="{BB962C8B-B14F-4D97-AF65-F5344CB8AC3E}">
        <p14:creationId xmlns="" xmlns:p14="http://schemas.microsoft.com/office/powerpoint/2010/main" val="4111483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001000" cy="4538472"/>
          </a:xfrm>
        </p:spPr>
        <p:txBody>
          <a:bodyPr>
            <a:normAutofit fontScale="62500" lnSpcReduction="20000"/>
          </a:bodyPr>
          <a:lstStyle/>
          <a:p>
            <a:r>
              <a:rPr lang="en-JM" dirty="0"/>
              <a:t>Academia.edu (2015) The Four Main Approaches to Research retrieved from </a:t>
            </a:r>
            <a:r>
              <a:rPr lang="en-JM" dirty="0">
                <a:hlinkClick r:id="rId2"/>
              </a:rPr>
              <a:t>http://</a:t>
            </a:r>
            <a:r>
              <a:rPr lang="en-JM" dirty="0" smtClean="0">
                <a:hlinkClick r:id="rId2"/>
              </a:rPr>
              <a:t>www.academia.edu/5085699/The_four_main_approaches</a:t>
            </a:r>
            <a:endParaRPr lang="en-JM" dirty="0" smtClean="0"/>
          </a:p>
          <a:p>
            <a:r>
              <a:rPr lang="en-JM" dirty="0" err="1" smtClean="0"/>
              <a:t>Babbie</a:t>
            </a:r>
            <a:r>
              <a:rPr lang="en-JM" dirty="0" smtClean="0"/>
              <a:t>, E 2004 The Practice of Social Research, 10</a:t>
            </a:r>
            <a:r>
              <a:rPr lang="en-JM" baseline="30000" dirty="0" smtClean="0"/>
              <a:t>th</a:t>
            </a:r>
            <a:r>
              <a:rPr lang="en-JM" dirty="0" smtClean="0"/>
              <a:t> ed., Thompson </a:t>
            </a:r>
            <a:r>
              <a:rPr lang="en-JM" dirty="0" err="1" smtClean="0"/>
              <a:t>Wadsorth</a:t>
            </a:r>
            <a:r>
              <a:rPr lang="en-JM" dirty="0" smtClean="0"/>
              <a:t>, USA</a:t>
            </a:r>
          </a:p>
          <a:p>
            <a:r>
              <a:rPr lang="en-JM" dirty="0" smtClean="0"/>
              <a:t>Greener S. &amp; </a:t>
            </a:r>
            <a:r>
              <a:rPr lang="en-JM" dirty="0" err="1" smtClean="0"/>
              <a:t>Martelli</a:t>
            </a:r>
            <a:r>
              <a:rPr lang="en-JM" dirty="0" smtClean="0"/>
              <a:t> J 2015 Introduction to Business Research Method, 2</a:t>
            </a:r>
            <a:r>
              <a:rPr lang="en-JM" baseline="30000" dirty="0" smtClean="0"/>
              <a:t>nd</a:t>
            </a:r>
            <a:r>
              <a:rPr lang="en-JM" dirty="0" smtClean="0"/>
              <a:t> ed., Bookboon.com </a:t>
            </a:r>
          </a:p>
          <a:p>
            <a:r>
              <a:rPr lang="en-JM" i="1" dirty="0"/>
              <a:t>Leedy, P.D. &amp; </a:t>
            </a:r>
            <a:r>
              <a:rPr lang="en-JM" i="1" dirty="0" err="1"/>
              <a:t>Ormrod</a:t>
            </a:r>
            <a:r>
              <a:rPr lang="en-JM" i="1" dirty="0"/>
              <a:t>, JE 2001 Practical Research: Planning and Design 7</a:t>
            </a:r>
            <a:r>
              <a:rPr lang="en-JM" i="1" baseline="30000" dirty="0"/>
              <a:t>th</a:t>
            </a:r>
            <a:r>
              <a:rPr lang="en-JM" i="1" dirty="0"/>
              <a:t> </a:t>
            </a:r>
            <a:r>
              <a:rPr lang="en-JM" i="1" dirty="0" err="1"/>
              <a:t>Ed.</a:t>
            </a:r>
            <a:r>
              <a:rPr lang="en-JM" dirty="0" err="1"/>
              <a:t>,Upper</a:t>
            </a:r>
            <a:r>
              <a:rPr lang="en-JM" dirty="0"/>
              <a:t> Saddle River, NJ: Merrill/Prentice Hall </a:t>
            </a:r>
          </a:p>
          <a:p>
            <a:r>
              <a:rPr lang="en-JM" dirty="0" smtClean="0"/>
              <a:t>Shankman, </a:t>
            </a:r>
            <a:r>
              <a:rPr lang="en-JM" dirty="0" err="1" smtClean="0"/>
              <a:t>Samatha</a:t>
            </a:r>
            <a:r>
              <a:rPr lang="en-JM" dirty="0" smtClean="0"/>
              <a:t> (2014) 3 Biggest Challenges Facing the Global Aviation Industry </a:t>
            </a:r>
            <a:r>
              <a:rPr lang="en-JM" dirty="0"/>
              <a:t>retrieved from </a:t>
            </a:r>
            <a:r>
              <a:rPr lang="en-JM" dirty="0">
                <a:hlinkClick r:id="rId3"/>
              </a:rPr>
              <a:t>https://skift.com/2014/10/14/3-biggest-challenges-facing-the-global-aviation-industry</a:t>
            </a:r>
            <a:r>
              <a:rPr lang="en-JM" dirty="0" smtClean="0">
                <a:hlinkClick r:id="rId3"/>
              </a:rPr>
              <a:t>/</a:t>
            </a:r>
            <a:r>
              <a:rPr lang="en-JM" dirty="0" smtClean="0"/>
              <a:t>.</a:t>
            </a:r>
          </a:p>
          <a:p>
            <a:r>
              <a:rPr lang="en-JM" dirty="0"/>
              <a:t> </a:t>
            </a:r>
            <a:r>
              <a:rPr lang="en-JM" dirty="0">
                <a:hlinkClick r:id="rId4"/>
              </a:rPr>
              <a:t>http://</a:t>
            </a:r>
            <a:r>
              <a:rPr lang="en-JM" dirty="0" smtClean="0">
                <a:hlinkClick r:id="rId4"/>
              </a:rPr>
              <a:t>www.businessdictionary.com/definition/research-methodology.html</a:t>
            </a:r>
            <a:endParaRPr lang="en-JM" dirty="0" smtClean="0"/>
          </a:p>
          <a:p>
            <a:r>
              <a:rPr lang="en-JM" dirty="0" smtClean="0"/>
              <a:t>Winch, Chris, Todd, Malcolm,</a:t>
            </a:r>
            <a:r>
              <a:rPr lang="en-JM" dirty="0"/>
              <a:t> </a:t>
            </a:r>
            <a:r>
              <a:rPr lang="en-JM" dirty="0" smtClean="0"/>
              <a:t>Baker, Ian,</a:t>
            </a:r>
            <a:r>
              <a:rPr lang="en-JM" dirty="0"/>
              <a:t> </a:t>
            </a:r>
            <a:r>
              <a:rPr lang="en-JM" dirty="0" smtClean="0"/>
              <a:t>Blain, Jenny and Smith, Karen (2017) Guide to Undergraduate dissertation in the Social Science – </a:t>
            </a:r>
            <a:r>
              <a:rPr lang="en-JM" dirty="0"/>
              <a:t>Methodology retrieved from </a:t>
            </a:r>
            <a:r>
              <a:rPr lang="en-JM" dirty="0">
                <a:hlinkClick r:id="rId5"/>
              </a:rPr>
              <a:t>http://</a:t>
            </a:r>
            <a:r>
              <a:rPr lang="en-JM" dirty="0" smtClean="0">
                <a:hlinkClick r:id="rId5"/>
              </a:rPr>
              <a:t>www.socscidiss.bham.ac.uk/methodologies.html#ref</a:t>
            </a:r>
            <a:r>
              <a:rPr lang="en-JM" dirty="0" smtClean="0"/>
              <a:t> </a:t>
            </a:r>
            <a:endParaRPr lang="en-JM" dirty="0"/>
          </a:p>
          <a:p>
            <a:endParaRPr lang="en-JM" dirty="0" smtClean="0"/>
          </a:p>
          <a:p>
            <a:endParaRPr lang="en-JM" dirty="0"/>
          </a:p>
        </p:txBody>
      </p:sp>
      <p:sp>
        <p:nvSpPr>
          <p:cNvPr id="3" name="Title 2"/>
          <p:cNvSpPr>
            <a:spLocks noGrp="1"/>
          </p:cNvSpPr>
          <p:nvPr>
            <p:ph type="title"/>
          </p:nvPr>
        </p:nvSpPr>
        <p:spPr/>
        <p:txBody>
          <a:bodyPr/>
          <a:lstStyle/>
          <a:p>
            <a:r>
              <a:rPr lang="en-JM" dirty="0" smtClean="0"/>
              <a:t>References</a:t>
            </a:r>
            <a:endParaRPr lang="en-JM" dirty="0"/>
          </a:p>
        </p:txBody>
      </p:sp>
    </p:spTree>
    <p:extLst>
      <p:ext uri="{BB962C8B-B14F-4D97-AF65-F5344CB8AC3E}">
        <p14:creationId xmlns="" xmlns:p14="http://schemas.microsoft.com/office/powerpoint/2010/main" val="250308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Learning Outcomes </a:t>
            </a:r>
          </a:p>
          <a:p>
            <a:pPr>
              <a:buNone/>
            </a:pPr>
            <a:endParaRPr lang="en-US" dirty="0" smtClean="0"/>
          </a:p>
          <a:p>
            <a:pPr marL="624078" indent="-514350">
              <a:buFont typeface="+mj-lt"/>
              <a:buAutoNum type="arabicPeriod"/>
            </a:pPr>
            <a:r>
              <a:rPr lang="en-US" dirty="0" smtClean="0"/>
              <a:t>Examine appropriate research methodologies and approaches as part of the research process. </a:t>
            </a:r>
          </a:p>
          <a:p>
            <a:pPr marL="624078" indent="-514350">
              <a:buFont typeface="+mj-lt"/>
              <a:buAutoNum type="arabicPeriod"/>
            </a:pPr>
            <a:endParaRPr lang="en-US" dirty="0" smtClean="0"/>
          </a:p>
          <a:p>
            <a:pPr marL="624078" indent="-514350">
              <a:buFont typeface="+mj-lt"/>
              <a:buAutoNum type="arabicPeriod"/>
            </a:pPr>
            <a:r>
              <a:rPr lang="en-US" dirty="0" smtClean="0"/>
              <a:t>Conduct and </a:t>
            </a:r>
            <a:r>
              <a:rPr lang="en-US" dirty="0" err="1" smtClean="0"/>
              <a:t>analyse</a:t>
            </a:r>
            <a:r>
              <a:rPr lang="en-US" dirty="0" smtClean="0"/>
              <a:t> research relevant to a business research project. </a:t>
            </a:r>
          </a:p>
          <a:p>
            <a:pPr marL="624078" indent="-514350">
              <a:buFont typeface="+mj-lt"/>
              <a:buAutoNum type="arabicPeriod"/>
            </a:pPr>
            <a:endParaRPr lang="en-US" dirty="0" smtClean="0"/>
          </a:p>
          <a:p>
            <a:pPr marL="624078" indent="-514350">
              <a:buFont typeface="+mj-lt"/>
              <a:buAutoNum type="arabicPeriod"/>
            </a:pPr>
            <a:r>
              <a:rPr lang="en-US" dirty="0" smtClean="0"/>
              <a:t>Communicate the outcomes of a research project to identified stakeholders. </a:t>
            </a:r>
          </a:p>
          <a:p>
            <a:pPr marL="624078" indent="-514350">
              <a:buFont typeface="+mj-lt"/>
              <a:buAutoNum type="arabicPeriod"/>
            </a:pPr>
            <a:endParaRPr lang="en-US" dirty="0" smtClean="0"/>
          </a:p>
          <a:p>
            <a:pPr marL="624078" indent="-514350">
              <a:buFont typeface="+mj-lt"/>
              <a:buAutoNum type="arabicPeriod"/>
            </a:pPr>
            <a:r>
              <a:rPr lang="en-US" dirty="0" smtClean="0"/>
              <a:t>Reflect on the application of research methodologies and concepts. </a:t>
            </a:r>
          </a:p>
          <a:p>
            <a:pPr>
              <a:buFont typeface="Arial" pitchFamily="34" charset="0"/>
              <a:buChar char="•"/>
            </a:pPr>
            <a:endParaRPr lang="en-US" dirty="0"/>
          </a:p>
        </p:txBody>
      </p:sp>
      <p:sp>
        <p:nvSpPr>
          <p:cNvPr id="3" name="Title 2"/>
          <p:cNvSpPr>
            <a:spLocks noGrp="1"/>
          </p:cNvSpPr>
          <p:nvPr>
            <p:ph type="title"/>
          </p:nvPr>
        </p:nvSpPr>
        <p:spPr/>
        <p:txBody>
          <a:bodyPr/>
          <a:lstStyle/>
          <a:p>
            <a:r>
              <a:rPr lang="en-US" dirty="0" smtClean="0"/>
              <a:t>Content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JM" dirty="0" smtClean="0"/>
              <a:t>Learning Outcome 1:</a:t>
            </a:r>
          </a:p>
          <a:p>
            <a:pPr lvl="1" algn="just">
              <a:buNone/>
            </a:pPr>
            <a:endParaRPr lang="en-JM" dirty="0"/>
          </a:p>
          <a:p>
            <a:pPr lvl="1" algn="just"/>
            <a:r>
              <a:rPr lang="en-JM" dirty="0"/>
              <a:t>Examine appropriate research methodologies and approaches as part of the research process</a:t>
            </a:r>
            <a:r>
              <a:rPr lang="en-JM" dirty="0" smtClean="0"/>
              <a:t>.</a:t>
            </a:r>
          </a:p>
          <a:p>
            <a:pPr lvl="1" algn="just"/>
            <a:endParaRPr lang="en-JM" dirty="0"/>
          </a:p>
        </p:txBody>
      </p:sp>
      <p:sp>
        <p:nvSpPr>
          <p:cNvPr id="3" name="Title 2"/>
          <p:cNvSpPr>
            <a:spLocks noGrp="1"/>
          </p:cNvSpPr>
          <p:nvPr>
            <p:ph type="title"/>
          </p:nvPr>
        </p:nvSpPr>
        <p:spPr/>
        <p:txBody>
          <a:bodyPr/>
          <a:lstStyle/>
          <a:p>
            <a:r>
              <a:rPr lang="en-JM" dirty="0" smtClean="0"/>
              <a:t>Content</a:t>
            </a:r>
            <a:endParaRPr lang="en-JM" dirty="0"/>
          </a:p>
        </p:txBody>
      </p:sp>
    </p:spTree>
    <p:extLst>
      <p:ext uri="{BB962C8B-B14F-4D97-AF65-F5344CB8AC3E}">
        <p14:creationId xmlns="" xmlns:p14="http://schemas.microsoft.com/office/powerpoint/2010/main" val="133010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normAutofit/>
          </a:bodyPr>
          <a:lstStyle/>
          <a:p>
            <a:pPr algn="just">
              <a:lnSpc>
                <a:spcPct val="150000"/>
              </a:lnSpc>
            </a:pPr>
            <a:r>
              <a:rPr lang="en-JM" dirty="0" smtClean="0"/>
              <a:t>At the end of this session, Learners should be able to:</a:t>
            </a:r>
          </a:p>
          <a:p>
            <a:pPr lvl="1" algn="just">
              <a:lnSpc>
                <a:spcPct val="150000"/>
              </a:lnSpc>
            </a:pPr>
            <a:r>
              <a:rPr lang="en-JM" dirty="0" smtClean="0"/>
              <a:t>P1 Produce a research proposal that clearly defines a research question or hypothesis supported by a literature review</a:t>
            </a:r>
            <a:r>
              <a:rPr lang="en-JM" dirty="0" smtClean="0"/>
              <a:t>:</a:t>
            </a:r>
            <a:endParaRPr lang="en-JM" dirty="0" smtClean="0"/>
          </a:p>
        </p:txBody>
      </p:sp>
      <p:sp>
        <p:nvSpPr>
          <p:cNvPr id="3" name="Title 2"/>
          <p:cNvSpPr>
            <a:spLocks noGrp="1"/>
          </p:cNvSpPr>
          <p:nvPr>
            <p:ph type="title"/>
          </p:nvPr>
        </p:nvSpPr>
        <p:spPr/>
        <p:txBody>
          <a:bodyPr/>
          <a:lstStyle/>
          <a:p>
            <a:r>
              <a:rPr lang="en-JM" dirty="0" smtClean="0"/>
              <a:t>Learning Objectives</a:t>
            </a:r>
            <a:endParaRPr lang="en-JM" dirty="0"/>
          </a:p>
        </p:txBody>
      </p:sp>
    </p:spTree>
    <p:extLst>
      <p:ext uri="{BB962C8B-B14F-4D97-AF65-F5344CB8AC3E}">
        <p14:creationId xmlns="" xmlns:p14="http://schemas.microsoft.com/office/powerpoint/2010/main" val="395797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searcg.png"/>
          <p:cNvPicPr>
            <a:picLocks noGrp="1" noChangeAspect="1"/>
          </p:cNvPicPr>
          <p:nvPr>
            <p:ph idx="1"/>
          </p:nvPr>
        </p:nvPicPr>
        <p:blipFill>
          <a:blip r:embed="rId2"/>
          <a:stretch>
            <a:fillRect/>
          </a:stretch>
        </p:blipFill>
        <p:spPr>
          <a:xfrm>
            <a:off x="1143000" y="1524000"/>
            <a:ext cx="7315199" cy="4612742"/>
          </a:xfrm>
        </p:spPr>
      </p:pic>
      <p:sp>
        <p:nvSpPr>
          <p:cNvPr id="3" name="Title 2"/>
          <p:cNvSpPr>
            <a:spLocks noGrp="1"/>
          </p:cNvSpPr>
          <p:nvPr>
            <p:ph type="title"/>
          </p:nvPr>
        </p:nvSpPr>
        <p:spPr/>
        <p:txBody>
          <a:bodyPr/>
          <a:lstStyle/>
          <a:p>
            <a:pPr algn="ctr"/>
            <a:r>
              <a:rPr lang="en-US" dirty="0" smtClean="0"/>
              <a:t>What is research?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Research is sometimes referred to as systematic inquiry. Research entails the ordered collection, presentation and analysis of information based on a specific topic. This collection and presentation of data is conducted in a sequenced manner, following a step by step procedure. </a:t>
            </a:r>
            <a:endParaRPr lang="en-US" dirty="0"/>
          </a:p>
        </p:txBody>
      </p:sp>
      <p:sp>
        <p:nvSpPr>
          <p:cNvPr id="3" name="Title 2"/>
          <p:cNvSpPr>
            <a:spLocks noGrp="1"/>
          </p:cNvSpPr>
          <p:nvPr>
            <p:ph type="title"/>
          </p:nvPr>
        </p:nvSpPr>
        <p:spPr/>
        <p:txBody>
          <a:bodyPr/>
          <a:lstStyle/>
          <a:p>
            <a:r>
              <a:rPr lang="en-US" dirty="0" smtClean="0"/>
              <a:t>Definition of Research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jpg"/>
          <p:cNvPicPr>
            <a:picLocks noGrp="1" noChangeAspect="1"/>
          </p:cNvPicPr>
          <p:nvPr>
            <p:ph idx="1"/>
          </p:nvPr>
        </p:nvPicPr>
        <p:blipFill>
          <a:blip r:embed="rId2"/>
          <a:stretch>
            <a:fillRect/>
          </a:stretch>
        </p:blipFill>
        <p:spPr>
          <a:xfrm>
            <a:off x="1905000" y="1371600"/>
            <a:ext cx="5943600" cy="4178165"/>
          </a:xfrm>
        </p:spPr>
      </p:pic>
      <p:sp>
        <p:nvSpPr>
          <p:cNvPr id="3" name="Title 2"/>
          <p:cNvSpPr>
            <a:spLocks noGrp="1"/>
          </p:cNvSpPr>
          <p:nvPr>
            <p:ph type="title"/>
          </p:nvPr>
        </p:nvSpPr>
        <p:spPr/>
        <p:txBody>
          <a:bodyPr>
            <a:normAutofit fontScale="90000"/>
          </a:bodyPr>
          <a:lstStyle/>
          <a:p>
            <a:r>
              <a:rPr lang="en-US" dirty="0" smtClean="0"/>
              <a:t>What are the rationales/reasons for conducting research?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2708</TotalTime>
  <Words>2455</Words>
  <Application>Microsoft Office PowerPoint</Application>
  <PresentationFormat>On-screen Show (4:3)</PresentationFormat>
  <Paragraphs>247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      Research Project  </vt:lpstr>
      <vt:lpstr>Unit Introduction</vt:lpstr>
      <vt:lpstr>Aims of the Unit:  </vt:lpstr>
      <vt:lpstr>Content</vt:lpstr>
      <vt:lpstr>Content</vt:lpstr>
      <vt:lpstr>Learning Objectives</vt:lpstr>
      <vt:lpstr>What is research? </vt:lpstr>
      <vt:lpstr>Definition of Research </vt:lpstr>
      <vt:lpstr>What are the rationales/reasons for conducting research? </vt:lpstr>
      <vt:lpstr>Rationales/Reasons  for Research </vt:lpstr>
      <vt:lpstr>Types of Research </vt:lpstr>
      <vt:lpstr>Nature of Pure Academic Research </vt:lpstr>
      <vt:lpstr>Reasons for conducting Business Research </vt:lpstr>
      <vt:lpstr>The Nature of Business Research by Greener and Martelli’s</vt:lpstr>
      <vt:lpstr>The Nature of Business Research by Greener and Martelli’s</vt:lpstr>
      <vt:lpstr>Key Terms</vt:lpstr>
      <vt:lpstr>Research Problem/Theme</vt:lpstr>
      <vt:lpstr>Research Objectives:</vt:lpstr>
      <vt:lpstr>Put the Problem into Specific terms</vt:lpstr>
      <vt:lpstr>Research Questions </vt:lpstr>
      <vt:lpstr>Refining researchable questions and objectives by Greener and Martelli’s</vt:lpstr>
      <vt:lpstr>Methodologies for research</vt:lpstr>
      <vt:lpstr>Saunders’ research onion  as a guide to establishing a methodological approach </vt:lpstr>
      <vt:lpstr>Slide 24</vt:lpstr>
      <vt:lpstr>Quantitative </vt:lpstr>
      <vt:lpstr>Quantitative Data</vt:lpstr>
      <vt:lpstr>Quantitative Strategies </vt:lpstr>
      <vt:lpstr>Quantitative Strategies cont</vt:lpstr>
      <vt:lpstr>Quantitative Strategies</vt:lpstr>
      <vt:lpstr>Qualitative Analysis</vt:lpstr>
      <vt:lpstr>Qualitative </vt:lpstr>
      <vt:lpstr>Qualitative Data Collection</vt:lpstr>
      <vt:lpstr>Quantitative vs. Qualitative </vt:lpstr>
      <vt:lpstr>Mixed Methods</vt:lpstr>
      <vt:lpstr>Ethical Issues in Research</vt:lpstr>
      <vt:lpstr>General Agreements &amp; Treatment</vt:lpstr>
      <vt:lpstr>General Agreements &amp; Treatment cont</vt:lpstr>
      <vt:lpstr>Further reading/guidance</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Research Project</dc:title>
  <dc:creator>Dwayne Cargill</dc:creator>
  <cp:lastModifiedBy>HP</cp:lastModifiedBy>
  <cp:revision>62</cp:revision>
  <cp:lastPrinted>2015-09-08T22:37:04Z</cp:lastPrinted>
  <dcterms:created xsi:type="dcterms:W3CDTF">2015-09-03T01:21:11Z</dcterms:created>
  <dcterms:modified xsi:type="dcterms:W3CDTF">2019-09-08T07:29:18Z</dcterms:modified>
</cp:coreProperties>
</file>