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1"/>
  </p:handoutMasterIdLst>
  <p:sldIdLst>
    <p:sldId id="256" r:id="rId2"/>
    <p:sldId id="257" r:id="rId3"/>
    <p:sldId id="258" r:id="rId4"/>
    <p:sldId id="280" r:id="rId5"/>
    <p:sldId id="316" r:id="rId6"/>
    <p:sldId id="317" r:id="rId7"/>
    <p:sldId id="318" r:id="rId8"/>
    <p:sldId id="306" r:id="rId9"/>
    <p:sldId id="307" r:id="rId10"/>
    <p:sldId id="308" r:id="rId11"/>
    <p:sldId id="309" r:id="rId12"/>
    <p:sldId id="310" r:id="rId13"/>
    <p:sldId id="311" r:id="rId14"/>
    <p:sldId id="312" r:id="rId15"/>
    <p:sldId id="313" r:id="rId16"/>
    <p:sldId id="314" r:id="rId17"/>
    <p:sldId id="315" r:id="rId18"/>
    <p:sldId id="290"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832187A3-ED0E-4877-9747-27C639F59024}">
          <p14:sldIdLst>
            <p14:sldId id="256"/>
            <p14:sldId id="257"/>
            <p14:sldId id="258"/>
            <p14:sldId id="280"/>
            <p14:sldId id="316"/>
            <p14:sldId id="317"/>
            <p14:sldId id="318"/>
            <p14:sldId id="306"/>
            <p14:sldId id="307"/>
            <p14:sldId id="308"/>
            <p14:sldId id="309"/>
            <p14:sldId id="310"/>
            <p14:sldId id="311"/>
            <p14:sldId id="312"/>
            <p14:sldId id="313"/>
            <p14:sldId id="314"/>
            <p14:sldId id="315"/>
            <p14:sldId id="290"/>
            <p14:sldId id="27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pPr/>
              <a:t>16/01/2017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pPr/>
              <a:t>‹#›</a:t>
            </a:fld>
            <a:endParaRPr lang="en-JM"/>
          </a:p>
        </p:txBody>
      </p:sp>
    </p:spTree>
    <p:extLst>
      <p:ext uri="{BB962C8B-B14F-4D97-AF65-F5344CB8AC3E}">
        <p14:creationId xmlns:p14="http://schemas.microsoft.com/office/powerpoint/2010/main" xmlns="" val="3629583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pPr/>
              <a:t>16/01/2017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pPr/>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pPr/>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pPr/>
              <a:t>16/01/2017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pPr/>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uides.is.uwa.edu.au/c.php?g=324809&amp;p=2178053" TargetMode="External"/><Relationship Id="rId2" Type="http://schemas.openxmlformats.org/officeDocument/2006/relationships/hyperlink" Target="http://www.zotero.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uides.is.uwa.edu.au/c.php?g=324809&amp;p=2178053" TargetMode="External"/><Relationship Id="rId2" Type="http://schemas.openxmlformats.org/officeDocument/2006/relationships/hyperlink" Target="http://libguides.usc.edu/writingguide/methodolog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kift.com/2014/10/14/3-biggest-challenges-facing-the-global-aviation-industry/" TargetMode="External"/><Relationship Id="rId2" Type="http://schemas.openxmlformats.org/officeDocument/2006/relationships/hyperlink" Target="http://www.academia.edu/5085699/The_four_main_approaches" TargetMode="External"/><Relationship Id="rId1" Type="http://schemas.openxmlformats.org/officeDocument/2006/relationships/slideLayout" Target="../slideLayouts/slideLayout2.xml"/><Relationship Id="rId5" Type="http://schemas.openxmlformats.org/officeDocument/2006/relationships/hyperlink" Target="http://www.socscidiss.bham.ac.uk/methodologies.html" TargetMode="External"/><Relationship Id="rId4" Type="http://schemas.openxmlformats.org/officeDocument/2006/relationships/hyperlink" Target="http://www.businessdictionary.com/definition/research-methodolog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vid.com/" TargetMode="External"/><Relationship Id="rId2" Type="http://schemas.openxmlformats.org/officeDocument/2006/relationships/hyperlink" Target="http://www.emeraldinsight.com/" TargetMode="External"/><Relationship Id="rId1" Type="http://schemas.openxmlformats.org/officeDocument/2006/relationships/slideLayout" Target="../slideLayouts/slideLayout2.xml"/><Relationship Id="rId4" Type="http://schemas.openxmlformats.org/officeDocument/2006/relationships/hyperlink" Target="http://www.ebscohost.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ambridgetechnical.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11: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January 16, 2017</a:t>
            </a:r>
            <a:endParaRPr lang="en-JM" sz="1600" dirty="0"/>
          </a:p>
        </p:txBody>
      </p:sp>
    </p:spTree>
    <p:extLst>
      <p:ext uri="{BB962C8B-B14F-4D97-AF65-F5344CB8AC3E}">
        <p14:creationId xmlns:p14="http://schemas.microsoft.com/office/powerpoint/2010/main" xmlns="" val="170823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Literature Review</a:t>
            </a:r>
            <a:endParaRPr lang="en-JM" dirty="0"/>
          </a:p>
        </p:txBody>
      </p:sp>
      <p:sp>
        <p:nvSpPr>
          <p:cNvPr id="3" name="Content Placeholder 2"/>
          <p:cNvSpPr>
            <a:spLocks noGrp="1"/>
          </p:cNvSpPr>
          <p:nvPr>
            <p:ph idx="1"/>
          </p:nvPr>
        </p:nvSpPr>
        <p:spPr/>
        <p:txBody>
          <a:bodyPr>
            <a:normAutofit fontScale="77500" lnSpcReduction="20000"/>
          </a:bodyPr>
          <a:lstStyle/>
          <a:p>
            <a:pPr algn="just"/>
            <a:r>
              <a:rPr lang="en-JM" dirty="0" smtClean="0"/>
              <a:t>Any research, inductive or deductive, which you undertake for academic purposes, will require a review of relevant literature, and that will be a “critical” review, not just a description of what others have said (Greener &amp; </a:t>
            </a:r>
            <a:r>
              <a:rPr lang="en-JM" dirty="0" err="1" smtClean="0"/>
              <a:t>Martelli</a:t>
            </a:r>
            <a:r>
              <a:rPr lang="en-JM" dirty="0" smtClean="0"/>
              <a:t> 2015).</a:t>
            </a:r>
          </a:p>
          <a:p>
            <a:pPr algn="just"/>
            <a:endParaRPr lang="en-JM" dirty="0"/>
          </a:p>
          <a:p>
            <a:pPr algn="just"/>
            <a:r>
              <a:rPr lang="en-JM" dirty="0"/>
              <a:t>A literature review is an objective, thorough summary and critical analysis of the relevant available research and non-research literature on the topic being studied (Hart, 1998</a:t>
            </a:r>
            <a:r>
              <a:rPr lang="en-JM" dirty="0" smtClean="0"/>
              <a:t>).</a:t>
            </a:r>
          </a:p>
          <a:p>
            <a:pPr algn="just"/>
            <a:endParaRPr lang="en-JM" dirty="0" smtClean="0"/>
          </a:p>
          <a:p>
            <a:pPr algn="just"/>
            <a:r>
              <a:rPr lang="en-JM" dirty="0" smtClean="0"/>
              <a:t>You goal should be to indicate where your report fits in the context of the general body of scientific knowledge and bring readers up-to-date on the previous research in the area pointing to the general agreements and disagreements among the previous research (</a:t>
            </a:r>
            <a:r>
              <a:rPr lang="en-JM" dirty="0" err="1" smtClean="0"/>
              <a:t>Babbie</a:t>
            </a:r>
            <a:r>
              <a:rPr lang="en-JM" dirty="0" smtClean="0"/>
              <a:t> 2004)</a:t>
            </a:r>
            <a:endParaRPr lang="en-JM" dirty="0"/>
          </a:p>
          <a:p>
            <a:endParaRPr lang="en-JM" dirty="0" smtClean="0"/>
          </a:p>
          <a:p>
            <a:endParaRPr lang="en-JM" dirty="0"/>
          </a:p>
        </p:txBody>
      </p:sp>
    </p:spTree>
    <p:extLst>
      <p:ext uri="{BB962C8B-B14F-4D97-AF65-F5344CB8AC3E}">
        <p14:creationId xmlns:p14="http://schemas.microsoft.com/office/powerpoint/2010/main" xmlns="" val="170266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Literature Review</a:t>
            </a:r>
            <a:endParaRPr lang="en-JM" dirty="0"/>
          </a:p>
        </p:txBody>
      </p:sp>
      <p:sp>
        <p:nvSpPr>
          <p:cNvPr id="3" name="Content Placeholder 2"/>
          <p:cNvSpPr>
            <a:spLocks noGrp="1"/>
          </p:cNvSpPr>
          <p:nvPr>
            <p:ph idx="1"/>
          </p:nvPr>
        </p:nvSpPr>
        <p:spPr/>
        <p:txBody>
          <a:bodyPr>
            <a:normAutofit fontScale="85000" lnSpcReduction="20000"/>
          </a:bodyPr>
          <a:lstStyle/>
          <a:p>
            <a:pPr algn="just"/>
            <a:r>
              <a:rPr lang="en-JM" dirty="0" smtClean="0"/>
              <a:t>Your review of the literature should lay the ground work for your own study.  Why is your research valuable in the larger scheme of things?</a:t>
            </a:r>
          </a:p>
          <a:p>
            <a:pPr algn="just"/>
            <a:endParaRPr lang="en-JM" dirty="0" smtClean="0"/>
          </a:p>
          <a:p>
            <a:pPr algn="just"/>
            <a:r>
              <a:rPr lang="en-JM" dirty="0" smtClean="0"/>
              <a:t>In some cases you may wish to challenge accepted ideas.  Carefully look at the studies that lead to the acceptance of those ideas and indicate the flaws or factors that were not considered in the previous studies (</a:t>
            </a:r>
            <a:r>
              <a:rPr lang="en-JM" dirty="0" err="1" smtClean="0"/>
              <a:t>Babbie</a:t>
            </a:r>
            <a:r>
              <a:rPr lang="en-JM" dirty="0" smtClean="0"/>
              <a:t> 2004 pg. 488.</a:t>
            </a:r>
          </a:p>
          <a:p>
            <a:pPr algn="just"/>
            <a:endParaRPr lang="en-JM" dirty="0" smtClean="0"/>
          </a:p>
          <a:p>
            <a:pPr algn="just"/>
            <a:r>
              <a:rPr lang="en-JM" dirty="0" smtClean="0"/>
              <a:t>If you are concerned with the disagreement among previous research, summarise the research supporting one view then summarise the other views and suggest reasons for the disagreements (</a:t>
            </a:r>
            <a:r>
              <a:rPr lang="en-JM" dirty="0" err="1" smtClean="0"/>
              <a:t>Babbie</a:t>
            </a:r>
            <a:r>
              <a:rPr lang="en-JM" dirty="0" smtClean="0"/>
              <a:t> 2004).</a:t>
            </a:r>
            <a:endParaRPr lang="en-JM" dirty="0"/>
          </a:p>
        </p:txBody>
      </p:sp>
    </p:spTree>
    <p:extLst>
      <p:ext uri="{BB962C8B-B14F-4D97-AF65-F5344CB8AC3E}">
        <p14:creationId xmlns:p14="http://schemas.microsoft.com/office/powerpoint/2010/main" xmlns="" val="3024384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Autofit/>
          </a:bodyPr>
          <a:lstStyle/>
          <a:p>
            <a:pPr algn="just"/>
            <a:r>
              <a:rPr lang="en-JM" sz="1800" dirty="0" smtClean="0"/>
              <a:t>While it is important that you use seminal works which sometimes may go back a long way, it is important for you to use up to date references to show you understand current trends.  This is particularly important if your study is related to relatively modern issues.</a:t>
            </a:r>
          </a:p>
          <a:p>
            <a:pPr algn="just"/>
            <a:endParaRPr lang="en-JM" sz="1800" dirty="0" smtClean="0"/>
          </a:p>
          <a:p>
            <a:pPr algn="just"/>
            <a:r>
              <a:rPr lang="en-JM" sz="1800" dirty="0" smtClean="0"/>
              <a:t>Note that academic journals usually invite contributors to critique or respond to new articles so it would be important to read through those.</a:t>
            </a:r>
          </a:p>
          <a:p>
            <a:pPr algn="just"/>
            <a:endParaRPr lang="en-JM" sz="1800" dirty="0" smtClean="0"/>
          </a:p>
          <a:p>
            <a:pPr algn="just"/>
            <a:r>
              <a:rPr lang="en-JM" sz="1800" dirty="0" smtClean="0"/>
              <a:t>As a general rule, look for academic references with the last three years for preference, going back further if you cannot find enough useful material. If you are using professional journal or media information, then aim to use very current material, within the last two years if possible.  Out of date news items are rarely useful in academic work, unless you are doing a historical analysis (Greener, S &amp; </a:t>
            </a:r>
            <a:r>
              <a:rPr lang="en-JM" sz="1800" dirty="0" err="1" smtClean="0"/>
              <a:t>Martelli</a:t>
            </a:r>
            <a:r>
              <a:rPr lang="en-JM" sz="1800" dirty="0" smtClean="0"/>
              <a:t>, j 2015). </a:t>
            </a:r>
            <a:endParaRPr lang="en-JM" sz="1800" dirty="0"/>
          </a:p>
        </p:txBody>
      </p:sp>
      <p:sp>
        <p:nvSpPr>
          <p:cNvPr id="3" name="Title 2"/>
          <p:cNvSpPr>
            <a:spLocks noGrp="1"/>
          </p:cNvSpPr>
          <p:nvPr>
            <p:ph type="title"/>
          </p:nvPr>
        </p:nvSpPr>
        <p:spPr>
          <a:xfrm>
            <a:off x="457200" y="108467"/>
            <a:ext cx="8229600" cy="792162"/>
          </a:xfrm>
        </p:spPr>
        <p:txBody>
          <a:bodyPr>
            <a:normAutofit fontScale="90000"/>
          </a:bodyPr>
          <a:lstStyle/>
          <a:p>
            <a:r>
              <a:rPr lang="en-JM" dirty="0" smtClean="0"/>
              <a:t>How up to date is your references</a:t>
            </a:r>
            <a:endParaRPr lang="en-JM" dirty="0"/>
          </a:p>
        </p:txBody>
      </p:sp>
    </p:spTree>
    <p:extLst>
      <p:ext uri="{BB962C8B-B14F-4D97-AF65-F5344CB8AC3E}">
        <p14:creationId xmlns:p14="http://schemas.microsoft.com/office/powerpoint/2010/main" xmlns="" val="3204306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Literature Review</a:t>
            </a:r>
            <a:endParaRPr lang="en-JM" dirty="0"/>
          </a:p>
        </p:txBody>
      </p:sp>
      <p:sp>
        <p:nvSpPr>
          <p:cNvPr id="3" name="Content Placeholder 2"/>
          <p:cNvSpPr>
            <a:spLocks noGrp="1"/>
          </p:cNvSpPr>
          <p:nvPr>
            <p:ph idx="1"/>
          </p:nvPr>
        </p:nvSpPr>
        <p:spPr/>
        <p:txBody>
          <a:bodyPr>
            <a:normAutofit fontScale="85000" lnSpcReduction="10000"/>
          </a:bodyPr>
          <a:lstStyle/>
          <a:p>
            <a:pPr algn="just"/>
            <a:r>
              <a:rPr lang="en-JM" dirty="0" smtClean="0"/>
              <a:t>Your review serves a bibliography function for readers indexing the previous studies done on the topic.  Avoid using ever source and ensure that your review f the literature focus on only those studies that are directly relevant to the present one.</a:t>
            </a:r>
          </a:p>
          <a:p>
            <a:pPr algn="just"/>
            <a:endParaRPr lang="en-JM" dirty="0" smtClean="0"/>
          </a:p>
          <a:p>
            <a:pPr algn="just"/>
            <a:r>
              <a:rPr lang="en-JM" dirty="0" smtClean="0"/>
              <a:t>Avoid plagiarism.  Whenever you’re reporting on the work of others, you must be clear about who said what:</a:t>
            </a:r>
          </a:p>
          <a:p>
            <a:pPr lvl="1" algn="just"/>
            <a:r>
              <a:rPr lang="en-JM" dirty="0" smtClean="0"/>
              <a:t>You cannot use another person’s exact words without quotation</a:t>
            </a:r>
          </a:p>
          <a:p>
            <a:pPr lvl="1" algn="just"/>
            <a:r>
              <a:rPr lang="en-JM" dirty="0" smtClean="0"/>
              <a:t>It is unacceptable to edit/paraphrase others word and present it as your own</a:t>
            </a:r>
          </a:p>
          <a:p>
            <a:pPr lvl="1" algn="just"/>
            <a:r>
              <a:rPr lang="en-JM" dirty="0" smtClean="0"/>
              <a:t>It is unacceptable to present others ideas as your own.</a:t>
            </a:r>
            <a:endParaRPr lang="en-JM" dirty="0"/>
          </a:p>
        </p:txBody>
      </p:sp>
    </p:spTree>
    <p:extLst>
      <p:ext uri="{BB962C8B-B14F-4D97-AF65-F5344CB8AC3E}">
        <p14:creationId xmlns:p14="http://schemas.microsoft.com/office/powerpoint/2010/main" xmlns="" val="75857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smtClean="0"/>
              <a:t>It is always important to take notes or highlight critical areas during your reading.  If you do not intend to go back through the highlights, make sure you take your notes.</a:t>
            </a:r>
          </a:p>
          <a:p>
            <a:pPr algn="just"/>
            <a:endParaRPr lang="en-JM" dirty="0" smtClean="0"/>
          </a:p>
          <a:p>
            <a:pPr algn="just"/>
            <a:r>
              <a:rPr lang="en-JM" dirty="0" smtClean="0"/>
              <a:t>First notes should be your bibliographic details. Always remember volume and issue number of journals, access date for online articles, editors if reading a contributed chapter in a book.</a:t>
            </a:r>
          </a:p>
          <a:p>
            <a:pPr algn="just"/>
            <a:endParaRPr lang="en-JM" dirty="0" smtClean="0"/>
          </a:p>
          <a:p>
            <a:pPr algn="just"/>
            <a:r>
              <a:rPr lang="en-JM" dirty="0" smtClean="0"/>
              <a:t>We need to note responses to what you are reading example surprise, disbelief, admiration, links to other things you have read, questions you have.  Doing this ensure that you start responding critically rather than jus a record of description.</a:t>
            </a:r>
            <a:endParaRPr lang="en-JM" dirty="0"/>
          </a:p>
        </p:txBody>
      </p:sp>
      <p:sp>
        <p:nvSpPr>
          <p:cNvPr id="3" name="Title 2"/>
          <p:cNvSpPr>
            <a:spLocks noGrp="1"/>
          </p:cNvSpPr>
          <p:nvPr>
            <p:ph type="title"/>
          </p:nvPr>
        </p:nvSpPr>
        <p:spPr/>
        <p:txBody>
          <a:bodyPr>
            <a:normAutofit fontScale="90000"/>
          </a:bodyPr>
          <a:lstStyle/>
          <a:p>
            <a:r>
              <a:rPr lang="en-JM" dirty="0" smtClean="0"/>
              <a:t>How to read Academic Literature</a:t>
            </a:r>
            <a:endParaRPr lang="en-JM" dirty="0"/>
          </a:p>
        </p:txBody>
      </p:sp>
    </p:spTree>
    <p:extLst>
      <p:ext uri="{BB962C8B-B14F-4D97-AF65-F5344CB8AC3E}">
        <p14:creationId xmlns:p14="http://schemas.microsoft.com/office/powerpoint/2010/main" xmlns="" val="23682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Summarise and synthesize ideas from the literature, listing references together (string citation) where they all take a particular perspective, discussing them separately only when the difference between them is important to the article of research study.  This allows the reader to see themes in the literature.</a:t>
            </a:r>
          </a:p>
          <a:p>
            <a:pPr algn="just"/>
            <a:endParaRPr lang="en-JM" dirty="0" smtClean="0"/>
          </a:p>
          <a:p>
            <a:pPr algn="just"/>
            <a:r>
              <a:rPr lang="en-JM" dirty="0" smtClean="0"/>
              <a:t>You can then summarise what you have learned from the literature indicating what gaps your primary research needs to fill, or what hypotheses you need could test from the literature.</a:t>
            </a:r>
            <a:endParaRPr lang="en-JM" dirty="0"/>
          </a:p>
        </p:txBody>
      </p:sp>
      <p:sp>
        <p:nvSpPr>
          <p:cNvPr id="3" name="Title 2"/>
          <p:cNvSpPr>
            <a:spLocks noGrp="1"/>
          </p:cNvSpPr>
          <p:nvPr>
            <p:ph type="title"/>
          </p:nvPr>
        </p:nvSpPr>
        <p:spPr/>
        <p:txBody>
          <a:bodyPr/>
          <a:lstStyle/>
          <a:p>
            <a:r>
              <a:rPr lang="en-JM" dirty="0" smtClean="0"/>
              <a:t>Writing your Review</a:t>
            </a:r>
            <a:endParaRPr lang="en-JM" dirty="0"/>
          </a:p>
        </p:txBody>
      </p:sp>
    </p:spTree>
    <p:extLst>
      <p:ext uri="{BB962C8B-B14F-4D97-AF65-F5344CB8AC3E}">
        <p14:creationId xmlns:p14="http://schemas.microsoft.com/office/powerpoint/2010/main" xmlns="" val="3232396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At this level, you need to ensure that you include an analysis of more than just your likes and dislikes about a piece of writing.  Your opinion is important.  </a:t>
            </a:r>
          </a:p>
          <a:p>
            <a:pPr algn="just"/>
            <a:endParaRPr lang="en-JM" dirty="0" smtClean="0"/>
          </a:p>
          <a:p>
            <a:pPr algn="just"/>
            <a:r>
              <a:rPr lang="en-JM" dirty="0" smtClean="0"/>
              <a:t>Your opinion however must be based on evidence and logical reasoning, and is expressed fairly and objectively.  You expressions should be balanced, weighed up and referenced where possible, both sides of an argument.</a:t>
            </a:r>
            <a:endParaRPr lang="en-JM" dirty="0"/>
          </a:p>
        </p:txBody>
      </p:sp>
      <p:sp>
        <p:nvSpPr>
          <p:cNvPr id="3" name="Title 2"/>
          <p:cNvSpPr>
            <a:spLocks noGrp="1"/>
          </p:cNvSpPr>
          <p:nvPr>
            <p:ph type="title"/>
          </p:nvPr>
        </p:nvSpPr>
        <p:spPr/>
        <p:txBody>
          <a:bodyPr/>
          <a:lstStyle/>
          <a:p>
            <a:r>
              <a:rPr lang="en-JM" dirty="0" smtClean="0"/>
              <a:t>Writing your review</a:t>
            </a:r>
            <a:endParaRPr lang="en-JM" dirty="0"/>
          </a:p>
        </p:txBody>
      </p:sp>
    </p:spTree>
    <p:extLst>
      <p:ext uri="{BB962C8B-B14F-4D97-AF65-F5344CB8AC3E}">
        <p14:creationId xmlns:p14="http://schemas.microsoft.com/office/powerpoint/2010/main" xmlns="" val="2634576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JM" dirty="0" smtClean="0"/>
              <a:t>For all research of academic and professional standards, consistent referencing of all sources of information is critical.  At this stage of your studies, note that you will be penalized if the referencing style is not correct.  </a:t>
            </a:r>
          </a:p>
          <a:p>
            <a:pPr algn="just"/>
            <a:endParaRPr lang="en-JM" dirty="0" smtClean="0"/>
          </a:p>
          <a:p>
            <a:pPr algn="just"/>
            <a:r>
              <a:rPr lang="en-JM" dirty="0" smtClean="0"/>
              <a:t>Harvard style is required for this university however, other styles do exist (Chicago Manual, APA, and MLA style).</a:t>
            </a:r>
          </a:p>
          <a:p>
            <a:pPr algn="just"/>
            <a:endParaRPr lang="en-JM" dirty="0" smtClean="0"/>
          </a:p>
          <a:p>
            <a:pPr algn="just"/>
            <a:r>
              <a:rPr lang="en-JM" dirty="0" smtClean="0"/>
              <a:t>The main point about Harvard style is that it does not use footnotes, which can interrupt the flow of the text, and its bibliography is ordered alphabetically by author surname. Most in-text includes simply the author surname(s) and year of publication, plus page number if a direct quotation is given.</a:t>
            </a:r>
          </a:p>
          <a:p>
            <a:pPr algn="just"/>
            <a:endParaRPr lang="en-JM" dirty="0" smtClean="0"/>
          </a:p>
          <a:p>
            <a:pPr algn="just"/>
            <a:r>
              <a:rPr lang="en-JM" dirty="0" smtClean="0">
                <a:hlinkClick r:id="rId2"/>
              </a:rPr>
              <a:t>www.zotero.org</a:t>
            </a:r>
            <a:r>
              <a:rPr lang="en-JM" dirty="0" smtClean="0"/>
              <a:t> provides a free stand alone online system for collecting, organizing and maintaining your references and citations.</a:t>
            </a:r>
          </a:p>
          <a:p>
            <a:pPr algn="just"/>
            <a:endParaRPr lang="en-JM" dirty="0" smtClean="0"/>
          </a:p>
          <a:p>
            <a:pPr algn="just"/>
            <a:r>
              <a:rPr lang="en-JM" dirty="0" smtClean="0"/>
              <a:t>Guide:  </a:t>
            </a:r>
            <a:r>
              <a:rPr lang="en-JM" dirty="0">
                <a:hlinkClick r:id="rId3"/>
              </a:rPr>
              <a:t>http://guides.is.uwa.edu.au/c.php?g=324809&amp;p=2178053</a:t>
            </a:r>
            <a:endParaRPr lang="en-JM" dirty="0"/>
          </a:p>
          <a:p>
            <a:pPr algn="just"/>
            <a:endParaRPr lang="en-JM" dirty="0"/>
          </a:p>
        </p:txBody>
      </p:sp>
      <p:sp>
        <p:nvSpPr>
          <p:cNvPr id="3" name="Title 2"/>
          <p:cNvSpPr>
            <a:spLocks noGrp="1"/>
          </p:cNvSpPr>
          <p:nvPr>
            <p:ph type="title"/>
          </p:nvPr>
        </p:nvSpPr>
        <p:spPr/>
        <p:txBody>
          <a:bodyPr>
            <a:normAutofit fontScale="90000"/>
          </a:bodyPr>
          <a:lstStyle/>
          <a:p>
            <a:r>
              <a:rPr lang="en-JM" dirty="0" smtClean="0"/>
              <a:t>Using Harvard referencing system</a:t>
            </a:r>
            <a:endParaRPr lang="en-JM" dirty="0"/>
          </a:p>
        </p:txBody>
      </p:sp>
    </p:spTree>
    <p:extLst>
      <p:ext uri="{BB962C8B-B14F-4D97-AF65-F5344CB8AC3E}">
        <p14:creationId xmlns:p14="http://schemas.microsoft.com/office/powerpoint/2010/main" xmlns="" val="2071897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hlinkClick r:id="rId2"/>
              </a:rPr>
              <a:t>http://</a:t>
            </a:r>
            <a:r>
              <a:rPr lang="en-JM" dirty="0" smtClean="0">
                <a:hlinkClick r:id="rId2"/>
              </a:rPr>
              <a:t>libguides.usc.edu/writingguide/methodology</a:t>
            </a:r>
            <a:endParaRPr lang="en-JM" dirty="0" smtClean="0"/>
          </a:p>
          <a:p>
            <a:endParaRPr lang="en-JM" dirty="0" smtClean="0"/>
          </a:p>
          <a:p>
            <a:r>
              <a:rPr lang="en-JM" dirty="0" smtClean="0">
                <a:hlinkClick r:id="rId3"/>
              </a:rPr>
              <a:t>http</a:t>
            </a:r>
            <a:r>
              <a:rPr lang="en-JM" dirty="0">
                <a:hlinkClick r:id="rId3"/>
              </a:rPr>
              <a:t>://guides.is.uwa.edu.au/c.php?g=324809&amp;p=2178053</a:t>
            </a:r>
            <a:endParaRPr lang="en-JM" dirty="0"/>
          </a:p>
          <a:p>
            <a:endParaRPr lang="en-JM" dirty="0" smtClean="0"/>
          </a:p>
          <a:p>
            <a:endParaRPr lang="en-JM" dirty="0"/>
          </a:p>
        </p:txBody>
      </p:sp>
      <p:sp>
        <p:nvSpPr>
          <p:cNvPr id="3" name="Title 2"/>
          <p:cNvSpPr>
            <a:spLocks noGrp="1"/>
          </p:cNvSpPr>
          <p:nvPr>
            <p:ph type="title"/>
          </p:nvPr>
        </p:nvSpPr>
        <p:spPr/>
        <p:txBody>
          <a:bodyPr/>
          <a:lstStyle/>
          <a:p>
            <a:r>
              <a:rPr lang="en-JM" dirty="0" smtClean="0"/>
              <a:t>Further reading/guidance</a:t>
            </a:r>
            <a:endParaRPr lang="en-JM" dirty="0"/>
          </a:p>
        </p:txBody>
      </p:sp>
    </p:spTree>
    <p:extLst>
      <p:ext uri="{BB962C8B-B14F-4D97-AF65-F5344CB8AC3E}">
        <p14:creationId xmlns:p14="http://schemas.microsoft.com/office/powerpoint/2010/main" xmlns="" val="411148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01000" cy="4538472"/>
          </a:xfrm>
        </p:spPr>
        <p:txBody>
          <a:bodyPr>
            <a:normAutofit fontScale="70000" lnSpcReduction="20000"/>
          </a:bodyPr>
          <a:lstStyle/>
          <a:p>
            <a:r>
              <a:rPr lang="en-JM" dirty="0"/>
              <a:t>Academia.edu (2015) The Four Main Approaches to Research retrieved from </a:t>
            </a:r>
            <a:r>
              <a:rPr lang="en-JM" dirty="0">
                <a:hlinkClick r:id="rId2"/>
              </a:rPr>
              <a:t>http://</a:t>
            </a:r>
            <a:r>
              <a:rPr lang="en-JM" dirty="0" smtClean="0">
                <a:hlinkClick r:id="rId2"/>
              </a:rPr>
              <a:t>www.academia.edu/5085699/The_four_main_approaches</a:t>
            </a:r>
            <a:endParaRPr lang="en-JM" dirty="0" smtClean="0"/>
          </a:p>
          <a:p>
            <a:r>
              <a:rPr lang="en-JM" dirty="0" err="1" smtClean="0"/>
              <a:t>Babbie</a:t>
            </a:r>
            <a:r>
              <a:rPr lang="en-JM" dirty="0" smtClean="0"/>
              <a:t>, E 2004 The Practice of Social Research, 10</a:t>
            </a:r>
            <a:r>
              <a:rPr lang="en-JM" baseline="30000" dirty="0" smtClean="0"/>
              <a:t>th</a:t>
            </a:r>
            <a:r>
              <a:rPr lang="en-JM" dirty="0" smtClean="0"/>
              <a:t> ed., Thompson </a:t>
            </a:r>
            <a:r>
              <a:rPr lang="en-JM" dirty="0" err="1" smtClean="0"/>
              <a:t>Wadsorth</a:t>
            </a:r>
            <a:r>
              <a:rPr lang="en-JM" dirty="0" smtClean="0"/>
              <a:t>, USA</a:t>
            </a:r>
          </a:p>
          <a:p>
            <a:r>
              <a:rPr lang="en-JM" dirty="0" smtClean="0"/>
              <a:t>Greener S. &amp; </a:t>
            </a:r>
            <a:r>
              <a:rPr lang="en-JM" dirty="0" err="1" smtClean="0"/>
              <a:t>Martelli</a:t>
            </a:r>
            <a:r>
              <a:rPr lang="en-JM" dirty="0" smtClean="0"/>
              <a:t> J 2015 Introduction to Business Research Method, 2</a:t>
            </a:r>
            <a:r>
              <a:rPr lang="en-JM" baseline="30000" dirty="0" smtClean="0"/>
              <a:t>nd</a:t>
            </a:r>
            <a:r>
              <a:rPr lang="en-JM" dirty="0" smtClean="0"/>
              <a:t> ed., Bookboon.com </a:t>
            </a:r>
          </a:p>
          <a:p>
            <a:r>
              <a:rPr lang="en-JM" dirty="0" err="1" smtClean="0"/>
              <a:t>Shankman</a:t>
            </a:r>
            <a:r>
              <a:rPr lang="en-JM" dirty="0" smtClean="0"/>
              <a:t>, </a:t>
            </a:r>
            <a:r>
              <a:rPr lang="en-JM" dirty="0" err="1" smtClean="0"/>
              <a:t>Samatha</a:t>
            </a:r>
            <a:r>
              <a:rPr lang="en-JM" dirty="0" smtClean="0"/>
              <a:t> (2014) 3 Biggest Challenges Facing the Global Aviation Industry </a:t>
            </a:r>
            <a:r>
              <a:rPr lang="en-JM" dirty="0"/>
              <a:t>retrieved from </a:t>
            </a:r>
            <a:r>
              <a:rPr lang="en-JM" dirty="0">
                <a:hlinkClick r:id="rId3"/>
              </a:rPr>
              <a:t>https://skift.com/2014/10/14/3-biggest-challenges-facing-the-global-aviation-industry</a:t>
            </a:r>
            <a:r>
              <a:rPr lang="en-JM" dirty="0" smtClean="0">
                <a:hlinkClick r:id="rId3"/>
              </a:rPr>
              <a:t>/</a:t>
            </a:r>
            <a:r>
              <a:rPr lang="en-JM" dirty="0" smtClean="0"/>
              <a:t>.</a:t>
            </a:r>
          </a:p>
          <a:p>
            <a:r>
              <a:rPr lang="en-JM" dirty="0"/>
              <a:t> </a:t>
            </a:r>
            <a:r>
              <a:rPr lang="en-JM" dirty="0">
                <a:hlinkClick r:id="rId4"/>
              </a:rPr>
              <a:t>http://</a:t>
            </a:r>
            <a:r>
              <a:rPr lang="en-JM" dirty="0" smtClean="0">
                <a:hlinkClick r:id="rId4"/>
              </a:rPr>
              <a:t>www.businessdictionary.com/definition/research-methodology.html</a:t>
            </a:r>
            <a:endParaRPr lang="en-JM" dirty="0" smtClean="0"/>
          </a:p>
          <a:p>
            <a:r>
              <a:rPr lang="en-JM" dirty="0" smtClean="0"/>
              <a:t>Winch, Chris, Todd, Malcolm,</a:t>
            </a:r>
            <a:r>
              <a:rPr lang="en-JM" dirty="0"/>
              <a:t> </a:t>
            </a:r>
            <a:r>
              <a:rPr lang="en-JM" dirty="0" smtClean="0"/>
              <a:t>Baker, Ian,</a:t>
            </a:r>
            <a:r>
              <a:rPr lang="en-JM" dirty="0"/>
              <a:t> </a:t>
            </a:r>
            <a:r>
              <a:rPr lang="en-JM" dirty="0" smtClean="0"/>
              <a:t>Blain, Jenny and Smith, Karen (2017) Guide to Undergraduate dissertation in the Social Science – </a:t>
            </a:r>
            <a:r>
              <a:rPr lang="en-JM" dirty="0"/>
              <a:t>Methodology retrieved from </a:t>
            </a:r>
            <a:r>
              <a:rPr lang="en-JM" dirty="0">
                <a:hlinkClick r:id="rId5"/>
              </a:rPr>
              <a:t>http://</a:t>
            </a:r>
            <a:r>
              <a:rPr lang="en-JM" dirty="0" smtClean="0">
                <a:hlinkClick r:id="rId5"/>
              </a:rPr>
              <a:t>www.socscidiss.bham.ac.uk/methodologies.html#ref</a:t>
            </a:r>
            <a:r>
              <a:rPr lang="en-JM" dirty="0" smtClean="0"/>
              <a:t> </a:t>
            </a:r>
            <a:endParaRPr lang="en-JM" dirty="0"/>
          </a:p>
          <a:p>
            <a:endParaRPr lang="en-JM" dirty="0" smtClean="0"/>
          </a:p>
          <a:p>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xmlns="" val="250308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smtClean="0"/>
              <a:t>Learning Outcome 1:</a:t>
            </a:r>
          </a:p>
          <a:p>
            <a:pPr algn="just"/>
            <a:endParaRPr lang="en-JM" dirty="0" smtClean="0"/>
          </a:p>
          <a:p>
            <a:pPr lvl="1" algn="just"/>
            <a:r>
              <a:rPr lang="en-JM" dirty="0"/>
              <a:t>Establish project aims, objectives and timeframes based on the chosen theme</a:t>
            </a:r>
            <a:r>
              <a:rPr lang="en-JM" dirty="0" smtClean="0"/>
              <a:t>.</a:t>
            </a:r>
          </a:p>
          <a:p>
            <a:pPr lvl="1" algn="just"/>
            <a:endParaRPr lang="en-JM" dirty="0"/>
          </a:p>
          <a:p>
            <a:pPr lvl="1" algn="just"/>
            <a:r>
              <a:rPr lang="en-JM" dirty="0"/>
              <a:t>Examine appropriate research methodologies and approaches as part of the research process</a:t>
            </a:r>
            <a:r>
              <a:rPr lang="en-JM" dirty="0" smtClean="0"/>
              <a:t>.</a:t>
            </a:r>
          </a:p>
          <a:p>
            <a:pPr lvl="1" algn="just"/>
            <a:endParaRPr lang="en-JM" dirty="0"/>
          </a:p>
          <a:p>
            <a:pPr lvl="1" algn="just"/>
            <a:r>
              <a:rPr lang="en-JM" dirty="0"/>
              <a:t>Understand methodology for researching complex current issues affecting the aviation </a:t>
            </a:r>
            <a:r>
              <a:rPr lang="en-JM" dirty="0" smtClean="0"/>
              <a:t>industry</a:t>
            </a:r>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xmlns="" val="13301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fontScale="92500"/>
          </a:bodyPr>
          <a:lstStyle/>
          <a:p>
            <a:pPr algn="just">
              <a:lnSpc>
                <a:spcPct val="150000"/>
              </a:lnSpc>
            </a:pPr>
            <a:r>
              <a:rPr lang="en-JM" dirty="0" smtClean="0"/>
              <a:t>At the end of this session, Learners should be able to:</a:t>
            </a:r>
          </a:p>
          <a:p>
            <a:pPr lvl="1" algn="just">
              <a:lnSpc>
                <a:spcPct val="150000"/>
              </a:lnSpc>
            </a:pPr>
            <a:r>
              <a:rPr lang="en-JM" b="1" dirty="0"/>
              <a:t>AC 1.3: Undertake a critical review of key </a:t>
            </a:r>
            <a:r>
              <a:rPr lang="en-JM" b="1" dirty="0" smtClean="0"/>
              <a:t>references</a:t>
            </a:r>
            <a:r>
              <a:rPr lang="en-JM" dirty="0" smtClean="0"/>
              <a:t>:</a:t>
            </a:r>
          </a:p>
          <a:p>
            <a:pPr lvl="2"/>
            <a:r>
              <a:rPr lang="en-JM" sz="2200" b="1" dirty="0"/>
              <a:t>P5 Carry out research into the issue affecting the aviation industry using appropriate sources of information. </a:t>
            </a:r>
            <a:r>
              <a:rPr lang="en-JM" sz="2200" dirty="0"/>
              <a:t>You will undertake the Literature Review which addresses applicable research content and theories. Use different types of secondary sources. There must be evidence of referencing of all sources using Harvard referencing or another accepted method. 	</a:t>
            </a:r>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xmlns="" val="395797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smtClean="0"/>
              <a:t>Review literature at two levels:</a:t>
            </a:r>
          </a:p>
          <a:p>
            <a:pPr algn="just"/>
            <a:endParaRPr lang="en-JM" dirty="0" smtClean="0"/>
          </a:p>
          <a:p>
            <a:pPr lvl="1" algn="just"/>
            <a:r>
              <a:rPr lang="en-JM" dirty="0" smtClean="0"/>
              <a:t>Conceptual Literature: concerning concepts and theories</a:t>
            </a:r>
          </a:p>
          <a:p>
            <a:pPr lvl="1" algn="just"/>
            <a:endParaRPr lang="en-JM" dirty="0" smtClean="0"/>
          </a:p>
          <a:p>
            <a:pPr lvl="1" algn="just"/>
            <a:r>
              <a:rPr lang="en-JM" dirty="0" smtClean="0"/>
              <a:t>Empirical Literature: concerning studies made earlier which are similar to the one proposed.</a:t>
            </a:r>
          </a:p>
          <a:p>
            <a:pPr lvl="1" algn="just"/>
            <a:endParaRPr lang="en-JM" dirty="0" smtClean="0"/>
          </a:p>
          <a:p>
            <a:pPr algn="just"/>
            <a:r>
              <a:rPr lang="en-JM" dirty="0" smtClean="0"/>
              <a:t>Summarise the problems based on your reading</a:t>
            </a:r>
          </a:p>
        </p:txBody>
      </p:sp>
      <p:sp>
        <p:nvSpPr>
          <p:cNvPr id="3" name="Title 2"/>
          <p:cNvSpPr>
            <a:spLocks noGrp="1"/>
          </p:cNvSpPr>
          <p:nvPr>
            <p:ph type="title"/>
          </p:nvPr>
        </p:nvSpPr>
        <p:spPr/>
        <p:txBody>
          <a:bodyPr/>
          <a:lstStyle/>
          <a:p>
            <a:r>
              <a:rPr lang="en-JM" dirty="0" smtClean="0"/>
              <a:t>Conduct Literature Survey</a:t>
            </a:r>
            <a:endParaRPr lang="en-JM" dirty="0"/>
          </a:p>
        </p:txBody>
      </p:sp>
    </p:spTree>
    <p:extLst>
      <p:ext uri="{BB962C8B-B14F-4D97-AF65-F5344CB8AC3E}">
        <p14:creationId xmlns:p14="http://schemas.microsoft.com/office/powerpoint/2010/main" xmlns="" val="185180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JM" dirty="0" smtClean="0"/>
              <a:t>If you are not familiar with the research area, a good way to conduct your search is to use this 3 stages process:</a:t>
            </a:r>
          </a:p>
          <a:p>
            <a:r>
              <a:rPr lang="en-JM" dirty="0" smtClean="0"/>
              <a:t>Stage 1: Use broad terms in google or Wikipedia to get general information on the topic.  Lengthen your search string (instead of motivation use </a:t>
            </a:r>
            <a:r>
              <a:rPr lang="en-JM" dirty="0" err="1" smtClean="0"/>
              <a:t>Herberg’s</a:t>
            </a:r>
            <a:r>
              <a:rPr lang="en-JM" dirty="0" smtClean="0"/>
              <a:t> theory of motivation. Use AND &amp; OR to refine your search.  Look out for American vs. UK spelling.  Review your search result and look for domains ending with .</a:t>
            </a:r>
            <a:r>
              <a:rPr lang="en-JM" dirty="0" err="1" smtClean="0"/>
              <a:t>edu</a:t>
            </a:r>
            <a:r>
              <a:rPr lang="en-JM" dirty="0" smtClean="0"/>
              <a:t>, .</a:t>
            </a:r>
            <a:r>
              <a:rPr lang="en-JM" dirty="0" err="1" smtClean="0"/>
              <a:t>uk</a:t>
            </a:r>
            <a:r>
              <a:rPr lang="en-JM" dirty="0" smtClean="0"/>
              <a:t>, .ac.  These academic sites are generally more reliable information source.  </a:t>
            </a:r>
            <a:endParaRPr lang="en-JM" dirty="0"/>
          </a:p>
        </p:txBody>
      </p:sp>
      <p:sp>
        <p:nvSpPr>
          <p:cNvPr id="3" name="Title 2"/>
          <p:cNvSpPr>
            <a:spLocks noGrp="1"/>
          </p:cNvSpPr>
          <p:nvPr>
            <p:ph type="title"/>
          </p:nvPr>
        </p:nvSpPr>
        <p:spPr/>
        <p:txBody>
          <a:bodyPr/>
          <a:lstStyle/>
          <a:p>
            <a:r>
              <a:rPr lang="en-JM" dirty="0" smtClean="0"/>
              <a:t>Three Stages </a:t>
            </a:r>
            <a:r>
              <a:rPr lang="en-JM" dirty="0"/>
              <a:t>L</a:t>
            </a:r>
            <a:r>
              <a:rPr lang="en-JM" dirty="0" smtClean="0"/>
              <a:t>iterature </a:t>
            </a:r>
            <a:r>
              <a:rPr lang="en-JM" dirty="0"/>
              <a:t>S</a:t>
            </a:r>
            <a:r>
              <a:rPr lang="en-JM" dirty="0" smtClean="0"/>
              <a:t>earch</a:t>
            </a:r>
            <a:endParaRPr lang="en-JM" dirty="0"/>
          </a:p>
        </p:txBody>
      </p:sp>
    </p:spTree>
    <p:extLst>
      <p:ext uri="{BB962C8B-B14F-4D97-AF65-F5344CB8AC3E}">
        <p14:creationId xmlns:p14="http://schemas.microsoft.com/office/powerpoint/2010/main" xmlns="" val="396595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JM" dirty="0" smtClean="0"/>
              <a:t>Stage 2: Now you have a better vocabulary to describe what you are looking for, try a relevant database or portal (tertiary literature source). </a:t>
            </a:r>
            <a:r>
              <a:rPr lang="en-JM" dirty="0" err="1" smtClean="0"/>
              <a:t>Eg</a:t>
            </a:r>
            <a:r>
              <a:rPr lang="en-JM" dirty="0" smtClean="0"/>
              <a:t>. Of business source is Emerald (</a:t>
            </a:r>
            <a:r>
              <a:rPr lang="en-JM" dirty="0" smtClean="0">
                <a:hlinkClick r:id="rId2"/>
              </a:rPr>
              <a:t>www.emeraldinsight.com</a:t>
            </a:r>
            <a:r>
              <a:rPr lang="en-JM" dirty="0"/>
              <a:t>;</a:t>
            </a:r>
            <a:r>
              <a:rPr lang="en-JM" dirty="0" smtClean="0"/>
              <a:t> </a:t>
            </a:r>
            <a:r>
              <a:rPr lang="en-JM" dirty="0" smtClean="0">
                <a:hlinkClick r:id="rId3"/>
              </a:rPr>
              <a:t>www.ovid.com</a:t>
            </a:r>
            <a:r>
              <a:rPr lang="en-JM" dirty="0" smtClean="0"/>
              <a:t>; </a:t>
            </a:r>
            <a:r>
              <a:rPr lang="en-JM" dirty="0" smtClean="0">
                <a:hlinkClick r:id="rId4"/>
              </a:rPr>
              <a:t>www.ebscohost.com</a:t>
            </a:r>
            <a:r>
              <a:rPr lang="en-JM" dirty="0" smtClean="0"/>
              <a:t>;) Within the portal use more specific search terms and make sure you are looking in the right place (abstract, full text, or key words)</a:t>
            </a:r>
          </a:p>
          <a:p>
            <a:endParaRPr lang="en-JM" dirty="0" smtClean="0"/>
          </a:p>
          <a:p>
            <a:r>
              <a:rPr lang="en-JM" dirty="0" smtClean="0"/>
              <a:t>Stage 3: Often full version are not available for free and may require subscription.   In that case print the abstract and take to the library, you may be able to get it there or a similar article.  This is just one stage of the research process that can be very time consuming so leave enough time to do it.</a:t>
            </a:r>
            <a:endParaRPr lang="en-JM" dirty="0"/>
          </a:p>
        </p:txBody>
      </p:sp>
      <p:sp>
        <p:nvSpPr>
          <p:cNvPr id="3" name="Title 2"/>
          <p:cNvSpPr>
            <a:spLocks noGrp="1"/>
          </p:cNvSpPr>
          <p:nvPr>
            <p:ph type="title"/>
          </p:nvPr>
        </p:nvSpPr>
        <p:spPr/>
        <p:txBody>
          <a:bodyPr/>
          <a:lstStyle/>
          <a:p>
            <a:r>
              <a:rPr lang="en-JM" dirty="0" smtClean="0"/>
              <a:t>Three Stages </a:t>
            </a:r>
            <a:r>
              <a:rPr lang="en-JM" dirty="0"/>
              <a:t>L</a:t>
            </a:r>
            <a:r>
              <a:rPr lang="en-JM" dirty="0" smtClean="0"/>
              <a:t>iterature </a:t>
            </a:r>
            <a:r>
              <a:rPr lang="en-JM" dirty="0"/>
              <a:t>S</a:t>
            </a:r>
            <a:r>
              <a:rPr lang="en-JM" dirty="0" smtClean="0"/>
              <a:t>earch</a:t>
            </a:r>
            <a:endParaRPr lang="en-JM" dirty="0"/>
          </a:p>
        </p:txBody>
      </p:sp>
    </p:spTree>
    <p:extLst>
      <p:ext uri="{BB962C8B-B14F-4D97-AF65-F5344CB8AC3E}">
        <p14:creationId xmlns:p14="http://schemas.microsoft.com/office/powerpoint/2010/main" xmlns="" val="400996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JM" dirty="0" smtClean="0"/>
              <a:t>This is a difficult question to answer.  However whenever you start to find the same ideas and authors in several articles you should begin to feel comfortable that you have covered a good range of literature.  </a:t>
            </a:r>
          </a:p>
          <a:p>
            <a:endParaRPr lang="en-JM" dirty="0" smtClean="0"/>
          </a:p>
          <a:p>
            <a:r>
              <a:rPr lang="en-JM" dirty="0" smtClean="0"/>
              <a:t>In most academic domains there are seminal articles or books that are widely cited by other authors in the field.  You should try to read these, preferably the original version.  </a:t>
            </a:r>
          </a:p>
          <a:p>
            <a:endParaRPr lang="en-JM" dirty="0" smtClean="0"/>
          </a:p>
          <a:p>
            <a:r>
              <a:rPr lang="en-JM" dirty="0" smtClean="0"/>
              <a:t>You are now ready to critically evaluate the key literature for inclusion in your research proposal</a:t>
            </a:r>
            <a:endParaRPr lang="en-JM" dirty="0"/>
          </a:p>
        </p:txBody>
      </p:sp>
      <p:sp>
        <p:nvSpPr>
          <p:cNvPr id="3" name="Title 2"/>
          <p:cNvSpPr>
            <a:spLocks noGrp="1"/>
          </p:cNvSpPr>
          <p:nvPr>
            <p:ph type="title"/>
          </p:nvPr>
        </p:nvSpPr>
        <p:spPr/>
        <p:txBody>
          <a:bodyPr/>
          <a:lstStyle/>
          <a:p>
            <a:r>
              <a:rPr lang="en-JM" dirty="0" smtClean="0"/>
              <a:t>When to Stop Searching?	</a:t>
            </a:r>
            <a:endParaRPr lang="en-JM" dirty="0"/>
          </a:p>
        </p:txBody>
      </p:sp>
    </p:spTree>
    <p:extLst>
      <p:ext uri="{BB962C8B-B14F-4D97-AF65-F5344CB8AC3E}">
        <p14:creationId xmlns:p14="http://schemas.microsoft.com/office/powerpoint/2010/main" xmlns="" val="414474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Note your sources:</a:t>
            </a:r>
          </a:p>
          <a:p>
            <a:pPr algn="just"/>
            <a:endParaRPr lang="en-JM" dirty="0" smtClean="0"/>
          </a:p>
          <a:p>
            <a:pPr lvl="1" algn="just"/>
            <a:r>
              <a:rPr lang="en-JM" dirty="0" smtClean="0"/>
              <a:t>Journals</a:t>
            </a:r>
          </a:p>
          <a:p>
            <a:pPr lvl="1" algn="just"/>
            <a:endParaRPr lang="en-JM" dirty="0" smtClean="0"/>
          </a:p>
          <a:p>
            <a:pPr lvl="1" algn="just"/>
            <a:r>
              <a:rPr lang="en-JM" dirty="0" smtClean="0"/>
              <a:t>Government/Business reports</a:t>
            </a:r>
          </a:p>
          <a:p>
            <a:pPr lvl="1" algn="just"/>
            <a:endParaRPr lang="en-JM" dirty="0" smtClean="0"/>
          </a:p>
          <a:p>
            <a:pPr lvl="1" algn="just"/>
            <a:r>
              <a:rPr lang="en-JM" dirty="0" smtClean="0"/>
              <a:t>Books</a:t>
            </a:r>
          </a:p>
          <a:p>
            <a:pPr lvl="1" algn="just"/>
            <a:endParaRPr lang="en-JM" dirty="0" smtClean="0"/>
          </a:p>
          <a:p>
            <a:pPr lvl="1" algn="just"/>
            <a:r>
              <a:rPr lang="en-JM" dirty="0" smtClean="0"/>
              <a:t>Online Articles</a:t>
            </a:r>
            <a:endParaRPr lang="en-JM" dirty="0"/>
          </a:p>
          <a:p>
            <a:pPr lvl="1" algn="just"/>
            <a:endParaRPr lang="en-JM" dirty="0" smtClean="0"/>
          </a:p>
          <a:p>
            <a:pPr lvl="1" algn="just"/>
            <a:r>
              <a:rPr lang="en-JM" dirty="0" smtClean="0"/>
              <a:t>Sources of information is largely dependent on the nature of your study.</a:t>
            </a:r>
            <a:endParaRPr lang="en-JM" dirty="0"/>
          </a:p>
        </p:txBody>
      </p:sp>
      <p:sp>
        <p:nvSpPr>
          <p:cNvPr id="3" name="Title 2"/>
          <p:cNvSpPr>
            <a:spLocks noGrp="1"/>
          </p:cNvSpPr>
          <p:nvPr>
            <p:ph type="title"/>
          </p:nvPr>
        </p:nvSpPr>
        <p:spPr/>
        <p:txBody>
          <a:bodyPr/>
          <a:lstStyle/>
          <a:p>
            <a:r>
              <a:rPr lang="en-JM" dirty="0" smtClean="0"/>
              <a:t>Useful Literature Sources</a:t>
            </a:r>
            <a:endParaRPr lang="en-JM" dirty="0"/>
          </a:p>
        </p:txBody>
      </p:sp>
    </p:spTree>
    <p:extLst>
      <p:ext uri="{BB962C8B-B14F-4D97-AF65-F5344CB8AC3E}">
        <p14:creationId xmlns:p14="http://schemas.microsoft.com/office/powerpoint/2010/main" xmlns="" val="7745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JM" dirty="0"/>
              <a:t>Survey information, methods</a:t>
            </a:r>
            <a:r>
              <a:rPr lang="en-JM" dirty="0" smtClean="0"/>
              <a:t>, outcomes</a:t>
            </a:r>
            <a:r>
              <a:rPr lang="en-JM" dirty="0"/>
              <a:t>, conclusions, </a:t>
            </a:r>
            <a:r>
              <a:rPr lang="en-JM" dirty="0" smtClean="0"/>
              <a:t>after the </a:t>
            </a:r>
            <a:r>
              <a:rPr lang="en-JM" dirty="0"/>
              <a:t>event, deciding what </a:t>
            </a:r>
            <a:r>
              <a:rPr lang="en-JM" dirty="0" smtClean="0"/>
              <a:t>was effective </a:t>
            </a:r>
            <a:r>
              <a:rPr lang="en-JM" dirty="0"/>
              <a:t>or </a:t>
            </a:r>
            <a:r>
              <a:rPr lang="en-JM" dirty="0" smtClean="0"/>
              <a:t>not</a:t>
            </a:r>
          </a:p>
          <a:p>
            <a:pPr algn="just"/>
            <a:endParaRPr lang="en-JM" dirty="0" smtClean="0"/>
          </a:p>
          <a:p>
            <a:pPr algn="just"/>
            <a:r>
              <a:rPr lang="en-JM" dirty="0"/>
              <a:t>Having tried out and researched chairs it is possible to </a:t>
            </a:r>
            <a:r>
              <a:rPr lang="en-JM" dirty="0" smtClean="0"/>
              <a:t>categorise and </a:t>
            </a:r>
            <a:r>
              <a:rPr lang="en-JM" dirty="0"/>
              <a:t>label the many different types of chair. There were </a:t>
            </a:r>
            <a:r>
              <a:rPr lang="en-JM" dirty="0" smtClean="0"/>
              <a:t>pros and </a:t>
            </a:r>
            <a:r>
              <a:rPr lang="en-JM" dirty="0"/>
              <a:t>cons to </a:t>
            </a:r>
            <a:r>
              <a:rPr lang="en-JM" dirty="0" smtClean="0"/>
              <a:t>each </a:t>
            </a:r>
            <a:r>
              <a:rPr lang="en-JM" dirty="0"/>
              <a:t>design and material sampled but it </a:t>
            </a:r>
            <a:r>
              <a:rPr lang="en-JM" dirty="0" smtClean="0"/>
              <a:t>would appear </a:t>
            </a:r>
            <a:r>
              <a:rPr lang="en-JM" dirty="0"/>
              <a:t>four legged chairs are the most reliable. Back rests </a:t>
            </a:r>
            <a:r>
              <a:rPr lang="en-JM" dirty="0" smtClean="0"/>
              <a:t>vary considerably </a:t>
            </a:r>
            <a:r>
              <a:rPr lang="en-JM" dirty="0"/>
              <a:t>but those that form an S shape did suit the </a:t>
            </a:r>
            <a:r>
              <a:rPr lang="en-JM" dirty="0" smtClean="0"/>
              <a:t>back shape </a:t>
            </a:r>
            <a:r>
              <a:rPr lang="en-JM" dirty="0"/>
              <a:t>the best. There is a chair out there to suit every individual</a:t>
            </a:r>
            <a:r>
              <a:rPr lang="en-JM" dirty="0" smtClean="0"/>
              <a:t>, </a:t>
            </a:r>
            <a:r>
              <a:rPr lang="en-JM" dirty="0" err="1" smtClean="0"/>
              <a:t>diddy</a:t>
            </a:r>
            <a:r>
              <a:rPr lang="en-JM" dirty="0" smtClean="0"/>
              <a:t> </a:t>
            </a:r>
            <a:r>
              <a:rPr lang="en-JM" dirty="0"/>
              <a:t>chairs, huge chairs, funky chairs, traditional chairs </a:t>
            </a:r>
            <a:r>
              <a:rPr lang="en-JM" dirty="0" smtClean="0"/>
              <a:t>made from </a:t>
            </a:r>
            <a:r>
              <a:rPr lang="en-JM" dirty="0"/>
              <a:t>a multitude of different materials. The majority of </a:t>
            </a:r>
            <a:r>
              <a:rPr lang="en-JM" dirty="0" smtClean="0"/>
              <a:t>chairs seemed </a:t>
            </a:r>
            <a:r>
              <a:rPr lang="en-JM" dirty="0"/>
              <a:t>to combine materials and all were aesthetically </a:t>
            </a:r>
            <a:r>
              <a:rPr lang="en-JM" dirty="0" smtClean="0"/>
              <a:t>pleasing to </a:t>
            </a:r>
            <a:r>
              <a:rPr lang="en-JM" dirty="0"/>
              <a:t>the user</a:t>
            </a:r>
            <a:r>
              <a:rPr lang="en-JM" dirty="0" smtClean="0"/>
              <a:t>.</a:t>
            </a:r>
          </a:p>
          <a:p>
            <a:pPr algn="just"/>
            <a:endParaRPr lang="en-JM" dirty="0"/>
          </a:p>
          <a:p>
            <a:pPr algn="just"/>
            <a:r>
              <a:rPr lang="en-JM" dirty="0"/>
              <a:t>Ultimately the chair you choose has to be suitable for the </a:t>
            </a:r>
            <a:r>
              <a:rPr lang="en-JM" dirty="0" smtClean="0"/>
              <a:t>space in </a:t>
            </a:r>
            <a:r>
              <a:rPr lang="en-JM" dirty="0"/>
              <a:t>which it will be placed, it must be fit for purpose and it </a:t>
            </a:r>
            <a:r>
              <a:rPr lang="en-JM" dirty="0" smtClean="0"/>
              <a:t>must be </a:t>
            </a:r>
            <a:r>
              <a:rPr lang="en-JM" dirty="0"/>
              <a:t>safe to use. Selecting a chair is a matter for personal </a:t>
            </a:r>
            <a:r>
              <a:rPr lang="en-JM" dirty="0" smtClean="0"/>
              <a:t>choice and </a:t>
            </a:r>
            <a:r>
              <a:rPr lang="en-JM" dirty="0"/>
              <a:t>personal finances. The cost of a chair varies greatly, a </a:t>
            </a:r>
            <a:r>
              <a:rPr lang="en-JM" dirty="0" smtClean="0"/>
              <a:t>bespoke piece </a:t>
            </a:r>
            <a:r>
              <a:rPr lang="en-JM" dirty="0"/>
              <a:t>of furniture made from a precious or less common </a:t>
            </a:r>
            <a:r>
              <a:rPr lang="en-JM" dirty="0" smtClean="0"/>
              <a:t>material can </a:t>
            </a:r>
            <a:r>
              <a:rPr lang="en-JM" dirty="0"/>
              <a:t>be highly expensive. Mass manufactured, flat packed chairs </a:t>
            </a:r>
            <a:r>
              <a:rPr lang="en-JM" dirty="0" smtClean="0"/>
              <a:t>or those </a:t>
            </a:r>
            <a:r>
              <a:rPr lang="en-JM" dirty="0"/>
              <a:t>made from cheaper materials </a:t>
            </a:r>
            <a:r>
              <a:rPr lang="en-JM" dirty="0" smtClean="0"/>
              <a:t>may </a:t>
            </a:r>
            <a:r>
              <a:rPr lang="en-JM" dirty="0"/>
              <a:t>suit the poorer wallet</a:t>
            </a:r>
            <a:r>
              <a:rPr lang="en-JM" dirty="0" smtClean="0"/>
              <a:t>.</a:t>
            </a:r>
          </a:p>
          <a:p>
            <a:pPr algn="just"/>
            <a:endParaRPr lang="en-JM" dirty="0" smtClean="0"/>
          </a:p>
          <a:p>
            <a:pPr algn="just"/>
            <a:r>
              <a:rPr lang="en-JM" dirty="0" smtClean="0"/>
              <a:t>OCR Cambridge Technical Command Verb </a:t>
            </a:r>
            <a:r>
              <a:rPr lang="en-JM" dirty="0" smtClean="0">
                <a:hlinkClick r:id="rId2"/>
              </a:rPr>
              <a:t>www.cambridgetechnical.org.uk</a:t>
            </a:r>
            <a:r>
              <a:rPr lang="en-JM" dirty="0" smtClean="0"/>
              <a:t> </a:t>
            </a:r>
            <a:endParaRPr lang="en-JM" dirty="0"/>
          </a:p>
        </p:txBody>
      </p:sp>
      <p:sp>
        <p:nvSpPr>
          <p:cNvPr id="3" name="Title 2"/>
          <p:cNvSpPr>
            <a:spLocks noGrp="1"/>
          </p:cNvSpPr>
          <p:nvPr>
            <p:ph type="title"/>
          </p:nvPr>
        </p:nvSpPr>
        <p:spPr/>
        <p:txBody>
          <a:bodyPr/>
          <a:lstStyle/>
          <a:p>
            <a:r>
              <a:rPr lang="en-JM" dirty="0" smtClean="0"/>
              <a:t>What does it mean to Review</a:t>
            </a:r>
            <a:endParaRPr lang="en-JM" dirty="0"/>
          </a:p>
        </p:txBody>
      </p:sp>
    </p:spTree>
    <p:extLst>
      <p:ext uri="{BB962C8B-B14F-4D97-AF65-F5344CB8AC3E}">
        <p14:creationId xmlns:p14="http://schemas.microsoft.com/office/powerpoint/2010/main" xmlns="" val="3752730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2513</TotalTime>
  <Words>1809</Words>
  <Application>Microsoft Office PowerPoint</Application>
  <PresentationFormat>On-screen Show (4:3)</PresentationFormat>
  <Paragraphs>119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Unit 6: Managing a Successful Business Project  Unit 11: Research Project  Unit 18: Researching Current Issues in Aviation </vt:lpstr>
      <vt:lpstr>Content</vt:lpstr>
      <vt:lpstr>Learning Objectives</vt:lpstr>
      <vt:lpstr>Conduct Literature Survey</vt:lpstr>
      <vt:lpstr>Three Stages Literature Search</vt:lpstr>
      <vt:lpstr>Three Stages Literature Search</vt:lpstr>
      <vt:lpstr>When to Stop Searching? </vt:lpstr>
      <vt:lpstr>Useful Literature Sources</vt:lpstr>
      <vt:lpstr>What does it mean to Review</vt:lpstr>
      <vt:lpstr>Literature Review</vt:lpstr>
      <vt:lpstr>Literature Review</vt:lpstr>
      <vt:lpstr>How up to date is your references</vt:lpstr>
      <vt:lpstr>Literature Review</vt:lpstr>
      <vt:lpstr>How to read Academic Literature</vt:lpstr>
      <vt:lpstr>Writing your Review</vt:lpstr>
      <vt:lpstr>Writing your review</vt:lpstr>
      <vt:lpstr>Using Harvard referencing system</vt:lpstr>
      <vt:lpstr>Further reading/guidance</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Dale</cp:lastModifiedBy>
  <cp:revision>57</cp:revision>
  <cp:lastPrinted>2015-09-08T22:37:04Z</cp:lastPrinted>
  <dcterms:created xsi:type="dcterms:W3CDTF">2015-09-03T01:21:11Z</dcterms:created>
  <dcterms:modified xsi:type="dcterms:W3CDTF">2017-01-16T21:41:55Z</dcterms:modified>
</cp:coreProperties>
</file>