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1" r:id="rId5"/>
    <p:sldId id="262" r:id="rId6"/>
    <p:sldId id="264" r:id="rId7"/>
    <p:sldId id="263" r:id="rId8"/>
    <p:sldId id="266" r:id="rId9"/>
    <p:sldId id="265" r:id="rId10"/>
    <p:sldId id="267" r:id="rId11"/>
    <p:sldId id="268" r:id="rId12"/>
    <p:sldId id="269" r:id="rId13"/>
    <p:sldId id="270" r:id="rId14"/>
    <p:sldId id="271" r:id="rId15"/>
    <p:sldId id="273" r:id="rId16"/>
    <p:sldId id="274" r:id="rId17"/>
    <p:sldId id="272" r:id="rId18"/>
    <p:sldId id="276" r:id="rId19"/>
    <p:sldId id="275"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11" autoAdjust="0"/>
    <p:restoredTop sz="94660"/>
  </p:normalViewPr>
  <p:slideViewPr>
    <p:cSldViewPr>
      <p:cViewPr>
        <p:scale>
          <a:sx n="70" d="100"/>
          <a:sy n="70" d="100"/>
        </p:scale>
        <p:origin x="-14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JM"/>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2CEF2908-1F2B-47E0-A23D-BEBA5117DF31}" type="datetimeFigureOut">
              <a:rPr lang="en-JM" smtClean="0"/>
              <a:t>18/06/2017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140870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2CEF2908-1F2B-47E0-A23D-BEBA5117DF31}" type="datetimeFigureOut">
              <a:rPr lang="en-JM" smtClean="0"/>
              <a:t>18/06/2017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177229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2CEF2908-1F2B-47E0-A23D-BEBA5117DF31}" type="datetimeFigureOut">
              <a:rPr lang="en-JM" smtClean="0"/>
              <a:t>18/06/2017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155818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2CEF2908-1F2B-47E0-A23D-BEBA5117DF31}" type="datetimeFigureOut">
              <a:rPr lang="en-JM" smtClean="0"/>
              <a:t>18/06/2017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2249541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JM"/>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F2908-1F2B-47E0-A23D-BEBA5117DF31}" type="datetimeFigureOut">
              <a:rPr lang="en-JM" smtClean="0"/>
              <a:t>18/06/2017</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112375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2CEF2908-1F2B-47E0-A23D-BEBA5117DF31}" type="datetimeFigureOut">
              <a:rPr lang="en-JM" smtClean="0"/>
              <a:t>18/06/2017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343511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JM"/>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2CEF2908-1F2B-47E0-A23D-BEBA5117DF31}" type="datetimeFigureOut">
              <a:rPr lang="en-JM" smtClean="0"/>
              <a:t>18/06/2017</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250024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2CEF2908-1F2B-47E0-A23D-BEBA5117DF31}" type="datetimeFigureOut">
              <a:rPr lang="en-JM" smtClean="0"/>
              <a:t>18/06/2017</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254422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F2908-1F2B-47E0-A23D-BEBA5117DF31}" type="datetimeFigureOut">
              <a:rPr lang="en-JM" smtClean="0"/>
              <a:t>18/06/2017</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1173866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JM"/>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F2908-1F2B-47E0-A23D-BEBA5117DF31}" type="datetimeFigureOut">
              <a:rPr lang="en-JM" smtClean="0"/>
              <a:t>18/06/2017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893609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JM"/>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F2908-1F2B-47E0-A23D-BEBA5117DF31}" type="datetimeFigureOut">
              <a:rPr lang="en-JM" smtClean="0"/>
              <a:t>18/06/2017</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F77EAB43-E853-4B57-A43C-A61C09BB7E13}" type="slidenum">
              <a:rPr lang="en-JM" smtClean="0"/>
              <a:t>‹#›</a:t>
            </a:fld>
            <a:endParaRPr lang="en-JM"/>
          </a:p>
        </p:txBody>
      </p:sp>
    </p:spTree>
    <p:extLst>
      <p:ext uri="{BB962C8B-B14F-4D97-AF65-F5344CB8AC3E}">
        <p14:creationId xmlns:p14="http://schemas.microsoft.com/office/powerpoint/2010/main" val="2686218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F2908-1F2B-47E0-A23D-BEBA5117DF31}" type="datetimeFigureOut">
              <a:rPr lang="en-JM" smtClean="0"/>
              <a:t>18/06/2017</a:t>
            </a:fld>
            <a:endParaRPr lang="en-JM"/>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EAB43-E853-4B57-A43C-A61C09BB7E13}" type="slidenum">
              <a:rPr lang="en-JM" smtClean="0"/>
              <a:t>‹#›</a:t>
            </a:fld>
            <a:endParaRPr lang="en-JM"/>
          </a:p>
        </p:txBody>
      </p:sp>
    </p:spTree>
    <p:extLst>
      <p:ext uri="{BB962C8B-B14F-4D97-AF65-F5344CB8AC3E}">
        <p14:creationId xmlns:p14="http://schemas.microsoft.com/office/powerpoint/2010/main" val="404669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dirty="0" smtClean="0"/>
              <a:t>Understanding and Leading Change</a:t>
            </a:r>
            <a:endParaRPr lang="en-JM" dirty="0"/>
          </a:p>
        </p:txBody>
      </p:sp>
      <p:sp>
        <p:nvSpPr>
          <p:cNvPr id="3" name="Subtitle 2"/>
          <p:cNvSpPr>
            <a:spLocks noGrp="1"/>
          </p:cNvSpPr>
          <p:nvPr>
            <p:ph type="subTitle" idx="1"/>
          </p:nvPr>
        </p:nvSpPr>
        <p:spPr/>
        <p:txBody>
          <a:bodyPr/>
          <a:lstStyle/>
          <a:p>
            <a:r>
              <a:rPr lang="en-JM" dirty="0" err="1" smtClean="0"/>
              <a:t>Colbourne</a:t>
            </a:r>
            <a:r>
              <a:rPr lang="en-JM" dirty="0" smtClean="0"/>
              <a:t> College</a:t>
            </a:r>
          </a:p>
          <a:p>
            <a:r>
              <a:rPr lang="en-JM" dirty="0" smtClean="0"/>
              <a:t>Summer 2017 – Week </a:t>
            </a:r>
            <a:r>
              <a:rPr lang="en-JM" dirty="0" smtClean="0"/>
              <a:t>Eight</a:t>
            </a:r>
            <a:endParaRPr lang="en-JM" dirty="0" smtClean="0"/>
          </a:p>
          <a:p>
            <a:r>
              <a:rPr lang="en-JM" dirty="0" smtClean="0"/>
              <a:t>Facilitator: Dr Paul B. Thompson</a:t>
            </a:r>
          </a:p>
          <a:p>
            <a:endParaRPr lang="en-JM" dirty="0"/>
          </a:p>
        </p:txBody>
      </p:sp>
    </p:spTree>
    <p:extLst>
      <p:ext uri="{BB962C8B-B14F-4D97-AF65-F5344CB8AC3E}">
        <p14:creationId xmlns:p14="http://schemas.microsoft.com/office/powerpoint/2010/main" val="3536140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PEST(EL) Analysis</a:t>
            </a:r>
            <a:br>
              <a:rPr lang="en-JM" dirty="0" smtClean="0"/>
            </a:br>
            <a:r>
              <a:rPr lang="en-JM" sz="3100" dirty="0" smtClean="0"/>
              <a:t>Palmer, </a:t>
            </a:r>
            <a:r>
              <a:rPr lang="en-JM" sz="3100" dirty="0" err="1" smtClean="0"/>
              <a:t>Dunford</a:t>
            </a:r>
            <a:r>
              <a:rPr lang="en-JM" sz="3100" dirty="0" smtClean="0"/>
              <a:t>, &amp; Akin (2009) </a:t>
            </a:r>
            <a:endParaRPr lang="en-JM" sz="3100" dirty="0"/>
          </a:p>
        </p:txBody>
      </p:sp>
      <p:sp>
        <p:nvSpPr>
          <p:cNvPr id="3" name="Content Placeholder 2"/>
          <p:cNvSpPr>
            <a:spLocks noGrp="1"/>
          </p:cNvSpPr>
          <p:nvPr>
            <p:ph idx="1"/>
          </p:nvPr>
        </p:nvSpPr>
        <p:spPr>
          <a:xfrm>
            <a:off x="457200" y="1484784"/>
            <a:ext cx="8229600" cy="4896544"/>
          </a:xfrm>
        </p:spPr>
        <p:txBody>
          <a:bodyPr>
            <a:normAutofit fontScale="92500" lnSpcReduction="10000"/>
          </a:bodyPr>
          <a:lstStyle/>
          <a:p>
            <a:r>
              <a:rPr lang="en-JM" b="1" dirty="0" smtClean="0"/>
              <a:t>T</a:t>
            </a:r>
            <a:r>
              <a:rPr lang="en-JM" dirty="0" smtClean="0"/>
              <a:t>echnological – e.g. introduction of new products that influence production, distribution, communication</a:t>
            </a:r>
          </a:p>
          <a:p>
            <a:r>
              <a:rPr lang="en-JM" b="1" dirty="0" smtClean="0"/>
              <a:t>E</a:t>
            </a:r>
            <a:r>
              <a:rPr lang="en-JM" dirty="0" smtClean="0"/>
              <a:t>nvironmental – e.g. antipollution policies, ethical issues pertaining to companies, carbon footprint targets, environmental impact assessment</a:t>
            </a:r>
          </a:p>
          <a:p>
            <a:r>
              <a:rPr lang="en-JM" b="1" dirty="0" smtClean="0"/>
              <a:t>L</a:t>
            </a:r>
            <a:r>
              <a:rPr lang="en-JM" dirty="0" smtClean="0"/>
              <a:t>egal – e.g. antitrust law (controlling monopolies), health and safety laws, equal opportunities,  product safety, advertising and labelling laws, consumer rights</a:t>
            </a:r>
          </a:p>
          <a:p>
            <a:pPr marL="0" indent="0">
              <a:buNone/>
            </a:pPr>
            <a:endParaRPr lang="en-JM" dirty="0"/>
          </a:p>
        </p:txBody>
      </p:sp>
    </p:spTree>
    <p:extLst>
      <p:ext uri="{BB962C8B-B14F-4D97-AF65-F5344CB8AC3E}">
        <p14:creationId xmlns:p14="http://schemas.microsoft.com/office/powerpoint/2010/main" val="3273162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err="1" smtClean="0"/>
              <a:t>Kotter’s</a:t>
            </a:r>
            <a:r>
              <a:rPr lang="en-JM" dirty="0" smtClean="0"/>
              <a:t> Eight-Step </a:t>
            </a:r>
            <a:br>
              <a:rPr lang="en-JM" dirty="0" smtClean="0"/>
            </a:br>
            <a:r>
              <a:rPr lang="en-JM" dirty="0" smtClean="0"/>
              <a:t>Change Management Model</a:t>
            </a:r>
            <a:endParaRPr lang="en-JM" dirty="0"/>
          </a:p>
        </p:txBody>
      </p:sp>
      <p:sp>
        <p:nvSpPr>
          <p:cNvPr id="3" name="Content Placeholder 2"/>
          <p:cNvSpPr>
            <a:spLocks noGrp="1"/>
          </p:cNvSpPr>
          <p:nvPr>
            <p:ph idx="1"/>
          </p:nvPr>
        </p:nvSpPr>
        <p:spPr/>
        <p:txBody>
          <a:bodyPr>
            <a:normAutofit/>
          </a:bodyPr>
          <a:lstStyle/>
          <a:p>
            <a:r>
              <a:rPr lang="en-JM" dirty="0"/>
              <a:t>Establish the need for </a:t>
            </a:r>
            <a:r>
              <a:rPr lang="en-JM" dirty="0" smtClean="0"/>
              <a:t>urgency – perform market analyses, determine problems and opportunities</a:t>
            </a:r>
            <a:endParaRPr lang="en-JM" dirty="0"/>
          </a:p>
          <a:p>
            <a:r>
              <a:rPr lang="en-JM" dirty="0"/>
              <a:t>Ensure there is a powerful change group to guide the </a:t>
            </a:r>
            <a:r>
              <a:rPr lang="en-JM" dirty="0" smtClean="0"/>
              <a:t>change – create </a:t>
            </a:r>
            <a:r>
              <a:rPr lang="en-JM" dirty="0"/>
              <a:t>a</a:t>
            </a:r>
            <a:r>
              <a:rPr lang="en-JM" dirty="0" smtClean="0"/>
              <a:t>nd empower teams, missionaries, to drive the change</a:t>
            </a:r>
            <a:endParaRPr lang="en-JM" dirty="0"/>
          </a:p>
          <a:p>
            <a:r>
              <a:rPr lang="en-JM" dirty="0"/>
              <a:t>Develop a </a:t>
            </a:r>
            <a:r>
              <a:rPr lang="en-JM" dirty="0" smtClean="0"/>
              <a:t>vision – this should give focus to the change</a:t>
            </a:r>
            <a:endParaRPr lang="en-JM" dirty="0"/>
          </a:p>
        </p:txBody>
      </p:sp>
    </p:spTree>
    <p:extLst>
      <p:ext uri="{BB962C8B-B14F-4D97-AF65-F5344CB8AC3E}">
        <p14:creationId xmlns:p14="http://schemas.microsoft.com/office/powerpoint/2010/main" val="1503571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err="1"/>
              <a:t>Kotter’s</a:t>
            </a:r>
            <a:r>
              <a:rPr lang="en-JM" dirty="0"/>
              <a:t> Eight-Step </a:t>
            </a:r>
            <a:br>
              <a:rPr lang="en-JM" dirty="0"/>
            </a:br>
            <a:r>
              <a:rPr lang="en-JM" dirty="0"/>
              <a:t>Change Management Model</a:t>
            </a:r>
          </a:p>
        </p:txBody>
      </p:sp>
      <p:sp>
        <p:nvSpPr>
          <p:cNvPr id="3" name="Content Placeholder 2"/>
          <p:cNvSpPr>
            <a:spLocks noGrp="1"/>
          </p:cNvSpPr>
          <p:nvPr>
            <p:ph idx="1"/>
          </p:nvPr>
        </p:nvSpPr>
        <p:spPr>
          <a:xfrm>
            <a:off x="251520" y="1412776"/>
            <a:ext cx="8640960" cy="5040560"/>
          </a:xfrm>
        </p:spPr>
        <p:txBody>
          <a:bodyPr>
            <a:normAutofit/>
          </a:bodyPr>
          <a:lstStyle/>
          <a:p>
            <a:r>
              <a:rPr lang="en-JM" dirty="0"/>
              <a:t>Communicate the vision – role model the behaviour implied by the vision; use multiple means constantly to convey the vision</a:t>
            </a:r>
          </a:p>
          <a:p>
            <a:r>
              <a:rPr lang="en-JM" dirty="0" smtClean="0"/>
              <a:t>Empower </a:t>
            </a:r>
            <a:r>
              <a:rPr lang="en-JM" dirty="0"/>
              <a:t>the  </a:t>
            </a:r>
            <a:r>
              <a:rPr lang="en-JM" dirty="0" smtClean="0"/>
              <a:t>staff – encourage risk-taking, remove obstacles that inhibit achievement of the vision, remove barriers to empowerment</a:t>
            </a:r>
            <a:endParaRPr lang="en-JM" dirty="0"/>
          </a:p>
          <a:p>
            <a:r>
              <a:rPr lang="en-JM" dirty="0"/>
              <a:t>Ensure there are short-term </a:t>
            </a:r>
            <a:r>
              <a:rPr lang="en-JM" dirty="0" smtClean="0"/>
              <a:t>wins – wins which are rewarded provide motivation, wins help to justify change</a:t>
            </a:r>
            <a:endParaRPr lang="en-JM" dirty="0"/>
          </a:p>
          <a:p>
            <a:pPr marL="0" indent="0">
              <a:buNone/>
            </a:pPr>
            <a:endParaRPr lang="en-JM" dirty="0"/>
          </a:p>
        </p:txBody>
      </p:sp>
    </p:spTree>
    <p:extLst>
      <p:ext uri="{BB962C8B-B14F-4D97-AF65-F5344CB8AC3E}">
        <p14:creationId xmlns:p14="http://schemas.microsoft.com/office/powerpoint/2010/main" val="3345131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err="1"/>
              <a:t>Kotter’s</a:t>
            </a:r>
            <a:r>
              <a:rPr lang="en-JM" dirty="0"/>
              <a:t> Eight-Step </a:t>
            </a:r>
            <a:br>
              <a:rPr lang="en-JM" dirty="0"/>
            </a:br>
            <a:r>
              <a:rPr lang="en-JM" dirty="0"/>
              <a:t>Change Management Model</a:t>
            </a:r>
          </a:p>
        </p:txBody>
      </p:sp>
      <p:sp>
        <p:nvSpPr>
          <p:cNvPr id="3" name="Content Placeholder 2"/>
          <p:cNvSpPr>
            <a:spLocks noGrp="1"/>
          </p:cNvSpPr>
          <p:nvPr>
            <p:ph idx="1"/>
          </p:nvPr>
        </p:nvSpPr>
        <p:spPr/>
        <p:txBody>
          <a:bodyPr/>
          <a:lstStyle/>
          <a:p>
            <a:r>
              <a:rPr lang="en-JM" dirty="0"/>
              <a:t>Consolidate gains – remove other </a:t>
            </a:r>
            <a:r>
              <a:rPr lang="en-JM" dirty="0" smtClean="0"/>
              <a:t>obstacles by using winds as basis for other changes, reward </a:t>
            </a:r>
            <a:r>
              <a:rPr lang="en-JM" dirty="0"/>
              <a:t>those who are involved in the change</a:t>
            </a:r>
          </a:p>
          <a:p>
            <a:r>
              <a:rPr lang="en-JM" dirty="0"/>
              <a:t>Embed the change in the culture – link change to organisational performance and leadership, establish new, related change products. (</a:t>
            </a:r>
            <a:r>
              <a:rPr lang="en-JM" dirty="0" err="1"/>
              <a:t>Dessler</a:t>
            </a:r>
            <a:r>
              <a:rPr lang="en-JM" dirty="0"/>
              <a:t>, 2001; Palmer, </a:t>
            </a:r>
            <a:r>
              <a:rPr lang="en-JM" dirty="0" err="1"/>
              <a:t>Dunford</a:t>
            </a:r>
            <a:r>
              <a:rPr lang="en-JM" dirty="0"/>
              <a:t>, &amp; Akin, 2009, p. 225) </a:t>
            </a:r>
          </a:p>
          <a:p>
            <a:pPr marL="0" indent="0">
              <a:buNone/>
            </a:pPr>
            <a:endParaRPr lang="en-JM" dirty="0"/>
          </a:p>
        </p:txBody>
      </p:sp>
    </p:spTree>
    <p:extLst>
      <p:ext uri="{BB962C8B-B14F-4D97-AF65-F5344CB8AC3E}">
        <p14:creationId xmlns:p14="http://schemas.microsoft.com/office/powerpoint/2010/main" val="2968628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err="1"/>
              <a:t>Kotter’s</a:t>
            </a:r>
            <a:r>
              <a:rPr lang="en-JM" dirty="0"/>
              <a:t> Eight-Step </a:t>
            </a:r>
            <a:br>
              <a:rPr lang="en-JM" dirty="0"/>
            </a:br>
            <a:r>
              <a:rPr lang="en-JM" dirty="0"/>
              <a:t>Change Management Model</a:t>
            </a:r>
          </a:p>
        </p:txBody>
      </p:sp>
      <p:pic>
        <p:nvPicPr>
          <p:cNvPr id="4" name="Content Placeholder 3" descr="Image result for kotter 8 step change mode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0" y="1340768"/>
            <a:ext cx="5976664" cy="5256584"/>
          </a:xfrm>
          <a:prstGeom prst="rect">
            <a:avLst/>
          </a:prstGeom>
          <a:noFill/>
          <a:ln>
            <a:noFill/>
          </a:ln>
        </p:spPr>
      </p:pic>
    </p:spTree>
    <p:extLst>
      <p:ext uri="{BB962C8B-B14F-4D97-AF65-F5344CB8AC3E}">
        <p14:creationId xmlns:p14="http://schemas.microsoft.com/office/powerpoint/2010/main" val="3931904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a:t>The Burke-</a:t>
            </a:r>
            <a:r>
              <a:rPr lang="en-JM" dirty="0" err="1"/>
              <a:t>Litwin</a:t>
            </a:r>
            <a:r>
              <a:rPr lang="en-JM" dirty="0"/>
              <a:t> Model</a:t>
            </a:r>
          </a:p>
        </p:txBody>
      </p:sp>
      <p:sp>
        <p:nvSpPr>
          <p:cNvPr id="3" name="Content Placeholder 2"/>
          <p:cNvSpPr>
            <a:spLocks noGrp="1"/>
          </p:cNvSpPr>
          <p:nvPr>
            <p:ph idx="1"/>
          </p:nvPr>
        </p:nvSpPr>
        <p:spPr>
          <a:xfrm>
            <a:off x="457200" y="1340768"/>
            <a:ext cx="8229600" cy="5256584"/>
          </a:xfrm>
        </p:spPr>
        <p:txBody>
          <a:bodyPr>
            <a:normAutofit/>
          </a:bodyPr>
          <a:lstStyle/>
          <a:p>
            <a:pPr marL="0" indent="0">
              <a:buNone/>
            </a:pPr>
            <a:r>
              <a:rPr lang="en-JM" dirty="0" smtClean="0"/>
              <a:t>The model makes </a:t>
            </a:r>
            <a:r>
              <a:rPr lang="en-JM" dirty="0"/>
              <a:t>the following key points: </a:t>
            </a:r>
            <a:endParaRPr lang="en-JM" dirty="0" smtClean="0"/>
          </a:p>
          <a:p>
            <a:pPr marL="0" indent="0">
              <a:buNone/>
            </a:pPr>
            <a:r>
              <a:rPr lang="en-JM" dirty="0" smtClean="0"/>
              <a:t>• </a:t>
            </a:r>
            <a:r>
              <a:rPr lang="en-JM" dirty="0"/>
              <a:t>The external environment is the most powerful driver for organisational change </a:t>
            </a:r>
            <a:endParaRPr lang="en-JM" dirty="0" smtClean="0"/>
          </a:p>
          <a:p>
            <a:pPr marL="0" indent="0">
              <a:buNone/>
            </a:pPr>
            <a:r>
              <a:rPr lang="en-JM" dirty="0" smtClean="0"/>
              <a:t>• </a:t>
            </a:r>
            <a:r>
              <a:rPr lang="en-JM" dirty="0"/>
              <a:t>Changes in the external environment lead to significant changes within an organisation – its mission and strategy, its organisational culture and its leadership. </a:t>
            </a:r>
            <a:endParaRPr lang="en-JM" dirty="0" smtClean="0"/>
          </a:p>
          <a:p>
            <a:pPr marL="0" indent="0">
              <a:buNone/>
            </a:pPr>
            <a:endParaRPr lang="en-JM" dirty="0"/>
          </a:p>
        </p:txBody>
      </p:sp>
    </p:spTree>
    <p:extLst>
      <p:ext uri="{BB962C8B-B14F-4D97-AF65-F5344CB8AC3E}">
        <p14:creationId xmlns:p14="http://schemas.microsoft.com/office/powerpoint/2010/main" val="216366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a:t>The Burke-</a:t>
            </a:r>
            <a:r>
              <a:rPr lang="en-JM" dirty="0" err="1"/>
              <a:t>Litwin</a:t>
            </a:r>
            <a:r>
              <a:rPr lang="en-JM" dirty="0"/>
              <a:t> Model</a:t>
            </a:r>
          </a:p>
        </p:txBody>
      </p:sp>
      <p:sp>
        <p:nvSpPr>
          <p:cNvPr id="3" name="Content Placeholder 2"/>
          <p:cNvSpPr>
            <a:spLocks noGrp="1"/>
          </p:cNvSpPr>
          <p:nvPr>
            <p:ph idx="1"/>
          </p:nvPr>
        </p:nvSpPr>
        <p:spPr/>
        <p:txBody>
          <a:bodyPr>
            <a:normAutofit fontScale="92500" lnSpcReduction="10000"/>
          </a:bodyPr>
          <a:lstStyle/>
          <a:p>
            <a:r>
              <a:rPr lang="en-JM" dirty="0" smtClean="0"/>
              <a:t>Changes </a:t>
            </a:r>
            <a:r>
              <a:rPr lang="en-JM" dirty="0"/>
              <a:t>in these key factors lead to other changes within an organisation – changes to structure, systems and management practices. These are more operational factors and changes in them may or may not have an organisation-wide impact </a:t>
            </a:r>
            <a:endParaRPr lang="en-JM" dirty="0" smtClean="0"/>
          </a:p>
          <a:p>
            <a:r>
              <a:rPr lang="en-JM" dirty="0" smtClean="0"/>
              <a:t>Together </a:t>
            </a:r>
            <a:r>
              <a:rPr lang="en-JM" dirty="0"/>
              <a:t>these changes affect motivation, which in turn impacts on individual and organisational </a:t>
            </a:r>
            <a:r>
              <a:rPr lang="en-JM" dirty="0" smtClean="0"/>
              <a:t>performance</a:t>
            </a:r>
          </a:p>
          <a:p>
            <a:pPr marL="0" indent="0">
              <a:buNone/>
            </a:pPr>
            <a:r>
              <a:rPr lang="en-JM" sz="2200" dirty="0" smtClean="0"/>
              <a:t>	http</a:t>
            </a:r>
            <a:r>
              <a:rPr lang="en-JM" sz="2200" dirty="0"/>
              <a:t>://</a:t>
            </a:r>
            <a:r>
              <a:rPr lang="en-JM" sz="2200" dirty="0" smtClean="0"/>
              <a:t>www.crowe-associates.co.uk/wp-content/uploads/2013/07/Organisational-assessment-tools.pdf</a:t>
            </a:r>
            <a:endParaRPr lang="en-JM" sz="2200" dirty="0"/>
          </a:p>
        </p:txBody>
      </p:sp>
    </p:spTree>
    <p:extLst>
      <p:ext uri="{BB962C8B-B14F-4D97-AF65-F5344CB8AC3E}">
        <p14:creationId xmlns:p14="http://schemas.microsoft.com/office/powerpoint/2010/main" val="42298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Burke-</a:t>
            </a:r>
            <a:r>
              <a:rPr lang="en-JM" dirty="0" err="1" smtClean="0"/>
              <a:t>Litwin</a:t>
            </a:r>
            <a:r>
              <a:rPr lang="en-JM" dirty="0" smtClean="0"/>
              <a:t> Model</a:t>
            </a:r>
            <a:endParaRPr lang="en-JM" dirty="0"/>
          </a:p>
        </p:txBody>
      </p:sp>
      <p:pic>
        <p:nvPicPr>
          <p:cNvPr id="4" name="Content Placeholder 3" descr="Image result for burke-litwin change drivers model"/>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268760"/>
            <a:ext cx="6912768" cy="5328592"/>
          </a:xfrm>
          <a:prstGeom prst="rect">
            <a:avLst/>
          </a:prstGeom>
          <a:noFill/>
          <a:ln>
            <a:noFill/>
          </a:ln>
        </p:spPr>
      </p:pic>
    </p:spTree>
    <p:extLst>
      <p:ext uri="{BB962C8B-B14F-4D97-AF65-F5344CB8AC3E}">
        <p14:creationId xmlns:p14="http://schemas.microsoft.com/office/powerpoint/2010/main" val="489311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a:t>The ADKAR Model in Organisations</a:t>
            </a:r>
          </a:p>
        </p:txBody>
      </p:sp>
      <p:sp>
        <p:nvSpPr>
          <p:cNvPr id="3" name="Content Placeholder 2"/>
          <p:cNvSpPr>
            <a:spLocks noGrp="1"/>
          </p:cNvSpPr>
          <p:nvPr>
            <p:ph idx="1"/>
          </p:nvPr>
        </p:nvSpPr>
        <p:spPr/>
        <p:txBody>
          <a:bodyPr/>
          <a:lstStyle/>
          <a:p>
            <a:r>
              <a:rPr lang="en-JM" dirty="0"/>
              <a:t>When applied to organizational change, this model allows leaders and change management teams to focus their activities on what will drive individual change and therefore achieve organizational results</a:t>
            </a:r>
          </a:p>
        </p:txBody>
      </p:sp>
    </p:spTree>
    <p:extLst>
      <p:ext uri="{BB962C8B-B14F-4D97-AF65-F5344CB8AC3E}">
        <p14:creationId xmlns:p14="http://schemas.microsoft.com/office/powerpoint/2010/main" val="1895963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
            </a:r>
            <a:br>
              <a:rPr lang="en-JM" dirty="0" smtClean="0"/>
            </a:br>
            <a:r>
              <a:rPr lang="en-JM" dirty="0" smtClean="0"/>
              <a:t>The ADKAR Model</a:t>
            </a:r>
            <a:br>
              <a:rPr lang="en-JM" dirty="0" smtClean="0"/>
            </a:br>
            <a:r>
              <a:rPr lang="en-JM" sz="2000" cap="all" dirty="0"/>
              <a:t>https://www.prosci.com/adkar/adkar-model</a:t>
            </a:r>
            <a:r>
              <a:rPr lang="en-JM" dirty="0"/>
              <a:t/>
            </a:r>
            <a:br>
              <a:rPr lang="en-JM" dirty="0"/>
            </a:br>
            <a:endParaRPr lang="en-JM" dirty="0"/>
          </a:p>
        </p:txBody>
      </p:sp>
      <p:sp>
        <p:nvSpPr>
          <p:cNvPr id="3" name="Content Placeholder 2"/>
          <p:cNvSpPr>
            <a:spLocks noGrp="1"/>
          </p:cNvSpPr>
          <p:nvPr>
            <p:ph idx="1"/>
          </p:nvPr>
        </p:nvSpPr>
        <p:spPr/>
        <p:txBody>
          <a:bodyPr/>
          <a:lstStyle/>
          <a:p>
            <a:r>
              <a:rPr lang="en-JM" dirty="0"/>
              <a:t>The </a:t>
            </a:r>
            <a:r>
              <a:rPr lang="en-JM" b="1" dirty="0" err="1"/>
              <a:t>Prosci</a:t>
            </a:r>
            <a:r>
              <a:rPr lang="en-JM" b="1" dirty="0"/>
              <a:t> ADKAR Model</a:t>
            </a:r>
            <a:r>
              <a:rPr lang="en-JM" dirty="0"/>
              <a:t> is a goal-oriented change management model to guide individual and organizational change.</a:t>
            </a:r>
          </a:p>
          <a:p>
            <a:r>
              <a:rPr lang="en-JM" dirty="0"/>
              <a:t>Created by </a:t>
            </a:r>
            <a:r>
              <a:rPr lang="en-JM" dirty="0" err="1"/>
              <a:t>Prosci</a:t>
            </a:r>
            <a:r>
              <a:rPr lang="en-JM" dirty="0"/>
              <a:t> founder Jeff Hiatt, </a:t>
            </a:r>
            <a:r>
              <a:rPr lang="en-JM" b="1" dirty="0"/>
              <a:t>ADKAR</a:t>
            </a:r>
            <a:r>
              <a:rPr lang="en-JM" dirty="0"/>
              <a:t> is an acronym that represents the five outcomes an individual must achieve for change to be successful: </a:t>
            </a:r>
            <a:r>
              <a:rPr lang="en-JM" b="1" dirty="0"/>
              <a:t>a</a:t>
            </a:r>
            <a:r>
              <a:rPr lang="en-JM" dirty="0"/>
              <a:t>wareness, </a:t>
            </a:r>
            <a:r>
              <a:rPr lang="en-JM" b="1" dirty="0"/>
              <a:t>d</a:t>
            </a:r>
            <a:r>
              <a:rPr lang="en-JM" dirty="0"/>
              <a:t>esire</a:t>
            </a:r>
            <a:r>
              <a:rPr lang="en-JM" b="1" dirty="0"/>
              <a:t>, k</a:t>
            </a:r>
            <a:r>
              <a:rPr lang="en-JM" dirty="0"/>
              <a:t>nowledge</a:t>
            </a:r>
            <a:r>
              <a:rPr lang="en-JM" b="1" dirty="0"/>
              <a:t>, a</a:t>
            </a:r>
            <a:r>
              <a:rPr lang="en-JM" dirty="0"/>
              <a:t>bility</a:t>
            </a:r>
            <a:r>
              <a:rPr lang="en-JM" b="1" dirty="0"/>
              <a:t>, </a:t>
            </a:r>
            <a:r>
              <a:rPr lang="en-JM" b="1" dirty="0" smtClean="0"/>
              <a:t>r</a:t>
            </a:r>
            <a:r>
              <a:rPr lang="en-JM" dirty="0" smtClean="0"/>
              <a:t>einforcement.</a:t>
            </a:r>
            <a:endParaRPr lang="en-JM" dirty="0"/>
          </a:p>
        </p:txBody>
      </p:sp>
    </p:spTree>
    <p:extLst>
      <p:ext uri="{BB962C8B-B14F-4D97-AF65-F5344CB8AC3E}">
        <p14:creationId xmlns:p14="http://schemas.microsoft.com/office/powerpoint/2010/main" val="2290758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Learning Objective</a:t>
            </a:r>
            <a:endParaRPr lang="en-JM" dirty="0"/>
          </a:p>
        </p:txBody>
      </p:sp>
      <p:sp>
        <p:nvSpPr>
          <p:cNvPr id="3" name="Content Placeholder 2"/>
          <p:cNvSpPr>
            <a:spLocks noGrp="1"/>
          </p:cNvSpPr>
          <p:nvPr>
            <p:ph idx="1"/>
          </p:nvPr>
        </p:nvSpPr>
        <p:spPr/>
        <p:txBody>
          <a:bodyPr/>
          <a:lstStyle/>
          <a:p>
            <a:r>
              <a:rPr lang="en-JM" dirty="0" smtClean="0"/>
              <a:t>Evaluate the influences that drivers of change have on organisational behaviour.</a:t>
            </a:r>
            <a:endParaRPr lang="en-JM" dirty="0" smtClean="0"/>
          </a:p>
        </p:txBody>
      </p:sp>
    </p:spTree>
    <p:extLst>
      <p:ext uri="{BB962C8B-B14F-4D97-AF65-F5344CB8AC3E}">
        <p14:creationId xmlns:p14="http://schemas.microsoft.com/office/powerpoint/2010/main" val="3483443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ADKAR Model in Organisations</a:t>
            </a:r>
            <a:endParaRPr lang="en-JM" dirty="0"/>
          </a:p>
        </p:txBody>
      </p:sp>
      <p:sp>
        <p:nvSpPr>
          <p:cNvPr id="3" name="Content Placeholder 2"/>
          <p:cNvSpPr>
            <a:spLocks noGrp="1"/>
          </p:cNvSpPr>
          <p:nvPr>
            <p:ph idx="1"/>
          </p:nvPr>
        </p:nvSpPr>
        <p:spPr>
          <a:xfrm>
            <a:off x="251520" y="1412776"/>
            <a:ext cx="8568952" cy="5184576"/>
          </a:xfrm>
        </p:spPr>
        <p:txBody>
          <a:bodyPr>
            <a:normAutofit fontScale="92500" lnSpcReduction="10000"/>
          </a:bodyPr>
          <a:lstStyle/>
          <a:p>
            <a:r>
              <a:rPr lang="en-JM" b="1" dirty="0" smtClean="0"/>
              <a:t>A</a:t>
            </a:r>
            <a:r>
              <a:rPr lang="en-JM" dirty="0" smtClean="0"/>
              <a:t>wareness: Is your employee aware of the need for change?</a:t>
            </a:r>
          </a:p>
          <a:p>
            <a:r>
              <a:rPr lang="en-JM" b="1" dirty="0" smtClean="0"/>
              <a:t>D</a:t>
            </a:r>
            <a:r>
              <a:rPr lang="en-JM" dirty="0" smtClean="0"/>
              <a:t>esire: Does your employee have the desire to participate in the change?</a:t>
            </a:r>
          </a:p>
          <a:p>
            <a:r>
              <a:rPr lang="en-JM" b="1" dirty="0" smtClean="0"/>
              <a:t>K</a:t>
            </a:r>
            <a:r>
              <a:rPr lang="en-JM" dirty="0" smtClean="0"/>
              <a:t>nowledge: Does your employee have the knowledge to make the change?</a:t>
            </a:r>
          </a:p>
          <a:p>
            <a:r>
              <a:rPr lang="en-JM" b="1" dirty="0" smtClean="0"/>
              <a:t>A</a:t>
            </a:r>
            <a:r>
              <a:rPr lang="en-JM" dirty="0" smtClean="0"/>
              <a:t>bility: Can your employee put his/her knowledge into practice?</a:t>
            </a:r>
          </a:p>
          <a:p>
            <a:r>
              <a:rPr lang="en-JM" b="1" dirty="0" smtClean="0"/>
              <a:t>R</a:t>
            </a:r>
            <a:r>
              <a:rPr lang="en-JM" dirty="0" smtClean="0"/>
              <a:t>einforcement: Do you have reinforcements in place to prevent your employee from reverting to old habits? </a:t>
            </a:r>
          </a:p>
          <a:p>
            <a:pPr marL="0" indent="0">
              <a:buNone/>
            </a:pPr>
            <a:endParaRPr lang="en-JM" dirty="0" smtClean="0"/>
          </a:p>
          <a:p>
            <a:endParaRPr lang="en-JM" dirty="0" smtClean="0"/>
          </a:p>
          <a:p>
            <a:endParaRPr lang="en-JM" dirty="0" smtClean="0"/>
          </a:p>
          <a:p>
            <a:pPr marL="0" indent="0">
              <a:buNone/>
            </a:pPr>
            <a:endParaRPr lang="en-JM" dirty="0"/>
          </a:p>
        </p:txBody>
      </p:sp>
    </p:spTree>
    <p:extLst>
      <p:ext uri="{BB962C8B-B14F-4D97-AF65-F5344CB8AC3E}">
        <p14:creationId xmlns:p14="http://schemas.microsoft.com/office/powerpoint/2010/main" val="3704707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NB</a:t>
            </a:r>
            <a:endParaRPr lang="en-JM" dirty="0"/>
          </a:p>
        </p:txBody>
      </p:sp>
      <p:sp>
        <p:nvSpPr>
          <p:cNvPr id="3" name="Content Placeholder 2"/>
          <p:cNvSpPr>
            <a:spLocks noGrp="1"/>
          </p:cNvSpPr>
          <p:nvPr>
            <p:ph idx="1"/>
          </p:nvPr>
        </p:nvSpPr>
        <p:spPr/>
        <p:txBody>
          <a:bodyPr/>
          <a:lstStyle/>
          <a:p>
            <a:r>
              <a:rPr lang="en-JM" dirty="0" smtClean="0"/>
              <a:t>Ensure that you revise and apply the following: </a:t>
            </a:r>
          </a:p>
          <a:p>
            <a:pPr marL="0" indent="0">
              <a:buNone/>
            </a:pPr>
            <a:r>
              <a:rPr lang="en-JM" dirty="0" smtClean="0"/>
              <a:t>	- </a:t>
            </a:r>
            <a:r>
              <a:rPr lang="en-JM" dirty="0" err="1" smtClean="0"/>
              <a:t>Lewin’s</a:t>
            </a:r>
            <a:r>
              <a:rPr lang="en-JM" dirty="0" smtClean="0"/>
              <a:t> Force-field theory</a:t>
            </a:r>
          </a:p>
          <a:p>
            <a:pPr marL="0" indent="0">
              <a:buNone/>
            </a:pPr>
            <a:r>
              <a:rPr lang="en-JM" dirty="0" smtClean="0"/>
              <a:t>	- The unfreeze, change, and freeze model</a:t>
            </a:r>
          </a:p>
          <a:p>
            <a:pPr marL="0" indent="0">
              <a:buNone/>
            </a:pPr>
            <a:r>
              <a:rPr lang="en-JM" smtClean="0"/>
              <a:t>	- The </a:t>
            </a:r>
            <a:r>
              <a:rPr lang="en-JM" dirty="0" smtClean="0"/>
              <a:t>concepts involved in Kaizen</a:t>
            </a:r>
            <a:endParaRPr lang="en-JM" dirty="0"/>
          </a:p>
        </p:txBody>
      </p:sp>
    </p:spTree>
    <p:extLst>
      <p:ext uri="{BB962C8B-B14F-4D97-AF65-F5344CB8AC3E}">
        <p14:creationId xmlns:p14="http://schemas.microsoft.com/office/powerpoint/2010/main" val="1346146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Focus for Today</a:t>
            </a:r>
            <a:endParaRPr lang="en-JM" dirty="0"/>
          </a:p>
        </p:txBody>
      </p:sp>
      <p:sp>
        <p:nvSpPr>
          <p:cNvPr id="3" name="Content Placeholder 2"/>
          <p:cNvSpPr>
            <a:spLocks noGrp="1"/>
          </p:cNvSpPr>
          <p:nvPr>
            <p:ph idx="1"/>
          </p:nvPr>
        </p:nvSpPr>
        <p:spPr>
          <a:xfrm>
            <a:off x="251520" y="1340768"/>
            <a:ext cx="8435280" cy="5184576"/>
          </a:xfrm>
        </p:spPr>
        <p:txBody>
          <a:bodyPr>
            <a:normAutofit lnSpcReduction="10000"/>
          </a:bodyPr>
          <a:lstStyle/>
          <a:p>
            <a:r>
              <a:rPr lang="en-JM" dirty="0" smtClean="0"/>
              <a:t>Today, we shall first discuss the dimensions of the Change Impact Analysis. </a:t>
            </a:r>
          </a:p>
          <a:p>
            <a:r>
              <a:rPr lang="en-JM" dirty="0" smtClean="0"/>
              <a:t>Then, w</a:t>
            </a:r>
            <a:r>
              <a:rPr lang="en-JM" dirty="0" smtClean="0"/>
              <a:t>e shall also discuss how the various models that we have highlighted may be used by managers in the implementation and management of change in the organisation.</a:t>
            </a:r>
          </a:p>
          <a:p>
            <a:r>
              <a:rPr lang="en-JM" dirty="0" smtClean="0"/>
              <a:t>We </a:t>
            </a:r>
            <a:r>
              <a:rPr lang="en-JM" dirty="0" smtClean="0"/>
              <a:t>shall focus on </a:t>
            </a:r>
            <a:r>
              <a:rPr lang="en-JM" dirty="0" smtClean="0"/>
              <a:t>SWOT Analysis, the </a:t>
            </a:r>
            <a:r>
              <a:rPr lang="en-JM" dirty="0" smtClean="0"/>
              <a:t>PEST </a:t>
            </a:r>
            <a:r>
              <a:rPr lang="en-JM" dirty="0"/>
              <a:t>(PESTEL) </a:t>
            </a:r>
            <a:r>
              <a:rPr lang="en-JM" dirty="0" smtClean="0"/>
              <a:t>Analysis, </a:t>
            </a:r>
            <a:r>
              <a:rPr lang="en-JM" dirty="0" err="1" smtClean="0"/>
              <a:t>Kotter’s</a:t>
            </a:r>
            <a:r>
              <a:rPr lang="en-JM" dirty="0" smtClean="0"/>
              <a:t> </a:t>
            </a:r>
            <a:r>
              <a:rPr lang="en-JM" dirty="0"/>
              <a:t>Eight Step Change Management </a:t>
            </a:r>
            <a:r>
              <a:rPr lang="en-JM" dirty="0" smtClean="0"/>
              <a:t>Model, the </a:t>
            </a:r>
            <a:r>
              <a:rPr lang="en-JM" dirty="0"/>
              <a:t>Burke-</a:t>
            </a:r>
            <a:r>
              <a:rPr lang="en-JM" dirty="0" err="1"/>
              <a:t>Litwin</a:t>
            </a:r>
            <a:r>
              <a:rPr lang="en-JM" dirty="0"/>
              <a:t> Diagnostic </a:t>
            </a:r>
            <a:r>
              <a:rPr lang="en-JM" dirty="0" smtClean="0"/>
              <a:t>Model, and the ADKAR Change Management Model.</a:t>
            </a:r>
            <a:endParaRPr lang="en-JM" dirty="0"/>
          </a:p>
        </p:txBody>
      </p:sp>
    </p:spTree>
    <p:extLst>
      <p:ext uri="{BB962C8B-B14F-4D97-AF65-F5344CB8AC3E}">
        <p14:creationId xmlns:p14="http://schemas.microsoft.com/office/powerpoint/2010/main" val="137148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Change Impact Analysis/ Assessment</a:t>
            </a:r>
            <a:br>
              <a:rPr lang="en-JM" dirty="0" smtClean="0"/>
            </a:br>
            <a:r>
              <a:rPr lang="en-JM" dirty="0" smtClean="0"/>
              <a:t>Factors to be considered</a:t>
            </a:r>
            <a:endParaRPr lang="en-JM" dirty="0"/>
          </a:p>
        </p:txBody>
      </p:sp>
      <p:sp>
        <p:nvSpPr>
          <p:cNvPr id="3" name="Content Placeholder 2"/>
          <p:cNvSpPr>
            <a:spLocks noGrp="1"/>
          </p:cNvSpPr>
          <p:nvPr>
            <p:ph idx="1"/>
          </p:nvPr>
        </p:nvSpPr>
        <p:spPr/>
        <p:txBody>
          <a:bodyPr/>
          <a:lstStyle/>
          <a:p>
            <a:r>
              <a:rPr lang="en-JM" dirty="0" smtClean="0"/>
              <a:t>I will share screen with you in discussing these factors in greater depth</a:t>
            </a:r>
            <a:endParaRPr lang="en-JM" dirty="0"/>
          </a:p>
        </p:txBody>
      </p:sp>
    </p:spTree>
    <p:extLst>
      <p:ext uri="{BB962C8B-B14F-4D97-AF65-F5344CB8AC3E}">
        <p14:creationId xmlns:p14="http://schemas.microsoft.com/office/powerpoint/2010/main" val="920351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Deliberate Change Models</a:t>
            </a:r>
            <a:endParaRPr lang="en-JM" dirty="0"/>
          </a:p>
        </p:txBody>
      </p:sp>
      <p:sp>
        <p:nvSpPr>
          <p:cNvPr id="3" name="Content Placeholder 2"/>
          <p:cNvSpPr>
            <a:spLocks noGrp="1"/>
          </p:cNvSpPr>
          <p:nvPr>
            <p:ph idx="1"/>
          </p:nvPr>
        </p:nvSpPr>
        <p:spPr/>
        <p:txBody>
          <a:bodyPr/>
          <a:lstStyle/>
          <a:p>
            <a:r>
              <a:rPr lang="en-JM" dirty="0" smtClean="0"/>
              <a:t>We turn now to consider how managers may implement and manage change, using different models/analyses. We will start with the SWOT Analysis</a:t>
            </a:r>
            <a:endParaRPr lang="en-JM" dirty="0"/>
          </a:p>
        </p:txBody>
      </p:sp>
    </p:spTree>
    <p:extLst>
      <p:ext uri="{BB962C8B-B14F-4D97-AF65-F5344CB8AC3E}">
        <p14:creationId xmlns:p14="http://schemas.microsoft.com/office/powerpoint/2010/main" val="1813777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SWOT Analysis</a:t>
            </a:r>
            <a:endParaRPr lang="en-JM" dirty="0"/>
          </a:p>
        </p:txBody>
      </p:sp>
      <p:sp>
        <p:nvSpPr>
          <p:cNvPr id="3" name="Content Placeholder 2"/>
          <p:cNvSpPr>
            <a:spLocks noGrp="1"/>
          </p:cNvSpPr>
          <p:nvPr>
            <p:ph idx="1"/>
          </p:nvPr>
        </p:nvSpPr>
        <p:spPr/>
        <p:txBody>
          <a:bodyPr>
            <a:normAutofit fontScale="92500" lnSpcReduction="10000"/>
          </a:bodyPr>
          <a:lstStyle/>
          <a:p>
            <a:r>
              <a:rPr lang="en-JM" dirty="0"/>
              <a:t>A</a:t>
            </a:r>
            <a:r>
              <a:rPr lang="en-JM" dirty="0" smtClean="0"/>
              <a:t>n organisation must take stock to determine where it stands in relation to its current performance, and what factors in the external environment will affect its proposed future plans (Cole, 1996).</a:t>
            </a:r>
          </a:p>
          <a:p>
            <a:r>
              <a:rPr lang="en-JM" dirty="0" smtClean="0"/>
              <a:t>The SWOT analysis is one way of “taking stock.” It is a review of the organisation’s major internal strengths and weaknesses and an assessment of the external opportunities and threats that could impact its strategic choices.</a:t>
            </a:r>
            <a:endParaRPr lang="en-JM" dirty="0"/>
          </a:p>
        </p:txBody>
      </p:sp>
    </p:spTree>
    <p:extLst>
      <p:ext uri="{BB962C8B-B14F-4D97-AF65-F5344CB8AC3E}">
        <p14:creationId xmlns:p14="http://schemas.microsoft.com/office/powerpoint/2010/main" val="3168898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SWOT Analysis</a:t>
            </a:r>
            <a:br>
              <a:rPr lang="en-JM" dirty="0" smtClean="0"/>
            </a:br>
            <a:r>
              <a:rPr lang="en-JM" dirty="0" smtClean="0"/>
              <a:t>Internal-External (IE) Matrix</a:t>
            </a:r>
            <a:endParaRPr lang="en-JM" dirty="0"/>
          </a:p>
        </p:txBody>
      </p:sp>
      <p:sp>
        <p:nvSpPr>
          <p:cNvPr id="3" name="Content Placeholder 2"/>
          <p:cNvSpPr>
            <a:spLocks noGrp="1"/>
          </p:cNvSpPr>
          <p:nvPr>
            <p:ph idx="1"/>
          </p:nvPr>
        </p:nvSpPr>
        <p:spPr>
          <a:xfrm>
            <a:off x="539552" y="1600200"/>
            <a:ext cx="8229600" cy="4525963"/>
          </a:xfrm>
        </p:spPr>
        <p:txBody>
          <a:bodyPr/>
          <a:lstStyle/>
          <a:p>
            <a:pPr marL="0" indent="0">
              <a:buNone/>
            </a:pPr>
            <a:r>
              <a:rPr lang="en-JM" dirty="0" smtClean="0"/>
              <a:t>      </a:t>
            </a:r>
            <a:r>
              <a:rPr lang="en-JM" u="sng" dirty="0" smtClean="0"/>
              <a:t>Strengths</a:t>
            </a:r>
            <a:r>
              <a:rPr lang="en-JM" dirty="0" smtClean="0"/>
              <a:t>                             </a:t>
            </a:r>
            <a:r>
              <a:rPr lang="en-JM" u="sng" dirty="0" smtClean="0"/>
              <a:t>Weaknesses</a:t>
            </a:r>
            <a:r>
              <a:rPr lang="en-JM" dirty="0" smtClean="0"/>
              <a:t> </a:t>
            </a:r>
          </a:p>
          <a:p>
            <a:pPr marL="0" indent="0">
              <a:buNone/>
            </a:pPr>
            <a:r>
              <a:rPr lang="en-JM" sz="2800" dirty="0" smtClean="0"/>
              <a:t>  -Finances, leadership         - lack of strategic direction      </a:t>
            </a:r>
          </a:p>
          <a:p>
            <a:pPr marL="0" indent="0">
              <a:buNone/>
            </a:pPr>
            <a:r>
              <a:rPr lang="en-JM" sz="2800" dirty="0"/>
              <a:t> </a:t>
            </a:r>
            <a:r>
              <a:rPr lang="en-JM" sz="2800" dirty="0" smtClean="0"/>
              <a:t> -economies of scale            - weak managerial depth</a:t>
            </a:r>
          </a:p>
          <a:p>
            <a:pPr marL="0" indent="0">
              <a:buNone/>
            </a:pPr>
            <a:r>
              <a:rPr lang="en-JM" sz="2800" dirty="0" smtClean="0"/>
              <a:t>  - type of technology           - obsolete facilities</a:t>
            </a:r>
          </a:p>
          <a:p>
            <a:pPr marL="0" indent="0">
              <a:buNone/>
            </a:pPr>
            <a:r>
              <a:rPr lang="en-JM" dirty="0" smtClean="0"/>
              <a:t>    </a:t>
            </a:r>
            <a:r>
              <a:rPr lang="en-JM" u="sng" dirty="0" smtClean="0"/>
              <a:t>Opportunities</a:t>
            </a:r>
            <a:r>
              <a:rPr lang="en-JM" dirty="0" smtClean="0"/>
              <a:t>                            </a:t>
            </a:r>
            <a:r>
              <a:rPr lang="en-JM" u="sng" dirty="0" smtClean="0"/>
              <a:t>Threats</a:t>
            </a:r>
            <a:r>
              <a:rPr lang="en-JM" dirty="0" smtClean="0"/>
              <a:t>    </a:t>
            </a:r>
          </a:p>
          <a:p>
            <a:pPr marL="0" indent="0">
              <a:buNone/>
            </a:pPr>
            <a:r>
              <a:rPr lang="en-JM" dirty="0"/>
              <a:t> </a:t>
            </a:r>
            <a:r>
              <a:rPr lang="en-JM" dirty="0" smtClean="0"/>
              <a:t> - </a:t>
            </a:r>
            <a:r>
              <a:rPr lang="en-JM" sz="2800" dirty="0" smtClean="0"/>
              <a:t>serving new clients       - competition, - sales of other      </a:t>
            </a:r>
          </a:p>
          <a:p>
            <a:pPr marL="0" indent="0">
              <a:buNone/>
            </a:pPr>
            <a:r>
              <a:rPr lang="en-JM" sz="2800" dirty="0"/>
              <a:t> </a:t>
            </a:r>
            <a:r>
              <a:rPr lang="en-JM" sz="2800" dirty="0" smtClean="0"/>
              <a:t>  - entering new markets    products,  - slowing market     </a:t>
            </a:r>
          </a:p>
          <a:p>
            <a:pPr marL="0" indent="0">
              <a:buNone/>
            </a:pPr>
            <a:r>
              <a:rPr lang="en-JM" sz="2800" dirty="0"/>
              <a:t> </a:t>
            </a:r>
            <a:r>
              <a:rPr lang="en-JM" sz="2800" dirty="0" smtClean="0"/>
              <a:t> -falling trade barriers         - protectionism                  </a:t>
            </a:r>
            <a:endParaRPr lang="en-JM" sz="2800" dirty="0"/>
          </a:p>
        </p:txBody>
      </p:sp>
      <p:cxnSp>
        <p:nvCxnSpPr>
          <p:cNvPr id="5" name="Straight Connector 4"/>
          <p:cNvCxnSpPr/>
          <p:nvPr/>
        </p:nvCxnSpPr>
        <p:spPr>
          <a:xfrm flipV="1">
            <a:off x="494891" y="1556792"/>
            <a:ext cx="8191909" cy="965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685018" y="1849729"/>
            <a:ext cx="0" cy="413800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167" y="1605045"/>
            <a:ext cx="1551" cy="44882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49718" y="6093296"/>
            <a:ext cx="813958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306473" y="1939232"/>
            <a:ext cx="72008" cy="4066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3" idx="3"/>
          </p:cNvCxnSpPr>
          <p:nvPr/>
        </p:nvCxnSpPr>
        <p:spPr>
          <a:xfrm flipV="1">
            <a:off x="909936" y="3863182"/>
            <a:ext cx="7859216" cy="1781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306473" y="1610291"/>
            <a:ext cx="0" cy="328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8686800" y="1556792"/>
            <a:ext cx="0" cy="29293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4014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PEST(EL) or PEST(LE) Analysis </a:t>
            </a:r>
            <a:endParaRPr lang="en-JM" dirty="0"/>
          </a:p>
        </p:txBody>
      </p:sp>
      <p:sp>
        <p:nvSpPr>
          <p:cNvPr id="3" name="Content Placeholder 2"/>
          <p:cNvSpPr>
            <a:spLocks noGrp="1"/>
          </p:cNvSpPr>
          <p:nvPr>
            <p:ph idx="1"/>
          </p:nvPr>
        </p:nvSpPr>
        <p:spPr/>
        <p:txBody>
          <a:bodyPr/>
          <a:lstStyle/>
          <a:p>
            <a:r>
              <a:rPr lang="en-JM" dirty="0" smtClean="0"/>
              <a:t>Another acronym which is used in strategic management is PEST. It refers to the key external influences that the organisation needs to analyse as it contemplates its strategic direction. These influences are Political, Economic, Social, and Technological</a:t>
            </a:r>
            <a:r>
              <a:rPr lang="en-JM" dirty="0" smtClean="0"/>
              <a:t>.</a:t>
            </a:r>
            <a:endParaRPr lang="en-JM" dirty="0"/>
          </a:p>
        </p:txBody>
      </p:sp>
    </p:spTree>
    <p:extLst>
      <p:ext uri="{BB962C8B-B14F-4D97-AF65-F5344CB8AC3E}">
        <p14:creationId xmlns:p14="http://schemas.microsoft.com/office/powerpoint/2010/main" val="232990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PEST(EL) or PEST(LE) Analysis</a:t>
            </a:r>
            <a:br>
              <a:rPr lang="en-JM" dirty="0" smtClean="0"/>
            </a:br>
            <a:r>
              <a:rPr lang="en-JM" sz="3100" dirty="0" smtClean="0"/>
              <a:t>Palmer, </a:t>
            </a:r>
            <a:r>
              <a:rPr lang="en-JM" sz="3100" dirty="0" err="1" smtClean="0"/>
              <a:t>Dunford</a:t>
            </a:r>
            <a:r>
              <a:rPr lang="en-JM" sz="3100" dirty="0" smtClean="0"/>
              <a:t>, &amp; Akin (2009) </a:t>
            </a:r>
            <a:endParaRPr lang="en-JM" dirty="0"/>
          </a:p>
        </p:txBody>
      </p:sp>
      <p:sp>
        <p:nvSpPr>
          <p:cNvPr id="3" name="Content Placeholder 2"/>
          <p:cNvSpPr>
            <a:spLocks noGrp="1"/>
          </p:cNvSpPr>
          <p:nvPr>
            <p:ph idx="1"/>
          </p:nvPr>
        </p:nvSpPr>
        <p:spPr/>
        <p:txBody>
          <a:bodyPr>
            <a:normAutofit fontScale="92500" lnSpcReduction="10000"/>
          </a:bodyPr>
          <a:lstStyle/>
          <a:p>
            <a:r>
              <a:rPr lang="en-JM" dirty="0" smtClean="0"/>
              <a:t>The initial PEST has been extended to PESTEL, with Environmental and Legal issues being included for consideration. Thus,</a:t>
            </a:r>
          </a:p>
          <a:p>
            <a:r>
              <a:rPr lang="en-JM" b="1" dirty="0" smtClean="0"/>
              <a:t>P</a:t>
            </a:r>
            <a:r>
              <a:rPr lang="en-JM" dirty="0" smtClean="0"/>
              <a:t>olitical – e.g. the threat of terrorism, tax policy, foreign trade law</a:t>
            </a:r>
          </a:p>
          <a:p>
            <a:r>
              <a:rPr lang="en-JM" b="1" dirty="0" smtClean="0"/>
              <a:t>E</a:t>
            </a:r>
            <a:r>
              <a:rPr lang="en-JM" dirty="0" smtClean="0"/>
              <a:t>conomic – e.g. unemployment levels, inflation, interest rates, exchange rates, economic growth</a:t>
            </a:r>
          </a:p>
          <a:p>
            <a:r>
              <a:rPr lang="en-JM" b="1" dirty="0" smtClean="0"/>
              <a:t>S</a:t>
            </a:r>
            <a:r>
              <a:rPr lang="en-JM" dirty="0" smtClean="0"/>
              <a:t>ocial – e.g. demographic challenges, population growth, age distribution, health consciousness, career attitudes</a:t>
            </a:r>
          </a:p>
        </p:txBody>
      </p:sp>
    </p:spTree>
    <p:extLst>
      <p:ext uri="{BB962C8B-B14F-4D97-AF65-F5344CB8AC3E}">
        <p14:creationId xmlns:p14="http://schemas.microsoft.com/office/powerpoint/2010/main" val="3206975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682</TotalTime>
  <Words>894</Words>
  <Application>Microsoft Office PowerPoint</Application>
  <PresentationFormat>On-screen Show (4:3)</PresentationFormat>
  <Paragraphs>76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Understanding and Leading Change</vt:lpstr>
      <vt:lpstr>Learning Objective</vt:lpstr>
      <vt:lpstr>Focus for Today</vt:lpstr>
      <vt:lpstr>Change Impact Analysis/ Assessment Factors to be considered</vt:lpstr>
      <vt:lpstr>Deliberate Change Models</vt:lpstr>
      <vt:lpstr>SWOT Analysis</vt:lpstr>
      <vt:lpstr>SWOT Analysis Internal-External (IE) Matrix</vt:lpstr>
      <vt:lpstr>PEST(EL) or PEST(LE) Analysis </vt:lpstr>
      <vt:lpstr>PEST(EL) or PEST(LE) Analysis Palmer, Dunford, &amp; Akin (2009) </vt:lpstr>
      <vt:lpstr>PEST(EL) Analysis Palmer, Dunford, &amp; Akin (2009) </vt:lpstr>
      <vt:lpstr>Kotter’s Eight-Step  Change Management Model</vt:lpstr>
      <vt:lpstr>Kotter’s Eight-Step  Change Management Model</vt:lpstr>
      <vt:lpstr>Kotter’s Eight-Step  Change Management Model</vt:lpstr>
      <vt:lpstr>Kotter’s Eight-Step  Change Management Model</vt:lpstr>
      <vt:lpstr>The Burke-Litwin Model</vt:lpstr>
      <vt:lpstr>The Burke-Litwin Model</vt:lpstr>
      <vt:lpstr>The Burke-Litwin Model</vt:lpstr>
      <vt:lpstr>The ADKAR Model in Organisations</vt:lpstr>
      <vt:lpstr> The ADKAR Model https://www.prosci.com/adkar/adkar-model </vt:lpstr>
      <vt:lpstr>The ADKAR Model in Organisations</vt:lpstr>
      <vt:lpstr>NB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and Leading Change</dc:title>
  <dc:creator>PT</dc:creator>
  <cp:lastModifiedBy>PT</cp:lastModifiedBy>
  <cp:revision>6</cp:revision>
  <dcterms:created xsi:type="dcterms:W3CDTF">2017-06-18T07:49:32Z</dcterms:created>
  <dcterms:modified xsi:type="dcterms:W3CDTF">2017-06-18T19:12:08Z</dcterms:modified>
</cp:coreProperties>
</file>