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59" r:id="rId4"/>
    <p:sldId id="260" r:id="rId5"/>
    <p:sldId id="258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JM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CB3D0-48AE-494E-9B77-3A49A611F6CF}" type="datetimeFigureOut">
              <a:rPr lang="en-JM" smtClean="0"/>
              <a:t>10/07/2017</a:t>
            </a:fld>
            <a:endParaRPr lang="en-J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222E-CDC7-4AE8-A3D5-8E118B572E1F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1214577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CB3D0-48AE-494E-9B77-3A49A611F6CF}" type="datetimeFigureOut">
              <a:rPr lang="en-JM" smtClean="0"/>
              <a:t>10/07/2017</a:t>
            </a:fld>
            <a:endParaRPr lang="en-J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222E-CDC7-4AE8-A3D5-8E118B572E1F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3034222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CB3D0-48AE-494E-9B77-3A49A611F6CF}" type="datetimeFigureOut">
              <a:rPr lang="en-JM" smtClean="0"/>
              <a:t>10/07/2017</a:t>
            </a:fld>
            <a:endParaRPr lang="en-J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222E-CDC7-4AE8-A3D5-8E118B572E1F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1807979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CB3D0-48AE-494E-9B77-3A49A611F6CF}" type="datetimeFigureOut">
              <a:rPr lang="en-JM" smtClean="0"/>
              <a:t>10/07/2017</a:t>
            </a:fld>
            <a:endParaRPr lang="en-J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222E-CDC7-4AE8-A3D5-8E118B572E1F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3347689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CB3D0-48AE-494E-9B77-3A49A611F6CF}" type="datetimeFigureOut">
              <a:rPr lang="en-JM" smtClean="0"/>
              <a:t>10/07/2017</a:t>
            </a:fld>
            <a:endParaRPr lang="en-J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222E-CDC7-4AE8-A3D5-8E118B572E1F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3768479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CB3D0-48AE-494E-9B77-3A49A611F6CF}" type="datetimeFigureOut">
              <a:rPr lang="en-JM" smtClean="0"/>
              <a:t>10/07/2017</a:t>
            </a:fld>
            <a:endParaRPr lang="en-J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222E-CDC7-4AE8-A3D5-8E118B572E1F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468695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CB3D0-48AE-494E-9B77-3A49A611F6CF}" type="datetimeFigureOut">
              <a:rPr lang="en-JM" smtClean="0"/>
              <a:t>10/07/2017</a:t>
            </a:fld>
            <a:endParaRPr lang="en-JM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222E-CDC7-4AE8-A3D5-8E118B572E1F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3347602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CB3D0-48AE-494E-9B77-3A49A611F6CF}" type="datetimeFigureOut">
              <a:rPr lang="en-JM" smtClean="0"/>
              <a:t>10/07/2017</a:t>
            </a:fld>
            <a:endParaRPr lang="en-JM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222E-CDC7-4AE8-A3D5-8E118B572E1F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84794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CB3D0-48AE-494E-9B77-3A49A611F6CF}" type="datetimeFigureOut">
              <a:rPr lang="en-JM" smtClean="0"/>
              <a:t>10/07/2017</a:t>
            </a:fld>
            <a:endParaRPr lang="en-JM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222E-CDC7-4AE8-A3D5-8E118B572E1F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1504522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CB3D0-48AE-494E-9B77-3A49A611F6CF}" type="datetimeFigureOut">
              <a:rPr lang="en-JM" smtClean="0"/>
              <a:t>10/07/2017</a:t>
            </a:fld>
            <a:endParaRPr lang="en-J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222E-CDC7-4AE8-A3D5-8E118B572E1F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4079748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JM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CB3D0-48AE-494E-9B77-3A49A611F6CF}" type="datetimeFigureOut">
              <a:rPr lang="en-JM" smtClean="0"/>
              <a:t>10/07/2017</a:t>
            </a:fld>
            <a:endParaRPr lang="en-J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222E-CDC7-4AE8-A3D5-8E118B572E1F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675778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CB3D0-48AE-494E-9B77-3A49A611F6CF}" type="datetimeFigureOut">
              <a:rPr lang="en-JM" smtClean="0"/>
              <a:t>10/07/2017</a:t>
            </a:fld>
            <a:endParaRPr lang="en-J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J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6222E-CDC7-4AE8-A3D5-8E118B572E1F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123322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di.org/publications/5218-force-field-analysis-decision-maker" TargetMode="External"/><Relationship Id="rId2" Type="http://schemas.openxmlformats.org/officeDocument/2006/relationships/hyperlink" Target="http://www.lindsay-sherwin.co.uk/improvement_guide/html_tools/force_field_analysis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JM" dirty="0" smtClean="0"/>
              <a:t>Understanding and Leading Change</a:t>
            </a:r>
            <a:endParaRPr lang="en-JM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JM" dirty="0" err="1" smtClean="0"/>
              <a:t>Colbourne</a:t>
            </a:r>
            <a:r>
              <a:rPr lang="en-JM" dirty="0" smtClean="0"/>
              <a:t> College</a:t>
            </a:r>
          </a:p>
          <a:p>
            <a:r>
              <a:rPr lang="en-JM" dirty="0" smtClean="0"/>
              <a:t>Summer 2017 – Week  </a:t>
            </a:r>
            <a:r>
              <a:rPr lang="en-JM" dirty="0" smtClean="0"/>
              <a:t>Eleven</a:t>
            </a:r>
            <a:endParaRPr lang="en-JM" dirty="0"/>
          </a:p>
          <a:p>
            <a:r>
              <a:rPr lang="en-JM" dirty="0" smtClean="0"/>
              <a:t>Facilitator: Dr Paul B. Thompson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3006667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JM" dirty="0" smtClean="0"/>
              <a:t>Decision-Making Lessons Learned Through This Exercise</a:t>
            </a:r>
            <a:endParaRPr lang="en-JM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 fontScale="92500" lnSpcReduction="10000"/>
          </a:bodyPr>
          <a:lstStyle/>
          <a:p>
            <a:r>
              <a:rPr lang="en-JM" dirty="0" smtClean="0"/>
              <a:t>1 -</a:t>
            </a:r>
          </a:p>
          <a:p>
            <a:r>
              <a:rPr lang="en-JM" dirty="0" smtClean="0"/>
              <a:t>2 -</a:t>
            </a:r>
          </a:p>
          <a:p>
            <a:r>
              <a:rPr lang="en-JM" dirty="0" smtClean="0"/>
              <a:t>3 -</a:t>
            </a:r>
          </a:p>
          <a:p>
            <a:r>
              <a:rPr lang="en-JM" dirty="0" smtClean="0"/>
              <a:t>4 -</a:t>
            </a:r>
          </a:p>
          <a:p>
            <a:r>
              <a:rPr lang="en-JM" dirty="0" smtClean="0"/>
              <a:t>5 -</a:t>
            </a:r>
          </a:p>
          <a:p>
            <a:r>
              <a:rPr lang="en-JM" dirty="0" smtClean="0"/>
              <a:t>6 -</a:t>
            </a:r>
          </a:p>
          <a:p>
            <a:r>
              <a:rPr lang="en-JM" dirty="0" smtClean="0"/>
              <a:t>7 -</a:t>
            </a:r>
          </a:p>
          <a:p>
            <a:r>
              <a:rPr lang="en-JM" dirty="0" smtClean="0"/>
              <a:t>8 -</a:t>
            </a:r>
          </a:p>
          <a:p>
            <a:r>
              <a:rPr lang="en-JM" dirty="0" smtClean="0"/>
              <a:t>9 -</a:t>
            </a:r>
          </a:p>
          <a:p>
            <a:r>
              <a:rPr lang="en-JM" smtClean="0"/>
              <a:t>10 -</a:t>
            </a:r>
            <a:endParaRPr lang="en-JM" dirty="0" smtClean="0"/>
          </a:p>
        </p:txBody>
      </p:sp>
    </p:spTree>
    <p:extLst>
      <p:ext uri="{BB962C8B-B14F-4D97-AF65-F5344CB8AC3E}">
        <p14:creationId xmlns:p14="http://schemas.microsoft.com/office/powerpoint/2010/main" val="3500222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M" dirty="0" smtClean="0"/>
              <a:t>Learning Objective</a:t>
            </a:r>
            <a:endParaRPr lang="en-JM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Determine how barriers to change influence leadership </a:t>
            </a:r>
            <a:r>
              <a:rPr lang="en-US" b="1" dirty="0" smtClean="0"/>
              <a:t>decision-making</a:t>
            </a:r>
          </a:p>
          <a:p>
            <a:endParaRPr lang="en-US" b="1" dirty="0" smtClean="0"/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 smtClean="0"/>
              <a:t>Use </a:t>
            </a:r>
            <a:r>
              <a:rPr lang="en-US" dirty="0"/>
              <a:t>force field analysis to analyse the driving and resisting forces and show how they influence decision-making</a:t>
            </a:r>
            <a:r>
              <a:rPr lang="en-US" dirty="0" smtClean="0"/>
              <a:t>.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marL="0" lvl="0" indent="0">
              <a:buNone/>
            </a:pPr>
            <a:endParaRPr lang="en-JM" dirty="0"/>
          </a:p>
          <a:p>
            <a:pPr marL="0" indent="0">
              <a:buNone/>
            </a:pPr>
            <a:endParaRPr lang="en-JM" dirty="0"/>
          </a:p>
          <a:p>
            <a:pPr marL="0" indent="0">
              <a:buNone/>
            </a:pP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364750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JM" dirty="0" smtClean="0"/>
              <a:t>The Force-Field Analysis and </a:t>
            </a:r>
            <a:br>
              <a:rPr lang="en-JM" dirty="0" smtClean="0"/>
            </a:br>
            <a:r>
              <a:rPr lang="en-JM" dirty="0" smtClean="0"/>
              <a:t>Decision-Making</a:t>
            </a:r>
            <a:endParaRPr lang="en-JM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5069160"/>
          </a:xfrm>
        </p:spPr>
        <p:txBody>
          <a:bodyPr>
            <a:normAutofit/>
          </a:bodyPr>
          <a:lstStyle/>
          <a:p>
            <a:r>
              <a:rPr lang="en-JM" dirty="0"/>
              <a:t>The first step is to agree the area of change to be discussed</a:t>
            </a:r>
            <a:r>
              <a:rPr lang="en-JM" dirty="0" smtClean="0"/>
              <a:t>.</a:t>
            </a:r>
          </a:p>
          <a:p>
            <a:r>
              <a:rPr lang="en-JM" dirty="0"/>
              <a:t>All the forces in support of the change are then listed in a column to the </a:t>
            </a:r>
            <a:r>
              <a:rPr lang="en-JM" dirty="0" smtClean="0"/>
              <a:t>left </a:t>
            </a:r>
            <a:r>
              <a:rPr lang="en-JM" dirty="0"/>
              <a:t>(driving the change forward)</a:t>
            </a:r>
            <a:endParaRPr lang="en-JM" dirty="0" smtClean="0"/>
          </a:p>
          <a:p>
            <a:r>
              <a:rPr lang="en-JM" dirty="0"/>
              <a:t>A</a:t>
            </a:r>
            <a:r>
              <a:rPr lang="en-JM" dirty="0" smtClean="0"/>
              <a:t>ll </a:t>
            </a:r>
            <a:r>
              <a:rPr lang="en-JM" dirty="0"/>
              <a:t>forces working against the change are listed in a column to the right (holding it back</a:t>
            </a:r>
            <a:r>
              <a:rPr lang="en-JM" dirty="0" smtClean="0"/>
              <a:t>)</a:t>
            </a:r>
          </a:p>
          <a:p>
            <a:r>
              <a:rPr lang="en-JM" dirty="0"/>
              <a:t>Throughout the process, rich discussion, debate and dialogue should emerge</a:t>
            </a:r>
            <a:r>
              <a:rPr lang="en-JM" dirty="0" smtClean="0"/>
              <a:t>.</a:t>
            </a:r>
            <a:r>
              <a:rPr lang="en-JM" dirty="0"/>
              <a:t>  </a:t>
            </a:r>
          </a:p>
        </p:txBody>
      </p:sp>
    </p:spTree>
    <p:extLst>
      <p:ext uri="{BB962C8B-B14F-4D97-AF65-F5344CB8AC3E}">
        <p14:creationId xmlns:p14="http://schemas.microsoft.com/office/powerpoint/2010/main" val="1938218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JM" dirty="0" smtClean="0"/>
              <a:t>The Force-Field Analysis and </a:t>
            </a:r>
            <a:br>
              <a:rPr lang="en-JM" dirty="0" smtClean="0"/>
            </a:br>
            <a:r>
              <a:rPr lang="en-JM" dirty="0" smtClean="0"/>
              <a:t>Decision-Making</a:t>
            </a:r>
            <a:endParaRPr lang="en-JM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5141168"/>
          </a:xfrm>
        </p:spPr>
        <p:txBody>
          <a:bodyPr>
            <a:normAutofit fontScale="92500" lnSpcReduction="20000"/>
          </a:bodyPr>
          <a:lstStyle/>
          <a:p>
            <a:r>
              <a:rPr lang="en-JM" dirty="0" smtClean="0"/>
              <a:t>It is more effective to focus on trying to reduce the opposing forces rather than trying to strengthen the supporting forces sufficiently to overcome the opposing ones</a:t>
            </a:r>
          </a:p>
          <a:p>
            <a:r>
              <a:rPr lang="en-JM" dirty="0" smtClean="0"/>
              <a:t>In policy influencing, the aim is to find ways to reduce the restraining forces and to capitalise on the driving forces.</a:t>
            </a:r>
          </a:p>
          <a:p>
            <a:r>
              <a:rPr lang="en-JM" dirty="0"/>
              <a:t>Focus on the things that you feel that you can and should change and devise a strategy and plan of action (communications, involvement, training workshops, pressure, etc.) to achieve that.</a:t>
            </a:r>
            <a:endParaRPr lang="en-JM" dirty="0" smtClean="0"/>
          </a:p>
          <a:p>
            <a:r>
              <a:rPr lang="en-JM" sz="2000" dirty="0" smtClean="0">
                <a:hlinkClick r:id="rId2"/>
              </a:rPr>
              <a:t>http://www.lindsay-sherwin.co.uk/improvement_guide/html_tools/force_field_analysis.htm</a:t>
            </a:r>
            <a:endParaRPr lang="en-JM" sz="2000" dirty="0" smtClean="0"/>
          </a:p>
          <a:p>
            <a:r>
              <a:rPr lang="en-JM" sz="2000" dirty="0" smtClean="0">
                <a:hlinkClick r:id="rId3"/>
              </a:rPr>
              <a:t>https://www.odi.org/publications/5218-force-field-analysis-decision-maker</a:t>
            </a:r>
            <a:endParaRPr lang="en-JM" sz="2000" dirty="0" smtClean="0"/>
          </a:p>
          <a:p>
            <a:pPr marL="0" indent="0">
              <a:buNone/>
            </a:pP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04151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JM" dirty="0" smtClean="0"/>
              <a:t>Force Field Analysis for </a:t>
            </a:r>
            <a:br>
              <a:rPr lang="en-JM" dirty="0" smtClean="0"/>
            </a:br>
            <a:r>
              <a:rPr lang="en-JM" dirty="0" smtClean="0"/>
              <a:t>Personal Weight Loss</a:t>
            </a:r>
            <a:endParaRPr lang="en-JM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JM" dirty="0" smtClean="0"/>
              <a:t>Driving Forces</a:t>
            </a:r>
            <a:endParaRPr lang="en-JM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JM" dirty="0" smtClean="0"/>
              <a:t>Health Concerns (5)</a:t>
            </a:r>
          </a:p>
          <a:p>
            <a:r>
              <a:rPr lang="en-JM" dirty="0" smtClean="0"/>
              <a:t>Self-Esteem Issues (3)</a:t>
            </a:r>
          </a:p>
          <a:p>
            <a:r>
              <a:rPr lang="en-JM" dirty="0" smtClean="0"/>
              <a:t>Ease for Dressing (3)</a:t>
            </a:r>
          </a:p>
          <a:p>
            <a:endParaRPr lang="en-JM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JM" dirty="0" smtClean="0"/>
              <a:t>Restraining Forces</a:t>
            </a:r>
            <a:endParaRPr lang="en-JM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JM" dirty="0" smtClean="0"/>
              <a:t>Economic limitations</a:t>
            </a:r>
          </a:p>
          <a:p>
            <a:r>
              <a:rPr lang="en-JM" dirty="0" smtClean="0"/>
              <a:t>Time challenges</a:t>
            </a:r>
          </a:p>
          <a:p>
            <a:r>
              <a:rPr lang="en-JM" dirty="0" smtClean="0"/>
              <a:t>Physical limitations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4027624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41784"/>
            <a:ext cx="8640960" cy="1143000"/>
          </a:xfrm>
        </p:spPr>
        <p:txBody>
          <a:bodyPr>
            <a:noAutofit/>
          </a:bodyPr>
          <a:lstStyle/>
          <a:p>
            <a:r>
              <a:rPr lang="en-JM" sz="3600" dirty="0" smtClean="0"/>
              <a:t>Force Field Analysis for  Equipment Upgrade</a:t>
            </a:r>
            <a:br>
              <a:rPr lang="en-JM" sz="3600" dirty="0" smtClean="0"/>
            </a:br>
            <a:r>
              <a:rPr lang="en-JM" sz="3600" dirty="0" smtClean="0"/>
              <a:t>in a Secondary School</a:t>
            </a:r>
            <a:endParaRPr lang="en-JM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32500" lnSpcReduction="20000"/>
          </a:bodyPr>
          <a:lstStyle/>
          <a:p>
            <a:endParaRPr lang="en-JM" dirty="0" smtClean="0"/>
          </a:p>
          <a:p>
            <a:r>
              <a:rPr lang="en-JM" sz="7400" dirty="0" smtClean="0"/>
              <a:t>Driving Forces</a:t>
            </a:r>
            <a:endParaRPr lang="en-JM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JM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JM" dirty="0" smtClean="0"/>
              <a:t>Restraining Forces</a:t>
            </a:r>
            <a:endParaRPr lang="en-JM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2663269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en-JM" dirty="0" smtClean="0"/>
              <a:t>Force Field Analysis for Improved Production in an </a:t>
            </a:r>
            <a:r>
              <a:rPr lang="en-JM" dirty="0" err="1" smtClean="0"/>
              <a:t>Ackee</a:t>
            </a:r>
            <a:r>
              <a:rPr lang="en-JM" dirty="0" smtClean="0"/>
              <a:t> Canning Factory</a:t>
            </a:r>
            <a:endParaRPr lang="en-JM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JM" dirty="0" smtClean="0"/>
              <a:t>Driving Forces</a:t>
            </a:r>
            <a:endParaRPr lang="en-JM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JM" dirty="0" smtClean="0"/>
              <a:t>Restraining Forces</a:t>
            </a:r>
            <a:endParaRPr lang="en-JM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2521049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JM" dirty="0" smtClean="0"/>
              <a:t>Force Field Analysis for Establishment of a Cafeteria at a Teachers’ College</a:t>
            </a:r>
            <a:endParaRPr lang="en-JM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JM" dirty="0" smtClean="0"/>
              <a:t>Driving Forces</a:t>
            </a:r>
            <a:endParaRPr lang="en-JM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JM" dirty="0" smtClean="0"/>
              <a:t>Restraining Forces</a:t>
            </a:r>
            <a:endParaRPr lang="en-JM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3109889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JM" dirty="0" smtClean="0"/>
              <a:t>Force Field Analysis for</a:t>
            </a:r>
            <a:br>
              <a:rPr lang="en-JM" dirty="0" smtClean="0"/>
            </a:br>
            <a:r>
              <a:rPr lang="en-JM" dirty="0" smtClean="0"/>
              <a:t>?????</a:t>
            </a:r>
            <a:endParaRPr lang="en-JM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JM" dirty="0" smtClean="0"/>
              <a:t>Driving Forces</a:t>
            </a:r>
            <a:endParaRPr lang="en-JM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JM" dirty="0" smtClean="0"/>
              <a:t>Restraining Forces</a:t>
            </a:r>
            <a:endParaRPr lang="en-JM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873014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322</Words>
  <Application>Microsoft Office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Understanding and Leading Change</vt:lpstr>
      <vt:lpstr>Learning Objective</vt:lpstr>
      <vt:lpstr>The Force-Field Analysis and  Decision-Making</vt:lpstr>
      <vt:lpstr>The Force-Field Analysis and  Decision-Making</vt:lpstr>
      <vt:lpstr>Force Field Analysis for  Personal Weight Loss</vt:lpstr>
      <vt:lpstr>Force Field Analysis for  Equipment Upgrade in a Secondary School</vt:lpstr>
      <vt:lpstr>Force Field Analysis for Improved Production in an Ackee Canning Factory</vt:lpstr>
      <vt:lpstr>Force Field Analysis for Establishment of a Cafeteria at a Teachers’ College</vt:lpstr>
      <vt:lpstr>Force Field Analysis for ?????</vt:lpstr>
      <vt:lpstr>Decision-Making Lessons Learned Through This Exercise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</dc:creator>
  <cp:lastModifiedBy>PT</cp:lastModifiedBy>
  <cp:revision>5</cp:revision>
  <dcterms:created xsi:type="dcterms:W3CDTF">2017-07-11T03:43:34Z</dcterms:created>
  <dcterms:modified xsi:type="dcterms:W3CDTF">2017-07-11T12:58:09Z</dcterms:modified>
</cp:coreProperties>
</file>