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9" r:id="rId5"/>
    <p:sldId id="270" r:id="rId6"/>
    <p:sldId id="271" r:id="rId7"/>
    <p:sldId id="272" r:id="rId8"/>
    <p:sldId id="261" r:id="rId9"/>
    <p:sldId id="262" r:id="rId10"/>
    <p:sldId id="263" r:id="rId11"/>
    <p:sldId id="264" r:id="rId12"/>
    <p:sldId id="265" r:id="rId13"/>
    <p:sldId id="266" r:id="rId14"/>
    <p:sldId id="267" r:id="rId15"/>
    <p:sldId id="268"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JM"/>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JM"/>
          </a:p>
        </p:txBody>
      </p:sp>
      <p:sp>
        <p:nvSpPr>
          <p:cNvPr id="4" name="Date Placeholder 3"/>
          <p:cNvSpPr>
            <a:spLocks noGrp="1"/>
          </p:cNvSpPr>
          <p:nvPr>
            <p:ph type="dt" sz="half" idx="10"/>
          </p:nvPr>
        </p:nvSpPr>
        <p:spPr/>
        <p:txBody>
          <a:bodyPr/>
          <a:lstStyle/>
          <a:p>
            <a:fld id="{64D0EFA9-DF1F-4F7D-A3D2-9AAE9C915BB6}" type="datetimeFigureOut">
              <a:rPr lang="en-JM" smtClean="0"/>
              <a:t>22/05/2017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12DDC592-B523-45DD-BCF0-21BDB656D2B9}" type="slidenum">
              <a:rPr lang="en-JM" smtClean="0"/>
              <a:t>‹#›</a:t>
            </a:fld>
            <a:endParaRPr lang="en-JM"/>
          </a:p>
        </p:txBody>
      </p:sp>
    </p:spTree>
    <p:extLst>
      <p:ext uri="{BB962C8B-B14F-4D97-AF65-F5344CB8AC3E}">
        <p14:creationId xmlns:p14="http://schemas.microsoft.com/office/powerpoint/2010/main" val="209687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64D0EFA9-DF1F-4F7D-A3D2-9AAE9C915BB6}" type="datetimeFigureOut">
              <a:rPr lang="en-JM" smtClean="0"/>
              <a:t>22/05/2017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12DDC592-B523-45DD-BCF0-21BDB656D2B9}" type="slidenum">
              <a:rPr lang="en-JM" smtClean="0"/>
              <a:t>‹#›</a:t>
            </a:fld>
            <a:endParaRPr lang="en-JM"/>
          </a:p>
        </p:txBody>
      </p:sp>
    </p:spTree>
    <p:extLst>
      <p:ext uri="{BB962C8B-B14F-4D97-AF65-F5344CB8AC3E}">
        <p14:creationId xmlns:p14="http://schemas.microsoft.com/office/powerpoint/2010/main" val="2341002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JM"/>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64D0EFA9-DF1F-4F7D-A3D2-9AAE9C915BB6}" type="datetimeFigureOut">
              <a:rPr lang="en-JM" smtClean="0"/>
              <a:t>22/05/2017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12DDC592-B523-45DD-BCF0-21BDB656D2B9}" type="slidenum">
              <a:rPr lang="en-JM" smtClean="0"/>
              <a:t>‹#›</a:t>
            </a:fld>
            <a:endParaRPr lang="en-JM"/>
          </a:p>
        </p:txBody>
      </p:sp>
    </p:spTree>
    <p:extLst>
      <p:ext uri="{BB962C8B-B14F-4D97-AF65-F5344CB8AC3E}">
        <p14:creationId xmlns:p14="http://schemas.microsoft.com/office/powerpoint/2010/main" val="115954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64D0EFA9-DF1F-4F7D-A3D2-9AAE9C915BB6}" type="datetimeFigureOut">
              <a:rPr lang="en-JM" smtClean="0"/>
              <a:t>22/05/2017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12DDC592-B523-45DD-BCF0-21BDB656D2B9}" type="slidenum">
              <a:rPr lang="en-JM" smtClean="0"/>
              <a:t>‹#›</a:t>
            </a:fld>
            <a:endParaRPr lang="en-JM"/>
          </a:p>
        </p:txBody>
      </p:sp>
    </p:spTree>
    <p:extLst>
      <p:ext uri="{BB962C8B-B14F-4D97-AF65-F5344CB8AC3E}">
        <p14:creationId xmlns:p14="http://schemas.microsoft.com/office/powerpoint/2010/main" val="843500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JM"/>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0EFA9-DF1F-4F7D-A3D2-9AAE9C915BB6}" type="datetimeFigureOut">
              <a:rPr lang="en-JM" smtClean="0"/>
              <a:t>22/05/2017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12DDC592-B523-45DD-BCF0-21BDB656D2B9}" type="slidenum">
              <a:rPr lang="en-JM" smtClean="0"/>
              <a:t>‹#›</a:t>
            </a:fld>
            <a:endParaRPr lang="en-JM"/>
          </a:p>
        </p:txBody>
      </p:sp>
    </p:spTree>
    <p:extLst>
      <p:ext uri="{BB962C8B-B14F-4D97-AF65-F5344CB8AC3E}">
        <p14:creationId xmlns:p14="http://schemas.microsoft.com/office/powerpoint/2010/main" val="2275078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Date Placeholder 4"/>
          <p:cNvSpPr>
            <a:spLocks noGrp="1"/>
          </p:cNvSpPr>
          <p:nvPr>
            <p:ph type="dt" sz="half" idx="10"/>
          </p:nvPr>
        </p:nvSpPr>
        <p:spPr/>
        <p:txBody>
          <a:bodyPr/>
          <a:lstStyle/>
          <a:p>
            <a:fld id="{64D0EFA9-DF1F-4F7D-A3D2-9AAE9C915BB6}" type="datetimeFigureOut">
              <a:rPr lang="en-JM" smtClean="0"/>
              <a:t>22/05/2017</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12DDC592-B523-45DD-BCF0-21BDB656D2B9}" type="slidenum">
              <a:rPr lang="en-JM" smtClean="0"/>
              <a:t>‹#›</a:t>
            </a:fld>
            <a:endParaRPr lang="en-JM"/>
          </a:p>
        </p:txBody>
      </p:sp>
    </p:spTree>
    <p:extLst>
      <p:ext uri="{BB962C8B-B14F-4D97-AF65-F5344CB8AC3E}">
        <p14:creationId xmlns:p14="http://schemas.microsoft.com/office/powerpoint/2010/main" val="1882301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JM"/>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7" name="Date Placeholder 6"/>
          <p:cNvSpPr>
            <a:spLocks noGrp="1"/>
          </p:cNvSpPr>
          <p:nvPr>
            <p:ph type="dt" sz="half" idx="10"/>
          </p:nvPr>
        </p:nvSpPr>
        <p:spPr/>
        <p:txBody>
          <a:bodyPr/>
          <a:lstStyle/>
          <a:p>
            <a:fld id="{64D0EFA9-DF1F-4F7D-A3D2-9AAE9C915BB6}" type="datetimeFigureOut">
              <a:rPr lang="en-JM" smtClean="0"/>
              <a:t>22/05/2017</a:t>
            </a:fld>
            <a:endParaRPr lang="en-JM"/>
          </a:p>
        </p:txBody>
      </p:sp>
      <p:sp>
        <p:nvSpPr>
          <p:cNvPr id="8" name="Footer Placeholder 7"/>
          <p:cNvSpPr>
            <a:spLocks noGrp="1"/>
          </p:cNvSpPr>
          <p:nvPr>
            <p:ph type="ftr" sz="quarter" idx="11"/>
          </p:nvPr>
        </p:nvSpPr>
        <p:spPr/>
        <p:txBody>
          <a:bodyPr/>
          <a:lstStyle/>
          <a:p>
            <a:endParaRPr lang="en-JM"/>
          </a:p>
        </p:txBody>
      </p:sp>
      <p:sp>
        <p:nvSpPr>
          <p:cNvPr id="9" name="Slide Number Placeholder 8"/>
          <p:cNvSpPr>
            <a:spLocks noGrp="1"/>
          </p:cNvSpPr>
          <p:nvPr>
            <p:ph type="sldNum" sz="quarter" idx="12"/>
          </p:nvPr>
        </p:nvSpPr>
        <p:spPr/>
        <p:txBody>
          <a:bodyPr/>
          <a:lstStyle/>
          <a:p>
            <a:fld id="{12DDC592-B523-45DD-BCF0-21BDB656D2B9}" type="slidenum">
              <a:rPr lang="en-JM" smtClean="0"/>
              <a:t>‹#›</a:t>
            </a:fld>
            <a:endParaRPr lang="en-JM"/>
          </a:p>
        </p:txBody>
      </p:sp>
    </p:spTree>
    <p:extLst>
      <p:ext uri="{BB962C8B-B14F-4D97-AF65-F5344CB8AC3E}">
        <p14:creationId xmlns:p14="http://schemas.microsoft.com/office/powerpoint/2010/main" val="2552354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Date Placeholder 2"/>
          <p:cNvSpPr>
            <a:spLocks noGrp="1"/>
          </p:cNvSpPr>
          <p:nvPr>
            <p:ph type="dt" sz="half" idx="10"/>
          </p:nvPr>
        </p:nvSpPr>
        <p:spPr/>
        <p:txBody>
          <a:bodyPr/>
          <a:lstStyle/>
          <a:p>
            <a:fld id="{64D0EFA9-DF1F-4F7D-A3D2-9AAE9C915BB6}" type="datetimeFigureOut">
              <a:rPr lang="en-JM" smtClean="0"/>
              <a:t>22/05/2017</a:t>
            </a:fld>
            <a:endParaRPr lang="en-JM"/>
          </a:p>
        </p:txBody>
      </p:sp>
      <p:sp>
        <p:nvSpPr>
          <p:cNvPr id="4" name="Footer Placeholder 3"/>
          <p:cNvSpPr>
            <a:spLocks noGrp="1"/>
          </p:cNvSpPr>
          <p:nvPr>
            <p:ph type="ftr" sz="quarter" idx="11"/>
          </p:nvPr>
        </p:nvSpPr>
        <p:spPr/>
        <p:txBody>
          <a:bodyPr/>
          <a:lstStyle/>
          <a:p>
            <a:endParaRPr lang="en-JM"/>
          </a:p>
        </p:txBody>
      </p:sp>
      <p:sp>
        <p:nvSpPr>
          <p:cNvPr id="5" name="Slide Number Placeholder 4"/>
          <p:cNvSpPr>
            <a:spLocks noGrp="1"/>
          </p:cNvSpPr>
          <p:nvPr>
            <p:ph type="sldNum" sz="quarter" idx="12"/>
          </p:nvPr>
        </p:nvSpPr>
        <p:spPr/>
        <p:txBody>
          <a:bodyPr/>
          <a:lstStyle/>
          <a:p>
            <a:fld id="{12DDC592-B523-45DD-BCF0-21BDB656D2B9}" type="slidenum">
              <a:rPr lang="en-JM" smtClean="0"/>
              <a:t>‹#›</a:t>
            </a:fld>
            <a:endParaRPr lang="en-JM"/>
          </a:p>
        </p:txBody>
      </p:sp>
    </p:spTree>
    <p:extLst>
      <p:ext uri="{BB962C8B-B14F-4D97-AF65-F5344CB8AC3E}">
        <p14:creationId xmlns:p14="http://schemas.microsoft.com/office/powerpoint/2010/main" val="4094649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D0EFA9-DF1F-4F7D-A3D2-9AAE9C915BB6}" type="datetimeFigureOut">
              <a:rPr lang="en-JM" smtClean="0"/>
              <a:t>22/05/2017</a:t>
            </a:fld>
            <a:endParaRPr lang="en-JM"/>
          </a:p>
        </p:txBody>
      </p:sp>
      <p:sp>
        <p:nvSpPr>
          <p:cNvPr id="3" name="Footer Placeholder 2"/>
          <p:cNvSpPr>
            <a:spLocks noGrp="1"/>
          </p:cNvSpPr>
          <p:nvPr>
            <p:ph type="ftr" sz="quarter" idx="11"/>
          </p:nvPr>
        </p:nvSpPr>
        <p:spPr/>
        <p:txBody>
          <a:bodyPr/>
          <a:lstStyle/>
          <a:p>
            <a:endParaRPr lang="en-JM"/>
          </a:p>
        </p:txBody>
      </p:sp>
      <p:sp>
        <p:nvSpPr>
          <p:cNvPr id="4" name="Slide Number Placeholder 3"/>
          <p:cNvSpPr>
            <a:spLocks noGrp="1"/>
          </p:cNvSpPr>
          <p:nvPr>
            <p:ph type="sldNum" sz="quarter" idx="12"/>
          </p:nvPr>
        </p:nvSpPr>
        <p:spPr/>
        <p:txBody>
          <a:bodyPr/>
          <a:lstStyle/>
          <a:p>
            <a:fld id="{12DDC592-B523-45DD-BCF0-21BDB656D2B9}" type="slidenum">
              <a:rPr lang="en-JM" smtClean="0"/>
              <a:t>‹#›</a:t>
            </a:fld>
            <a:endParaRPr lang="en-JM"/>
          </a:p>
        </p:txBody>
      </p:sp>
    </p:spTree>
    <p:extLst>
      <p:ext uri="{BB962C8B-B14F-4D97-AF65-F5344CB8AC3E}">
        <p14:creationId xmlns:p14="http://schemas.microsoft.com/office/powerpoint/2010/main" val="2281867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JM"/>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0EFA9-DF1F-4F7D-A3D2-9AAE9C915BB6}" type="datetimeFigureOut">
              <a:rPr lang="en-JM" smtClean="0"/>
              <a:t>22/05/2017</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12DDC592-B523-45DD-BCF0-21BDB656D2B9}" type="slidenum">
              <a:rPr lang="en-JM" smtClean="0"/>
              <a:t>‹#›</a:t>
            </a:fld>
            <a:endParaRPr lang="en-JM"/>
          </a:p>
        </p:txBody>
      </p:sp>
    </p:spTree>
    <p:extLst>
      <p:ext uri="{BB962C8B-B14F-4D97-AF65-F5344CB8AC3E}">
        <p14:creationId xmlns:p14="http://schemas.microsoft.com/office/powerpoint/2010/main" val="1536741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JM"/>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M"/>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0EFA9-DF1F-4F7D-A3D2-9AAE9C915BB6}" type="datetimeFigureOut">
              <a:rPr lang="en-JM" smtClean="0"/>
              <a:t>22/05/2017</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12DDC592-B523-45DD-BCF0-21BDB656D2B9}" type="slidenum">
              <a:rPr lang="en-JM" smtClean="0"/>
              <a:t>‹#›</a:t>
            </a:fld>
            <a:endParaRPr lang="en-JM"/>
          </a:p>
        </p:txBody>
      </p:sp>
    </p:spTree>
    <p:extLst>
      <p:ext uri="{BB962C8B-B14F-4D97-AF65-F5344CB8AC3E}">
        <p14:creationId xmlns:p14="http://schemas.microsoft.com/office/powerpoint/2010/main" val="2427369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JM"/>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D0EFA9-DF1F-4F7D-A3D2-9AAE9C915BB6}" type="datetimeFigureOut">
              <a:rPr lang="en-JM" smtClean="0"/>
              <a:t>22/05/2017</a:t>
            </a:fld>
            <a:endParaRPr lang="en-JM"/>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M"/>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DC592-B523-45DD-BCF0-21BDB656D2B9}" type="slidenum">
              <a:rPr lang="en-JM" smtClean="0"/>
              <a:t>‹#›</a:t>
            </a:fld>
            <a:endParaRPr lang="en-JM"/>
          </a:p>
        </p:txBody>
      </p:sp>
    </p:spTree>
    <p:extLst>
      <p:ext uri="{BB962C8B-B14F-4D97-AF65-F5344CB8AC3E}">
        <p14:creationId xmlns:p14="http://schemas.microsoft.com/office/powerpoint/2010/main" val="729395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JM" dirty="0" smtClean="0"/>
              <a:t>Understanding and Leading Change</a:t>
            </a:r>
            <a:endParaRPr lang="en-JM" dirty="0"/>
          </a:p>
        </p:txBody>
      </p:sp>
      <p:sp>
        <p:nvSpPr>
          <p:cNvPr id="3" name="Subtitle 2"/>
          <p:cNvSpPr>
            <a:spLocks noGrp="1"/>
          </p:cNvSpPr>
          <p:nvPr>
            <p:ph type="subTitle" idx="1"/>
          </p:nvPr>
        </p:nvSpPr>
        <p:spPr/>
        <p:txBody>
          <a:bodyPr/>
          <a:lstStyle/>
          <a:p>
            <a:r>
              <a:rPr lang="en-JM" dirty="0" err="1" smtClean="0"/>
              <a:t>Colbourne</a:t>
            </a:r>
            <a:r>
              <a:rPr lang="en-JM" dirty="0" smtClean="0"/>
              <a:t> College</a:t>
            </a:r>
          </a:p>
          <a:p>
            <a:r>
              <a:rPr lang="en-JM" dirty="0" smtClean="0"/>
              <a:t>Summer 2017 – Week  Four</a:t>
            </a:r>
            <a:endParaRPr lang="en-JM" dirty="0"/>
          </a:p>
          <a:p>
            <a:r>
              <a:rPr lang="en-JM" dirty="0" smtClean="0"/>
              <a:t>Facilitator: Dr Paul B. Thompson</a:t>
            </a:r>
            <a:endParaRPr lang="en-JM" dirty="0"/>
          </a:p>
        </p:txBody>
      </p:sp>
    </p:spTree>
    <p:extLst>
      <p:ext uri="{BB962C8B-B14F-4D97-AF65-F5344CB8AC3E}">
        <p14:creationId xmlns:p14="http://schemas.microsoft.com/office/powerpoint/2010/main" val="544401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SWOT Analysis</a:t>
            </a:r>
            <a:endParaRPr lang="en-JM" dirty="0"/>
          </a:p>
        </p:txBody>
      </p:sp>
      <p:sp>
        <p:nvSpPr>
          <p:cNvPr id="3" name="Content Placeholder 2"/>
          <p:cNvSpPr>
            <a:spLocks noGrp="1"/>
          </p:cNvSpPr>
          <p:nvPr>
            <p:ph idx="1"/>
          </p:nvPr>
        </p:nvSpPr>
        <p:spPr/>
        <p:txBody>
          <a:bodyPr/>
          <a:lstStyle/>
          <a:p>
            <a:r>
              <a:rPr lang="en-JM" dirty="0" smtClean="0"/>
              <a:t>For strategic change in an organisation, the suggestions would be summarised and used in the development of a corporate strategy. How the concept is applied would vary from one organisation to another, and would depend on where the organisation is in its lifecycle (Cole, 1997)</a:t>
            </a:r>
            <a:endParaRPr lang="en-JM" dirty="0"/>
          </a:p>
        </p:txBody>
      </p:sp>
    </p:spTree>
    <p:extLst>
      <p:ext uri="{BB962C8B-B14F-4D97-AF65-F5344CB8AC3E}">
        <p14:creationId xmlns:p14="http://schemas.microsoft.com/office/powerpoint/2010/main" val="2937434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PEST(EL) or PEST(LE) Analysis </a:t>
            </a:r>
            <a:endParaRPr lang="en-JM" dirty="0"/>
          </a:p>
        </p:txBody>
      </p:sp>
      <p:sp>
        <p:nvSpPr>
          <p:cNvPr id="3" name="Content Placeholder 2"/>
          <p:cNvSpPr>
            <a:spLocks noGrp="1"/>
          </p:cNvSpPr>
          <p:nvPr>
            <p:ph idx="1"/>
          </p:nvPr>
        </p:nvSpPr>
        <p:spPr/>
        <p:txBody>
          <a:bodyPr/>
          <a:lstStyle/>
          <a:p>
            <a:r>
              <a:rPr lang="en-JM" dirty="0" smtClean="0"/>
              <a:t>Another acronym which is used in strategic management is PEST. It refers to the key external influences that the organisation needs to analyse as it contemplates its strategic direction. These influences are Political, Economic, Social, and Technological. The acronym has been extended to BPEST, with the addition of Business</a:t>
            </a:r>
            <a:endParaRPr lang="en-JM" dirty="0"/>
          </a:p>
        </p:txBody>
      </p:sp>
    </p:spTree>
    <p:extLst>
      <p:ext uri="{BB962C8B-B14F-4D97-AF65-F5344CB8AC3E}">
        <p14:creationId xmlns:p14="http://schemas.microsoft.com/office/powerpoint/2010/main" val="3405998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PEST(EL) or PEST(LE) Analysis</a:t>
            </a:r>
            <a:br>
              <a:rPr lang="en-JM" dirty="0" smtClean="0"/>
            </a:br>
            <a:r>
              <a:rPr lang="en-JM" sz="3100" dirty="0" smtClean="0"/>
              <a:t>Palmer, </a:t>
            </a:r>
            <a:r>
              <a:rPr lang="en-JM" sz="3100" dirty="0" err="1" smtClean="0"/>
              <a:t>Dunford</a:t>
            </a:r>
            <a:r>
              <a:rPr lang="en-JM" sz="3100" dirty="0" smtClean="0"/>
              <a:t>, &amp; Akin (2009) </a:t>
            </a:r>
            <a:endParaRPr lang="en-JM" dirty="0"/>
          </a:p>
        </p:txBody>
      </p:sp>
      <p:sp>
        <p:nvSpPr>
          <p:cNvPr id="3" name="Content Placeholder 2"/>
          <p:cNvSpPr>
            <a:spLocks noGrp="1"/>
          </p:cNvSpPr>
          <p:nvPr>
            <p:ph idx="1"/>
          </p:nvPr>
        </p:nvSpPr>
        <p:spPr/>
        <p:txBody>
          <a:bodyPr>
            <a:normAutofit fontScale="92500" lnSpcReduction="10000"/>
          </a:bodyPr>
          <a:lstStyle/>
          <a:p>
            <a:r>
              <a:rPr lang="en-JM" dirty="0" smtClean="0"/>
              <a:t>The initial PEST has been extended to PESTEL, with Environmental and Legal issues being included for consideration. Thus,</a:t>
            </a:r>
          </a:p>
          <a:p>
            <a:r>
              <a:rPr lang="en-JM" b="1" dirty="0" smtClean="0"/>
              <a:t>P</a:t>
            </a:r>
            <a:r>
              <a:rPr lang="en-JM" dirty="0" smtClean="0"/>
              <a:t>olitical – e.g. the threat of terrorism, tax policy, foreign trade law</a:t>
            </a:r>
          </a:p>
          <a:p>
            <a:r>
              <a:rPr lang="en-JM" b="1" dirty="0" smtClean="0"/>
              <a:t>E</a:t>
            </a:r>
            <a:r>
              <a:rPr lang="en-JM" dirty="0" smtClean="0"/>
              <a:t>conomic – e.g. unemployment levels, inflation, interest rates, exchange rates, economic growth</a:t>
            </a:r>
          </a:p>
          <a:p>
            <a:r>
              <a:rPr lang="en-JM" b="1" dirty="0" smtClean="0"/>
              <a:t>S</a:t>
            </a:r>
            <a:r>
              <a:rPr lang="en-JM" dirty="0" smtClean="0"/>
              <a:t>ocial – e.g. demographic challenges, population growth, age distribution, health consciousness, career attitudes</a:t>
            </a:r>
          </a:p>
        </p:txBody>
      </p:sp>
    </p:spTree>
    <p:extLst>
      <p:ext uri="{BB962C8B-B14F-4D97-AF65-F5344CB8AC3E}">
        <p14:creationId xmlns:p14="http://schemas.microsoft.com/office/powerpoint/2010/main" val="2428419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PEST(EL) Analysis</a:t>
            </a:r>
            <a:br>
              <a:rPr lang="en-JM" dirty="0" smtClean="0"/>
            </a:br>
            <a:r>
              <a:rPr lang="en-JM" sz="3100" dirty="0" smtClean="0"/>
              <a:t>Palmer, </a:t>
            </a:r>
            <a:r>
              <a:rPr lang="en-JM" sz="3100" dirty="0" err="1" smtClean="0"/>
              <a:t>Dunford</a:t>
            </a:r>
            <a:r>
              <a:rPr lang="en-JM" sz="3100" dirty="0" smtClean="0"/>
              <a:t>, &amp; Akin (2009) </a:t>
            </a:r>
            <a:endParaRPr lang="en-JM" sz="3100" dirty="0"/>
          </a:p>
        </p:txBody>
      </p:sp>
      <p:sp>
        <p:nvSpPr>
          <p:cNvPr id="3" name="Content Placeholder 2"/>
          <p:cNvSpPr>
            <a:spLocks noGrp="1"/>
          </p:cNvSpPr>
          <p:nvPr>
            <p:ph idx="1"/>
          </p:nvPr>
        </p:nvSpPr>
        <p:spPr>
          <a:xfrm>
            <a:off x="457200" y="1484784"/>
            <a:ext cx="8229600" cy="4896544"/>
          </a:xfrm>
        </p:spPr>
        <p:txBody>
          <a:bodyPr>
            <a:normAutofit fontScale="92500" lnSpcReduction="10000"/>
          </a:bodyPr>
          <a:lstStyle/>
          <a:p>
            <a:r>
              <a:rPr lang="en-JM" b="1" dirty="0" smtClean="0"/>
              <a:t>T</a:t>
            </a:r>
            <a:r>
              <a:rPr lang="en-JM" dirty="0" smtClean="0"/>
              <a:t>echnological – e.g. introduction of new products that influence production, distribution, communication</a:t>
            </a:r>
          </a:p>
          <a:p>
            <a:r>
              <a:rPr lang="en-JM" b="1" dirty="0" smtClean="0"/>
              <a:t>E</a:t>
            </a:r>
            <a:r>
              <a:rPr lang="en-JM" dirty="0" smtClean="0"/>
              <a:t>nvironmental – e.g. antipollution policies, ethical issues pertaining to companies, carbon footprint targets, environmental impact assessment</a:t>
            </a:r>
          </a:p>
          <a:p>
            <a:r>
              <a:rPr lang="en-JM" b="1" dirty="0" smtClean="0"/>
              <a:t>L</a:t>
            </a:r>
            <a:r>
              <a:rPr lang="en-JM" dirty="0" smtClean="0"/>
              <a:t>egal – e.g. antitrust law (controlling monopolies), health and safety laws, equal opportunities,  product safety, advertising and labelling laws, consumer rights</a:t>
            </a:r>
          </a:p>
          <a:p>
            <a:pPr marL="0" indent="0">
              <a:buNone/>
            </a:pPr>
            <a:endParaRPr lang="en-JM" dirty="0"/>
          </a:p>
        </p:txBody>
      </p:sp>
    </p:spTree>
    <p:extLst>
      <p:ext uri="{BB962C8B-B14F-4D97-AF65-F5344CB8AC3E}">
        <p14:creationId xmlns:p14="http://schemas.microsoft.com/office/powerpoint/2010/main" val="93005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Change Impact Analysis/ Assessment</a:t>
            </a:r>
            <a:endParaRPr lang="en-JM" dirty="0"/>
          </a:p>
        </p:txBody>
      </p:sp>
      <p:sp>
        <p:nvSpPr>
          <p:cNvPr id="3" name="Content Placeholder 2"/>
          <p:cNvSpPr>
            <a:spLocks noGrp="1"/>
          </p:cNvSpPr>
          <p:nvPr>
            <p:ph idx="1"/>
          </p:nvPr>
        </p:nvSpPr>
        <p:spPr/>
        <p:txBody>
          <a:bodyPr>
            <a:normAutofit fontScale="92500" lnSpcReduction="10000"/>
          </a:bodyPr>
          <a:lstStyle/>
          <a:p>
            <a:r>
              <a:rPr lang="en-JM" dirty="0"/>
              <a:t>Change impact assessment is a systematic approach that seeks to discover possible risks associated </a:t>
            </a:r>
            <a:r>
              <a:rPr lang="en-JM" dirty="0" smtClean="0"/>
              <a:t>with planned, strategic changes to be undertaken by an organisation. </a:t>
            </a:r>
          </a:p>
          <a:p>
            <a:r>
              <a:rPr lang="en-JM" dirty="0" smtClean="0"/>
              <a:t>Failure to assess the risks involved in intended changes could result in significant losses for the organisation.</a:t>
            </a:r>
          </a:p>
          <a:p>
            <a:r>
              <a:rPr lang="en-JM" dirty="0" smtClean="0"/>
              <a:t>Change impact analysis is a proactive way of managing risks to avoid surprises which could be costly</a:t>
            </a:r>
            <a:endParaRPr lang="en-JM" dirty="0"/>
          </a:p>
        </p:txBody>
      </p:sp>
    </p:spTree>
    <p:extLst>
      <p:ext uri="{BB962C8B-B14F-4D97-AF65-F5344CB8AC3E}">
        <p14:creationId xmlns:p14="http://schemas.microsoft.com/office/powerpoint/2010/main" val="3136420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JM" sz="4000" dirty="0" smtClean="0"/>
              <a:t>Change Impact Analysis/ Assessment</a:t>
            </a:r>
            <a:r>
              <a:rPr lang="en-JM" sz="2000" i="1" dirty="0" smtClean="0"/>
              <a:t/>
            </a:r>
            <a:br>
              <a:rPr lang="en-JM" sz="2000" i="1" dirty="0" smtClean="0"/>
            </a:br>
            <a:r>
              <a:rPr lang="en-JM" sz="2000" i="1" dirty="0" smtClean="0"/>
              <a:t>www.itsmsolutions.com/newsletters/DITYvol3iss3.htm</a:t>
            </a:r>
            <a:endParaRPr lang="en-JM" sz="2000" dirty="0"/>
          </a:p>
        </p:txBody>
      </p:sp>
      <p:sp>
        <p:nvSpPr>
          <p:cNvPr id="3" name="Content Placeholder 2"/>
          <p:cNvSpPr>
            <a:spLocks noGrp="1"/>
          </p:cNvSpPr>
          <p:nvPr>
            <p:ph idx="1"/>
          </p:nvPr>
        </p:nvSpPr>
        <p:spPr>
          <a:xfrm>
            <a:off x="457200" y="1484784"/>
            <a:ext cx="8229600" cy="4896544"/>
          </a:xfrm>
        </p:spPr>
        <p:txBody>
          <a:bodyPr>
            <a:normAutofit fontScale="85000" lnSpcReduction="10000"/>
          </a:bodyPr>
          <a:lstStyle/>
          <a:p>
            <a:r>
              <a:rPr lang="en-JM" sz="3300" dirty="0"/>
              <a:t>The procedure for performing an impact assessment consists of the following five steps: </a:t>
            </a:r>
          </a:p>
          <a:p>
            <a:pPr marL="0" lvl="0" indent="0">
              <a:buNone/>
            </a:pPr>
            <a:r>
              <a:rPr lang="en-JM" sz="3300" dirty="0" smtClean="0"/>
              <a:t>1. Define </a:t>
            </a:r>
            <a:r>
              <a:rPr lang="en-JM" sz="3300" dirty="0"/>
              <a:t>the extent of the change proposed</a:t>
            </a:r>
          </a:p>
          <a:p>
            <a:pPr marL="0" lvl="0" indent="0">
              <a:buNone/>
            </a:pPr>
            <a:r>
              <a:rPr lang="en-JM" sz="3300" dirty="0" smtClean="0"/>
              <a:t>2. Determine </a:t>
            </a:r>
            <a:r>
              <a:rPr lang="en-JM" sz="3300" dirty="0"/>
              <a:t>key differences in the changed state (proposed) from a point of reference or the original state</a:t>
            </a:r>
          </a:p>
          <a:p>
            <a:pPr marL="0" lvl="0" indent="0">
              <a:buNone/>
            </a:pPr>
            <a:r>
              <a:rPr lang="en-JM" sz="3300" dirty="0" smtClean="0"/>
              <a:t>3. Focus </a:t>
            </a:r>
            <a:r>
              <a:rPr lang="en-JM" sz="3300" dirty="0"/>
              <a:t>on the possible effects of the key differences from step #2</a:t>
            </a:r>
          </a:p>
          <a:p>
            <a:pPr marL="0" lvl="0" indent="0">
              <a:buNone/>
            </a:pPr>
            <a:r>
              <a:rPr lang="en-JM" sz="3300" dirty="0" smtClean="0"/>
              <a:t>4. Sort </a:t>
            </a:r>
            <a:r>
              <a:rPr lang="en-JM" sz="3300" dirty="0"/>
              <a:t>and prioritize the possible effects (#3) from the key differences (#2) based on risk and possibility</a:t>
            </a:r>
            <a:r>
              <a:rPr lang="en-JM" sz="3300" b="1" dirty="0"/>
              <a:t> </a:t>
            </a:r>
            <a:endParaRPr lang="en-JM" sz="3300" dirty="0" smtClean="0"/>
          </a:p>
          <a:p>
            <a:pPr marL="0" lvl="0" indent="0">
              <a:buNone/>
            </a:pPr>
            <a:r>
              <a:rPr lang="en-JM" sz="3300" dirty="0" smtClean="0"/>
              <a:t>5. Make </a:t>
            </a:r>
            <a:r>
              <a:rPr lang="en-JM" sz="3300" dirty="0"/>
              <a:t>a decision using the results</a:t>
            </a:r>
          </a:p>
          <a:p>
            <a:endParaRPr lang="en-JM" dirty="0"/>
          </a:p>
        </p:txBody>
      </p:sp>
    </p:spTree>
    <p:extLst>
      <p:ext uri="{BB962C8B-B14F-4D97-AF65-F5344CB8AC3E}">
        <p14:creationId xmlns:p14="http://schemas.microsoft.com/office/powerpoint/2010/main" val="2985617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Change Impact Analysis/ Assessment</a:t>
            </a:r>
            <a:br>
              <a:rPr lang="en-JM" dirty="0" smtClean="0"/>
            </a:br>
            <a:r>
              <a:rPr lang="en-JM" dirty="0" smtClean="0"/>
              <a:t>Factors to be considered</a:t>
            </a:r>
            <a:endParaRPr lang="en-JM" dirty="0"/>
          </a:p>
        </p:txBody>
      </p:sp>
      <p:sp>
        <p:nvSpPr>
          <p:cNvPr id="3" name="Content Placeholder 2"/>
          <p:cNvSpPr>
            <a:spLocks noGrp="1"/>
          </p:cNvSpPr>
          <p:nvPr>
            <p:ph idx="1"/>
          </p:nvPr>
        </p:nvSpPr>
        <p:spPr/>
        <p:txBody>
          <a:bodyPr>
            <a:normAutofit lnSpcReduction="10000"/>
          </a:bodyPr>
          <a:lstStyle/>
          <a:p>
            <a:r>
              <a:rPr lang="en-JM" dirty="0"/>
              <a:t>Current State</a:t>
            </a:r>
            <a:r>
              <a:rPr lang="en-JM" dirty="0" smtClean="0"/>
              <a:t> </a:t>
            </a:r>
          </a:p>
          <a:p>
            <a:r>
              <a:rPr lang="en-JM" dirty="0" smtClean="0"/>
              <a:t>Future </a:t>
            </a:r>
            <a:r>
              <a:rPr lang="en-JM" dirty="0"/>
              <a:t>State</a:t>
            </a:r>
            <a:r>
              <a:rPr lang="en-JM" dirty="0" smtClean="0"/>
              <a:t> </a:t>
            </a:r>
          </a:p>
          <a:p>
            <a:r>
              <a:rPr lang="en-JM" dirty="0" smtClean="0"/>
              <a:t>Gap </a:t>
            </a:r>
          </a:p>
          <a:p>
            <a:r>
              <a:rPr lang="en-JM" dirty="0" smtClean="0"/>
              <a:t>Scale </a:t>
            </a:r>
            <a:r>
              <a:rPr lang="en-JM" dirty="0"/>
              <a:t>of </a:t>
            </a:r>
            <a:r>
              <a:rPr lang="en-JM" dirty="0" smtClean="0"/>
              <a:t>Change</a:t>
            </a:r>
          </a:p>
          <a:p>
            <a:r>
              <a:rPr lang="en-JM" dirty="0" smtClean="0"/>
              <a:t>Type </a:t>
            </a:r>
            <a:r>
              <a:rPr lang="en-JM" dirty="0"/>
              <a:t>of Impact  </a:t>
            </a:r>
            <a:endParaRPr lang="en-JM" dirty="0" smtClean="0"/>
          </a:p>
          <a:p>
            <a:r>
              <a:rPr lang="en-JM" dirty="0" smtClean="0"/>
              <a:t>Timing </a:t>
            </a:r>
            <a:r>
              <a:rPr lang="en-JM" dirty="0"/>
              <a:t>of Impact</a:t>
            </a:r>
            <a:r>
              <a:rPr lang="en-JM" dirty="0" smtClean="0"/>
              <a:t> </a:t>
            </a:r>
          </a:p>
          <a:p>
            <a:r>
              <a:rPr lang="en-JM" dirty="0" smtClean="0"/>
              <a:t>Level </a:t>
            </a:r>
            <a:r>
              <a:rPr lang="en-JM" dirty="0"/>
              <a:t>of Impact (High/Med/Low</a:t>
            </a:r>
            <a:r>
              <a:rPr lang="en-JM" dirty="0" smtClean="0"/>
              <a:t>)</a:t>
            </a:r>
          </a:p>
          <a:p>
            <a:r>
              <a:rPr lang="en-JM" dirty="0" smtClean="0"/>
              <a:t>Summary of Impact </a:t>
            </a:r>
          </a:p>
          <a:p>
            <a:pPr marL="0" indent="0">
              <a:buNone/>
            </a:pPr>
            <a:endParaRPr lang="en-JM" dirty="0" smtClean="0"/>
          </a:p>
        </p:txBody>
      </p:sp>
    </p:spTree>
    <p:extLst>
      <p:ext uri="{BB962C8B-B14F-4D97-AF65-F5344CB8AC3E}">
        <p14:creationId xmlns:p14="http://schemas.microsoft.com/office/powerpoint/2010/main" val="564195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Change Impact Analysis/ Assessment</a:t>
            </a:r>
            <a:br>
              <a:rPr lang="en-JM" dirty="0" smtClean="0"/>
            </a:br>
            <a:r>
              <a:rPr lang="en-JM" dirty="0" smtClean="0"/>
              <a:t>Factors to be considered</a:t>
            </a:r>
            <a:endParaRPr lang="en-JM" dirty="0"/>
          </a:p>
        </p:txBody>
      </p:sp>
      <p:sp>
        <p:nvSpPr>
          <p:cNvPr id="3" name="Content Placeholder 2"/>
          <p:cNvSpPr>
            <a:spLocks noGrp="1"/>
          </p:cNvSpPr>
          <p:nvPr>
            <p:ph idx="1"/>
          </p:nvPr>
        </p:nvSpPr>
        <p:spPr/>
        <p:txBody>
          <a:bodyPr>
            <a:normAutofit lnSpcReduction="10000"/>
          </a:bodyPr>
          <a:lstStyle/>
          <a:p>
            <a:r>
              <a:rPr lang="en-JM" dirty="0" smtClean="0"/>
              <a:t>Key Risks </a:t>
            </a:r>
          </a:p>
          <a:p>
            <a:r>
              <a:rPr lang="en-JM" dirty="0" smtClean="0"/>
              <a:t>Roles Affected </a:t>
            </a:r>
          </a:p>
          <a:p>
            <a:r>
              <a:rPr lang="en-JM" dirty="0" smtClean="0"/>
              <a:t>Number Affected </a:t>
            </a:r>
          </a:p>
          <a:p>
            <a:r>
              <a:rPr lang="en-JM" dirty="0" smtClean="0"/>
              <a:t>Level of Impact  </a:t>
            </a:r>
          </a:p>
          <a:p>
            <a:r>
              <a:rPr lang="en-JM" dirty="0" smtClean="0"/>
              <a:t>Communication Requirements </a:t>
            </a:r>
          </a:p>
          <a:p>
            <a:r>
              <a:rPr lang="en-JM" dirty="0" smtClean="0"/>
              <a:t>Training Requirements </a:t>
            </a:r>
          </a:p>
          <a:p>
            <a:r>
              <a:rPr lang="en-JM" dirty="0" smtClean="0"/>
              <a:t>Leadership Requirements</a:t>
            </a:r>
          </a:p>
          <a:p>
            <a:r>
              <a:rPr lang="en-JM" dirty="0" smtClean="0"/>
              <a:t> Alignment / Collaboration</a:t>
            </a:r>
          </a:p>
        </p:txBody>
      </p:sp>
    </p:spTree>
    <p:extLst>
      <p:ext uri="{BB962C8B-B14F-4D97-AF65-F5344CB8AC3E}">
        <p14:creationId xmlns:p14="http://schemas.microsoft.com/office/powerpoint/2010/main" val="3363119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Change Impact Analysis/ Assessment</a:t>
            </a:r>
            <a:br>
              <a:rPr lang="en-JM" dirty="0" smtClean="0"/>
            </a:br>
            <a:r>
              <a:rPr lang="en-JM" dirty="0" smtClean="0"/>
              <a:t>Factors to be considered</a:t>
            </a:r>
            <a:endParaRPr lang="en-JM" dirty="0"/>
          </a:p>
        </p:txBody>
      </p:sp>
      <p:sp>
        <p:nvSpPr>
          <p:cNvPr id="3" name="Content Placeholder 2"/>
          <p:cNvSpPr>
            <a:spLocks noGrp="1"/>
          </p:cNvSpPr>
          <p:nvPr>
            <p:ph idx="1"/>
          </p:nvPr>
        </p:nvSpPr>
        <p:spPr/>
        <p:txBody>
          <a:bodyPr/>
          <a:lstStyle/>
          <a:p>
            <a:r>
              <a:rPr lang="en-JM" dirty="0" smtClean="0"/>
              <a:t>I will share screen with you in discussing these factors in greater depth</a:t>
            </a:r>
            <a:endParaRPr lang="en-JM" dirty="0"/>
          </a:p>
        </p:txBody>
      </p:sp>
    </p:spTree>
    <p:extLst>
      <p:ext uri="{BB962C8B-B14F-4D97-AF65-F5344CB8AC3E}">
        <p14:creationId xmlns:p14="http://schemas.microsoft.com/office/powerpoint/2010/main" val="2696023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Revision</a:t>
            </a:r>
            <a:endParaRPr lang="en-JM" dirty="0"/>
          </a:p>
        </p:txBody>
      </p:sp>
      <p:sp>
        <p:nvSpPr>
          <p:cNvPr id="3" name="Content Placeholder 2"/>
          <p:cNvSpPr>
            <a:spLocks noGrp="1"/>
          </p:cNvSpPr>
          <p:nvPr>
            <p:ph idx="1"/>
          </p:nvPr>
        </p:nvSpPr>
        <p:spPr/>
        <p:txBody>
          <a:bodyPr>
            <a:normAutofit lnSpcReduction="10000"/>
          </a:bodyPr>
          <a:lstStyle/>
          <a:p>
            <a:r>
              <a:rPr lang="en-JM" dirty="0" smtClean="0"/>
              <a:t>Last class, we looked at, among other things, implementing organisational change from the organisational and people-oriented perspectives, individual and organisationa</a:t>
            </a:r>
            <a:r>
              <a:rPr lang="en-JM" dirty="0"/>
              <a:t>l</a:t>
            </a:r>
            <a:r>
              <a:rPr lang="en-JM" dirty="0" smtClean="0"/>
              <a:t> resistance to change, the force-field theory, and how to manage change.</a:t>
            </a:r>
          </a:p>
          <a:p>
            <a:r>
              <a:rPr lang="en-JM" dirty="0" smtClean="0"/>
              <a:t>Today, we will focus on two analyses that could help to guide the change process, SWOT and PEST(EL), and Change </a:t>
            </a:r>
            <a:r>
              <a:rPr lang="en-JM" dirty="0"/>
              <a:t>I</a:t>
            </a:r>
            <a:r>
              <a:rPr lang="en-JM" dirty="0" smtClean="0"/>
              <a:t>mpact </a:t>
            </a:r>
            <a:r>
              <a:rPr lang="en-JM" dirty="0"/>
              <a:t>A</a:t>
            </a:r>
            <a:r>
              <a:rPr lang="en-JM" dirty="0" smtClean="0"/>
              <a:t>nalysis</a:t>
            </a:r>
            <a:endParaRPr lang="en-JM" dirty="0"/>
          </a:p>
        </p:txBody>
      </p:sp>
    </p:spTree>
    <p:extLst>
      <p:ext uri="{BB962C8B-B14F-4D97-AF65-F5344CB8AC3E}">
        <p14:creationId xmlns:p14="http://schemas.microsoft.com/office/powerpoint/2010/main" val="2198460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SWOT Analysis</a:t>
            </a:r>
            <a:endParaRPr lang="en-JM" dirty="0"/>
          </a:p>
        </p:txBody>
      </p:sp>
      <p:sp>
        <p:nvSpPr>
          <p:cNvPr id="3" name="Content Placeholder 2"/>
          <p:cNvSpPr>
            <a:spLocks noGrp="1"/>
          </p:cNvSpPr>
          <p:nvPr>
            <p:ph idx="1"/>
          </p:nvPr>
        </p:nvSpPr>
        <p:spPr/>
        <p:txBody>
          <a:bodyPr>
            <a:normAutofit fontScale="92500" lnSpcReduction="10000"/>
          </a:bodyPr>
          <a:lstStyle/>
          <a:p>
            <a:r>
              <a:rPr lang="en-JM" dirty="0"/>
              <a:t>A</a:t>
            </a:r>
            <a:r>
              <a:rPr lang="en-JM" dirty="0" smtClean="0"/>
              <a:t>n organisation must take stock to determine where it stands in relation to its current performance, and what factors in the external environment will affect its proposed future plans (Cole, 1996).</a:t>
            </a:r>
          </a:p>
          <a:p>
            <a:r>
              <a:rPr lang="en-JM" dirty="0" smtClean="0"/>
              <a:t>The SWOT analysis is one way of “taking stock.” It is a review of the organisation’s major internal strengths and weaknesses and an assessment of the external opportunities and threats that could impact its strategic choices.</a:t>
            </a:r>
            <a:endParaRPr lang="en-JM" dirty="0"/>
          </a:p>
        </p:txBody>
      </p:sp>
    </p:spTree>
    <p:extLst>
      <p:ext uri="{BB962C8B-B14F-4D97-AF65-F5344CB8AC3E}">
        <p14:creationId xmlns:p14="http://schemas.microsoft.com/office/powerpoint/2010/main" val="1770585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Possible Strengths Questions</a:t>
            </a:r>
            <a:endParaRPr lang="en-JM" dirty="0"/>
          </a:p>
        </p:txBody>
      </p:sp>
      <p:sp>
        <p:nvSpPr>
          <p:cNvPr id="3" name="Content Placeholder 2"/>
          <p:cNvSpPr>
            <a:spLocks noGrp="1"/>
          </p:cNvSpPr>
          <p:nvPr>
            <p:ph idx="1"/>
          </p:nvPr>
        </p:nvSpPr>
        <p:spPr/>
        <p:txBody>
          <a:bodyPr>
            <a:normAutofit fontScale="92500"/>
          </a:bodyPr>
          <a:lstStyle/>
          <a:p>
            <a:r>
              <a:rPr lang="en-JM" dirty="0"/>
              <a:t>What advantages does your organization have?</a:t>
            </a:r>
          </a:p>
          <a:p>
            <a:r>
              <a:rPr lang="en-JM" dirty="0"/>
              <a:t>What do you do better than anyone else?</a:t>
            </a:r>
          </a:p>
          <a:p>
            <a:r>
              <a:rPr lang="en-JM" dirty="0"/>
              <a:t>What unique or lowest-cost resources can you draw upon that others </a:t>
            </a:r>
            <a:r>
              <a:rPr lang="en-JM" dirty="0" smtClean="0"/>
              <a:t>cannot</a:t>
            </a:r>
            <a:r>
              <a:rPr lang="en-JM" dirty="0"/>
              <a:t>?</a:t>
            </a:r>
          </a:p>
          <a:p>
            <a:r>
              <a:rPr lang="en-JM" dirty="0"/>
              <a:t>What do people in your market see as your strengths?</a:t>
            </a:r>
          </a:p>
          <a:p>
            <a:r>
              <a:rPr lang="en-JM" dirty="0"/>
              <a:t>What factors mean that you "get the sale"?</a:t>
            </a:r>
          </a:p>
          <a:p>
            <a:r>
              <a:rPr lang="en-JM" dirty="0"/>
              <a:t>What is your organization's </a:t>
            </a:r>
            <a:r>
              <a:rPr lang="en-JM" dirty="0" smtClean="0"/>
              <a:t>unique position</a:t>
            </a:r>
            <a:endParaRPr lang="en-JM" dirty="0"/>
          </a:p>
        </p:txBody>
      </p:sp>
    </p:spTree>
    <p:extLst>
      <p:ext uri="{BB962C8B-B14F-4D97-AF65-F5344CB8AC3E}">
        <p14:creationId xmlns:p14="http://schemas.microsoft.com/office/powerpoint/2010/main" val="2014291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dirty="0" smtClean="0"/>
              <a:t>Possible Weaknesses Questions</a:t>
            </a:r>
            <a:endParaRPr lang="en-JM" dirty="0"/>
          </a:p>
        </p:txBody>
      </p:sp>
      <p:sp>
        <p:nvSpPr>
          <p:cNvPr id="3" name="Content Placeholder 2"/>
          <p:cNvSpPr>
            <a:spLocks noGrp="1"/>
          </p:cNvSpPr>
          <p:nvPr>
            <p:ph idx="1"/>
          </p:nvPr>
        </p:nvSpPr>
        <p:spPr/>
        <p:txBody>
          <a:bodyPr/>
          <a:lstStyle/>
          <a:p>
            <a:r>
              <a:rPr lang="en-JM" dirty="0"/>
              <a:t>What could you improve?</a:t>
            </a:r>
          </a:p>
          <a:p>
            <a:r>
              <a:rPr lang="en-JM" dirty="0"/>
              <a:t>What should you avoid?</a:t>
            </a:r>
          </a:p>
          <a:p>
            <a:r>
              <a:rPr lang="en-JM" dirty="0"/>
              <a:t>What are people in your market likely to see as weaknesses?</a:t>
            </a:r>
          </a:p>
          <a:p>
            <a:r>
              <a:rPr lang="en-JM" dirty="0"/>
              <a:t>What factors lose you sales?</a:t>
            </a:r>
          </a:p>
          <a:p>
            <a:pPr marL="0" indent="0">
              <a:buNone/>
            </a:pPr>
            <a:endParaRPr lang="en-JM" dirty="0"/>
          </a:p>
        </p:txBody>
      </p:sp>
    </p:spTree>
    <p:extLst>
      <p:ext uri="{BB962C8B-B14F-4D97-AF65-F5344CB8AC3E}">
        <p14:creationId xmlns:p14="http://schemas.microsoft.com/office/powerpoint/2010/main" val="1462245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dirty="0" smtClean="0"/>
              <a:t>Possible Opportunities Questions</a:t>
            </a:r>
            <a:endParaRPr lang="en-JM" dirty="0"/>
          </a:p>
        </p:txBody>
      </p:sp>
      <p:sp>
        <p:nvSpPr>
          <p:cNvPr id="3" name="Content Placeholder 2"/>
          <p:cNvSpPr>
            <a:spLocks noGrp="1"/>
          </p:cNvSpPr>
          <p:nvPr>
            <p:ph idx="1"/>
          </p:nvPr>
        </p:nvSpPr>
        <p:spPr>
          <a:xfrm>
            <a:off x="457200" y="1412776"/>
            <a:ext cx="8229600" cy="4896544"/>
          </a:xfrm>
        </p:spPr>
        <p:txBody>
          <a:bodyPr>
            <a:normAutofit fontScale="77500" lnSpcReduction="20000"/>
          </a:bodyPr>
          <a:lstStyle/>
          <a:p>
            <a:r>
              <a:rPr lang="en-JM" sz="3900" dirty="0"/>
              <a:t>What good opportunities can you spot?</a:t>
            </a:r>
          </a:p>
          <a:p>
            <a:r>
              <a:rPr lang="en-JM" sz="3900" dirty="0"/>
              <a:t>What interesting trends are you aware of?</a:t>
            </a:r>
          </a:p>
          <a:p>
            <a:r>
              <a:rPr lang="en-JM" sz="3900" dirty="0"/>
              <a:t>Useful opportunities can come from such things as:</a:t>
            </a:r>
          </a:p>
          <a:p>
            <a:r>
              <a:rPr lang="en-JM" sz="3900" dirty="0"/>
              <a:t>Changes in technology and markets on both a broad and narrow scale.</a:t>
            </a:r>
          </a:p>
          <a:p>
            <a:r>
              <a:rPr lang="en-JM" sz="3900" dirty="0"/>
              <a:t>Changes in government policy related to your field.</a:t>
            </a:r>
          </a:p>
          <a:p>
            <a:r>
              <a:rPr lang="en-JM" sz="3900" dirty="0"/>
              <a:t>Changes in social patterns, population profiles, lifestyle changes, and so on.</a:t>
            </a:r>
          </a:p>
          <a:p>
            <a:r>
              <a:rPr lang="en-JM" sz="3900" dirty="0"/>
              <a:t>Local events</a:t>
            </a:r>
            <a:r>
              <a:rPr lang="en-JM" dirty="0" smtClean="0"/>
              <a:t>.</a:t>
            </a:r>
          </a:p>
          <a:p>
            <a:pPr marL="0" indent="0">
              <a:buNone/>
            </a:pPr>
            <a:endParaRPr lang="en-JM" dirty="0"/>
          </a:p>
        </p:txBody>
      </p:sp>
    </p:spTree>
    <p:extLst>
      <p:ext uri="{BB962C8B-B14F-4D97-AF65-F5344CB8AC3E}">
        <p14:creationId xmlns:p14="http://schemas.microsoft.com/office/powerpoint/2010/main" val="373064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Possible Threats Questions</a:t>
            </a:r>
            <a:endParaRPr lang="en-JM" dirty="0"/>
          </a:p>
        </p:txBody>
      </p:sp>
      <p:sp>
        <p:nvSpPr>
          <p:cNvPr id="3" name="Content Placeholder 2"/>
          <p:cNvSpPr>
            <a:spLocks noGrp="1"/>
          </p:cNvSpPr>
          <p:nvPr>
            <p:ph idx="1"/>
          </p:nvPr>
        </p:nvSpPr>
        <p:spPr/>
        <p:txBody>
          <a:bodyPr>
            <a:normAutofit fontScale="92500" lnSpcReduction="10000"/>
          </a:bodyPr>
          <a:lstStyle/>
          <a:p>
            <a:r>
              <a:rPr lang="en-JM" dirty="0"/>
              <a:t>What obstacles do you face?</a:t>
            </a:r>
          </a:p>
          <a:p>
            <a:r>
              <a:rPr lang="en-JM" dirty="0"/>
              <a:t>What are your competitors doing?</a:t>
            </a:r>
          </a:p>
          <a:p>
            <a:r>
              <a:rPr lang="en-JM" dirty="0"/>
              <a:t>Are quality standards or specifications for your job, products or services changing?</a:t>
            </a:r>
          </a:p>
          <a:p>
            <a:r>
              <a:rPr lang="en-JM" dirty="0"/>
              <a:t>Is changing technology threatening your position?</a:t>
            </a:r>
          </a:p>
          <a:p>
            <a:r>
              <a:rPr lang="en-JM" dirty="0"/>
              <a:t>Do you have bad debt or cash-flow problems?</a:t>
            </a:r>
          </a:p>
          <a:p>
            <a:r>
              <a:rPr lang="en-JM" dirty="0"/>
              <a:t>Could any of your weaknesses seriously threaten your business?</a:t>
            </a:r>
          </a:p>
          <a:p>
            <a:endParaRPr lang="en-JM" dirty="0"/>
          </a:p>
        </p:txBody>
      </p:sp>
    </p:spTree>
    <p:extLst>
      <p:ext uri="{BB962C8B-B14F-4D97-AF65-F5344CB8AC3E}">
        <p14:creationId xmlns:p14="http://schemas.microsoft.com/office/powerpoint/2010/main" val="1126175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SWOT Analysis</a:t>
            </a:r>
            <a:br>
              <a:rPr lang="en-JM" dirty="0" smtClean="0"/>
            </a:br>
            <a:r>
              <a:rPr lang="en-JM" dirty="0" smtClean="0"/>
              <a:t>Internal-External (IE) Matrix</a:t>
            </a:r>
            <a:endParaRPr lang="en-JM" dirty="0"/>
          </a:p>
        </p:txBody>
      </p:sp>
      <p:sp>
        <p:nvSpPr>
          <p:cNvPr id="3" name="Content Placeholder 2"/>
          <p:cNvSpPr>
            <a:spLocks noGrp="1"/>
          </p:cNvSpPr>
          <p:nvPr>
            <p:ph idx="1"/>
          </p:nvPr>
        </p:nvSpPr>
        <p:spPr>
          <a:xfrm>
            <a:off x="539552" y="1600200"/>
            <a:ext cx="8229600" cy="4525963"/>
          </a:xfrm>
        </p:spPr>
        <p:txBody>
          <a:bodyPr/>
          <a:lstStyle/>
          <a:p>
            <a:pPr marL="0" indent="0">
              <a:buNone/>
            </a:pPr>
            <a:r>
              <a:rPr lang="en-JM" dirty="0" smtClean="0"/>
              <a:t>      </a:t>
            </a:r>
            <a:r>
              <a:rPr lang="en-JM" u="sng" dirty="0" smtClean="0"/>
              <a:t>Strengths</a:t>
            </a:r>
            <a:r>
              <a:rPr lang="en-JM" dirty="0" smtClean="0"/>
              <a:t>                             </a:t>
            </a:r>
            <a:r>
              <a:rPr lang="en-JM" u="sng" dirty="0" smtClean="0"/>
              <a:t>Weaknesses</a:t>
            </a:r>
            <a:r>
              <a:rPr lang="en-JM" dirty="0" smtClean="0"/>
              <a:t> </a:t>
            </a:r>
          </a:p>
          <a:p>
            <a:pPr marL="0" indent="0">
              <a:buNone/>
            </a:pPr>
            <a:r>
              <a:rPr lang="en-JM" sz="2800" dirty="0" smtClean="0"/>
              <a:t>  -Finances, leadership         - lack of strategic direction      </a:t>
            </a:r>
          </a:p>
          <a:p>
            <a:pPr marL="0" indent="0">
              <a:buNone/>
            </a:pPr>
            <a:r>
              <a:rPr lang="en-JM" sz="2800" dirty="0"/>
              <a:t> </a:t>
            </a:r>
            <a:r>
              <a:rPr lang="en-JM" sz="2800" dirty="0" smtClean="0"/>
              <a:t> -economies of scale            - weak managerial depth</a:t>
            </a:r>
          </a:p>
          <a:p>
            <a:pPr marL="0" indent="0">
              <a:buNone/>
            </a:pPr>
            <a:r>
              <a:rPr lang="en-JM" sz="2800" dirty="0" smtClean="0"/>
              <a:t>  - type of technology           - obsolete facilities</a:t>
            </a:r>
          </a:p>
          <a:p>
            <a:pPr marL="0" indent="0">
              <a:buNone/>
            </a:pPr>
            <a:r>
              <a:rPr lang="en-JM" dirty="0" smtClean="0"/>
              <a:t>    </a:t>
            </a:r>
            <a:r>
              <a:rPr lang="en-JM" u="sng" dirty="0" smtClean="0"/>
              <a:t>Opportunities</a:t>
            </a:r>
            <a:r>
              <a:rPr lang="en-JM" dirty="0" smtClean="0"/>
              <a:t>                            </a:t>
            </a:r>
            <a:r>
              <a:rPr lang="en-JM" u="sng" dirty="0" smtClean="0"/>
              <a:t>Threats</a:t>
            </a:r>
            <a:r>
              <a:rPr lang="en-JM" dirty="0" smtClean="0"/>
              <a:t>    </a:t>
            </a:r>
          </a:p>
          <a:p>
            <a:pPr marL="0" indent="0">
              <a:buNone/>
            </a:pPr>
            <a:r>
              <a:rPr lang="en-JM" dirty="0"/>
              <a:t> </a:t>
            </a:r>
            <a:r>
              <a:rPr lang="en-JM" dirty="0" smtClean="0"/>
              <a:t> - </a:t>
            </a:r>
            <a:r>
              <a:rPr lang="en-JM" sz="2800" dirty="0" smtClean="0"/>
              <a:t>serving new clients       - competition, - sales of other      </a:t>
            </a:r>
          </a:p>
          <a:p>
            <a:pPr marL="0" indent="0">
              <a:buNone/>
            </a:pPr>
            <a:r>
              <a:rPr lang="en-JM" sz="2800" dirty="0"/>
              <a:t> </a:t>
            </a:r>
            <a:r>
              <a:rPr lang="en-JM" sz="2800" dirty="0" smtClean="0"/>
              <a:t>  - entering new markets    products,  - slowing market     </a:t>
            </a:r>
          </a:p>
          <a:p>
            <a:pPr marL="0" indent="0">
              <a:buNone/>
            </a:pPr>
            <a:r>
              <a:rPr lang="en-JM" sz="2800" dirty="0"/>
              <a:t> </a:t>
            </a:r>
            <a:r>
              <a:rPr lang="en-JM" sz="2800" dirty="0" smtClean="0"/>
              <a:t> -falling trade barriers         - protectionism                  </a:t>
            </a:r>
            <a:endParaRPr lang="en-JM" sz="2800" dirty="0"/>
          </a:p>
        </p:txBody>
      </p:sp>
      <p:cxnSp>
        <p:nvCxnSpPr>
          <p:cNvPr id="5" name="Straight Connector 4"/>
          <p:cNvCxnSpPr/>
          <p:nvPr/>
        </p:nvCxnSpPr>
        <p:spPr>
          <a:xfrm flipV="1">
            <a:off x="494891" y="1556792"/>
            <a:ext cx="8191909" cy="9650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685018" y="1849729"/>
            <a:ext cx="0" cy="4138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48167" y="1605045"/>
            <a:ext cx="1551" cy="44882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49718" y="6093296"/>
            <a:ext cx="81395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306473" y="1939232"/>
            <a:ext cx="72008" cy="4066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3" idx="3"/>
          </p:cNvCxnSpPr>
          <p:nvPr/>
        </p:nvCxnSpPr>
        <p:spPr>
          <a:xfrm flipV="1">
            <a:off x="909936" y="3863182"/>
            <a:ext cx="7859216" cy="178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306473" y="1610291"/>
            <a:ext cx="0" cy="328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8686800" y="1556792"/>
            <a:ext cx="0" cy="29293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939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SWOT Analysis</a:t>
            </a:r>
            <a:endParaRPr lang="en-JM" dirty="0"/>
          </a:p>
        </p:txBody>
      </p:sp>
      <p:sp>
        <p:nvSpPr>
          <p:cNvPr id="3" name="Content Placeholder 2"/>
          <p:cNvSpPr>
            <a:spLocks noGrp="1"/>
          </p:cNvSpPr>
          <p:nvPr>
            <p:ph idx="1"/>
          </p:nvPr>
        </p:nvSpPr>
        <p:spPr/>
        <p:txBody>
          <a:bodyPr>
            <a:normAutofit fontScale="92500"/>
          </a:bodyPr>
          <a:lstStyle/>
          <a:p>
            <a:r>
              <a:rPr lang="en-JM" dirty="0" smtClean="0"/>
              <a:t>The foregoing would be subject to brainstorming as managers, advisors, and employees give their views, opinions, or suggestions in the order s-w-o-t. (Americans call this analysis TOWS)</a:t>
            </a:r>
          </a:p>
          <a:p>
            <a:r>
              <a:rPr lang="en-JM" dirty="0" smtClean="0"/>
              <a:t>Palmer, </a:t>
            </a:r>
            <a:r>
              <a:rPr lang="en-JM" dirty="0" err="1" smtClean="0"/>
              <a:t>Dunford</a:t>
            </a:r>
            <a:r>
              <a:rPr lang="en-JM" dirty="0" smtClean="0"/>
              <a:t>, and Akin (2009) warn of the danger of the SWOT analysis easily becoming a listing of “believed” perspectives, which are the very things that are to be challenged, if the organisation is to improve/change</a:t>
            </a:r>
            <a:endParaRPr lang="en-JM" dirty="0"/>
          </a:p>
        </p:txBody>
      </p:sp>
    </p:spTree>
    <p:extLst>
      <p:ext uri="{BB962C8B-B14F-4D97-AF65-F5344CB8AC3E}">
        <p14:creationId xmlns:p14="http://schemas.microsoft.com/office/powerpoint/2010/main" val="2729916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1274</TotalTime>
  <Words>1003</Words>
  <Application>Microsoft Office PowerPoint</Application>
  <PresentationFormat>On-screen Show (4:3)</PresentationFormat>
  <Paragraphs>93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Understanding and Leading Change</vt:lpstr>
      <vt:lpstr>Revision</vt:lpstr>
      <vt:lpstr>SWOT Analysis</vt:lpstr>
      <vt:lpstr>Possible Strengths Questions</vt:lpstr>
      <vt:lpstr>Possible Weaknesses Questions</vt:lpstr>
      <vt:lpstr>Possible Opportunities Questions</vt:lpstr>
      <vt:lpstr>Possible Threats Questions</vt:lpstr>
      <vt:lpstr>SWOT Analysis Internal-External (IE) Matrix</vt:lpstr>
      <vt:lpstr>SWOT Analysis</vt:lpstr>
      <vt:lpstr>SWOT Analysis</vt:lpstr>
      <vt:lpstr>PEST(EL) or PEST(LE) Analysis </vt:lpstr>
      <vt:lpstr>PEST(EL) or PEST(LE) Analysis Palmer, Dunford, &amp; Akin (2009) </vt:lpstr>
      <vt:lpstr>PEST(EL) Analysis Palmer, Dunford, &amp; Akin (2009) </vt:lpstr>
      <vt:lpstr>Change Impact Analysis/ Assessment</vt:lpstr>
      <vt:lpstr>Change Impact Analysis/ Assessment www.itsmsolutions.com/newsletters/DITYvol3iss3.htm</vt:lpstr>
      <vt:lpstr>Change Impact Analysis/ Assessment Factors to be considered</vt:lpstr>
      <vt:lpstr>Change Impact Analysis/ Assessment Factors to be considered</vt:lpstr>
      <vt:lpstr>Change Impact Analysis/ Assessment Factors to be considered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and Leading Change</dc:title>
  <dc:creator>PT</dc:creator>
  <cp:lastModifiedBy>PT</cp:lastModifiedBy>
  <cp:revision>19</cp:revision>
  <dcterms:created xsi:type="dcterms:W3CDTF">2017-05-21T19:38:01Z</dcterms:created>
  <dcterms:modified xsi:type="dcterms:W3CDTF">2017-05-22T16:57:13Z</dcterms:modified>
</cp:coreProperties>
</file>