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2"/>
  </p:sldMasterIdLst>
  <p:notesMasterIdLst>
    <p:notesMasterId r:id="rId32"/>
  </p:notesMasterIdLst>
  <p:handoutMasterIdLst>
    <p:handoutMasterId r:id="rId33"/>
  </p:handoutMasterIdLst>
  <p:sldIdLst>
    <p:sldId id="257" r:id="rId3"/>
    <p:sldId id="258" r:id="rId4"/>
    <p:sldId id="259" r:id="rId5"/>
    <p:sldId id="260" r:id="rId6"/>
    <p:sldId id="290" r:id="rId7"/>
    <p:sldId id="291" r:id="rId8"/>
    <p:sldId id="292" r:id="rId9"/>
    <p:sldId id="293" r:id="rId10"/>
    <p:sldId id="294" r:id="rId11"/>
    <p:sldId id="295" r:id="rId12"/>
    <p:sldId id="296" r:id="rId13"/>
    <p:sldId id="297" r:id="rId14"/>
    <p:sldId id="298" r:id="rId15"/>
    <p:sldId id="299" r:id="rId16"/>
    <p:sldId id="300" r:id="rId17"/>
    <p:sldId id="301" r:id="rId18"/>
    <p:sldId id="302" r:id="rId19"/>
    <p:sldId id="303" r:id="rId20"/>
    <p:sldId id="304" r:id="rId21"/>
    <p:sldId id="305" r:id="rId22"/>
    <p:sldId id="306" r:id="rId23"/>
    <p:sldId id="307" r:id="rId24"/>
    <p:sldId id="308" r:id="rId25"/>
    <p:sldId id="309" r:id="rId26"/>
    <p:sldId id="310" r:id="rId27"/>
    <p:sldId id="311" r:id="rId28"/>
    <p:sldId id="312" r:id="rId29"/>
    <p:sldId id="313" r:id="rId30"/>
    <p:sldId id="262" r:id="rId3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4" autoAdjust="0"/>
    <p:restoredTop sz="94660"/>
  </p:normalViewPr>
  <p:slideViewPr>
    <p:cSldViewPr snapToGrid="0">
      <p:cViewPr varScale="1">
        <p:scale>
          <a:sx n="92" d="100"/>
          <a:sy n="92" d="100"/>
        </p:scale>
        <p:origin x="450" y="90"/>
      </p:cViewPr>
      <p:guideLst/>
    </p:cSldViewPr>
  </p:slideViewPr>
  <p:notesTextViewPr>
    <p:cViewPr>
      <p:scale>
        <a:sx n="1" d="1"/>
        <a:sy n="1" d="1"/>
      </p:scale>
      <p:origin x="0" y="0"/>
    </p:cViewPr>
  </p:notesTextViewPr>
  <p:notesViewPr>
    <p:cSldViewPr snapToGrid="0" showGuides="1">
      <p:cViewPr varScale="1">
        <p:scale>
          <a:sx n="76" d="100"/>
          <a:sy n="76" d="100"/>
        </p:scale>
        <p:origin x="1770"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F8C66D5-35F2-4B2B-B66A-28018F619124}" type="datetimeFigureOut">
              <a:rPr lang="en-US" smtClean="0"/>
              <a:t>11/27/2017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C6073D5-63C2-4933-B970-D96552757D44}" type="slidenum">
              <a:rPr lang="en-US" smtClean="0"/>
              <a:t>‹#›</a:t>
            </a:fld>
            <a:endParaRPr lang="en-US"/>
          </a:p>
        </p:txBody>
      </p:sp>
    </p:spTree>
    <p:extLst>
      <p:ext uri="{BB962C8B-B14F-4D97-AF65-F5344CB8AC3E}">
        <p14:creationId xmlns:p14="http://schemas.microsoft.com/office/powerpoint/2010/main" val="10004818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54B7E8A-1102-47A1-B1C3-36AE88809383}" type="datetimeFigureOut">
              <a:rPr lang="en-US" smtClean="0"/>
              <a:t>11/27/2017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5A11EAB-687D-4AE4-B775-678A923E9436}" type="slidenum">
              <a:rPr lang="en-US" smtClean="0"/>
              <a:t>‹#›</a:t>
            </a:fld>
            <a:endParaRPr lang="en-US"/>
          </a:p>
        </p:txBody>
      </p:sp>
    </p:spTree>
    <p:extLst>
      <p:ext uri="{BB962C8B-B14F-4D97-AF65-F5344CB8AC3E}">
        <p14:creationId xmlns:p14="http://schemas.microsoft.com/office/powerpoint/2010/main" val="430103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A11EAB-687D-4AE4-B775-678A923E9436}" type="slidenum">
              <a:rPr lang="en-US" smtClean="0"/>
              <a:t>1</a:t>
            </a:fld>
            <a:endParaRPr lang="en-US"/>
          </a:p>
        </p:txBody>
      </p:sp>
    </p:spTree>
    <p:extLst>
      <p:ext uri="{BB962C8B-B14F-4D97-AF65-F5344CB8AC3E}">
        <p14:creationId xmlns:p14="http://schemas.microsoft.com/office/powerpoint/2010/main" val="79833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p:nvGrpSpPr>
        <p:grpSpPr>
          <a:xfrm>
            <a:off x="3048" y="0"/>
            <a:ext cx="12188952" cy="6858000"/>
            <a:chOff x="3048" y="0"/>
            <a:chExt cx="12188952" cy="6858000"/>
          </a:xfrm>
        </p:grpSpPr>
        <p:sp>
          <p:nvSpPr>
            <p:cNvPr id="4" name="Rectangle 3"/>
            <p:cNvSpPr/>
            <p:nvPr/>
          </p:nvSpPr>
          <p:spPr>
            <a:xfrm>
              <a:off x="3048" y="0"/>
              <a:ext cx="12188952" cy="6858000"/>
            </a:xfrm>
            <a:prstGeom prst="rect">
              <a:avLst/>
            </a:prstGeom>
            <a:solidFill>
              <a:schemeClr val="bg1"/>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grpSp>
          <p:nvGrpSpPr>
            <p:cNvPr id="18" name="Group 17"/>
            <p:cNvGrpSpPr/>
            <p:nvPr/>
          </p:nvGrpSpPr>
          <p:grpSpPr>
            <a:xfrm>
              <a:off x="1574798" y="3537161"/>
              <a:ext cx="9144001" cy="196717"/>
              <a:chOff x="1523999" y="4379129"/>
              <a:chExt cx="9144001" cy="196717"/>
            </a:xfrm>
          </p:grpSpPr>
          <p:sp>
            <p:nvSpPr>
              <p:cNvPr id="19" name="Rectangle 18" descr="Gold bar"/>
              <p:cNvSpPr>
                <a:spLocks noChangeArrowheads="1"/>
              </p:cNvSpPr>
              <p:nvPr/>
            </p:nvSpPr>
            <p:spPr bwMode="auto">
              <a:xfrm rot="16200000" flipH="1">
                <a:off x="2949872" y="2953256"/>
                <a:ext cx="196717" cy="3048463"/>
              </a:xfrm>
              <a:prstGeom prst="rect">
                <a:avLst/>
              </a:prstGeom>
              <a:solidFill>
                <a:schemeClr val="accent1"/>
              </a:solidFill>
              <a:ln w="9525">
                <a:noFill/>
                <a:miter lim="800000"/>
                <a:headEnd/>
                <a:tailEnd/>
              </a:ln>
              <a:effectLst>
                <a:reflection blurRad="6350" stA="50000" endA="300" endPos="38500" dist="50800" dir="5400000" sy="-100000" algn="bl" rotWithShape="0"/>
              </a:effectLst>
              <a:extLst/>
            </p:spPr>
            <p:txBody>
              <a:bodyPr wrap="none" anchor="ctr"/>
              <a:lstStyle/>
              <a:p>
                <a:pPr algn="ctr" eaLnBrk="1" hangingPunct="1"/>
                <a:endParaRPr lang="en-US" sz="2400">
                  <a:latin typeface="Times New Roman" panose="02020603050405020304" pitchFamily="18" charset="0"/>
                </a:endParaRPr>
              </a:p>
            </p:txBody>
          </p:sp>
          <p:sp>
            <p:nvSpPr>
              <p:cNvPr id="20" name="Rectangle 19" descr="Orange bar"/>
              <p:cNvSpPr>
                <a:spLocks noChangeArrowheads="1"/>
              </p:cNvSpPr>
              <p:nvPr/>
            </p:nvSpPr>
            <p:spPr bwMode="auto">
              <a:xfrm rot="16200000" flipH="1">
                <a:off x="5998335" y="2953256"/>
                <a:ext cx="196717" cy="3048463"/>
              </a:xfrm>
              <a:prstGeom prst="rect">
                <a:avLst/>
              </a:prstGeom>
              <a:solidFill>
                <a:schemeClr val="accent4"/>
              </a:solidFill>
              <a:ln w="9525">
                <a:noFill/>
                <a:miter lim="800000"/>
                <a:headEnd/>
                <a:tailEnd/>
              </a:ln>
              <a:effectLst>
                <a:reflection blurRad="6350" stA="50000" endA="300" endPos="38500" dist="50800" dir="5400000" sy="-100000" algn="bl" rotWithShape="0"/>
              </a:effectLst>
              <a:extLst/>
            </p:spPr>
            <p:txBody>
              <a:bodyPr wrap="none" anchor="ctr"/>
              <a:lstStyle/>
              <a:p>
                <a:pPr algn="ctr" eaLnBrk="1" hangingPunct="1"/>
                <a:endParaRPr lang="en-US" sz="2400">
                  <a:latin typeface="Times New Roman" panose="02020603050405020304" pitchFamily="18" charset="0"/>
                </a:endParaRPr>
              </a:p>
            </p:txBody>
          </p:sp>
          <p:sp>
            <p:nvSpPr>
              <p:cNvPr id="21" name="Rectangle 20" descr="Slate bar"/>
              <p:cNvSpPr>
                <a:spLocks noChangeArrowheads="1"/>
              </p:cNvSpPr>
              <p:nvPr/>
            </p:nvSpPr>
            <p:spPr bwMode="auto">
              <a:xfrm rot="16200000" flipH="1">
                <a:off x="9045410" y="2953256"/>
                <a:ext cx="196717" cy="3048463"/>
              </a:xfrm>
              <a:prstGeom prst="rect">
                <a:avLst/>
              </a:prstGeom>
              <a:solidFill>
                <a:schemeClr val="accent6"/>
              </a:solidFill>
              <a:ln w="9525">
                <a:noFill/>
                <a:miter lim="800000"/>
                <a:headEnd/>
                <a:tailEnd/>
              </a:ln>
              <a:effectLst>
                <a:reflection blurRad="6350" stA="50000" endA="300" endPos="38500" dist="50800" dir="5400000" sy="-100000" algn="bl" rotWithShape="0"/>
              </a:effectLst>
              <a:extLst/>
            </p:spPr>
            <p:txBody>
              <a:bodyPr wrap="none" anchor="ctr"/>
              <a:lstStyle/>
              <a:p>
                <a:pPr algn="ctr" eaLnBrk="1" hangingPunct="1"/>
                <a:endParaRPr lang="en-US" sz="2400">
                  <a:latin typeface="Times New Roman" panose="02020603050405020304" pitchFamily="18" charset="0"/>
                </a:endParaRPr>
              </a:p>
            </p:txBody>
          </p:sp>
        </p:grpSp>
      </p:grpSp>
      <p:sp>
        <p:nvSpPr>
          <p:cNvPr id="3" name="Subtitle 2"/>
          <p:cNvSpPr>
            <a:spLocks noGrp="1"/>
          </p:cNvSpPr>
          <p:nvPr>
            <p:ph type="subTitle" idx="1"/>
          </p:nvPr>
        </p:nvSpPr>
        <p:spPr>
          <a:xfrm>
            <a:off x="1524000" y="4056115"/>
            <a:ext cx="9144000" cy="1655762"/>
          </a:xfrm>
          <a:prstGeom prst="rect">
            <a:avLst/>
          </a:prstGeo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 name="Title 1"/>
          <p:cNvSpPr>
            <a:spLocks noGrp="1"/>
          </p:cNvSpPr>
          <p:nvPr>
            <p:ph type="ctrTitle"/>
          </p:nvPr>
        </p:nvSpPr>
        <p:spPr>
          <a:xfrm>
            <a:off x="1524000" y="912610"/>
            <a:ext cx="9144000" cy="2387600"/>
          </a:xfrm>
          <a:prstGeom prst="rect">
            <a:avLst/>
          </a:prstGeom>
        </p:spPr>
        <p:txBody>
          <a:bodyPr anchor="b"/>
          <a:lstStyle>
            <a:lvl1pPr algn="ctr">
              <a:defRPr sz="6000">
                <a:solidFill>
                  <a:schemeClr val="tx2"/>
                </a:solidFill>
              </a:defRPr>
            </a:lvl1pPr>
          </a:lstStyle>
          <a:p>
            <a:r>
              <a:rPr lang="en-US" smtClean="0"/>
              <a:t>Click to edit Master title style</a:t>
            </a:r>
            <a:endParaRPr lang="en-US"/>
          </a:p>
        </p:txBody>
      </p:sp>
      <p:sp>
        <p:nvSpPr>
          <p:cNvPr id="11"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5DE3B5DE-687E-4601-9C25-48F7ABE0D7C5}" type="datetime1">
              <a:rPr lang="en-US" smtClean="0"/>
              <a:t>11/27/2017</a:t>
            </a:fld>
            <a:endParaRPr lang="en-US"/>
          </a:p>
        </p:txBody>
      </p:sp>
      <p:sp>
        <p:nvSpPr>
          <p:cNvPr id="12"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13"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2810808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7"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BFD467DE-D084-42AA-B27F-22F6084CB8BB}" type="datetime1">
              <a:rPr lang="en-US" smtClean="0"/>
              <a:t>11/27/2017</a:t>
            </a:fld>
            <a:endParaRPr lang="en-US"/>
          </a:p>
        </p:txBody>
      </p:sp>
      <p:sp>
        <p:nvSpPr>
          <p:cNvPr id="8"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9"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2439293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smtClean="0"/>
              <a:t>Click to edit Master title style</a:t>
            </a:r>
            <a:endParaRPr lang="en-US"/>
          </a:p>
        </p:txBody>
      </p:sp>
      <p:sp>
        <p:nvSpPr>
          <p:cNvPr id="7"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3782E027-C2A0-4932-A761-986BAD82B671}" type="datetime1">
              <a:rPr lang="en-US" smtClean="0"/>
              <a:t>11/27/2017</a:t>
            </a:fld>
            <a:endParaRPr lang="en-US"/>
          </a:p>
        </p:txBody>
      </p:sp>
      <p:sp>
        <p:nvSpPr>
          <p:cNvPr id="8"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9"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1297126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7"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96AC42F1-294F-4AFB-8F78-2EF579F09459}" type="datetime1">
              <a:rPr lang="en-US" smtClean="0"/>
              <a:t>11/27/2017</a:t>
            </a:fld>
            <a:endParaRPr lang="en-US"/>
          </a:p>
        </p:txBody>
      </p:sp>
      <p:sp>
        <p:nvSpPr>
          <p:cNvPr id="8"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9"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1818076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2" name="Title 1"/>
          <p:cNvSpPr>
            <a:spLocks noGrp="1"/>
          </p:cNvSpPr>
          <p:nvPr>
            <p:ph type="title"/>
          </p:nvPr>
        </p:nvSpPr>
        <p:spPr>
          <a:xfrm>
            <a:off x="831850" y="1709738"/>
            <a:ext cx="10515600" cy="2862262"/>
          </a:xfrm>
          <a:prstGeom prst="rect">
            <a:avLst/>
          </a:prstGeom>
        </p:spPr>
        <p:txBody>
          <a:bodyPr anchor="b"/>
          <a:lstStyle>
            <a:lvl1pPr>
              <a:defRPr sz="6000"/>
            </a:lvl1pPr>
          </a:lstStyle>
          <a:p>
            <a:r>
              <a:rPr lang="en-US" smtClean="0"/>
              <a:t>Click to edit Master title style</a:t>
            </a:r>
            <a:endParaRPr lang="en-US"/>
          </a:p>
        </p:txBody>
      </p:sp>
      <p:sp>
        <p:nvSpPr>
          <p:cNvPr id="7"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1580A6EB-69F5-4723-B5E3-A6D9E36A957A}" type="datetime1">
              <a:rPr lang="en-US" smtClean="0"/>
              <a:t>11/27/2017</a:t>
            </a:fld>
            <a:endParaRPr lang="en-US"/>
          </a:p>
        </p:txBody>
      </p:sp>
      <p:sp>
        <p:nvSpPr>
          <p:cNvPr id="8"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9"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3294145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6172200" y="1825625"/>
            <a:ext cx="5181600" cy="43513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Content Placeholder 2"/>
          <p:cNvSpPr>
            <a:spLocks noGrp="1"/>
          </p:cNvSpPr>
          <p:nvPr>
            <p:ph sz="half" idx="1"/>
          </p:nvPr>
        </p:nvSpPr>
        <p:spPr>
          <a:xfrm>
            <a:off x="838200" y="1825625"/>
            <a:ext cx="5181600" cy="43513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8" name="Date Placeholder 3"/>
          <p:cNvSpPr>
            <a:spLocks noGrp="1"/>
          </p:cNvSpPr>
          <p:nvPr>
            <p:ph type="dt" sz="half" idx="10"/>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0FB02ED0-9CAE-481B-8D1D-B242F0282967}" type="datetime1">
              <a:rPr lang="en-US" smtClean="0"/>
              <a:t>11/27/2017</a:t>
            </a:fld>
            <a:endParaRPr lang="en-US"/>
          </a:p>
        </p:txBody>
      </p:sp>
      <p:sp>
        <p:nvSpPr>
          <p:cNvPr id="9"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10"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1717809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6" name="Content Placeholder 5"/>
          <p:cNvSpPr>
            <a:spLocks noGrp="1"/>
          </p:cNvSpPr>
          <p:nvPr>
            <p:ph sz="quarter" idx="4"/>
          </p:nvPr>
        </p:nvSpPr>
        <p:spPr>
          <a:xfrm>
            <a:off x="6189663" y="2193925"/>
            <a:ext cx="5157787" cy="39782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89663" y="1489075"/>
            <a:ext cx="5157787" cy="6413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1850" y="2193925"/>
            <a:ext cx="5156200" cy="39782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p:nvPr>
        </p:nvSpPr>
        <p:spPr>
          <a:xfrm>
            <a:off x="831850" y="1489075"/>
            <a:ext cx="5156200" cy="6413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831850" y="274638"/>
            <a:ext cx="10515600" cy="1143000"/>
          </a:xfrm>
          <a:prstGeom prst="rect">
            <a:avLst/>
          </a:prstGeom>
        </p:spPr>
        <p:txBody>
          <a:bodyPr/>
          <a:lstStyle/>
          <a:p>
            <a:r>
              <a:rPr lang="en-US" smtClean="0"/>
              <a:t>Click to edit Master title style</a:t>
            </a:r>
            <a:endParaRPr lang="en-US"/>
          </a:p>
        </p:txBody>
      </p:sp>
      <p:sp>
        <p:nvSpPr>
          <p:cNvPr id="10" name="Date Placeholder 3"/>
          <p:cNvSpPr>
            <a:spLocks noGrp="1"/>
          </p:cNvSpPr>
          <p:nvPr>
            <p:ph type="dt" sz="half" idx="10"/>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4696AB3F-7B84-45BD-A122-497866A73F4B}" type="datetime1">
              <a:rPr lang="en-US" smtClean="0"/>
              <a:t>11/27/2017</a:t>
            </a:fld>
            <a:endParaRPr lang="en-US"/>
          </a:p>
        </p:txBody>
      </p:sp>
      <p:sp>
        <p:nvSpPr>
          <p:cNvPr id="11" name="Footer Placeholder 4"/>
          <p:cNvSpPr>
            <a:spLocks noGrp="1"/>
          </p:cNvSpPr>
          <p:nvPr>
            <p:ph type="ftr" sz="quarter" idx="11"/>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12" name="Slide Number Placeholder 5"/>
          <p:cNvSpPr>
            <a:spLocks noGrp="1"/>
          </p:cNvSpPr>
          <p:nvPr>
            <p:ph type="sldNum" sz="quarter" idx="12"/>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2510624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6"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6395E536-1457-4CE4-8497-197239F05587}" type="datetime1">
              <a:rPr lang="en-US" smtClean="0"/>
              <a:t>11/27/2017</a:t>
            </a:fld>
            <a:endParaRPr lang="en-US"/>
          </a:p>
        </p:txBody>
      </p:sp>
      <p:sp>
        <p:nvSpPr>
          <p:cNvPr id="7"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8"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94028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A4AF2F65-2726-4707-A7A6-DE21D14E80C5}" type="datetime1">
              <a:rPr lang="en-US" smtClean="0"/>
              <a:t>11/27/2017</a:t>
            </a:fld>
            <a:endParaRPr lang="en-US"/>
          </a:p>
        </p:txBody>
      </p:sp>
      <p:sp>
        <p:nvSpPr>
          <p:cNvPr id="6"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7"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1552341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101850"/>
            <a:ext cx="3932237" cy="375920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a:p>
        </p:txBody>
      </p:sp>
      <p:sp>
        <p:nvSpPr>
          <p:cNvPr id="8" name="Date Placeholder 3"/>
          <p:cNvSpPr>
            <a:spLocks noGrp="1"/>
          </p:cNvSpPr>
          <p:nvPr>
            <p:ph type="dt" sz="half" idx="10"/>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1FA85564-6B99-4FC4-9CE3-22E750398B2E}" type="datetime1">
              <a:rPr lang="en-US" smtClean="0"/>
              <a:t>11/27/2017</a:t>
            </a:fld>
            <a:endParaRPr lang="en-US"/>
          </a:p>
        </p:txBody>
      </p:sp>
      <p:sp>
        <p:nvSpPr>
          <p:cNvPr id="9"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10"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3014592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101850"/>
            <a:ext cx="3932237" cy="375920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a:p>
        </p:txBody>
      </p:sp>
      <p:sp>
        <p:nvSpPr>
          <p:cNvPr id="8" name="Date Placeholder 3"/>
          <p:cNvSpPr>
            <a:spLocks noGrp="1"/>
          </p:cNvSpPr>
          <p:nvPr>
            <p:ph type="dt" sz="half" idx="10"/>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2BCD2BEA-7F40-407D-B082-13022E8B2C99}" type="datetime1">
              <a:rPr lang="en-US" smtClean="0"/>
              <a:t>11/27/2017</a:t>
            </a:fld>
            <a:endParaRPr lang="en-US"/>
          </a:p>
        </p:txBody>
      </p:sp>
      <p:sp>
        <p:nvSpPr>
          <p:cNvPr id="9"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10"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1595501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grpSp>
        <p:nvGrpSpPr>
          <p:cNvPr id="9" name="Group 8"/>
          <p:cNvGrpSpPr/>
          <p:nvPr/>
        </p:nvGrpSpPr>
        <p:grpSpPr>
          <a:xfrm>
            <a:off x="0" y="-6"/>
            <a:ext cx="12188952" cy="6858006"/>
            <a:chOff x="-2728" y="-5"/>
            <a:chExt cx="12188952" cy="6858006"/>
          </a:xfrm>
        </p:grpSpPr>
        <p:sp>
          <p:nvSpPr>
            <p:cNvPr id="26" name="Rectangle 25"/>
            <p:cNvSpPr/>
            <p:nvPr/>
          </p:nvSpPr>
          <p:spPr>
            <a:xfrm>
              <a:off x="-2728" y="1"/>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p:cNvGrpSpPr/>
            <p:nvPr/>
          </p:nvGrpSpPr>
          <p:grpSpPr>
            <a:xfrm>
              <a:off x="-2727" y="-5"/>
              <a:ext cx="716424" cy="6858000"/>
              <a:chOff x="-2727" y="-5"/>
              <a:chExt cx="716424" cy="6858000"/>
            </a:xfrm>
          </p:grpSpPr>
          <p:grpSp>
            <p:nvGrpSpPr>
              <p:cNvPr id="40" name="Group 39"/>
              <p:cNvGrpSpPr/>
              <p:nvPr/>
            </p:nvGrpSpPr>
            <p:grpSpPr>
              <a:xfrm>
                <a:off x="-2727" y="-5"/>
                <a:ext cx="571473" cy="6858000"/>
                <a:chOff x="6048440" y="-936481"/>
                <a:chExt cx="196717" cy="9144001"/>
              </a:xfrm>
            </p:grpSpPr>
            <p:sp>
              <p:nvSpPr>
                <p:cNvPr id="46" name="Rectangle 45" descr="Gold bar"/>
                <p:cNvSpPr>
                  <a:spLocks noChangeArrowheads="1"/>
                </p:cNvSpPr>
                <p:nvPr/>
              </p:nvSpPr>
              <p:spPr bwMode="auto">
                <a:xfrm rot="10800000" flipH="1">
                  <a:off x="6048440" y="5159057"/>
                  <a:ext cx="196717" cy="3048463"/>
                </a:xfrm>
                <a:prstGeom prst="rect">
                  <a:avLst/>
                </a:prstGeom>
                <a:solidFill>
                  <a:schemeClr val="accent6"/>
                </a:solidFill>
                <a:ln w="9525">
                  <a:noFill/>
                  <a:miter lim="800000"/>
                  <a:headEnd/>
                  <a:tailEnd/>
                </a:ln>
                <a:effectLst/>
                <a:extLst/>
              </p:spPr>
              <p:txBody>
                <a:bodyPr wrap="none" anchor="ctr"/>
                <a:lstStyle/>
                <a:p>
                  <a:pPr algn="ctr" eaLnBrk="1" hangingPunct="1"/>
                  <a:endParaRPr lang="en-US" sz="2400">
                    <a:latin typeface="Times New Roman" panose="02020603050405020304" pitchFamily="18" charset="0"/>
                  </a:endParaRPr>
                </a:p>
              </p:txBody>
            </p:sp>
            <p:sp>
              <p:nvSpPr>
                <p:cNvPr id="47" name="Rectangle 46" descr="Orange bar"/>
                <p:cNvSpPr>
                  <a:spLocks noChangeArrowheads="1"/>
                </p:cNvSpPr>
                <p:nvPr/>
              </p:nvSpPr>
              <p:spPr bwMode="auto">
                <a:xfrm rot="10800000" flipH="1">
                  <a:off x="6048440" y="2110594"/>
                  <a:ext cx="196717" cy="3048463"/>
                </a:xfrm>
                <a:prstGeom prst="rect">
                  <a:avLst/>
                </a:prstGeom>
                <a:solidFill>
                  <a:schemeClr val="accent4"/>
                </a:solidFill>
                <a:ln w="9525">
                  <a:noFill/>
                  <a:miter lim="800000"/>
                  <a:headEnd/>
                  <a:tailEnd/>
                </a:ln>
                <a:effectLst/>
                <a:extLst/>
              </p:spPr>
              <p:txBody>
                <a:bodyPr wrap="none" anchor="ctr"/>
                <a:lstStyle/>
                <a:p>
                  <a:pPr algn="ctr" eaLnBrk="1" hangingPunct="1"/>
                  <a:endParaRPr lang="en-US" sz="2400">
                    <a:latin typeface="Times New Roman" panose="02020603050405020304" pitchFamily="18" charset="0"/>
                  </a:endParaRPr>
                </a:p>
              </p:txBody>
            </p:sp>
            <p:sp>
              <p:nvSpPr>
                <p:cNvPr id="48" name="Rectangle 47" descr="Slate bar"/>
                <p:cNvSpPr>
                  <a:spLocks noChangeArrowheads="1"/>
                </p:cNvSpPr>
                <p:nvPr/>
              </p:nvSpPr>
              <p:spPr bwMode="auto">
                <a:xfrm rot="10800000" flipH="1">
                  <a:off x="6048440" y="-936481"/>
                  <a:ext cx="196717" cy="3048463"/>
                </a:xfrm>
                <a:prstGeom prst="rect">
                  <a:avLst/>
                </a:prstGeom>
                <a:solidFill>
                  <a:schemeClr val="accent1"/>
                </a:solidFill>
                <a:ln w="9525">
                  <a:noFill/>
                  <a:miter lim="800000"/>
                  <a:headEnd/>
                  <a:tailEnd/>
                </a:ln>
                <a:effectLst/>
                <a:extLst/>
              </p:spPr>
              <p:txBody>
                <a:bodyPr wrap="none" anchor="ctr"/>
                <a:lstStyle/>
                <a:p>
                  <a:pPr algn="ctr" eaLnBrk="1" hangingPunct="1"/>
                  <a:endParaRPr lang="en-US" sz="2400">
                    <a:latin typeface="Times New Roman" panose="02020603050405020304" pitchFamily="18" charset="0"/>
                  </a:endParaRPr>
                </a:p>
              </p:txBody>
            </p:sp>
          </p:grpSp>
          <p:grpSp>
            <p:nvGrpSpPr>
              <p:cNvPr id="41" name="Group 40"/>
              <p:cNvGrpSpPr/>
              <p:nvPr/>
            </p:nvGrpSpPr>
            <p:grpSpPr>
              <a:xfrm>
                <a:off x="566005" y="-5"/>
                <a:ext cx="147692" cy="6858000"/>
                <a:chOff x="6048440" y="-936481"/>
                <a:chExt cx="196717" cy="9144001"/>
              </a:xfrm>
            </p:grpSpPr>
            <p:sp>
              <p:nvSpPr>
                <p:cNvPr id="43" name="Rectangle 42" descr="Gold bar"/>
                <p:cNvSpPr>
                  <a:spLocks noChangeArrowheads="1"/>
                </p:cNvSpPr>
                <p:nvPr/>
              </p:nvSpPr>
              <p:spPr bwMode="auto">
                <a:xfrm rot="10800000" flipH="1">
                  <a:off x="6048440" y="5159057"/>
                  <a:ext cx="196717" cy="3048463"/>
                </a:xfrm>
                <a:prstGeom prst="rect">
                  <a:avLst/>
                </a:prstGeom>
                <a:gradFill flip="none" rotWithShape="1">
                  <a:gsLst>
                    <a:gs pos="0">
                      <a:schemeClr val="accent6">
                        <a:lumMod val="40000"/>
                        <a:lumOff val="60000"/>
                      </a:schemeClr>
                    </a:gs>
                    <a:gs pos="100000">
                      <a:prstClr val="white"/>
                    </a:gs>
                  </a:gsLst>
                  <a:lin ang="0" scaled="1"/>
                  <a:tileRect/>
                </a:gradFill>
                <a:ln w="9525">
                  <a:noFill/>
                  <a:miter lim="800000"/>
                  <a:headEnd/>
                  <a:tailEnd/>
                </a:ln>
                <a:effectLst/>
                <a:extLst/>
              </p:spPr>
              <p:txBody>
                <a:bodyPr wrap="none" anchor="ctr"/>
                <a:lstStyle/>
                <a:p>
                  <a:pPr lvl="0" algn="ctr"/>
                  <a:endParaRPr lang="en-US" sz="2400">
                    <a:latin typeface="Times New Roman" panose="02020603050405020304" pitchFamily="18" charset="0"/>
                  </a:endParaRPr>
                </a:p>
              </p:txBody>
            </p:sp>
            <p:sp>
              <p:nvSpPr>
                <p:cNvPr id="44" name="Rectangle 43" descr="Orange bar"/>
                <p:cNvSpPr>
                  <a:spLocks noChangeArrowheads="1"/>
                </p:cNvSpPr>
                <p:nvPr/>
              </p:nvSpPr>
              <p:spPr bwMode="auto">
                <a:xfrm rot="10800000" flipH="1">
                  <a:off x="6048440" y="2110594"/>
                  <a:ext cx="196717" cy="3048463"/>
                </a:xfrm>
                <a:prstGeom prst="rect">
                  <a:avLst/>
                </a:prstGeom>
                <a:gradFill flip="none" rotWithShape="1">
                  <a:gsLst>
                    <a:gs pos="0">
                      <a:schemeClr val="accent4">
                        <a:lumMod val="40000"/>
                        <a:lumOff val="60000"/>
                      </a:schemeClr>
                    </a:gs>
                    <a:gs pos="100000">
                      <a:prstClr val="white"/>
                    </a:gs>
                  </a:gsLst>
                  <a:lin ang="0" scaled="1"/>
                  <a:tileRect/>
                </a:gradFill>
                <a:ln w="9525">
                  <a:noFill/>
                  <a:miter lim="800000"/>
                  <a:headEnd/>
                  <a:tailEnd/>
                </a:ln>
                <a:effectLst/>
                <a:extLst/>
              </p:spPr>
              <p:txBody>
                <a:bodyPr wrap="none" anchor="ctr"/>
                <a:lstStyle/>
                <a:p>
                  <a:pPr algn="ctr" eaLnBrk="1" hangingPunct="1"/>
                  <a:endParaRPr lang="en-US" sz="2400">
                    <a:latin typeface="Times New Roman" panose="02020603050405020304" pitchFamily="18" charset="0"/>
                  </a:endParaRPr>
                </a:p>
              </p:txBody>
            </p:sp>
            <p:sp>
              <p:nvSpPr>
                <p:cNvPr id="45" name="Rectangle 44" descr="Slate bar"/>
                <p:cNvSpPr>
                  <a:spLocks noChangeArrowheads="1"/>
                </p:cNvSpPr>
                <p:nvPr/>
              </p:nvSpPr>
              <p:spPr bwMode="auto">
                <a:xfrm rot="10800000" flipH="1">
                  <a:off x="6048440" y="-936481"/>
                  <a:ext cx="196717" cy="3048463"/>
                </a:xfrm>
                <a:prstGeom prst="rect">
                  <a:avLst/>
                </a:prstGeom>
                <a:gradFill flip="none" rotWithShape="1">
                  <a:gsLst>
                    <a:gs pos="0">
                      <a:schemeClr val="accent1">
                        <a:lumMod val="60000"/>
                        <a:lumOff val="40000"/>
                      </a:schemeClr>
                    </a:gs>
                    <a:gs pos="100000">
                      <a:schemeClr val="bg1"/>
                    </a:gs>
                  </a:gsLst>
                  <a:lin ang="0" scaled="1"/>
                  <a:tileRect/>
                </a:gradFill>
                <a:ln w="9525">
                  <a:noFill/>
                  <a:miter lim="800000"/>
                  <a:headEnd/>
                  <a:tailEnd/>
                </a:ln>
                <a:effectLst/>
                <a:extLst/>
              </p:spPr>
              <p:txBody>
                <a:bodyPr wrap="none" anchor="ctr"/>
                <a:lstStyle/>
                <a:p>
                  <a:pPr algn="ctr" eaLnBrk="1" hangingPunct="1"/>
                  <a:endParaRPr lang="en-US" sz="2400">
                    <a:latin typeface="Times New Roman" panose="02020603050405020304" pitchFamily="18" charset="0"/>
                  </a:endParaRPr>
                </a:p>
              </p:txBody>
            </p:sp>
          </p:grpSp>
          <p:sp>
            <p:nvSpPr>
              <p:cNvPr id="42" name="Rectangle 41"/>
              <p:cNvSpPr/>
              <p:nvPr/>
            </p:nvSpPr>
            <p:spPr>
              <a:xfrm>
                <a:off x="646782" y="-5"/>
                <a:ext cx="45719" cy="6858000"/>
              </a:xfrm>
              <a:prstGeom prst="rect">
                <a:avLst/>
              </a:prstGeom>
              <a:solidFill>
                <a:schemeClr val="bg1"/>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grpSp>
      </p:grpSp>
      <p:sp>
        <p:nvSpPr>
          <p:cNvPr id="3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CA734DBA-6852-4C6A-AB8B-E28C0C52CB53}" type="datetime1">
              <a:rPr lang="en-US" smtClean="0"/>
              <a:t>11/27/2017</a:t>
            </a:fld>
            <a:endParaRPr lang="en-US"/>
          </a:p>
        </p:txBody>
      </p:sp>
      <p:sp>
        <p:nvSpPr>
          <p:cNvPr id="3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3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
        <p:nvSpPr>
          <p:cNvPr id="37"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8"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317190883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914400" rtl="0" eaLnBrk="1" latinLnBrk="0" hangingPunct="1">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b="1" dirty="0" smtClean="0"/>
              <a:t>UNIT CODE: K/508/0526</a:t>
            </a:r>
          </a:p>
          <a:p>
            <a:r>
              <a:rPr lang="en-US" b="1" dirty="0" smtClean="0"/>
              <a:t>CREDIT  VALUE: 15</a:t>
            </a:r>
          </a:p>
          <a:p>
            <a:endParaRPr lang="en-US" dirty="0"/>
          </a:p>
          <a:p>
            <a:endParaRPr lang="en-US" dirty="0"/>
          </a:p>
        </p:txBody>
      </p:sp>
      <p:sp>
        <p:nvSpPr>
          <p:cNvPr id="2" name="Title 1"/>
          <p:cNvSpPr>
            <a:spLocks noGrp="1"/>
          </p:cNvSpPr>
          <p:nvPr>
            <p:ph type="ctrTitle"/>
          </p:nvPr>
        </p:nvSpPr>
        <p:spPr/>
        <p:txBody>
          <a:bodyPr/>
          <a:lstStyle/>
          <a:p>
            <a:r>
              <a:rPr lang="en-US" b="1" dirty="0" smtClean="0"/>
              <a:t>UNIT 13: FINANCIAL  REPORTING</a:t>
            </a:r>
            <a:endParaRPr lang="en-US" b="1" dirty="0"/>
          </a:p>
        </p:txBody>
      </p:sp>
      <p:pic>
        <p:nvPicPr>
          <p:cNvPr id="4" name="Picture 3"/>
          <p:cNvPicPr>
            <a:picLocks noChangeAspect="1"/>
          </p:cNvPicPr>
          <p:nvPr/>
        </p:nvPicPr>
        <p:blipFill>
          <a:blip r:embed="rId3"/>
          <a:stretch>
            <a:fillRect/>
          </a:stretch>
        </p:blipFill>
        <p:spPr>
          <a:xfrm>
            <a:off x="7883611" y="4056115"/>
            <a:ext cx="3048000" cy="2146102"/>
          </a:xfrm>
          <a:prstGeom prst="rect">
            <a:avLst/>
          </a:prstGeom>
        </p:spPr>
      </p:pic>
    </p:spTree>
    <p:extLst>
      <p:ext uri="{BB962C8B-B14F-4D97-AF65-F5344CB8AC3E}">
        <p14:creationId xmlns:p14="http://schemas.microsoft.com/office/powerpoint/2010/main" val="821985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JM" sz="3600" dirty="0"/>
              <a:t>Convergence, according to Whittington (2005, p. 133), is defined as: </a:t>
            </a:r>
            <a:endParaRPr lang="en-JM" sz="3600" dirty="0" smtClean="0"/>
          </a:p>
          <a:p>
            <a:r>
              <a:rPr lang="en-JM" sz="3600" dirty="0" smtClean="0"/>
              <a:t>  </a:t>
            </a:r>
            <a:r>
              <a:rPr lang="en-JM" sz="3600" b="1" dirty="0"/>
              <a:t>Convergence</a:t>
            </a:r>
            <a:r>
              <a:rPr lang="en-JM" sz="3600" dirty="0"/>
              <a:t> means reducing international differences in accounting standards by selecting the best practice currently available, or, if none is available, by developing new standards in partnership with national standard setters. </a:t>
            </a:r>
          </a:p>
        </p:txBody>
      </p:sp>
      <p:sp>
        <p:nvSpPr>
          <p:cNvPr id="3" name="Title 2"/>
          <p:cNvSpPr>
            <a:spLocks noGrp="1"/>
          </p:cNvSpPr>
          <p:nvPr>
            <p:ph type="title"/>
          </p:nvPr>
        </p:nvSpPr>
        <p:spPr/>
        <p:txBody>
          <a:bodyPr>
            <a:noAutofit/>
          </a:bodyPr>
          <a:lstStyle/>
          <a:p>
            <a:r>
              <a:rPr lang="en-US" sz="2800" dirty="0" smtClean="0"/>
              <a:t>INTERNATIONAL DIFFERENCES IN EXTERNAL FINANCIAL  REPORTING AND FACTORS THAT INFLUENCE DIFFERENCES</a:t>
            </a:r>
            <a:endParaRPr lang="en-JM" sz="2800" dirty="0"/>
          </a:p>
        </p:txBody>
      </p:sp>
    </p:spTree>
    <p:extLst>
      <p:ext uri="{BB962C8B-B14F-4D97-AF65-F5344CB8AC3E}">
        <p14:creationId xmlns:p14="http://schemas.microsoft.com/office/powerpoint/2010/main" val="4037772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JM" sz="4000" dirty="0" smtClean="0"/>
              <a:t>The </a:t>
            </a:r>
            <a:r>
              <a:rPr lang="en-JM" sz="4000" dirty="0"/>
              <a:t>convergence process applies to all national regimes and is intended to lead to the adoption of the best practice currently available. </a:t>
            </a:r>
          </a:p>
        </p:txBody>
      </p:sp>
      <p:sp>
        <p:nvSpPr>
          <p:cNvPr id="3" name="Title 2"/>
          <p:cNvSpPr>
            <a:spLocks noGrp="1"/>
          </p:cNvSpPr>
          <p:nvPr>
            <p:ph type="title"/>
          </p:nvPr>
        </p:nvSpPr>
        <p:spPr/>
        <p:txBody>
          <a:bodyPr>
            <a:noAutofit/>
          </a:bodyPr>
          <a:lstStyle/>
          <a:p>
            <a:r>
              <a:rPr lang="en-US" sz="2800" dirty="0" smtClean="0"/>
              <a:t>INTERNATIONAL DIFFERENCES IN EXTERNAL FINANCIAL  REPORTING AND FACTORS THAT INFLUENCE DIFFERENCES</a:t>
            </a:r>
            <a:endParaRPr lang="en-JM" sz="2800" dirty="0"/>
          </a:p>
        </p:txBody>
      </p:sp>
    </p:spTree>
    <p:extLst>
      <p:ext uri="{BB962C8B-B14F-4D97-AF65-F5344CB8AC3E}">
        <p14:creationId xmlns:p14="http://schemas.microsoft.com/office/powerpoint/2010/main" val="595440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JM" sz="4000" dirty="0"/>
              <a:t>The challenge, which the IASB has to overcome in the convergence process, is to eliminate both the de jure  and de facto  differences in accounting practices between nations. The differences in international accounting practices are based not only on the specific environmental factors that have shaped them at the macro institutional level, but also those other micro level factors that are related to how the  accounting  standards  are  applied.</a:t>
            </a:r>
          </a:p>
        </p:txBody>
      </p:sp>
      <p:sp>
        <p:nvSpPr>
          <p:cNvPr id="3" name="Title 2"/>
          <p:cNvSpPr>
            <a:spLocks noGrp="1"/>
          </p:cNvSpPr>
          <p:nvPr>
            <p:ph type="title"/>
          </p:nvPr>
        </p:nvSpPr>
        <p:spPr/>
        <p:txBody>
          <a:bodyPr>
            <a:noAutofit/>
          </a:bodyPr>
          <a:lstStyle/>
          <a:p>
            <a:r>
              <a:rPr lang="en-US" sz="2800" dirty="0" smtClean="0"/>
              <a:t>INTERNATIONAL DIFFERENCES IN EXTERNAL FINANCIAL  REPORTING AND FACTORS THAT INFLUENCE DIFFERENCES</a:t>
            </a:r>
            <a:endParaRPr lang="en-JM" sz="2800" dirty="0"/>
          </a:p>
        </p:txBody>
      </p:sp>
    </p:spTree>
    <p:extLst>
      <p:ext uri="{BB962C8B-B14F-4D97-AF65-F5344CB8AC3E}">
        <p14:creationId xmlns:p14="http://schemas.microsoft.com/office/powerpoint/2010/main" val="3397265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877580"/>
            <a:ext cx="10515600" cy="4351338"/>
          </a:xfrm>
        </p:spPr>
        <p:txBody>
          <a:bodyPr>
            <a:noAutofit/>
          </a:bodyPr>
          <a:lstStyle/>
          <a:p>
            <a:r>
              <a:rPr lang="en-JM" sz="4000" dirty="0"/>
              <a:t>The challenge, which the IASB has to overcome in the convergence process, is to eliminate both the de jure  and de facto  differences in accounting practices between nations. </a:t>
            </a:r>
          </a:p>
        </p:txBody>
      </p:sp>
      <p:sp>
        <p:nvSpPr>
          <p:cNvPr id="3" name="Title 2"/>
          <p:cNvSpPr>
            <a:spLocks noGrp="1"/>
          </p:cNvSpPr>
          <p:nvPr>
            <p:ph type="title"/>
          </p:nvPr>
        </p:nvSpPr>
        <p:spPr/>
        <p:txBody>
          <a:bodyPr>
            <a:noAutofit/>
          </a:bodyPr>
          <a:lstStyle/>
          <a:p>
            <a:r>
              <a:rPr lang="en-US" sz="2800" dirty="0" smtClean="0"/>
              <a:t>INTERNATIONAL DIFFERENCES IN EXTERNAL FINANCIAL  REPORTING AND FACTORS THAT INFLUENCE DIFFERENCES</a:t>
            </a:r>
            <a:endParaRPr lang="en-JM" sz="2800" dirty="0"/>
          </a:p>
        </p:txBody>
      </p:sp>
    </p:spTree>
    <p:extLst>
      <p:ext uri="{BB962C8B-B14F-4D97-AF65-F5344CB8AC3E}">
        <p14:creationId xmlns:p14="http://schemas.microsoft.com/office/powerpoint/2010/main" val="2096166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JM" sz="4000" dirty="0" smtClean="0"/>
              <a:t>The </a:t>
            </a:r>
            <a:r>
              <a:rPr lang="en-JM" sz="4000" dirty="0"/>
              <a:t>differences in international accounting practices are based not only on the specific environmental factors that have shaped them at the macro institutional level, but also those other micro level factors that are related to how the  accounting  standards  are  applied.</a:t>
            </a:r>
          </a:p>
        </p:txBody>
      </p:sp>
      <p:sp>
        <p:nvSpPr>
          <p:cNvPr id="3" name="Title 2"/>
          <p:cNvSpPr>
            <a:spLocks noGrp="1"/>
          </p:cNvSpPr>
          <p:nvPr>
            <p:ph type="title"/>
          </p:nvPr>
        </p:nvSpPr>
        <p:spPr/>
        <p:txBody>
          <a:bodyPr>
            <a:noAutofit/>
          </a:bodyPr>
          <a:lstStyle/>
          <a:p>
            <a:r>
              <a:rPr lang="en-US" sz="2800" dirty="0" smtClean="0"/>
              <a:t>INTERNATIONAL DIFFERENCES IN EXTERNAL FINANCIAL  REPORTING AND FACTORS THAT INFLUENCE DIFFERENCES</a:t>
            </a:r>
            <a:endParaRPr lang="en-JM" sz="2800" dirty="0"/>
          </a:p>
        </p:txBody>
      </p:sp>
    </p:spTree>
    <p:extLst>
      <p:ext uri="{BB962C8B-B14F-4D97-AF65-F5344CB8AC3E}">
        <p14:creationId xmlns:p14="http://schemas.microsoft.com/office/powerpoint/2010/main" val="2553436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JM" sz="4000" dirty="0"/>
              <a:t>It is clear that the nature of accounting regulation in a country (as opposed to the content of the accounting rules) is affected by its general system of laws. </a:t>
            </a:r>
            <a:r>
              <a:rPr lang="en-JM" sz="4000" dirty="0" smtClean="0"/>
              <a:t>There </a:t>
            </a:r>
            <a:r>
              <a:rPr lang="en-JM" sz="4000" dirty="0"/>
              <a:t>also seems to be some association of com-mon law countries and large equity </a:t>
            </a:r>
            <a:r>
              <a:rPr lang="en-JM" sz="4000" dirty="0" smtClean="0"/>
              <a:t>markets. </a:t>
            </a:r>
            <a:endParaRPr lang="en-JM" sz="4000" dirty="0"/>
          </a:p>
        </p:txBody>
      </p:sp>
      <p:sp>
        <p:nvSpPr>
          <p:cNvPr id="3" name="Title 2"/>
          <p:cNvSpPr>
            <a:spLocks noGrp="1"/>
          </p:cNvSpPr>
          <p:nvPr>
            <p:ph type="title"/>
          </p:nvPr>
        </p:nvSpPr>
        <p:spPr/>
        <p:txBody>
          <a:bodyPr>
            <a:noAutofit/>
          </a:bodyPr>
          <a:lstStyle/>
          <a:p>
            <a:r>
              <a:rPr lang="en-US" sz="2800" dirty="0" smtClean="0"/>
              <a:t>INTERNATIONAL DIFFERENCES IN EXTERNAL FINANCIAL  REPORTING AND FACTORS THAT INFLUENCE DIFFERENCES</a:t>
            </a:r>
            <a:endParaRPr lang="en-JM" sz="2800" dirty="0"/>
          </a:p>
        </p:txBody>
      </p:sp>
    </p:spTree>
    <p:extLst>
      <p:ext uri="{BB962C8B-B14F-4D97-AF65-F5344CB8AC3E}">
        <p14:creationId xmlns:p14="http://schemas.microsoft.com/office/powerpoint/2010/main" val="3971690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JM" sz="4000" dirty="0" smtClean="0"/>
              <a:t>Further</a:t>
            </a:r>
            <a:r>
              <a:rPr lang="en-JM" sz="4000" dirty="0"/>
              <a:t>, there seems to be an association of common law countries with particular types of accounting practices, but causation is </a:t>
            </a:r>
            <a:r>
              <a:rPr lang="en-JM" sz="4000" dirty="0" smtClean="0"/>
              <a:t>unclear. </a:t>
            </a:r>
            <a:r>
              <a:rPr lang="en-JM" sz="4000" dirty="0" err="1"/>
              <a:t>Jaggi</a:t>
            </a:r>
            <a:r>
              <a:rPr lang="en-JM" sz="4000" dirty="0"/>
              <a:t> and Low (2000) find, for example, that companies in common law countries have higher levels of </a:t>
            </a:r>
            <a:r>
              <a:rPr lang="en-JM" sz="4000" dirty="0" smtClean="0"/>
              <a:t>disclosures</a:t>
            </a:r>
            <a:r>
              <a:rPr lang="en-JM" sz="4000" dirty="0"/>
              <a:t>. </a:t>
            </a:r>
          </a:p>
        </p:txBody>
      </p:sp>
      <p:sp>
        <p:nvSpPr>
          <p:cNvPr id="3" name="Title 2"/>
          <p:cNvSpPr>
            <a:spLocks noGrp="1"/>
          </p:cNvSpPr>
          <p:nvPr>
            <p:ph type="title"/>
          </p:nvPr>
        </p:nvSpPr>
        <p:spPr/>
        <p:txBody>
          <a:bodyPr>
            <a:noAutofit/>
          </a:bodyPr>
          <a:lstStyle/>
          <a:p>
            <a:r>
              <a:rPr lang="en-US" sz="2800" dirty="0" smtClean="0"/>
              <a:t>INTERNATIONAL DIFFERENCES IN EXTERNAL FINANCIAL  REPORTING AND FACTORS THAT INFLUENCE DIFFERENCES</a:t>
            </a:r>
            <a:endParaRPr lang="en-JM" sz="2800" dirty="0"/>
          </a:p>
        </p:txBody>
      </p:sp>
    </p:spTree>
    <p:extLst>
      <p:ext uri="{BB962C8B-B14F-4D97-AF65-F5344CB8AC3E}">
        <p14:creationId xmlns:p14="http://schemas.microsoft.com/office/powerpoint/2010/main" val="3863021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JM" sz="4000" dirty="0" smtClean="0"/>
              <a:t>Bushman </a:t>
            </a:r>
            <a:r>
              <a:rPr lang="en-JM" sz="4000" dirty="0"/>
              <a:t>and </a:t>
            </a:r>
            <a:r>
              <a:rPr lang="en-JM" sz="4000" dirty="0" err="1"/>
              <a:t>Piotroski</a:t>
            </a:r>
            <a:r>
              <a:rPr lang="en-JM" sz="4000" dirty="0"/>
              <a:t> (2006) examine the greater incentives to report losses quickly in common law countries. Even if a country’s regulatory system for accounting is affected by the nature of its legal system, the accounting rules and practices might be more affected by other issues. </a:t>
            </a:r>
          </a:p>
        </p:txBody>
      </p:sp>
      <p:sp>
        <p:nvSpPr>
          <p:cNvPr id="3" name="Title 2"/>
          <p:cNvSpPr>
            <a:spLocks noGrp="1"/>
          </p:cNvSpPr>
          <p:nvPr>
            <p:ph type="title"/>
          </p:nvPr>
        </p:nvSpPr>
        <p:spPr/>
        <p:txBody>
          <a:bodyPr>
            <a:noAutofit/>
          </a:bodyPr>
          <a:lstStyle/>
          <a:p>
            <a:r>
              <a:rPr lang="en-US" sz="2800" dirty="0" smtClean="0"/>
              <a:t>INTERNATIONAL DIFFERENCES IN EXTERNAL FINANCIAL  REPORTING AND FACTORS THAT INFLUENCE DIFFERENCES</a:t>
            </a:r>
            <a:endParaRPr lang="en-JM" sz="2800" dirty="0"/>
          </a:p>
        </p:txBody>
      </p:sp>
    </p:spTree>
    <p:extLst>
      <p:ext uri="{BB962C8B-B14F-4D97-AF65-F5344CB8AC3E}">
        <p14:creationId xmlns:p14="http://schemas.microsoft.com/office/powerpoint/2010/main" val="2949798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JM" sz="4000" dirty="0" smtClean="0"/>
              <a:t>At </a:t>
            </a:r>
            <a:r>
              <a:rPr lang="en-JM" sz="4000" dirty="0"/>
              <a:t>the extreme, a country might adopt International Financial Reporting Standards (IFRS) for some or all purposes, irrespective of its legal system</a:t>
            </a:r>
            <a:r>
              <a:rPr lang="en-JM" sz="4000" dirty="0" smtClean="0"/>
              <a:t>.</a:t>
            </a:r>
          </a:p>
        </p:txBody>
      </p:sp>
      <p:sp>
        <p:nvSpPr>
          <p:cNvPr id="3" name="Title 2"/>
          <p:cNvSpPr>
            <a:spLocks noGrp="1"/>
          </p:cNvSpPr>
          <p:nvPr>
            <p:ph type="title"/>
          </p:nvPr>
        </p:nvSpPr>
        <p:spPr/>
        <p:txBody>
          <a:bodyPr>
            <a:noAutofit/>
          </a:bodyPr>
          <a:lstStyle/>
          <a:p>
            <a:r>
              <a:rPr lang="en-US" sz="2800" dirty="0" smtClean="0"/>
              <a:t>INTERNATIONAL DIFFERENCES IN EXTERNAL FINANCIAL  REPORTING AND FACTORS THAT INFLUENCE DIFFERENCES</a:t>
            </a:r>
            <a:endParaRPr lang="en-JM" sz="2800" dirty="0"/>
          </a:p>
        </p:txBody>
      </p:sp>
    </p:spTree>
    <p:extLst>
      <p:ext uri="{BB962C8B-B14F-4D97-AF65-F5344CB8AC3E}">
        <p14:creationId xmlns:p14="http://schemas.microsoft.com/office/powerpoint/2010/main" val="2624600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JM" sz="4000" dirty="0" smtClean="0"/>
              <a:t>The </a:t>
            </a:r>
            <a:r>
              <a:rPr lang="en-JM" sz="4000" dirty="0"/>
              <a:t>prevalent types of business organization and ownership also differ. In Germany, France and Italy, capital provided by banks is very significant, as are small family-owned businesses. By contrast, in the United States and the United Kingdom there are large numbers of companies that rely on millions of private shareholders for finance. </a:t>
            </a:r>
          </a:p>
        </p:txBody>
      </p:sp>
      <p:sp>
        <p:nvSpPr>
          <p:cNvPr id="3" name="Title 2"/>
          <p:cNvSpPr>
            <a:spLocks noGrp="1"/>
          </p:cNvSpPr>
          <p:nvPr>
            <p:ph type="title"/>
          </p:nvPr>
        </p:nvSpPr>
        <p:spPr/>
        <p:txBody>
          <a:bodyPr>
            <a:noAutofit/>
          </a:bodyPr>
          <a:lstStyle/>
          <a:p>
            <a:r>
              <a:rPr lang="en-US" sz="2800" dirty="0" smtClean="0"/>
              <a:t>INTERNATIONAL DIFFERENCES IN EXTERNAL FINANCIAL  REPORTING AND FACTORS THAT INFLUENCE DIFFERENCES</a:t>
            </a:r>
            <a:endParaRPr lang="en-JM" sz="2800" dirty="0"/>
          </a:p>
        </p:txBody>
      </p:sp>
    </p:spTree>
    <p:extLst>
      <p:ext uri="{BB962C8B-B14F-4D97-AF65-F5344CB8AC3E}">
        <p14:creationId xmlns:p14="http://schemas.microsoft.com/office/powerpoint/2010/main" val="1793327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smtClean="0"/>
              <a:t>UNIT 13: FINANCIAL  REPORTING</a:t>
            </a:r>
            <a:endParaRPr lang="en-US" b="1" dirty="0"/>
          </a:p>
        </p:txBody>
      </p:sp>
      <p:sp>
        <p:nvSpPr>
          <p:cNvPr id="3" name="Content Placeholder 2"/>
          <p:cNvSpPr>
            <a:spLocks noGrp="1"/>
          </p:cNvSpPr>
          <p:nvPr>
            <p:ph idx="1"/>
          </p:nvPr>
        </p:nvSpPr>
        <p:spPr/>
        <p:txBody>
          <a:bodyPr>
            <a:normAutofit/>
          </a:bodyPr>
          <a:lstStyle/>
          <a:p>
            <a:endParaRPr lang="en-JM" dirty="0" smtClean="0"/>
          </a:p>
          <a:p>
            <a:endParaRPr lang="en-JM" dirty="0"/>
          </a:p>
          <a:p>
            <a:endParaRPr lang="en-JM" dirty="0" smtClean="0"/>
          </a:p>
          <a:p>
            <a:endParaRPr lang="en-JM" dirty="0"/>
          </a:p>
          <a:p>
            <a:endParaRPr lang="en-JM" dirty="0" smtClean="0"/>
          </a:p>
          <a:p>
            <a:endParaRPr lang="en-JM" dirty="0"/>
          </a:p>
          <a:p>
            <a:r>
              <a:rPr lang="en-JM" b="1" dirty="0" smtClean="0"/>
              <a:t>Learning Outcome 4.Evaluate international differences in financial reporting</a:t>
            </a:r>
            <a:endParaRPr lang="en-JM" b="1" dirty="0"/>
          </a:p>
        </p:txBody>
      </p:sp>
      <p:pic>
        <p:nvPicPr>
          <p:cNvPr id="5" name="Picture 4"/>
          <p:cNvPicPr>
            <a:picLocks noChangeAspect="1"/>
          </p:cNvPicPr>
          <p:nvPr/>
        </p:nvPicPr>
        <p:blipFill>
          <a:blip r:embed="rId2"/>
          <a:stretch>
            <a:fillRect/>
          </a:stretch>
        </p:blipFill>
        <p:spPr>
          <a:xfrm>
            <a:off x="3693126" y="1825625"/>
            <a:ext cx="3619500" cy="2819400"/>
          </a:xfrm>
          <a:prstGeom prst="rect">
            <a:avLst/>
          </a:prstGeom>
        </p:spPr>
      </p:pic>
    </p:spTree>
    <p:extLst>
      <p:ext uri="{BB962C8B-B14F-4D97-AF65-F5344CB8AC3E}">
        <p14:creationId xmlns:p14="http://schemas.microsoft.com/office/powerpoint/2010/main" val="3443112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JM" sz="4000" dirty="0"/>
              <a:t>IFRS refers to the concept of ‘prudence’ (as in the Framework, para. 37) rather than ‘conservatism’. In many cases, accounting standards are the compromise treaties that settle a battle between prudence and the accruals concept. </a:t>
            </a:r>
          </a:p>
        </p:txBody>
      </p:sp>
      <p:sp>
        <p:nvSpPr>
          <p:cNvPr id="3" name="Title 2"/>
          <p:cNvSpPr>
            <a:spLocks noGrp="1"/>
          </p:cNvSpPr>
          <p:nvPr>
            <p:ph type="title"/>
          </p:nvPr>
        </p:nvSpPr>
        <p:spPr/>
        <p:txBody>
          <a:bodyPr>
            <a:noAutofit/>
          </a:bodyPr>
          <a:lstStyle/>
          <a:p>
            <a:r>
              <a:rPr lang="en-US" sz="2800" dirty="0" smtClean="0"/>
              <a:t>INTERNATIONAL DIFFERENCES IN EXTERNAL FINANCIAL  REPORTING AND FACTORS THAT INFLUENCE DIFFERENCES</a:t>
            </a:r>
            <a:endParaRPr lang="en-JM" sz="2800" dirty="0"/>
          </a:p>
        </p:txBody>
      </p:sp>
    </p:spTree>
    <p:extLst>
      <p:ext uri="{BB962C8B-B14F-4D97-AF65-F5344CB8AC3E}">
        <p14:creationId xmlns:p14="http://schemas.microsoft.com/office/powerpoint/2010/main" val="151117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JM" sz="4000" dirty="0" smtClean="0"/>
              <a:t>For </a:t>
            </a:r>
            <a:r>
              <a:rPr lang="en-JM" sz="4000" dirty="0"/>
              <a:t>example, it is not fully conservative to require the capitalization of some development </a:t>
            </a:r>
            <a:r>
              <a:rPr lang="en-JM" sz="4000" dirty="0" smtClean="0"/>
              <a:t>expenditure </a:t>
            </a:r>
            <a:r>
              <a:rPr lang="en-JM" sz="4000" dirty="0"/>
              <a:t>as in IAS 38, but it may be reasonably prudent under certain conditions. A similar argument applies to the taking of profit on long-term contracts as in IAS 11. </a:t>
            </a:r>
          </a:p>
        </p:txBody>
      </p:sp>
      <p:sp>
        <p:nvSpPr>
          <p:cNvPr id="3" name="Title 2"/>
          <p:cNvSpPr>
            <a:spLocks noGrp="1"/>
          </p:cNvSpPr>
          <p:nvPr>
            <p:ph type="title"/>
          </p:nvPr>
        </p:nvSpPr>
        <p:spPr/>
        <p:txBody>
          <a:bodyPr>
            <a:noAutofit/>
          </a:bodyPr>
          <a:lstStyle/>
          <a:p>
            <a:r>
              <a:rPr lang="en-US" sz="2800" dirty="0" smtClean="0"/>
              <a:t>INTERNATIONAL DIFFERENCES IN EXTERNAL FINANCIAL  REPORTING AND FACTORS THAT INFLUENCE DIFFERENCES</a:t>
            </a:r>
            <a:endParaRPr lang="en-JM" sz="2800" dirty="0"/>
          </a:p>
        </p:txBody>
      </p:sp>
    </p:spTree>
    <p:extLst>
      <p:ext uri="{BB962C8B-B14F-4D97-AF65-F5344CB8AC3E}">
        <p14:creationId xmlns:p14="http://schemas.microsoft.com/office/powerpoint/2010/main" val="231341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JM" sz="4000" dirty="0" smtClean="0"/>
              <a:t>Many </a:t>
            </a:r>
            <a:r>
              <a:rPr lang="en-JM" sz="4000" dirty="0"/>
              <a:t>Anglo-Saxon countries use similar ideas. For example, although US </a:t>
            </a:r>
            <a:r>
              <a:rPr lang="en-JM" sz="4000" dirty="0" smtClean="0"/>
              <a:t>accounting </a:t>
            </a:r>
            <a:r>
              <a:rPr lang="en-JM" sz="4000" dirty="0"/>
              <a:t>practice does not generally allow capitalization of development expenditure (SFAS 2), it does require gains to be taken on certain unsold investments (SFAS 115). </a:t>
            </a:r>
          </a:p>
        </p:txBody>
      </p:sp>
      <p:sp>
        <p:nvSpPr>
          <p:cNvPr id="3" name="Title 2"/>
          <p:cNvSpPr>
            <a:spLocks noGrp="1"/>
          </p:cNvSpPr>
          <p:nvPr>
            <p:ph type="title"/>
          </p:nvPr>
        </p:nvSpPr>
        <p:spPr/>
        <p:txBody>
          <a:bodyPr>
            <a:noAutofit/>
          </a:bodyPr>
          <a:lstStyle/>
          <a:p>
            <a:r>
              <a:rPr lang="en-US" sz="2800" dirty="0" smtClean="0"/>
              <a:t>INTERNATIONAL DIFFERENCES IN EXTERNAL FINANCIAL  REPORTING AND FACTORS THAT INFLUENCE DIFFERENCES</a:t>
            </a:r>
            <a:endParaRPr lang="en-JM" sz="2800" dirty="0"/>
          </a:p>
        </p:txBody>
      </p:sp>
    </p:spTree>
    <p:extLst>
      <p:ext uri="{BB962C8B-B14F-4D97-AF65-F5344CB8AC3E}">
        <p14:creationId xmlns:p14="http://schemas.microsoft.com/office/powerpoint/2010/main" val="3289949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JM" sz="4000" dirty="0" smtClean="0"/>
              <a:t>Hung </a:t>
            </a:r>
            <a:r>
              <a:rPr lang="en-JM" sz="4000" dirty="0"/>
              <a:t>(2000) finds that the use of accruals in various contexts reduces the usefulness of accounting information in some countries but not in Anglo-Saxon countries. </a:t>
            </a:r>
          </a:p>
        </p:txBody>
      </p:sp>
      <p:sp>
        <p:nvSpPr>
          <p:cNvPr id="3" name="Title 2"/>
          <p:cNvSpPr>
            <a:spLocks noGrp="1"/>
          </p:cNvSpPr>
          <p:nvPr>
            <p:ph type="title"/>
          </p:nvPr>
        </p:nvSpPr>
        <p:spPr/>
        <p:txBody>
          <a:bodyPr>
            <a:noAutofit/>
          </a:bodyPr>
          <a:lstStyle/>
          <a:p>
            <a:r>
              <a:rPr lang="en-US" sz="2800" dirty="0" smtClean="0"/>
              <a:t>INTERNATIONAL DIFFERENCES IN EXTERNAL FINANCIAL  REPORTING AND FACTORS THAT INFLUENCE DIFFERENCES</a:t>
            </a:r>
            <a:endParaRPr lang="en-JM" sz="2800" dirty="0"/>
          </a:p>
        </p:txBody>
      </p:sp>
    </p:spTree>
    <p:extLst>
      <p:ext uri="{BB962C8B-B14F-4D97-AF65-F5344CB8AC3E}">
        <p14:creationId xmlns:p14="http://schemas.microsoft.com/office/powerpoint/2010/main" val="1750120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JM" sz="4000" dirty="0"/>
              <a:t>T</a:t>
            </a:r>
            <a:r>
              <a:rPr lang="en-JM" sz="4000" dirty="0" smtClean="0"/>
              <a:t>he </a:t>
            </a:r>
            <a:r>
              <a:rPr lang="en-JM" sz="4000" dirty="0"/>
              <a:t>impact of different financing systems on the shape </a:t>
            </a:r>
            <a:r>
              <a:rPr lang="en-JM" sz="4000" dirty="0" smtClean="0"/>
              <a:t>of accounting </a:t>
            </a:r>
            <a:r>
              <a:rPr lang="en-JM" sz="4000" dirty="0"/>
              <a:t>practices</a:t>
            </a:r>
            <a:r>
              <a:rPr lang="en-JM" sz="4000" dirty="0" smtClean="0"/>
              <a:t>, </a:t>
            </a:r>
            <a:r>
              <a:rPr lang="en-JM" sz="4000" dirty="0"/>
              <a:t>should emphasise that with the increasing scale of globalised businesses,</a:t>
            </a:r>
          </a:p>
          <a:p>
            <a:r>
              <a:rPr lang="en-JM" sz="4000" dirty="0"/>
              <a:t>multinational corporations based in any country are increasingly relying on financing from </a:t>
            </a:r>
            <a:r>
              <a:rPr lang="en-JM" sz="4000" dirty="0" smtClean="0"/>
              <a:t>more than </a:t>
            </a:r>
            <a:r>
              <a:rPr lang="en-JM" sz="4000" dirty="0"/>
              <a:t>one nation. </a:t>
            </a:r>
          </a:p>
        </p:txBody>
      </p:sp>
      <p:sp>
        <p:nvSpPr>
          <p:cNvPr id="3" name="Title 2"/>
          <p:cNvSpPr>
            <a:spLocks noGrp="1"/>
          </p:cNvSpPr>
          <p:nvPr>
            <p:ph type="title"/>
          </p:nvPr>
        </p:nvSpPr>
        <p:spPr/>
        <p:txBody>
          <a:bodyPr>
            <a:noAutofit/>
          </a:bodyPr>
          <a:lstStyle/>
          <a:p>
            <a:r>
              <a:rPr lang="en-US" sz="2800" dirty="0" smtClean="0"/>
              <a:t>INTERNATIONAL DIFFERENCES IN EXTERNAL FINANCIAL  REPORTING AND FACTORS THAT INFLUENCE DIFFERENCES</a:t>
            </a:r>
            <a:endParaRPr lang="en-JM" sz="2800" dirty="0"/>
          </a:p>
        </p:txBody>
      </p:sp>
    </p:spTree>
    <p:extLst>
      <p:ext uri="{BB962C8B-B14F-4D97-AF65-F5344CB8AC3E}">
        <p14:creationId xmlns:p14="http://schemas.microsoft.com/office/powerpoint/2010/main" val="1630890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JM" sz="4000" dirty="0" smtClean="0"/>
              <a:t>The </a:t>
            </a:r>
            <a:r>
              <a:rPr lang="en-JM" sz="4000" dirty="0"/>
              <a:t>funding needs of many of these companies in countries which have</a:t>
            </a:r>
          </a:p>
          <a:p>
            <a:r>
              <a:rPr lang="en-JM" sz="4000" dirty="0"/>
              <a:t>traditionally relied upon insider forms of finance have grown beyond the funding capacity </a:t>
            </a:r>
            <a:r>
              <a:rPr lang="en-JM" sz="4000" dirty="0" smtClean="0"/>
              <a:t>of these </a:t>
            </a:r>
            <a:r>
              <a:rPr lang="en-JM" sz="4000" dirty="0"/>
              <a:t>insider sources of finance, with several companies now increasingly also relying </a:t>
            </a:r>
            <a:r>
              <a:rPr lang="en-JM" sz="4000" dirty="0" smtClean="0"/>
              <a:t>upon.</a:t>
            </a:r>
            <a:endParaRPr lang="en-JM" sz="4000" dirty="0"/>
          </a:p>
        </p:txBody>
      </p:sp>
      <p:sp>
        <p:nvSpPr>
          <p:cNvPr id="3" name="Title 2"/>
          <p:cNvSpPr>
            <a:spLocks noGrp="1"/>
          </p:cNvSpPr>
          <p:nvPr>
            <p:ph type="title"/>
          </p:nvPr>
        </p:nvSpPr>
        <p:spPr/>
        <p:txBody>
          <a:bodyPr>
            <a:noAutofit/>
          </a:bodyPr>
          <a:lstStyle/>
          <a:p>
            <a:r>
              <a:rPr lang="en-US" sz="2800" dirty="0" smtClean="0"/>
              <a:t>INTERNATIONAL DIFFERENCES IN EXTERNAL FINANCIAL  REPORTING AND FACTORS THAT INFLUENCE DIFFERENCES</a:t>
            </a:r>
            <a:endParaRPr lang="en-JM" sz="2800" dirty="0"/>
          </a:p>
        </p:txBody>
      </p:sp>
    </p:spTree>
    <p:extLst>
      <p:ext uri="{BB962C8B-B14F-4D97-AF65-F5344CB8AC3E}">
        <p14:creationId xmlns:p14="http://schemas.microsoft.com/office/powerpoint/2010/main" val="1113907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JM" sz="4000" dirty="0"/>
              <a:t>O</a:t>
            </a:r>
            <a:r>
              <a:rPr lang="en-JM" sz="4000" dirty="0" smtClean="0"/>
              <a:t>utsider finance from </a:t>
            </a:r>
            <a:r>
              <a:rPr lang="en-JM" sz="4000" dirty="0"/>
              <a:t>shareholders in both their home country and in other nations. Thus, </a:t>
            </a:r>
            <a:r>
              <a:rPr lang="en-JM" sz="4000" dirty="0" smtClean="0"/>
              <a:t>the information </a:t>
            </a:r>
            <a:r>
              <a:rPr lang="en-JM" sz="4000" dirty="0"/>
              <a:t>requirements associated with outsider-financed systems are now becoming</a:t>
            </a:r>
          </a:p>
          <a:p>
            <a:r>
              <a:rPr lang="en-JM" sz="4000" dirty="0"/>
              <a:t>applicable to many large companies</a:t>
            </a:r>
          </a:p>
        </p:txBody>
      </p:sp>
      <p:sp>
        <p:nvSpPr>
          <p:cNvPr id="3" name="Title 2"/>
          <p:cNvSpPr>
            <a:spLocks noGrp="1"/>
          </p:cNvSpPr>
          <p:nvPr>
            <p:ph type="title"/>
          </p:nvPr>
        </p:nvSpPr>
        <p:spPr/>
        <p:txBody>
          <a:bodyPr>
            <a:noAutofit/>
          </a:bodyPr>
          <a:lstStyle/>
          <a:p>
            <a:r>
              <a:rPr lang="en-US" sz="2800" dirty="0" smtClean="0"/>
              <a:t>INTERNATIONAL DIFFERENCES IN EXTERNAL FINANCIAL  REPORTING AND FACTORS THAT INFLUENCE DIFFERENCES</a:t>
            </a:r>
            <a:endParaRPr lang="en-JM" sz="2800" dirty="0"/>
          </a:p>
        </p:txBody>
      </p:sp>
    </p:spTree>
    <p:extLst>
      <p:ext uri="{BB962C8B-B14F-4D97-AF65-F5344CB8AC3E}">
        <p14:creationId xmlns:p14="http://schemas.microsoft.com/office/powerpoint/2010/main" val="2423223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JM" sz="4000" dirty="0"/>
              <a:t> </a:t>
            </a:r>
            <a:r>
              <a:rPr lang="en-JM" sz="4000" dirty="0" smtClean="0"/>
              <a:t>Countries </a:t>
            </a:r>
            <a:r>
              <a:rPr lang="en-JM" sz="4000" dirty="0"/>
              <a:t>with predominantly outsider systems of </a:t>
            </a:r>
            <a:r>
              <a:rPr lang="en-JM" sz="4000" dirty="0" smtClean="0"/>
              <a:t>finance financial </a:t>
            </a:r>
            <a:r>
              <a:rPr lang="en-JM" sz="4000" dirty="0"/>
              <a:t>accounting practices historically developed to provide a fair, balanced and unbiased</a:t>
            </a:r>
          </a:p>
          <a:p>
            <a:r>
              <a:rPr lang="en-JM" sz="4000" dirty="0"/>
              <a:t>representation of the underlying economic performance of a business to help improve </a:t>
            </a:r>
            <a:r>
              <a:rPr lang="en-JM" sz="4000" dirty="0" smtClean="0"/>
              <a:t>the effectiveness.</a:t>
            </a:r>
            <a:endParaRPr lang="en-JM" sz="4000" dirty="0"/>
          </a:p>
        </p:txBody>
      </p:sp>
      <p:sp>
        <p:nvSpPr>
          <p:cNvPr id="3" name="Title 2"/>
          <p:cNvSpPr>
            <a:spLocks noGrp="1"/>
          </p:cNvSpPr>
          <p:nvPr>
            <p:ph type="title"/>
          </p:nvPr>
        </p:nvSpPr>
        <p:spPr/>
        <p:txBody>
          <a:bodyPr>
            <a:noAutofit/>
          </a:bodyPr>
          <a:lstStyle/>
          <a:p>
            <a:r>
              <a:rPr lang="en-US" sz="2800" dirty="0" smtClean="0"/>
              <a:t>INTERNATIONAL DIFFERENCES IN EXTERNAL FINANCIAL  REPORTING AND FACTORS THAT INFLUENCE DIFFERENCES</a:t>
            </a:r>
            <a:endParaRPr lang="en-JM" sz="2800" dirty="0"/>
          </a:p>
        </p:txBody>
      </p:sp>
    </p:spTree>
    <p:extLst>
      <p:ext uri="{BB962C8B-B14F-4D97-AF65-F5344CB8AC3E}">
        <p14:creationId xmlns:p14="http://schemas.microsoft.com/office/powerpoint/2010/main" val="742532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JM" sz="4000" dirty="0"/>
              <a:t>I</a:t>
            </a:r>
            <a:r>
              <a:rPr lang="en-JM" sz="4000" dirty="0" smtClean="0"/>
              <a:t>nvestment </a:t>
            </a:r>
            <a:r>
              <a:rPr lang="en-JM" sz="4000" dirty="0"/>
              <a:t>allocation decisions by external shareholders. Such a system </a:t>
            </a:r>
            <a:r>
              <a:rPr lang="en-JM" sz="4000" dirty="0" smtClean="0"/>
              <a:t>requires that </a:t>
            </a:r>
            <a:r>
              <a:rPr lang="en-JM" sz="4000" dirty="0"/>
              <a:t>accounting reflects some sort of economic reality with, for example, each business selecting</a:t>
            </a:r>
          </a:p>
          <a:p>
            <a:r>
              <a:rPr lang="en-JM" sz="4000" dirty="0"/>
              <a:t>depreciation methods that most closely reflect the manner in which it uses its fixed </a:t>
            </a:r>
            <a:r>
              <a:rPr lang="en-JM" sz="4000" dirty="0" smtClean="0"/>
              <a:t>assets.</a:t>
            </a:r>
            <a:endParaRPr lang="en-JM" sz="4000" dirty="0"/>
          </a:p>
        </p:txBody>
      </p:sp>
      <p:sp>
        <p:nvSpPr>
          <p:cNvPr id="3" name="Title 2"/>
          <p:cNvSpPr>
            <a:spLocks noGrp="1"/>
          </p:cNvSpPr>
          <p:nvPr>
            <p:ph type="title"/>
          </p:nvPr>
        </p:nvSpPr>
        <p:spPr/>
        <p:txBody>
          <a:bodyPr>
            <a:noAutofit/>
          </a:bodyPr>
          <a:lstStyle/>
          <a:p>
            <a:r>
              <a:rPr lang="en-US" sz="2800" dirty="0" smtClean="0"/>
              <a:t>INTERNATIONAL DIFFERENCES IN EXTERNAL FINANCIAL  REPORTING AND FACTORS THAT INFLUENCE DIFFERENCES</a:t>
            </a:r>
            <a:endParaRPr lang="en-JM" sz="2800" dirty="0"/>
          </a:p>
        </p:txBody>
      </p:sp>
    </p:spTree>
    <p:extLst>
      <p:ext uri="{BB962C8B-B14F-4D97-AF65-F5344CB8AC3E}">
        <p14:creationId xmlns:p14="http://schemas.microsoft.com/office/powerpoint/2010/main" val="619416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825624"/>
            <a:ext cx="10515600" cy="4668693"/>
          </a:xfrm>
        </p:spPr>
        <p:txBody>
          <a:bodyPr>
            <a:noAutofit/>
          </a:bodyPr>
          <a:lstStyle/>
          <a:p>
            <a:r>
              <a:rPr lang="en-JM" sz="2400" dirty="0"/>
              <a:t>Rossetti, S. and Roberto Verona, R. (2017). International Differences in IFRS Policy Choice and the Persistence of Accounting Classification: The Case of China. International Journal of Business and Management;, 12(2), p.27</a:t>
            </a:r>
            <a:r>
              <a:rPr lang="en-JM" sz="2400" dirty="0" smtClean="0"/>
              <a:t>.</a:t>
            </a:r>
          </a:p>
          <a:p>
            <a:r>
              <a:rPr lang="en-JM" sz="2400" dirty="0"/>
              <a:t>Chand, P., Patel, C. and Day, R. (2008). FACTORS CAUSING DIFFERENCES IN THE FINANCIAL REPORTING PRACTICES IN SELECTED SOUTH PACIFIC COUNTRIES IN THE POST-CONVERGENCE PERIOD. Asian Academy of Management Journal, 13(2), pp.111-129</a:t>
            </a:r>
            <a:r>
              <a:rPr lang="en-JM" sz="2400" dirty="0" smtClean="0"/>
              <a:t>.</a:t>
            </a:r>
          </a:p>
          <a:p>
            <a:r>
              <a:rPr lang="en-JM" sz="2400" dirty="0" smtClean="0"/>
              <a:t> </a:t>
            </a:r>
            <a:r>
              <a:rPr lang="en-JM" sz="2400" dirty="0"/>
              <a:t>International accounting  </a:t>
            </a:r>
            <a:r>
              <a:rPr lang="en-JM" sz="2400" dirty="0" smtClean="0"/>
              <a:t>[</a:t>
            </a:r>
            <a:r>
              <a:rPr lang="en-JM" sz="2400" dirty="0"/>
              <a:t>online] Available at: H</a:t>
            </a:r>
            <a:r>
              <a:rPr lang="en-JM" sz="2400" dirty="0" smtClean="0"/>
              <a:t>ttp</a:t>
            </a:r>
            <a:r>
              <a:rPr lang="en-JM" sz="2400" dirty="0"/>
              <a:t>://highered.mheducation.com/sites/dl/free/0074716719/363734/sample_ch04 [Accessed 24 Nov. 2017].</a:t>
            </a:r>
          </a:p>
          <a:p>
            <a:endParaRPr lang="en-JM" sz="2400" dirty="0" smtClean="0"/>
          </a:p>
        </p:txBody>
      </p:sp>
      <p:sp>
        <p:nvSpPr>
          <p:cNvPr id="3" name="Title 2"/>
          <p:cNvSpPr>
            <a:spLocks noGrp="1"/>
          </p:cNvSpPr>
          <p:nvPr>
            <p:ph type="title"/>
          </p:nvPr>
        </p:nvSpPr>
        <p:spPr/>
        <p:txBody>
          <a:bodyPr/>
          <a:lstStyle/>
          <a:p>
            <a:pPr algn="ctr"/>
            <a:r>
              <a:rPr lang="en-JM" b="1" dirty="0" smtClean="0"/>
              <a:t>REFERENCES</a:t>
            </a:r>
            <a:endParaRPr lang="en-JM" b="1" dirty="0"/>
          </a:p>
        </p:txBody>
      </p:sp>
    </p:spTree>
    <p:extLst>
      <p:ext uri="{BB962C8B-B14F-4D97-AF65-F5344CB8AC3E}">
        <p14:creationId xmlns:p14="http://schemas.microsoft.com/office/powerpoint/2010/main" val="243949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JM" sz="3600" dirty="0" smtClean="0"/>
              <a:t>1. Analyse the context and purpose of financial reporting.</a:t>
            </a:r>
          </a:p>
          <a:p>
            <a:r>
              <a:rPr lang="en-JM" sz="3600" dirty="0" smtClean="0"/>
              <a:t>2.Interpret Financial statements</a:t>
            </a:r>
          </a:p>
          <a:p>
            <a:r>
              <a:rPr lang="en-JM" sz="3600" dirty="0" smtClean="0"/>
              <a:t>3.Evaluate financial reporting standards and theoretical models and concepts</a:t>
            </a:r>
          </a:p>
          <a:p>
            <a:r>
              <a:rPr lang="en-JM" sz="3600" dirty="0" smtClean="0"/>
              <a:t>4. Evaluate international differences in financial reporting</a:t>
            </a:r>
            <a:endParaRPr lang="en-JM" sz="3600" dirty="0"/>
          </a:p>
        </p:txBody>
      </p:sp>
      <p:sp>
        <p:nvSpPr>
          <p:cNvPr id="3" name="Title 2"/>
          <p:cNvSpPr>
            <a:spLocks noGrp="1"/>
          </p:cNvSpPr>
          <p:nvPr>
            <p:ph type="title"/>
          </p:nvPr>
        </p:nvSpPr>
        <p:spPr/>
        <p:txBody>
          <a:bodyPr/>
          <a:lstStyle/>
          <a:p>
            <a:pPr algn="ctr"/>
            <a:r>
              <a:rPr lang="en-JM" b="1" dirty="0"/>
              <a:t>THE BASIC SYLLABUS</a:t>
            </a:r>
          </a:p>
        </p:txBody>
      </p:sp>
    </p:spTree>
    <p:extLst>
      <p:ext uri="{BB962C8B-B14F-4D97-AF65-F5344CB8AC3E}">
        <p14:creationId xmlns:p14="http://schemas.microsoft.com/office/powerpoint/2010/main" val="1194454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JM" sz="3900" b="1" dirty="0" smtClean="0"/>
              <a:t>Evaluate financial reporting standards and theoretical models and concepts</a:t>
            </a:r>
            <a:endParaRPr lang="en-JM" sz="3900" b="1" dirty="0"/>
          </a:p>
          <a:p>
            <a:endParaRPr lang="en-JM" b="1" dirty="0"/>
          </a:p>
          <a:p>
            <a:endParaRPr lang="en-JM" b="1" dirty="0" smtClean="0"/>
          </a:p>
          <a:p>
            <a:endParaRPr lang="en-JM" b="1" dirty="0"/>
          </a:p>
          <a:p>
            <a:endParaRPr lang="en-JM" b="1" dirty="0" smtClean="0"/>
          </a:p>
          <a:p>
            <a:endParaRPr lang="en-JM" b="1" dirty="0"/>
          </a:p>
          <a:p>
            <a:endParaRPr lang="en-JM" b="1" dirty="0" smtClean="0"/>
          </a:p>
          <a:p>
            <a:r>
              <a:rPr lang="en-JM" b="1" dirty="0" smtClean="0"/>
              <a:t>D3:  Critically evaluate the application of IFRS in application to specific countries and differences in financial reporting based on models and theories</a:t>
            </a:r>
          </a:p>
        </p:txBody>
      </p:sp>
      <p:sp>
        <p:nvSpPr>
          <p:cNvPr id="3" name="Title 2"/>
          <p:cNvSpPr>
            <a:spLocks noGrp="1"/>
          </p:cNvSpPr>
          <p:nvPr>
            <p:ph type="title"/>
          </p:nvPr>
        </p:nvSpPr>
        <p:spPr/>
        <p:txBody>
          <a:bodyPr/>
          <a:lstStyle/>
          <a:p>
            <a:pPr algn="ctr"/>
            <a:r>
              <a:rPr lang="en-JM" b="1" dirty="0" smtClean="0"/>
              <a:t>LEARNING OUTCOMES</a:t>
            </a:r>
            <a:endParaRPr lang="en-JM" b="1" dirty="0"/>
          </a:p>
        </p:txBody>
      </p:sp>
      <p:pic>
        <p:nvPicPr>
          <p:cNvPr id="4" name="Picture 3"/>
          <p:cNvPicPr>
            <a:picLocks noChangeAspect="1"/>
          </p:cNvPicPr>
          <p:nvPr/>
        </p:nvPicPr>
        <p:blipFill rotWithShape="1">
          <a:blip r:embed="rId2"/>
          <a:srcRect l="2462" t="2577" r="3457" b="3691"/>
          <a:stretch/>
        </p:blipFill>
        <p:spPr>
          <a:xfrm>
            <a:off x="3922988" y="2588833"/>
            <a:ext cx="3138617" cy="2092410"/>
          </a:xfrm>
          <a:prstGeom prst="rect">
            <a:avLst/>
          </a:prstGeom>
        </p:spPr>
      </p:pic>
    </p:spTree>
    <p:extLst>
      <p:ext uri="{BB962C8B-B14F-4D97-AF65-F5344CB8AC3E}">
        <p14:creationId xmlns:p14="http://schemas.microsoft.com/office/powerpoint/2010/main" val="1759766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527464"/>
            <a:ext cx="10515600" cy="4649499"/>
          </a:xfrm>
        </p:spPr>
        <p:txBody>
          <a:bodyPr>
            <a:noAutofit/>
          </a:bodyPr>
          <a:lstStyle/>
          <a:p>
            <a:r>
              <a:rPr lang="en-JM" sz="3200" dirty="0" smtClean="0"/>
              <a:t>The </a:t>
            </a:r>
            <a:r>
              <a:rPr lang="en-JM" sz="3200" dirty="0"/>
              <a:t>development of the world economies, their financial markets, and the creation and growth of groups of multinational companies </a:t>
            </a:r>
            <a:r>
              <a:rPr lang="en-JM" sz="3200" dirty="0" smtClean="0"/>
              <a:t>has </a:t>
            </a:r>
            <a:r>
              <a:rPr lang="en-JM" sz="3200" dirty="0"/>
              <a:t>failed to result in a consistent language. This inconsistency is even greater in the area of economics and business and results in difficulties understanding the financial statements of companies under different jurisdictions despite an increasing need to compare economic-financial information. </a:t>
            </a:r>
            <a:endParaRPr lang="en-JM" sz="3200" dirty="0" smtClean="0"/>
          </a:p>
        </p:txBody>
      </p:sp>
      <p:sp>
        <p:nvSpPr>
          <p:cNvPr id="3" name="Title 2"/>
          <p:cNvSpPr>
            <a:spLocks noGrp="1"/>
          </p:cNvSpPr>
          <p:nvPr>
            <p:ph type="title"/>
          </p:nvPr>
        </p:nvSpPr>
        <p:spPr/>
        <p:txBody>
          <a:bodyPr/>
          <a:lstStyle/>
          <a:p>
            <a:pPr algn="ctr"/>
            <a:r>
              <a:rPr lang="en-JM" b="1" dirty="0" smtClean="0"/>
              <a:t>OVERVIEW</a:t>
            </a:r>
            <a:endParaRPr lang="en-JM" b="1" dirty="0"/>
          </a:p>
        </p:txBody>
      </p:sp>
    </p:spTree>
    <p:extLst>
      <p:ext uri="{BB962C8B-B14F-4D97-AF65-F5344CB8AC3E}">
        <p14:creationId xmlns:p14="http://schemas.microsoft.com/office/powerpoint/2010/main" val="2113605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JM" sz="3200" dirty="0"/>
              <a:t>The International Accounting Standards Board (IASB) develops International Financial Reporting Standards (IFRSs) with the objective of achieving comparable financial reporting across countries. Achieving comparability in financial reporting requires that IFRSs (1) be adopted by countries in a similar manner, and (2) be interpreted and applied in a consistent manner across various countries. </a:t>
            </a:r>
          </a:p>
        </p:txBody>
      </p:sp>
      <p:sp>
        <p:nvSpPr>
          <p:cNvPr id="3" name="Title 2"/>
          <p:cNvSpPr>
            <a:spLocks noGrp="1"/>
          </p:cNvSpPr>
          <p:nvPr>
            <p:ph type="title"/>
          </p:nvPr>
        </p:nvSpPr>
        <p:spPr/>
        <p:txBody>
          <a:bodyPr>
            <a:noAutofit/>
          </a:bodyPr>
          <a:lstStyle/>
          <a:p>
            <a:r>
              <a:rPr lang="en-US" sz="2800" dirty="0" smtClean="0"/>
              <a:t>INTERNATIONAL DIFFERENCES IN EXTERNAL FINANCIAL  REPORTING AND FACTORS THAT INFLUENCE DIFFERENCES</a:t>
            </a:r>
            <a:endParaRPr lang="en-JM" sz="2800" dirty="0"/>
          </a:p>
        </p:txBody>
      </p:sp>
    </p:spTree>
    <p:extLst>
      <p:ext uri="{BB962C8B-B14F-4D97-AF65-F5344CB8AC3E}">
        <p14:creationId xmlns:p14="http://schemas.microsoft.com/office/powerpoint/2010/main" val="2994345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JM" sz="3200" dirty="0" smtClean="0"/>
              <a:t>The </a:t>
            </a:r>
            <a:r>
              <a:rPr lang="en-JM" sz="3200" dirty="0"/>
              <a:t>international accounting literature has defined these two aspects of comparability in financial reporting as de jure (consistency in form or rules) and  de facto (consistency in actual application) accounting. In adopting IFRSs, if countries make drastic amendments to IFRSs or if professional accountants are not able to interpret and apply the standards in a consistent manner, then comparability in financial reporting cannot be achieved.</a:t>
            </a:r>
          </a:p>
        </p:txBody>
      </p:sp>
      <p:sp>
        <p:nvSpPr>
          <p:cNvPr id="3" name="Title 2"/>
          <p:cNvSpPr>
            <a:spLocks noGrp="1"/>
          </p:cNvSpPr>
          <p:nvPr>
            <p:ph type="title"/>
          </p:nvPr>
        </p:nvSpPr>
        <p:spPr/>
        <p:txBody>
          <a:bodyPr>
            <a:noAutofit/>
          </a:bodyPr>
          <a:lstStyle/>
          <a:p>
            <a:r>
              <a:rPr lang="en-US" sz="2800" dirty="0" smtClean="0"/>
              <a:t>INTERNATIONAL DIFFERENCES IN EXTERNAL FINANCIAL  REPORTING AND FACTORS THAT INFLUENCE DIFFERENCES</a:t>
            </a:r>
            <a:endParaRPr lang="en-JM" sz="2800" dirty="0"/>
          </a:p>
        </p:txBody>
      </p:sp>
    </p:spTree>
    <p:extLst>
      <p:ext uri="{BB962C8B-B14F-4D97-AF65-F5344CB8AC3E}">
        <p14:creationId xmlns:p14="http://schemas.microsoft.com/office/powerpoint/2010/main" val="3701900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JM" sz="3200" dirty="0"/>
              <a:t>There is an expectation within the international business community that accounting practices, which produce an important source of business information, should transcend national boundaries and converge (Carlson, 1997, p. 357). </a:t>
            </a:r>
            <a:r>
              <a:rPr lang="en-JM" sz="3200" dirty="0" smtClean="0"/>
              <a:t>In the international accounting literature, this process has been simultaneously called "harmonisation" or "convergence", while they are not, in fact, the same process. </a:t>
            </a:r>
            <a:endParaRPr lang="en-JM" sz="3200" dirty="0"/>
          </a:p>
        </p:txBody>
      </p:sp>
      <p:sp>
        <p:nvSpPr>
          <p:cNvPr id="3" name="Title 2"/>
          <p:cNvSpPr>
            <a:spLocks noGrp="1"/>
          </p:cNvSpPr>
          <p:nvPr>
            <p:ph type="title"/>
          </p:nvPr>
        </p:nvSpPr>
        <p:spPr/>
        <p:txBody>
          <a:bodyPr>
            <a:noAutofit/>
          </a:bodyPr>
          <a:lstStyle/>
          <a:p>
            <a:r>
              <a:rPr lang="en-US" sz="2800" dirty="0" smtClean="0"/>
              <a:t>INTERNATIONAL DIFFERENCES IN EXTERNAL FINANCIAL  REPORTING AND FACTORS THAT INFLUENCE DIFFERENCES</a:t>
            </a:r>
            <a:endParaRPr lang="en-JM" sz="2800" dirty="0"/>
          </a:p>
        </p:txBody>
      </p:sp>
    </p:spTree>
    <p:extLst>
      <p:ext uri="{BB962C8B-B14F-4D97-AF65-F5344CB8AC3E}">
        <p14:creationId xmlns:p14="http://schemas.microsoft.com/office/powerpoint/2010/main" val="1983570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JM" sz="3600" dirty="0" err="1" smtClean="0"/>
              <a:t>Nobes</a:t>
            </a:r>
            <a:r>
              <a:rPr lang="en-JM" sz="3600" dirty="0" smtClean="0"/>
              <a:t> </a:t>
            </a:r>
            <a:r>
              <a:rPr lang="en-JM" sz="3600" dirty="0"/>
              <a:t>(1995, p. 117) describes accounting harmonisation as "a process of increasing the compatibility of accounting practices by setting bounds to their degree of variation". Harmonisation is a process that involves the international coordination of different accounting standards and policies that are the basis for financial reporting.</a:t>
            </a:r>
          </a:p>
        </p:txBody>
      </p:sp>
      <p:sp>
        <p:nvSpPr>
          <p:cNvPr id="3" name="Title 2"/>
          <p:cNvSpPr>
            <a:spLocks noGrp="1"/>
          </p:cNvSpPr>
          <p:nvPr>
            <p:ph type="title"/>
          </p:nvPr>
        </p:nvSpPr>
        <p:spPr/>
        <p:txBody>
          <a:bodyPr>
            <a:noAutofit/>
          </a:bodyPr>
          <a:lstStyle/>
          <a:p>
            <a:r>
              <a:rPr lang="en-US" sz="2800" dirty="0" smtClean="0"/>
              <a:t>INTERNATIONAL DIFFERENCES IN EXTERNAL FINANCIAL  REPORTING AND FACTORS THAT INFLUENCE DIFFERENCES</a:t>
            </a:r>
            <a:endParaRPr lang="en-JM" sz="2800" dirty="0"/>
          </a:p>
        </p:txBody>
      </p:sp>
    </p:spTree>
    <p:extLst>
      <p:ext uri="{BB962C8B-B14F-4D97-AF65-F5344CB8AC3E}">
        <p14:creationId xmlns:p14="http://schemas.microsoft.com/office/powerpoint/2010/main" val="2010407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Presentation level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tx2">
              <a:lumMod val="20000"/>
              <a:lumOff val="80000"/>
            </a:schemeClr>
          </a:solidFill>
        </a:ln>
      </a:spPr>
      <a:bodyPr wrap="none" rtlCol="0">
        <a:spAutoFit/>
      </a:bodyPr>
      <a:lstStyle>
        <a:defPPr>
          <a:defRPr dirty="0" err="1" smtClean="0">
            <a:ln>
              <a:solidFill>
                <a:schemeClr val="accent1">
                  <a:lumMod val="20000"/>
                  <a:lumOff val="80000"/>
                </a:schemeClr>
              </a:solidFill>
            </a:ln>
          </a:defRPr>
        </a:defPPr>
      </a:lstStyle>
    </a:txDef>
  </a:objectDefaults>
  <a:extraClrSchemeLst/>
  <a:extLst>
    <a:ext uri="{05A4C25C-085E-4340-85A3-A5531E510DB2}">
      <thm15:themeFamily xmlns:thm15="http://schemas.microsoft.com/office/thememl/2012/main" name="Presentation level design" id="{00E2FDB5-77A3-416C-8232-A2B8AB0B9A01}" vid="{6E3E8A63-E899-4F92-AFE5-C80B3CCFC0B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63AA760-FEA7-44E2-BB85-0893DB8CD7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 design slides (Level design)</Template>
  <TotalTime>0</TotalTime>
  <Words>1584</Words>
  <Application>Microsoft Office PowerPoint</Application>
  <PresentationFormat>Widescreen</PresentationFormat>
  <Paragraphs>84</Paragraphs>
  <Slides>29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Century Gothic</vt:lpstr>
      <vt:lpstr>Times New Roman</vt:lpstr>
      <vt:lpstr>Wingdings</vt:lpstr>
      <vt:lpstr>Presentation level design</vt:lpstr>
      <vt:lpstr>UNIT 13: FINANCIAL  REPORTING</vt:lpstr>
      <vt:lpstr>UNIT 13: FINANCIAL  REPORTING</vt:lpstr>
      <vt:lpstr>THE BASIC SYLLABUS</vt:lpstr>
      <vt:lpstr>LEARNING OUTCOMES</vt:lpstr>
      <vt:lpstr>OVERVIEW</vt:lpstr>
      <vt:lpstr>INTERNATIONAL DIFFERENCES IN EXTERNAL FINANCIAL  REPORTING AND FACTORS THAT INFLUENCE DIFFERENCES</vt:lpstr>
      <vt:lpstr>INTERNATIONAL DIFFERENCES IN EXTERNAL FINANCIAL  REPORTING AND FACTORS THAT INFLUENCE DIFFERENCES</vt:lpstr>
      <vt:lpstr>INTERNATIONAL DIFFERENCES IN EXTERNAL FINANCIAL  REPORTING AND FACTORS THAT INFLUENCE DIFFERENCES</vt:lpstr>
      <vt:lpstr>INTERNATIONAL DIFFERENCES IN EXTERNAL FINANCIAL  REPORTING AND FACTORS THAT INFLUENCE DIFFERENCES</vt:lpstr>
      <vt:lpstr>INTERNATIONAL DIFFERENCES IN EXTERNAL FINANCIAL  REPORTING AND FACTORS THAT INFLUENCE DIFFERENCES</vt:lpstr>
      <vt:lpstr>INTERNATIONAL DIFFERENCES IN EXTERNAL FINANCIAL  REPORTING AND FACTORS THAT INFLUENCE DIFFERENCES</vt:lpstr>
      <vt:lpstr>INTERNATIONAL DIFFERENCES IN EXTERNAL FINANCIAL  REPORTING AND FACTORS THAT INFLUENCE DIFFERENCES</vt:lpstr>
      <vt:lpstr>INTERNATIONAL DIFFERENCES IN EXTERNAL FINANCIAL  REPORTING AND FACTORS THAT INFLUENCE DIFFERENCES</vt:lpstr>
      <vt:lpstr>INTERNATIONAL DIFFERENCES IN EXTERNAL FINANCIAL  REPORTING AND FACTORS THAT INFLUENCE DIFFERENCES</vt:lpstr>
      <vt:lpstr>INTERNATIONAL DIFFERENCES IN EXTERNAL FINANCIAL  REPORTING AND FACTORS THAT INFLUENCE DIFFERENCES</vt:lpstr>
      <vt:lpstr>INTERNATIONAL DIFFERENCES IN EXTERNAL FINANCIAL  REPORTING AND FACTORS THAT INFLUENCE DIFFERENCES</vt:lpstr>
      <vt:lpstr>INTERNATIONAL DIFFERENCES IN EXTERNAL FINANCIAL  REPORTING AND FACTORS THAT INFLUENCE DIFFERENCES</vt:lpstr>
      <vt:lpstr>INTERNATIONAL DIFFERENCES IN EXTERNAL FINANCIAL  REPORTING AND FACTORS THAT INFLUENCE DIFFERENCES</vt:lpstr>
      <vt:lpstr>INTERNATIONAL DIFFERENCES IN EXTERNAL FINANCIAL  REPORTING AND FACTORS THAT INFLUENCE DIFFERENCES</vt:lpstr>
      <vt:lpstr>INTERNATIONAL DIFFERENCES IN EXTERNAL FINANCIAL  REPORTING AND FACTORS THAT INFLUENCE DIFFERENCES</vt:lpstr>
      <vt:lpstr>INTERNATIONAL DIFFERENCES IN EXTERNAL FINANCIAL  REPORTING AND FACTORS THAT INFLUENCE DIFFERENCES</vt:lpstr>
      <vt:lpstr>INTERNATIONAL DIFFERENCES IN EXTERNAL FINANCIAL  REPORTING AND FACTORS THAT INFLUENCE DIFFERENCES</vt:lpstr>
      <vt:lpstr>INTERNATIONAL DIFFERENCES IN EXTERNAL FINANCIAL  REPORTING AND FACTORS THAT INFLUENCE DIFFERENCES</vt:lpstr>
      <vt:lpstr>INTERNATIONAL DIFFERENCES IN EXTERNAL FINANCIAL  REPORTING AND FACTORS THAT INFLUENCE DIFFERENCES</vt:lpstr>
      <vt:lpstr>INTERNATIONAL DIFFERENCES IN EXTERNAL FINANCIAL  REPORTING AND FACTORS THAT INFLUENCE DIFFERENCES</vt:lpstr>
      <vt:lpstr>INTERNATIONAL DIFFERENCES IN EXTERNAL FINANCIAL  REPORTING AND FACTORS THAT INFLUENCE DIFFERENCES</vt:lpstr>
      <vt:lpstr>INTERNATIONAL DIFFERENCES IN EXTERNAL FINANCIAL  REPORTING AND FACTORS THAT INFLUENCE DIFFERENCES</vt:lpstr>
      <vt:lpstr>INTERNATIONAL DIFFERENCES IN EXTERNAL FINANCIAL  REPORTING AND FACTORS THAT INFLUENCE DIFFERENCES</vt:lpstr>
      <vt:lpstr>REFERENCES</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2017-08-30T22:25:26Z</dcterms:created>
  <dcterms:modified xsi:type="dcterms:W3CDTF">2017-11-28T02:22:17Z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TC034605409991</vt:lpwstr>
  </property>
</Properties>
</file>