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4"/>
  </p:notesMasterIdLst>
  <p:handoutMasterIdLst>
    <p:handoutMasterId r:id="rId25"/>
  </p:handoutMasterIdLst>
  <p:sldIdLst>
    <p:sldId id="257" r:id="rId3"/>
    <p:sldId id="258" r:id="rId4"/>
    <p:sldId id="259" r:id="rId5"/>
    <p:sldId id="260" r:id="rId6"/>
    <p:sldId id="261" r:id="rId7"/>
    <p:sldId id="290" r:id="rId8"/>
    <p:sldId id="292" r:id="rId9"/>
    <p:sldId id="294" r:id="rId10"/>
    <p:sldId id="295" r:id="rId11"/>
    <p:sldId id="296" r:id="rId12"/>
    <p:sldId id="297" r:id="rId13"/>
    <p:sldId id="302" r:id="rId14"/>
    <p:sldId id="298" r:id="rId15"/>
    <p:sldId id="303" r:id="rId16"/>
    <p:sldId id="299" r:id="rId17"/>
    <p:sldId id="300" r:id="rId18"/>
    <p:sldId id="301" r:id="rId19"/>
    <p:sldId id="304" r:id="rId20"/>
    <p:sldId id="262" r:id="rId21"/>
    <p:sldId id="288" r:id="rId22"/>
    <p:sldId id="28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F8C66D5-35F2-4B2B-B66A-28018F619124}" type="datetimeFigureOut">
              <a:rPr lang="en-US" smtClean="0"/>
              <a:t>9/25/2017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4B7E8A-1102-47A1-B1C3-36AE88809383}" type="datetimeFigureOut">
              <a:rPr lang="en-US" smtClean="0"/>
              <a:t>9/25/2017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9/25/2017</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9/25/2017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9/25/2017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9/25/2017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9/25/2017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9/25/2017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9/25/2017</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9/25/2017</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9/25/2017</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9/25/2017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9/25/2017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9/25/2017</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UNIT CODE: K/508/0526</a:t>
            </a:r>
          </a:p>
          <a:p>
            <a:r>
              <a:rPr lang="en-US" b="1" dirty="0" smtClean="0"/>
              <a:t>CREDIT  VALUE: 15</a:t>
            </a:r>
          </a:p>
          <a:p>
            <a:endParaRPr lang="en-US" dirty="0"/>
          </a:p>
          <a:p>
            <a:endParaRPr lang="en-US" dirty="0"/>
          </a:p>
        </p:txBody>
      </p:sp>
      <p:sp>
        <p:nvSpPr>
          <p:cNvPr id="2" name="Title 1"/>
          <p:cNvSpPr>
            <a:spLocks noGrp="1"/>
          </p:cNvSpPr>
          <p:nvPr>
            <p:ph type="ctrTitle"/>
          </p:nvPr>
        </p:nvSpPr>
        <p:spPr/>
        <p:txBody>
          <a:bodyPr/>
          <a:lstStyle/>
          <a:p>
            <a:r>
              <a:rPr lang="en-US" b="1" dirty="0" smtClean="0"/>
              <a:t>UNIT 13: FINANCIAL  REPORTING</a:t>
            </a:r>
            <a:endParaRPr lang="en-US" b="1" dirty="0"/>
          </a:p>
        </p:txBody>
      </p:sp>
      <p:pic>
        <p:nvPicPr>
          <p:cNvPr id="4" name="Picture 3"/>
          <p:cNvPicPr>
            <a:picLocks noChangeAspect="1"/>
          </p:cNvPicPr>
          <p:nvPr/>
        </p:nvPicPr>
        <p:blipFill>
          <a:blip r:embed="rId3"/>
          <a:stretch>
            <a:fillRect/>
          </a:stretch>
        </p:blipFill>
        <p:spPr>
          <a:xfrm>
            <a:off x="7883611" y="4056115"/>
            <a:ext cx="3048000" cy="2146102"/>
          </a:xfrm>
          <a:prstGeom prst="rect">
            <a:avLst/>
          </a:prstGeom>
        </p:spPr>
      </p:pic>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3600" dirty="0"/>
              <a:t>A profit and loss report, also known as an income statement, shows the profitability of your business over a specific period. It can cover any period of time, but is most commonly produced monthly, quarterly or annually.</a:t>
            </a:r>
          </a:p>
          <a:p>
            <a:r>
              <a:rPr lang="en-JM" sz="3600" dirty="0" smtClean="0"/>
              <a:t>A </a:t>
            </a:r>
            <a:r>
              <a:rPr lang="en-JM" sz="3600" dirty="0"/>
              <a:t>profit and loss report is a useful tool for monitoring business activity</a:t>
            </a:r>
            <a:r>
              <a:rPr lang="en-JM" sz="3600" dirty="0" smtClean="0"/>
              <a:t>.</a:t>
            </a:r>
            <a:endParaRPr lang="en-JM" sz="3600" dirty="0"/>
          </a:p>
        </p:txBody>
      </p:sp>
      <p:sp>
        <p:nvSpPr>
          <p:cNvPr id="3" name="Title 2"/>
          <p:cNvSpPr>
            <a:spLocks noGrp="1"/>
          </p:cNvSpPr>
          <p:nvPr>
            <p:ph type="title"/>
          </p:nvPr>
        </p:nvSpPr>
        <p:spPr/>
        <p:txBody>
          <a:bodyPr/>
          <a:lstStyle/>
          <a:p>
            <a:pPr algn="ctr"/>
            <a:r>
              <a:rPr lang="en-US" b="1" dirty="0" smtClean="0"/>
              <a:t>INTERPRET PROFIT AND LOSS</a:t>
            </a:r>
            <a:endParaRPr lang="en-JM" b="1" dirty="0"/>
          </a:p>
        </p:txBody>
      </p:sp>
    </p:spTree>
    <p:extLst>
      <p:ext uri="{BB962C8B-B14F-4D97-AF65-F5344CB8AC3E}">
        <p14:creationId xmlns:p14="http://schemas.microsoft.com/office/powerpoint/2010/main" val="346858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4000" dirty="0" smtClean="0"/>
              <a:t>For </a:t>
            </a:r>
            <a:r>
              <a:rPr lang="en-JM" sz="4000" dirty="0"/>
              <a:t>business owners, it highlights where their business is succeeding and where it is struggling. Investors will use profit and loss reports to gauge the financial health of a potential investment, or to see what kind of return they are getting on an existing investment.</a:t>
            </a:r>
          </a:p>
        </p:txBody>
      </p:sp>
      <p:sp>
        <p:nvSpPr>
          <p:cNvPr id="3" name="Title 2"/>
          <p:cNvSpPr>
            <a:spLocks noGrp="1"/>
          </p:cNvSpPr>
          <p:nvPr>
            <p:ph type="title"/>
          </p:nvPr>
        </p:nvSpPr>
        <p:spPr/>
        <p:txBody>
          <a:bodyPr/>
          <a:lstStyle/>
          <a:p>
            <a:pPr algn="ctr"/>
            <a:r>
              <a:rPr lang="en-US" b="1" dirty="0" smtClean="0"/>
              <a:t>INTERPRET PROFIT AND LOSS</a:t>
            </a:r>
            <a:endParaRPr lang="en-JM" b="1" dirty="0"/>
          </a:p>
        </p:txBody>
      </p:sp>
    </p:spTree>
    <p:extLst>
      <p:ext uri="{BB962C8B-B14F-4D97-AF65-F5344CB8AC3E}">
        <p14:creationId xmlns:p14="http://schemas.microsoft.com/office/powerpoint/2010/main" val="23451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508" y="365125"/>
            <a:ext cx="9327292" cy="1364821"/>
          </a:xfrm>
        </p:spPr>
        <p:txBody>
          <a:bodyPr>
            <a:normAutofit fontScale="90000"/>
          </a:bodyPr>
          <a:lstStyle/>
          <a:p>
            <a:pPr algn="ctr"/>
            <a:r>
              <a:rPr lang="en-US" b="1" dirty="0" smtClean="0"/>
              <a:t>PROFIT </a:t>
            </a:r>
            <a:r>
              <a:rPr lang="en-US" b="1" dirty="0" smtClean="0"/>
              <a:t>AND </a:t>
            </a:r>
            <a:r>
              <a:rPr lang="en-US" b="1" dirty="0" smtClean="0"/>
              <a:t>LOSS/</a:t>
            </a:r>
            <a:r>
              <a:rPr lang="en-US" b="1" dirty="0" smtClean="0"/>
              <a:t>INCOME STATEMENT</a:t>
            </a:r>
            <a:endParaRPr lang="en-JM" b="1" dirty="0"/>
          </a:p>
        </p:txBody>
      </p:sp>
      <p:sp>
        <p:nvSpPr>
          <p:cNvPr id="5" name="Content Placeholder 4"/>
          <p:cNvSpPr>
            <a:spLocks noGrp="1"/>
          </p:cNvSpPr>
          <p:nvPr>
            <p:ph idx="1"/>
          </p:nvPr>
        </p:nvSpPr>
        <p:spPr/>
        <p:txBody>
          <a:bodyPr>
            <a:normAutofit fontScale="92500" lnSpcReduction="20000"/>
          </a:bodyPr>
          <a:lstStyle/>
          <a:p>
            <a:endParaRPr lang="en-JM" dirty="0" smtClean="0"/>
          </a:p>
          <a:p>
            <a:endParaRPr lang="en-JM" dirty="0"/>
          </a:p>
          <a:p>
            <a:endParaRPr lang="en-JM" dirty="0" smtClean="0"/>
          </a:p>
          <a:p>
            <a:endParaRPr lang="en-JM" dirty="0"/>
          </a:p>
          <a:p>
            <a:endParaRPr lang="en-JM" dirty="0" smtClean="0"/>
          </a:p>
          <a:p>
            <a:endParaRPr lang="en-JM" dirty="0"/>
          </a:p>
          <a:p>
            <a:endParaRPr lang="en-JM" dirty="0" smtClean="0"/>
          </a:p>
          <a:p>
            <a:endParaRPr lang="en-JM" sz="2400" dirty="0" smtClean="0"/>
          </a:p>
          <a:p>
            <a:endParaRPr lang="en-JM" sz="2400" dirty="0"/>
          </a:p>
          <a:p>
            <a:endParaRPr lang="en-JM" sz="2400" dirty="0" smtClean="0"/>
          </a:p>
          <a:p>
            <a:r>
              <a:rPr lang="en-JM" sz="2400" dirty="0" err="1"/>
              <a:t>Source:courses.lumenlearning.com</a:t>
            </a:r>
            <a:endParaRPr lang="en-JM" sz="2400" dirty="0"/>
          </a:p>
          <a:p>
            <a:endParaRPr lang="en-JM" dirty="0"/>
          </a:p>
        </p:txBody>
      </p:sp>
      <p:pic>
        <p:nvPicPr>
          <p:cNvPr id="8" name="Picture 7"/>
          <p:cNvPicPr>
            <a:picLocks noChangeAspect="1"/>
          </p:cNvPicPr>
          <p:nvPr/>
        </p:nvPicPr>
        <p:blipFill>
          <a:blip r:embed="rId2"/>
          <a:stretch>
            <a:fillRect/>
          </a:stretch>
        </p:blipFill>
        <p:spPr>
          <a:xfrm>
            <a:off x="2407823" y="1639977"/>
            <a:ext cx="7376354" cy="3717902"/>
          </a:xfrm>
          <a:prstGeom prst="rect">
            <a:avLst/>
          </a:prstGeom>
        </p:spPr>
      </p:pic>
    </p:spTree>
    <p:extLst>
      <p:ext uri="{BB962C8B-B14F-4D97-AF65-F5344CB8AC3E}">
        <p14:creationId xmlns:p14="http://schemas.microsoft.com/office/powerpoint/2010/main" val="32476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JM" sz="4000" dirty="0"/>
              <a:t>A cash flow statement shows how much cash is moving in and out of your business over a certain period of time (i.e. it reflects your 'liquidity').</a:t>
            </a:r>
          </a:p>
          <a:p>
            <a:r>
              <a:rPr lang="en-JM" sz="4000" dirty="0" smtClean="0"/>
              <a:t>Having </a:t>
            </a:r>
            <a:r>
              <a:rPr lang="en-JM" sz="4000" dirty="0"/>
              <a:t>enough cash available to pay your debts and to buy materials and assets is an important part of business planning. A cash flow statement will quickly tell you if you are likely to have any issues in this area.</a:t>
            </a:r>
          </a:p>
        </p:txBody>
      </p:sp>
      <p:sp>
        <p:nvSpPr>
          <p:cNvPr id="3" name="Title 2"/>
          <p:cNvSpPr>
            <a:spLocks noGrp="1"/>
          </p:cNvSpPr>
          <p:nvPr>
            <p:ph type="title"/>
          </p:nvPr>
        </p:nvSpPr>
        <p:spPr/>
        <p:txBody>
          <a:bodyPr/>
          <a:lstStyle/>
          <a:p>
            <a:pPr algn="ctr"/>
            <a:r>
              <a:rPr lang="en-US" b="1" dirty="0" smtClean="0"/>
              <a:t>INTERPRET CASHFLOW</a:t>
            </a:r>
            <a:endParaRPr lang="en-JM" b="1" dirty="0"/>
          </a:p>
        </p:txBody>
      </p:sp>
    </p:spTree>
    <p:extLst>
      <p:ext uri="{BB962C8B-B14F-4D97-AF65-F5344CB8AC3E}">
        <p14:creationId xmlns:p14="http://schemas.microsoft.com/office/powerpoint/2010/main" val="371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JM" b="1" dirty="0" smtClean="0"/>
              <a:t>CASHFLOW STATEMENT</a:t>
            </a:r>
            <a:endParaRPr lang="en-JM" b="1" dirty="0"/>
          </a:p>
        </p:txBody>
      </p:sp>
      <p:sp>
        <p:nvSpPr>
          <p:cNvPr id="5" name="Content Placeholder 4"/>
          <p:cNvSpPr>
            <a:spLocks noGrp="1"/>
          </p:cNvSpPr>
          <p:nvPr>
            <p:ph idx="1"/>
          </p:nvPr>
        </p:nvSpPr>
        <p:spPr/>
        <p:txBody>
          <a:bodyPr>
            <a:normAutofit/>
          </a:bodyPr>
          <a:lstStyle/>
          <a:p>
            <a:endParaRPr lang="en-JM" dirty="0" smtClean="0"/>
          </a:p>
          <a:p>
            <a:endParaRPr lang="en-JM" dirty="0"/>
          </a:p>
          <a:p>
            <a:endParaRPr lang="en-JM" dirty="0" smtClean="0"/>
          </a:p>
          <a:p>
            <a:endParaRPr lang="en-JM" dirty="0"/>
          </a:p>
          <a:p>
            <a:endParaRPr lang="en-JM" dirty="0" smtClean="0"/>
          </a:p>
          <a:p>
            <a:endParaRPr lang="en-JM" dirty="0"/>
          </a:p>
          <a:p>
            <a:endParaRPr lang="en-JM" dirty="0" smtClean="0"/>
          </a:p>
          <a:p>
            <a:r>
              <a:rPr lang="en-JM" sz="2000" dirty="0"/>
              <a:t>http://www.assignmenthelp.net/assignment_help/cash-flow-statement</a:t>
            </a:r>
          </a:p>
          <a:p>
            <a:endParaRPr lang="en-JM" dirty="0"/>
          </a:p>
        </p:txBody>
      </p:sp>
      <p:pic>
        <p:nvPicPr>
          <p:cNvPr id="6" name="Picture 5"/>
          <p:cNvPicPr>
            <a:picLocks noChangeAspect="1"/>
          </p:cNvPicPr>
          <p:nvPr/>
        </p:nvPicPr>
        <p:blipFill>
          <a:blip r:embed="rId2"/>
          <a:stretch>
            <a:fillRect/>
          </a:stretch>
        </p:blipFill>
        <p:spPr>
          <a:xfrm>
            <a:off x="1771135" y="1353557"/>
            <a:ext cx="8781535" cy="3984561"/>
          </a:xfrm>
          <a:prstGeom prst="rect">
            <a:avLst/>
          </a:prstGeom>
        </p:spPr>
      </p:pic>
    </p:spTree>
    <p:extLst>
      <p:ext uri="{BB962C8B-B14F-4D97-AF65-F5344CB8AC3E}">
        <p14:creationId xmlns:p14="http://schemas.microsoft.com/office/powerpoint/2010/main" val="3674341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JM" sz="4000" dirty="0"/>
              <a:t>A balance sheet is also called a 'statement of financial position' because it provides a snapshot of your assets and liabilities - and therefore net worth - at a single point in time (unlike other financial statements, such as profit and loss reports, which give you information about your business over a period of time</a:t>
            </a:r>
            <a:r>
              <a:rPr lang="en-JM" sz="4000" dirty="0" smtClean="0"/>
              <a:t>).</a:t>
            </a:r>
            <a:endParaRPr lang="en-JM" sz="4000" dirty="0"/>
          </a:p>
        </p:txBody>
      </p:sp>
      <p:sp>
        <p:nvSpPr>
          <p:cNvPr id="3" name="Title 2"/>
          <p:cNvSpPr>
            <a:spLocks noGrp="1"/>
          </p:cNvSpPr>
          <p:nvPr>
            <p:ph type="title"/>
          </p:nvPr>
        </p:nvSpPr>
        <p:spPr/>
        <p:txBody>
          <a:bodyPr/>
          <a:lstStyle/>
          <a:p>
            <a:pPr algn="ctr"/>
            <a:r>
              <a:rPr lang="en-US" b="1" dirty="0" smtClean="0"/>
              <a:t>INTERPRET BALANCE SHEET STATEMENTS</a:t>
            </a:r>
            <a:endParaRPr lang="en-JM" b="1" dirty="0"/>
          </a:p>
        </p:txBody>
      </p:sp>
    </p:spTree>
    <p:extLst>
      <p:ext uri="{BB962C8B-B14F-4D97-AF65-F5344CB8AC3E}">
        <p14:creationId xmlns:p14="http://schemas.microsoft.com/office/powerpoint/2010/main" val="110945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4000" dirty="0" smtClean="0"/>
              <a:t>There </a:t>
            </a:r>
            <a:r>
              <a:rPr lang="en-JM" sz="4000" dirty="0"/>
              <a:t>are 3 different sections in a balance sheet, represented by the following formula:</a:t>
            </a:r>
          </a:p>
          <a:p>
            <a:r>
              <a:rPr lang="en-JM" sz="4000" dirty="0" smtClean="0"/>
              <a:t>Assets </a:t>
            </a:r>
            <a:r>
              <a:rPr lang="en-JM" sz="4000" dirty="0"/>
              <a:t>– liabilities = owner's equity</a:t>
            </a:r>
          </a:p>
          <a:p>
            <a:r>
              <a:rPr lang="en-JM" sz="4000" dirty="0" smtClean="0"/>
              <a:t>It </a:t>
            </a:r>
            <a:r>
              <a:rPr lang="en-JM" sz="4000" dirty="0"/>
              <a:t>is called a balance sheet because, at any given moment, each side of this equation must 'balance' out.</a:t>
            </a:r>
          </a:p>
        </p:txBody>
      </p:sp>
      <p:sp>
        <p:nvSpPr>
          <p:cNvPr id="3" name="Title 2"/>
          <p:cNvSpPr>
            <a:spLocks noGrp="1"/>
          </p:cNvSpPr>
          <p:nvPr>
            <p:ph type="title"/>
          </p:nvPr>
        </p:nvSpPr>
        <p:spPr/>
        <p:txBody>
          <a:bodyPr/>
          <a:lstStyle/>
          <a:p>
            <a:pPr algn="ctr"/>
            <a:r>
              <a:rPr lang="en-US" b="1" dirty="0" smtClean="0"/>
              <a:t>INTERPRET BALANCE SHEET STATEMENTS</a:t>
            </a:r>
            <a:endParaRPr lang="en-JM" b="1" dirty="0"/>
          </a:p>
        </p:txBody>
      </p:sp>
    </p:spTree>
    <p:extLst>
      <p:ext uri="{BB962C8B-B14F-4D97-AF65-F5344CB8AC3E}">
        <p14:creationId xmlns:p14="http://schemas.microsoft.com/office/powerpoint/2010/main" val="412761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JM" sz="4000" dirty="0"/>
              <a:t>A balance sheet is a summary of all of your business assets (what the business owns) and liabilities (what the business owes). At any particular moment, it shows you how much money you would have left over if you sold all your assets and paid off all your debts (i.e. it also shows 'owner's equity').</a:t>
            </a:r>
          </a:p>
        </p:txBody>
      </p:sp>
      <p:sp>
        <p:nvSpPr>
          <p:cNvPr id="3" name="Title 2"/>
          <p:cNvSpPr>
            <a:spLocks noGrp="1"/>
          </p:cNvSpPr>
          <p:nvPr>
            <p:ph type="title"/>
          </p:nvPr>
        </p:nvSpPr>
        <p:spPr/>
        <p:txBody>
          <a:bodyPr/>
          <a:lstStyle/>
          <a:p>
            <a:pPr algn="ctr"/>
            <a:r>
              <a:rPr lang="en-US" b="1" dirty="0" smtClean="0"/>
              <a:t>INTERPRET BALANCE SHEET STATEMENTS</a:t>
            </a:r>
            <a:endParaRPr lang="en-JM" b="1" dirty="0"/>
          </a:p>
        </p:txBody>
      </p:sp>
    </p:spTree>
    <p:extLst>
      <p:ext uri="{BB962C8B-B14F-4D97-AF65-F5344CB8AC3E}">
        <p14:creationId xmlns:p14="http://schemas.microsoft.com/office/powerpoint/2010/main" val="1159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011033" cy="4351338"/>
          </a:xfrm>
        </p:spPr>
        <p:txBody>
          <a:bodyPr>
            <a:normAutofit lnSpcReduction="10000"/>
          </a:bodyPr>
          <a:lstStyle/>
          <a:p>
            <a:endParaRPr lang="en-JM" sz="2000" dirty="0" smtClean="0"/>
          </a:p>
          <a:p>
            <a:endParaRPr lang="en-JM" sz="2000" dirty="0" smtClean="0"/>
          </a:p>
          <a:p>
            <a:endParaRPr lang="en-JM" sz="2000" dirty="0"/>
          </a:p>
          <a:p>
            <a:endParaRPr lang="en-JM" sz="2000" dirty="0" smtClean="0"/>
          </a:p>
          <a:p>
            <a:endParaRPr lang="en-JM" sz="2000" dirty="0"/>
          </a:p>
          <a:p>
            <a:endParaRPr lang="en-JM" sz="2000" dirty="0" smtClean="0"/>
          </a:p>
          <a:p>
            <a:endParaRPr lang="en-JM" sz="2000" dirty="0"/>
          </a:p>
          <a:p>
            <a:endParaRPr lang="en-JM" sz="2000" dirty="0" smtClean="0"/>
          </a:p>
          <a:p>
            <a:endParaRPr lang="en-JM" sz="2000" dirty="0"/>
          </a:p>
          <a:p>
            <a:endParaRPr lang="en-JM" sz="2000" dirty="0" smtClean="0"/>
          </a:p>
          <a:p>
            <a:endParaRPr lang="en-JM" sz="2000" dirty="0"/>
          </a:p>
          <a:p>
            <a:r>
              <a:rPr lang="en-JM" sz="2000" dirty="0" smtClean="0"/>
              <a:t>https</a:t>
            </a:r>
            <a:r>
              <a:rPr lang="en-JM" sz="2000" dirty="0"/>
              <a:t>://courses.lumenlearning.com</a:t>
            </a:r>
            <a:endParaRPr lang="en-JM" sz="2000" dirty="0"/>
          </a:p>
        </p:txBody>
      </p:sp>
      <p:sp>
        <p:nvSpPr>
          <p:cNvPr id="3" name="Title 2"/>
          <p:cNvSpPr>
            <a:spLocks noGrp="1"/>
          </p:cNvSpPr>
          <p:nvPr>
            <p:ph type="title"/>
          </p:nvPr>
        </p:nvSpPr>
        <p:spPr>
          <a:xfrm>
            <a:off x="3122141" y="365125"/>
            <a:ext cx="7727092" cy="1325563"/>
          </a:xfrm>
        </p:spPr>
        <p:txBody>
          <a:bodyPr>
            <a:normAutofit fontScale="90000"/>
          </a:bodyPr>
          <a:lstStyle/>
          <a:p>
            <a:pPr algn="ctr"/>
            <a:r>
              <a:rPr lang="en-US" b="1" dirty="0" smtClean="0"/>
              <a:t>BALANCE </a:t>
            </a:r>
            <a:r>
              <a:rPr lang="en-US" b="1" dirty="0" smtClean="0"/>
              <a:t>SHEET </a:t>
            </a:r>
            <a:r>
              <a:rPr lang="en-US" b="1" dirty="0"/>
              <a:t>/</a:t>
            </a:r>
            <a:r>
              <a:rPr lang="en-US" b="1" dirty="0" smtClean="0"/>
              <a:t>STATEMENT OF FINANCIAL POSITION</a:t>
            </a:r>
            <a:endParaRPr lang="en-JM" b="1" dirty="0"/>
          </a:p>
        </p:txBody>
      </p:sp>
      <p:pic>
        <p:nvPicPr>
          <p:cNvPr id="5" name="Picture 4"/>
          <p:cNvPicPr>
            <a:picLocks noChangeAspect="1"/>
          </p:cNvPicPr>
          <p:nvPr/>
        </p:nvPicPr>
        <p:blipFill>
          <a:blip r:embed="rId2"/>
          <a:stretch>
            <a:fillRect/>
          </a:stretch>
        </p:blipFill>
        <p:spPr>
          <a:xfrm>
            <a:off x="3550508" y="1690688"/>
            <a:ext cx="6170142" cy="3795712"/>
          </a:xfrm>
          <a:prstGeom prst="rect">
            <a:avLst/>
          </a:prstGeom>
        </p:spPr>
      </p:pic>
    </p:spTree>
    <p:extLst>
      <p:ext uri="{BB962C8B-B14F-4D97-AF65-F5344CB8AC3E}">
        <p14:creationId xmlns:p14="http://schemas.microsoft.com/office/powerpoint/2010/main" val="2053324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smtClean="0"/>
              <a:t>http</a:t>
            </a:r>
            <a:r>
              <a:rPr lang="en-JM" sz="3200" dirty="0"/>
              <a:t>://highered.mheducation.com/sites/dl/free/.../1009641/sub_10963_ch01_002_065.pdf [Accessed 25 Sep. 2017</a:t>
            </a:r>
            <a:r>
              <a:rPr lang="en-JM" sz="3200" dirty="0" smtClean="0"/>
              <a:t>].</a:t>
            </a:r>
          </a:p>
          <a:p>
            <a:r>
              <a:rPr lang="en-JM" sz="3200" dirty="0" smtClean="0"/>
              <a:t>http</a:t>
            </a:r>
            <a:r>
              <a:rPr lang="en-JM" sz="3200" dirty="0"/>
              <a:t>://www.bbc.co.uk/schools/gcsebitesize/business/environment/stakeholders1.shtml [Accessed 25 Sep. 2017</a:t>
            </a:r>
            <a:r>
              <a:rPr lang="en-JM" sz="3200" dirty="0" smtClean="0"/>
              <a:t>].</a:t>
            </a:r>
          </a:p>
          <a:p>
            <a:r>
              <a:rPr lang="en-JM" sz="3200" dirty="0"/>
              <a:t>http://www.investopedia.com/terms/f/financial-statement-analysis.asp</a:t>
            </a:r>
            <a:endParaRPr lang="en-JM" sz="3200" dirty="0" smtClean="0"/>
          </a:p>
        </p:txBody>
      </p:sp>
      <p:sp>
        <p:nvSpPr>
          <p:cNvPr id="3" name="Title 2"/>
          <p:cNvSpPr>
            <a:spLocks noGrp="1"/>
          </p:cNvSpPr>
          <p:nvPr>
            <p:ph type="title"/>
          </p:nvPr>
        </p:nvSpPr>
        <p:spPr/>
        <p:txBody>
          <a:bodyPr/>
          <a:lstStyle/>
          <a:p>
            <a:pPr algn="ctr"/>
            <a:r>
              <a:rPr lang="en-JM" b="1" dirty="0" smtClean="0"/>
              <a:t>REFERENCES</a:t>
            </a:r>
            <a:endParaRPr lang="en-JM" b="1" dirty="0"/>
          </a:p>
        </p:txBody>
      </p:sp>
    </p:spTree>
    <p:extLst>
      <p:ext uri="{BB962C8B-B14F-4D97-AF65-F5344CB8AC3E}">
        <p14:creationId xmlns:p14="http://schemas.microsoft.com/office/powerpoint/2010/main" val="2439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UNIT 13: FINANCIAL  REPORTING</a:t>
            </a:r>
            <a:endParaRPr lang="en-US" b="1" dirty="0"/>
          </a:p>
        </p:txBody>
      </p:sp>
      <p:sp>
        <p:nvSpPr>
          <p:cNvPr id="3" name="Content Placeholder 2"/>
          <p:cNvSpPr>
            <a:spLocks noGrp="1"/>
          </p:cNvSpPr>
          <p:nvPr>
            <p:ph idx="1"/>
          </p:nvPr>
        </p:nvSpPr>
        <p:spPr/>
        <p:txBody>
          <a:bodyPr/>
          <a:lstStyle/>
          <a:p>
            <a:endParaRPr lang="en-JM" dirty="0" smtClean="0"/>
          </a:p>
          <a:p>
            <a:endParaRPr lang="en-JM" dirty="0"/>
          </a:p>
          <a:p>
            <a:endParaRPr lang="en-JM" dirty="0" smtClean="0"/>
          </a:p>
          <a:p>
            <a:endParaRPr lang="en-JM" dirty="0"/>
          </a:p>
          <a:p>
            <a:endParaRPr lang="en-JM" dirty="0" smtClean="0"/>
          </a:p>
          <a:p>
            <a:endParaRPr lang="en-JM" dirty="0"/>
          </a:p>
          <a:p>
            <a:r>
              <a:rPr lang="en-JM" b="1" dirty="0" smtClean="0"/>
              <a:t>Learning Outcome 2: Interpret Financial Statements</a:t>
            </a:r>
            <a:endParaRPr lang="en-JM" dirty="0"/>
          </a:p>
        </p:txBody>
      </p:sp>
      <p:pic>
        <p:nvPicPr>
          <p:cNvPr id="5" name="Picture 4"/>
          <p:cNvPicPr>
            <a:picLocks noChangeAspect="1"/>
          </p:cNvPicPr>
          <p:nvPr/>
        </p:nvPicPr>
        <p:blipFill>
          <a:blip r:embed="rId2"/>
          <a:stretch>
            <a:fillRect/>
          </a:stretch>
        </p:blipFill>
        <p:spPr>
          <a:xfrm>
            <a:off x="3693126" y="1825625"/>
            <a:ext cx="3619500" cy="2819400"/>
          </a:xfrm>
          <a:prstGeom prst="rect">
            <a:avLst/>
          </a:prstGeom>
        </p:spPr>
      </p:pic>
    </p:spTree>
    <p:extLst>
      <p:ext uri="{BB962C8B-B14F-4D97-AF65-F5344CB8AC3E}">
        <p14:creationId xmlns:p14="http://schemas.microsoft.com/office/powerpoint/2010/main" val="34431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smtClean="0"/>
              <a:t>https</a:t>
            </a:r>
            <a:r>
              <a:rPr lang="en-JM" sz="3200" dirty="0"/>
              <a:t>://www.accountingtools.com/articles/2017/5/14/financial-statement-analysis [Accessed 25 Sep. 2017</a:t>
            </a:r>
            <a:r>
              <a:rPr lang="en-JM" sz="3200" dirty="0" smtClean="0"/>
              <a:t>].</a:t>
            </a:r>
          </a:p>
          <a:p>
            <a:r>
              <a:rPr lang="en-JM" sz="3200" dirty="0" smtClean="0"/>
              <a:t>https</a:t>
            </a:r>
            <a:r>
              <a:rPr lang="en-JM" sz="3200" dirty="0"/>
              <a:t>://www.business.qld.gov.au/running-business/finances-cash-flow/managing-money/financial-statements-forecasts/ [Accessed 25 Sep. 2017].</a:t>
            </a:r>
          </a:p>
        </p:txBody>
      </p:sp>
      <p:sp>
        <p:nvSpPr>
          <p:cNvPr id="3" name="Title 2"/>
          <p:cNvSpPr>
            <a:spLocks noGrp="1"/>
          </p:cNvSpPr>
          <p:nvPr>
            <p:ph type="title"/>
          </p:nvPr>
        </p:nvSpPr>
        <p:spPr/>
        <p:txBody>
          <a:bodyPr/>
          <a:lstStyle/>
          <a:p>
            <a:pPr algn="ctr"/>
            <a:r>
              <a:rPr lang="en-JM" b="1" dirty="0" smtClean="0"/>
              <a:t>REFERENCES</a:t>
            </a:r>
            <a:endParaRPr lang="en-JM" b="1" dirty="0"/>
          </a:p>
        </p:txBody>
      </p:sp>
    </p:spTree>
    <p:extLst>
      <p:ext uri="{BB962C8B-B14F-4D97-AF65-F5344CB8AC3E}">
        <p14:creationId xmlns:p14="http://schemas.microsoft.com/office/powerpoint/2010/main" val="218013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smtClean="0"/>
              <a:t>https</a:t>
            </a:r>
            <a:r>
              <a:rPr lang="en-JM" sz="3200" dirty="0"/>
              <a:t>://www.cleverism.com/financial-statement-analysis-introduction/ [Accessed 25 Sep. 2017].</a:t>
            </a:r>
            <a:endParaRPr lang="en-JM" sz="3200" dirty="0" smtClean="0"/>
          </a:p>
        </p:txBody>
      </p:sp>
      <p:sp>
        <p:nvSpPr>
          <p:cNvPr id="3" name="Title 2"/>
          <p:cNvSpPr>
            <a:spLocks noGrp="1"/>
          </p:cNvSpPr>
          <p:nvPr>
            <p:ph type="title"/>
          </p:nvPr>
        </p:nvSpPr>
        <p:spPr/>
        <p:txBody>
          <a:bodyPr/>
          <a:lstStyle/>
          <a:p>
            <a:pPr algn="ctr"/>
            <a:r>
              <a:rPr lang="en-JM" b="1" dirty="0" smtClean="0"/>
              <a:t>REFERENCES</a:t>
            </a:r>
            <a:endParaRPr lang="en-JM" b="1" dirty="0"/>
          </a:p>
        </p:txBody>
      </p:sp>
    </p:spTree>
    <p:extLst>
      <p:ext uri="{BB962C8B-B14F-4D97-AF65-F5344CB8AC3E}">
        <p14:creationId xmlns:p14="http://schemas.microsoft.com/office/powerpoint/2010/main" val="154651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3600" dirty="0" smtClean="0"/>
              <a:t>1. Analyse the context and purpose of financial reporting.</a:t>
            </a:r>
          </a:p>
          <a:p>
            <a:r>
              <a:rPr lang="en-JM" sz="3600" dirty="0" smtClean="0"/>
              <a:t>2.Interpret Financial statements</a:t>
            </a:r>
          </a:p>
          <a:p>
            <a:r>
              <a:rPr lang="en-JM" sz="3600" dirty="0" smtClean="0"/>
              <a:t>3.Evaluate financial reporting standards and theoretical models and concepts</a:t>
            </a:r>
          </a:p>
          <a:p>
            <a:r>
              <a:rPr lang="en-JM" sz="3600" dirty="0" smtClean="0"/>
              <a:t>4. Evaluate international differences in financial reporting</a:t>
            </a:r>
            <a:endParaRPr lang="en-JM" sz="3600" dirty="0"/>
          </a:p>
        </p:txBody>
      </p:sp>
      <p:sp>
        <p:nvSpPr>
          <p:cNvPr id="3" name="Title 2"/>
          <p:cNvSpPr>
            <a:spLocks noGrp="1"/>
          </p:cNvSpPr>
          <p:nvPr>
            <p:ph type="title"/>
          </p:nvPr>
        </p:nvSpPr>
        <p:spPr/>
        <p:txBody>
          <a:bodyPr/>
          <a:lstStyle/>
          <a:p>
            <a:pPr algn="ctr"/>
            <a:r>
              <a:rPr lang="en-JM" b="1" dirty="0"/>
              <a:t>THE BASIC SYLLABUS</a:t>
            </a:r>
          </a:p>
        </p:txBody>
      </p:sp>
    </p:spTree>
    <p:extLst>
      <p:ext uri="{BB962C8B-B14F-4D97-AF65-F5344CB8AC3E}">
        <p14:creationId xmlns:p14="http://schemas.microsoft.com/office/powerpoint/2010/main" val="11944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JM" sz="3900" b="1" dirty="0"/>
              <a:t>Interpret Financial </a:t>
            </a:r>
            <a:r>
              <a:rPr lang="en-JM" sz="3900" b="1" dirty="0" smtClean="0"/>
              <a:t>Statements</a:t>
            </a:r>
            <a:endParaRPr lang="en-JM" sz="3900" b="1" dirty="0"/>
          </a:p>
          <a:p>
            <a:endParaRPr lang="en-JM" b="1" dirty="0"/>
          </a:p>
          <a:p>
            <a:endParaRPr lang="en-JM" b="1" dirty="0" smtClean="0"/>
          </a:p>
          <a:p>
            <a:endParaRPr lang="en-JM" b="1" dirty="0"/>
          </a:p>
          <a:p>
            <a:endParaRPr lang="en-JM" b="1" dirty="0" smtClean="0"/>
          </a:p>
          <a:p>
            <a:endParaRPr lang="en-JM" b="1" dirty="0"/>
          </a:p>
          <a:p>
            <a:endParaRPr lang="en-JM" b="1" dirty="0" smtClean="0"/>
          </a:p>
          <a:p>
            <a:r>
              <a:rPr lang="en-JM" b="1" dirty="0" smtClean="0"/>
              <a:t>P3: Interpret profit and loss, </a:t>
            </a:r>
            <a:r>
              <a:rPr lang="en-JM" b="1" dirty="0" err="1" smtClean="0"/>
              <a:t>cashflow</a:t>
            </a:r>
            <a:r>
              <a:rPr lang="en-JM" b="1" dirty="0" smtClean="0"/>
              <a:t> and balance statements </a:t>
            </a:r>
            <a:endParaRPr lang="en-JM" b="1" dirty="0"/>
          </a:p>
        </p:txBody>
      </p:sp>
      <p:sp>
        <p:nvSpPr>
          <p:cNvPr id="3" name="Title 2"/>
          <p:cNvSpPr>
            <a:spLocks noGrp="1"/>
          </p:cNvSpPr>
          <p:nvPr>
            <p:ph type="title"/>
          </p:nvPr>
        </p:nvSpPr>
        <p:spPr/>
        <p:txBody>
          <a:bodyPr/>
          <a:lstStyle/>
          <a:p>
            <a:pPr algn="ctr"/>
            <a:r>
              <a:rPr lang="en-JM" b="1" dirty="0" smtClean="0"/>
              <a:t>LEARNING OUTCOMES</a:t>
            </a:r>
            <a:endParaRPr lang="en-JM" b="1" dirty="0"/>
          </a:p>
        </p:txBody>
      </p:sp>
      <p:pic>
        <p:nvPicPr>
          <p:cNvPr id="4" name="Picture 3"/>
          <p:cNvPicPr>
            <a:picLocks noChangeAspect="1"/>
          </p:cNvPicPr>
          <p:nvPr/>
        </p:nvPicPr>
        <p:blipFill rotWithShape="1">
          <a:blip r:embed="rId2"/>
          <a:srcRect l="2462" t="2577" r="3457" b="3691"/>
          <a:stretch/>
        </p:blipFill>
        <p:spPr>
          <a:xfrm>
            <a:off x="3954161" y="2767914"/>
            <a:ext cx="3138617" cy="2092410"/>
          </a:xfrm>
          <a:prstGeom prst="rect">
            <a:avLst/>
          </a:prstGeom>
        </p:spPr>
      </p:pic>
    </p:spTree>
    <p:extLst>
      <p:ext uri="{BB962C8B-B14F-4D97-AF65-F5344CB8AC3E}">
        <p14:creationId xmlns:p14="http://schemas.microsoft.com/office/powerpoint/2010/main" val="175976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4336"/>
            <a:ext cx="10515600" cy="4841134"/>
          </a:xfrm>
        </p:spPr>
        <p:txBody>
          <a:bodyPr>
            <a:noAutofit/>
          </a:bodyPr>
          <a:lstStyle/>
          <a:p>
            <a:pPr marL="0" indent="0">
              <a:buNone/>
            </a:pPr>
            <a:r>
              <a:rPr lang="en-JM" sz="4000" dirty="0"/>
              <a:t>Financial Statement Analysis is a method of reviewing and </a:t>
            </a:r>
            <a:r>
              <a:rPr lang="en-JM" sz="4000" dirty="0" err="1"/>
              <a:t>analyzing</a:t>
            </a:r>
            <a:r>
              <a:rPr lang="en-JM" sz="4000" dirty="0"/>
              <a:t> a company’s accounting reports (financial statements) in order to gauge its past, present or projected future performance. This process of reviewing the financial statements allows for better economic decision making.</a:t>
            </a:r>
          </a:p>
        </p:txBody>
      </p:sp>
      <p:sp>
        <p:nvSpPr>
          <p:cNvPr id="3" name="Title 2"/>
          <p:cNvSpPr>
            <a:spLocks noGrp="1"/>
          </p:cNvSpPr>
          <p:nvPr>
            <p:ph type="title"/>
          </p:nvPr>
        </p:nvSpPr>
        <p:spPr/>
        <p:txBody>
          <a:bodyPr/>
          <a:lstStyle/>
          <a:p>
            <a:pPr algn="ctr"/>
            <a:r>
              <a:rPr lang="en-JM" b="1" dirty="0" smtClean="0"/>
              <a:t>OVERVIEW</a:t>
            </a:r>
            <a:endParaRPr lang="en-JM" b="1" dirty="0"/>
          </a:p>
        </p:txBody>
      </p:sp>
    </p:spTree>
    <p:extLst>
      <p:ext uri="{BB962C8B-B14F-4D97-AF65-F5344CB8AC3E}">
        <p14:creationId xmlns:p14="http://schemas.microsoft.com/office/powerpoint/2010/main" val="30203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dirty="0" smtClean="0"/>
              <a:t>Financial </a:t>
            </a:r>
            <a:r>
              <a:rPr lang="en-JM" dirty="0"/>
              <a:t>statement provides multiple years of data. Used together analysts can track performance measures across financial statements using several different methods for financial statement analysis, including vertical and horizontal analysis. An example of vertical analysis is when each line item on the financial statement is listed as a percentage of another. Horizontal analysis compares line items in each financial statement against previous time periods. In ratio analysis, line items from one financial statement are compared with line items from another. </a:t>
            </a:r>
          </a:p>
        </p:txBody>
      </p:sp>
      <p:sp>
        <p:nvSpPr>
          <p:cNvPr id="3" name="Title 2"/>
          <p:cNvSpPr>
            <a:spLocks noGrp="1"/>
          </p:cNvSpPr>
          <p:nvPr>
            <p:ph type="title"/>
          </p:nvPr>
        </p:nvSpPr>
        <p:spPr/>
        <p:txBody>
          <a:bodyPr/>
          <a:lstStyle/>
          <a:p>
            <a:pPr algn="ctr"/>
            <a:r>
              <a:rPr lang="en-US" b="1" dirty="0" smtClean="0"/>
              <a:t>FINANCIAL  STATEMENTS</a:t>
            </a:r>
            <a:endParaRPr lang="en-JM" b="1" dirty="0"/>
          </a:p>
        </p:txBody>
      </p:sp>
    </p:spTree>
    <p:extLst>
      <p:ext uri="{BB962C8B-B14F-4D97-AF65-F5344CB8AC3E}">
        <p14:creationId xmlns:p14="http://schemas.microsoft.com/office/powerpoint/2010/main" val="393617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a:t>A</a:t>
            </a:r>
            <a:r>
              <a:rPr lang="en-JM" sz="3200" dirty="0" smtClean="0"/>
              <a:t>nalysts </a:t>
            </a:r>
            <a:r>
              <a:rPr lang="en-JM" sz="3200" dirty="0"/>
              <a:t>like to know how many times a company can pay off debt with current earnings. Analysts can do this by dividing debt, which comes from the balance sheet, by net income, which comes from the income statement. Likewise, return on assets (ROA) and the return on equity (ROE) compare company net income found on the income statement with assets and stockholders' equity as found on the balance sheet.</a:t>
            </a:r>
          </a:p>
          <a:p>
            <a:endParaRPr lang="en-JM" sz="3200" dirty="0"/>
          </a:p>
        </p:txBody>
      </p:sp>
      <p:sp>
        <p:nvSpPr>
          <p:cNvPr id="3" name="Title 2"/>
          <p:cNvSpPr>
            <a:spLocks noGrp="1"/>
          </p:cNvSpPr>
          <p:nvPr>
            <p:ph type="title"/>
          </p:nvPr>
        </p:nvSpPr>
        <p:spPr/>
        <p:txBody>
          <a:bodyPr/>
          <a:lstStyle/>
          <a:p>
            <a:pPr algn="ctr"/>
            <a:r>
              <a:rPr lang="en-US" b="1" dirty="0" smtClean="0"/>
              <a:t>FINANCIAL  STATEMENTS</a:t>
            </a:r>
            <a:endParaRPr lang="en-JM" b="1" dirty="0"/>
          </a:p>
        </p:txBody>
      </p:sp>
    </p:spTree>
    <p:extLst>
      <p:ext uri="{BB962C8B-B14F-4D97-AF65-F5344CB8AC3E}">
        <p14:creationId xmlns:p14="http://schemas.microsoft.com/office/powerpoint/2010/main" val="30257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dirty="0"/>
              <a:t>There are a number of users of financial statement analysis. </a:t>
            </a:r>
            <a:r>
              <a:rPr lang="en-JM" dirty="0" smtClean="0"/>
              <a:t> They </a:t>
            </a:r>
            <a:r>
              <a:rPr lang="en-JM" dirty="0"/>
              <a:t>are:</a:t>
            </a:r>
          </a:p>
          <a:p>
            <a:r>
              <a:rPr lang="en-JM" b="1" dirty="0" smtClean="0"/>
              <a:t>Creditors</a:t>
            </a:r>
            <a:r>
              <a:rPr lang="en-JM" b="1" dirty="0"/>
              <a:t>. </a:t>
            </a:r>
            <a:r>
              <a:rPr lang="en-JM" dirty="0"/>
              <a:t>Anyone who has lent funds to a company is interested in its ability to pay back the debt, and so will focus on various cash flow measures.</a:t>
            </a:r>
          </a:p>
          <a:p>
            <a:r>
              <a:rPr lang="en-JM" b="1" dirty="0"/>
              <a:t>Investors. </a:t>
            </a:r>
            <a:r>
              <a:rPr lang="en-JM" dirty="0"/>
              <a:t>Both current and prospective investors examine financial statements to learn about a company's ability to continue issuing dividends, or to generate cash flow, or to continue growing at its historical rate (depending upon their investment philosophies</a:t>
            </a:r>
            <a:r>
              <a:rPr lang="en-JM" dirty="0" smtClean="0"/>
              <a:t>).</a:t>
            </a:r>
            <a:endParaRPr lang="en-JM" dirty="0"/>
          </a:p>
        </p:txBody>
      </p:sp>
      <p:sp>
        <p:nvSpPr>
          <p:cNvPr id="3" name="Title 2"/>
          <p:cNvSpPr>
            <a:spLocks noGrp="1"/>
          </p:cNvSpPr>
          <p:nvPr>
            <p:ph type="title"/>
          </p:nvPr>
        </p:nvSpPr>
        <p:spPr/>
        <p:txBody>
          <a:bodyPr/>
          <a:lstStyle/>
          <a:p>
            <a:r>
              <a:rPr lang="en-JM" b="1" dirty="0"/>
              <a:t>Users of Financial Statement Analysis</a:t>
            </a:r>
          </a:p>
        </p:txBody>
      </p:sp>
    </p:spTree>
    <p:extLst>
      <p:ext uri="{BB962C8B-B14F-4D97-AF65-F5344CB8AC3E}">
        <p14:creationId xmlns:p14="http://schemas.microsoft.com/office/powerpoint/2010/main" val="6125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JM" b="1" dirty="0" smtClean="0"/>
              <a:t>Management</a:t>
            </a:r>
            <a:r>
              <a:rPr lang="en-JM" dirty="0"/>
              <a:t>. The company controller prepares an ongoing analysis of the company's financial results, particularly in relation to a number of operational metrics that are not seen by outside entities (such as the cost per delivery, cost per distribution channel, profit by product, and so forth).</a:t>
            </a:r>
          </a:p>
          <a:p>
            <a:r>
              <a:rPr lang="en-JM" b="1" dirty="0"/>
              <a:t>Regulatory authorities</a:t>
            </a:r>
            <a:r>
              <a:rPr lang="en-JM" dirty="0"/>
              <a:t>. If a company is publicly held, its financial statements are examined by the </a:t>
            </a:r>
            <a:r>
              <a:rPr lang="en-JM" dirty="0" smtClean="0"/>
              <a:t>Jamaica Stock Exchange Council (</a:t>
            </a:r>
            <a:r>
              <a:rPr lang="en-JM" dirty="0"/>
              <a:t>if the company files </a:t>
            </a:r>
            <a:r>
              <a:rPr lang="en-JM" dirty="0" smtClean="0"/>
              <a:t>in Jamaica ) </a:t>
            </a:r>
            <a:r>
              <a:rPr lang="en-JM" dirty="0"/>
              <a:t>to see if its statements conform to the various accounting standards and the rules of the </a:t>
            </a:r>
            <a:r>
              <a:rPr lang="en-JM" dirty="0" smtClean="0"/>
              <a:t>JSEC</a:t>
            </a:r>
            <a:r>
              <a:rPr lang="en-JM" dirty="0"/>
              <a:t>.</a:t>
            </a:r>
          </a:p>
        </p:txBody>
      </p:sp>
      <p:sp>
        <p:nvSpPr>
          <p:cNvPr id="3" name="Title 2"/>
          <p:cNvSpPr>
            <a:spLocks noGrp="1"/>
          </p:cNvSpPr>
          <p:nvPr>
            <p:ph type="title"/>
          </p:nvPr>
        </p:nvSpPr>
        <p:spPr/>
        <p:txBody>
          <a:bodyPr/>
          <a:lstStyle/>
          <a:p>
            <a:r>
              <a:rPr lang="en-JM" b="1" dirty="0"/>
              <a:t>Users of Financial Statement Analysis</a:t>
            </a:r>
          </a:p>
        </p:txBody>
      </p:sp>
    </p:spTree>
    <p:extLst>
      <p:ext uri="{BB962C8B-B14F-4D97-AF65-F5344CB8AC3E}">
        <p14:creationId xmlns:p14="http://schemas.microsoft.com/office/powerpoint/2010/main" val="270134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938</Words>
  <Application>Microsoft Office PowerPoint</Application>
  <PresentationFormat>Widescreen</PresentationFormat>
  <Paragraphs>98</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Century Gothic</vt:lpstr>
      <vt:lpstr>Times New Roman</vt:lpstr>
      <vt:lpstr>Wingdings</vt:lpstr>
      <vt:lpstr>Presentation level design</vt:lpstr>
      <vt:lpstr>UNIT 13: FINANCIAL  REPORTING</vt:lpstr>
      <vt:lpstr>UNIT 13: FINANCIAL  REPORTING</vt:lpstr>
      <vt:lpstr>THE BASIC SYLLABUS</vt:lpstr>
      <vt:lpstr>LEARNING OUTCOMES</vt:lpstr>
      <vt:lpstr>OVERVIEW</vt:lpstr>
      <vt:lpstr>FINANCIAL  STATEMENTS</vt:lpstr>
      <vt:lpstr>FINANCIAL  STATEMENTS</vt:lpstr>
      <vt:lpstr>Users of Financial Statement Analysis</vt:lpstr>
      <vt:lpstr>Users of Financial Statement Analysis</vt:lpstr>
      <vt:lpstr>INTERPRET PROFIT AND LOSS</vt:lpstr>
      <vt:lpstr>INTERPRET PROFIT AND LOSS</vt:lpstr>
      <vt:lpstr>PROFIT AND LOSS/INCOME STATEMENT</vt:lpstr>
      <vt:lpstr>INTERPRET CASHFLOW</vt:lpstr>
      <vt:lpstr>CASHFLOW STATEMENT</vt:lpstr>
      <vt:lpstr>INTERPRET BALANCE SHEET STATEMENTS</vt:lpstr>
      <vt:lpstr>INTERPRET BALANCE SHEET STATEMENTS</vt:lpstr>
      <vt:lpstr>INTERPRET BALANCE SHEET STATEMENTS</vt:lpstr>
      <vt:lpstr>BALANCE SHEET /STATEMENT OF FINANCIAL POSITION</vt:lpstr>
      <vt:lpstr>REFERENCES</vt:lpstr>
      <vt:lpstr>REFERENCES</vt:lpstr>
      <vt:lpstr>REFERENCES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2017-08-30T22:25:26Z</dcterms:created>
  <dcterms:modified xsi:type="dcterms:W3CDTF">2017-09-25T13:58:45Z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