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2"/>
  </p:sldMasterIdLst>
  <p:notesMasterIdLst>
    <p:notesMasterId r:id="rId26"/>
  </p:notesMasterIdLst>
  <p:handoutMasterIdLst>
    <p:handoutMasterId r:id="rId27"/>
  </p:handoutMasterIdLst>
  <p:sldIdLst>
    <p:sldId id="257" r:id="rId3"/>
    <p:sldId id="258" r:id="rId4"/>
    <p:sldId id="259" r:id="rId5"/>
    <p:sldId id="260" r:id="rId6"/>
    <p:sldId id="261" r:id="rId7"/>
    <p:sldId id="290" r:id="rId8"/>
    <p:sldId id="291" r:id="rId9"/>
    <p:sldId id="292" r:id="rId10"/>
    <p:sldId id="293" r:id="rId11"/>
    <p:sldId id="294" r:id="rId12"/>
    <p:sldId id="295" r:id="rId13"/>
    <p:sldId id="303" r:id="rId14"/>
    <p:sldId id="304" r:id="rId15"/>
    <p:sldId id="306" r:id="rId16"/>
    <p:sldId id="307" r:id="rId17"/>
    <p:sldId id="314" r:id="rId18"/>
    <p:sldId id="305" r:id="rId19"/>
    <p:sldId id="310" r:id="rId20"/>
    <p:sldId id="311" r:id="rId21"/>
    <p:sldId id="312" r:id="rId22"/>
    <p:sldId id="316" r:id="rId23"/>
    <p:sldId id="262" r:id="rId24"/>
    <p:sldId id="288" r:id="rId2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4"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notesViewPr>
    <p:cSldViewPr snapToGrid="0" showGuides="1">
      <p:cViewPr varScale="1">
        <p:scale>
          <a:sx n="76" d="100"/>
          <a:sy n="76" d="100"/>
        </p:scale>
        <p:origin x="177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F8C66D5-35F2-4B2B-B66A-28018F619124}" type="datetimeFigureOut">
              <a:rPr lang="en-US" smtClean="0"/>
              <a:t>10/9/2017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C6073D5-63C2-4933-B970-D96552757D44}" type="slidenum">
              <a:rPr lang="en-US" smtClean="0"/>
              <a:t>‹#›</a:t>
            </a:fld>
            <a:endParaRPr lang="en-US"/>
          </a:p>
        </p:txBody>
      </p:sp>
    </p:spTree>
    <p:extLst>
      <p:ext uri="{BB962C8B-B14F-4D97-AF65-F5344CB8AC3E}">
        <p14:creationId xmlns:p14="http://schemas.microsoft.com/office/powerpoint/2010/main" val="10004818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54B7E8A-1102-47A1-B1C3-36AE88809383}" type="datetimeFigureOut">
              <a:rPr lang="en-US" smtClean="0"/>
              <a:t>10/9/2017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5A11EAB-687D-4AE4-B775-678A923E9436}" type="slidenum">
              <a:rPr lang="en-US" smtClean="0"/>
              <a:t>‹#›</a:t>
            </a:fld>
            <a:endParaRPr lang="en-US"/>
          </a:p>
        </p:txBody>
      </p:sp>
    </p:spTree>
    <p:extLst>
      <p:ext uri="{BB962C8B-B14F-4D97-AF65-F5344CB8AC3E}">
        <p14:creationId xmlns:p14="http://schemas.microsoft.com/office/powerpoint/2010/main" val="430103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A11EAB-687D-4AE4-B775-678A923E9436}" type="slidenum">
              <a:rPr lang="en-US" smtClean="0"/>
              <a:t>1</a:t>
            </a:fld>
            <a:endParaRPr lang="en-US"/>
          </a:p>
        </p:txBody>
      </p:sp>
    </p:spTree>
    <p:extLst>
      <p:ext uri="{BB962C8B-B14F-4D97-AF65-F5344CB8AC3E}">
        <p14:creationId xmlns:p14="http://schemas.microsoft.com/office/powerpoint/2010/main" val="79833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p:nvGrpSpPr>
        <p:grpSpPr>
          <a:xfrm>
            <a:off x="3048" y="0"/>
            <a:ext cx="12188952" cy="6858000"/>
            <a:chOff x="3048" y="0"/>
            <a:chExt cx="12188952" cy="6858000"/>
          </a:xfrm>
        </p:grpSpPr>
        <p:sp>
          <p:nvSpPr>
            <p:cNvPr id="4" name="Rectangle 3"/>
            <p:cNvSpPr/>
            <p:nvPr/>
          </p:nvSpPr>
          <p:spPr>
            <a:xfrm>
              <a:off x="3048" y="0"/>
              <a:ext cx="12188952" cy="6858000"/>
            </a:xfrm>
            <a:prstGeom prst="rect">
              <a:avLst/>
            </a:prstGeom>
            <a:solidFill>
              <a:schemeClr val="bg1"/>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grpSp>
          <p:nvGrpSpPr>
            <p:cNvPr id="18" name="Group 17"/>
            <p:cNvGrpSpPr/>
            <p:nvPr/>
          </p:nvGrpSpPr>
          <p:grpSpPr>
            <a:xfrm>
              <a:off x="1574798" y="3537161"/>
              <a:ext cx="9144001" cy="196717"/>
              <a:chOff x="1523999" y="4379129"/>
              <a:chExt cx="9144001" cy="196717"/>
            </a:xfrm>
          </p:grpSpPr>
          <p:sp>
            <p:nvSpPr>
              <p:cNvPr id="19" name="Rectangle 18" descr="Gold bar"/>
              <p:cNvSpPr>
                <a:spLocks noChangeArrowheads="1"/>
              </p:cNvSpPr>
              <p:nvPr/>
            </p:nvSpPr>
            <p:spPr bwMode="auto">
              <a:xfrm rot="16200000" flipH="1">
                <a:off x="2949872" y="2953256"/>
                <a:ext cx="196717" cy="3048463"/>
              </a:xfrm>
              <a:prstGeom prst="rect">
                <a:avLst/>
              </a:prstGeom>
              <a:solidFill>
                <a:schemeClr val="accent1"/>
              </a:solidFill>
              <a:ln w="9525">
                <a:noFill/>
                <a:miter lim="800000"/>
                <a:headEnd/>
                <a:tailEnd/>
              </a:ln>
              <a:effectLst>
                <a:reflection blurRad="6350" stA="50000" endA="300" endPos="38500" dist="50800" dir="5400000" sy="-100000" algn="bl" rotWithShape="0"/>
              </a:effectLst>
              <a:extLst/>
            </p:spPr>
            <p:txBody>
              <a:bodyPr wrap="none" anchor="ctr"/>
              <a:lstStyle/>
              <a:p>
                <a:pPr algn="ctr" eaLnBrk="1" hangingPunct="1"/>
                <a:endParaRPr lang="en-US" sz="2400">
                  <a:latin typeface="Times New Roman" panose="02020603050405020304" pitchFamily="18" charset="0"/>
                </a:endParaRPr>
              </a:p>
            </p:txBody>
          </p:sp>
          <p:sp>
            <p:nvSpPr>
              <p:cNvPr id="20" name="Rectangle 19" descr="Orange bar"/>
              <p:cNvSpPr>
                <a:spLocks noChangeArrowheads="1"/>
              </p:cNvSpPr>
              <p:nvPr/>
            </p:nvSpPr>
            <p:spPr bwMode="auto">
              <a:xfrm rot="16200000" flipH="1">
                <a:off x="5998335" y="2953256"/>
                <a:ext cx="196717" cy="3048463"/>
              </a:xfrm>
              <a:prstGeom prst="rect">
                <a:avLst/>
              </a:prstGeom>
              <a:solidFill>
                <a:schemeClr val="accent4"/>
              </a:solidFill>
              <a:ln w="9525">
                <a:noFill/>
                <a:miter lim="800000"/>
                <a:headEnd/>
                <a:tailEnd/>
              </a:ln>
              <a:effectLst>
                <a:reflection blurRad="6350" stA="50000" endA="300" endPos="38500" dist="50800" dir="5400000" sy="-100000" algn="bl" rotWithShape="0"/>
              </a:effectLst>
              <a:extLst/>
            </p:spPr>
            <p:txBody>
              <a:bodyPr wrap="none" anchor="ctr"/>
              <a:lstStyle/>
              <a:p>
                <a:pPr algn="ctr" eaLnBrk="1" hangingPunct="1"/>
                <a:endParaRPr lang="en-US" sz="2400">
                  <a:latin typeface="Times New Roman" panose="02020603050405020304" pitchFamily="18" charset="0"/>
                </a:endParaRPr>
              </a:p>
            </p:txBody>
          </p:sp>
          <p:sp>
            <p:nvSpPr>
              <p:cNvPr id="21" name="Rectangle 20" descr="Slate bar"/>
              <p:cNvSpPr>
                <a:spLocks noChangeArrowheads="1"/>
              </p:cNvSpPr>
              <p:nvPr/>
            </p:nvSpPr>
            <p:spPr bwMode="auto">
              <a:xfrm rot="16200000" flipH="1">
                <a:off x="9045410" y="2953256"/>
                <a:ext cx="196717" cy="3048463"/>
              </a:xfrm>
              <a:prstGeom prst="rect">
                <a:avLst/>
              </a:prstGeom>
              <a:solidFill>
                <a:schemeClr val="accent6"/>
              </a:solidFill>
              <a:ln w="9525">
                <a:noFill/>
                <a:miter lim="800000"/>
                <a:headEnd/>
                <a:tailEnd/>
              </a:ln>
              <a:effectLst>
                <a:reflection blurRad="6350" stA="50000" endA="300" endPos="38500" dist="50800" dir="5400000" sy="-100000" algn="bl" rotWithShape="0"/>
              </a:effectLst>
              <a:extLst/>
            </p:spPr>
            <p:txBody>
              <a:bodyPr wrap="none" anchor="ctr"/>
              <a:lstStyle/>
              <a:p>
                <a:pPr algn="ctr" eaLnBrk="1" hangingPunct="1"/>
                <a:endParaRPr lang="en-US" sz="2400">
                  <a:latin typeface="Times New Roman" panose="02020603050405020304" pitchFamily="18" charset="0"/>
                </a:endParaRPr>
              </a:p>
            </p:txBody>
          </p:sp>
        </p:grpSp>
      </p:grpSp>
      <p:sp>
        <p:nvSpPr>
          <p:cNvPr id="3" name="Subtitle 2"/>
          <p:cNvSpPr>
            <a:spLocks noGrp="1"/>
          </p:cNvSpPr>
          <p:nvPr>
            <p:ph type="subTitle" idx="1"/>
          </p:nvPr>
        </p:nvSpPr>
        <p:spPr>
          <a:xfrm>
            <a:off x="1524000" y="4056115"/>
            <a:ext cx="9144000" cy="1655762"/>
          </a:xfrm>
          <a:prstGeom prst="rect">
            <a:avLst/>
          </a:prstGeo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 name="Title 1"/>
          <p:cNvSpPr>
            <a:spLocks noGrp="1"/>
          </p:cNvSpPr>
          <p:nvPr>
            <p:ph type="ctrTitle"/>
          </p:nvPr>
        </p:nvSpPr>
        <p:spPr>
          <a:xfrm>
            <a:off x="1524000" y="912610"/>
            <a:ext cx="9144000" cy="2387600"/>
          </a:xfrm>
          <a:prstGeom prst="rect">
            <a:avLst/>
          </a:prstGeom>
        </p:spPr>
        <p:txBody>
          <a:bodyPr anchor="b"/>
          <a:lstStyle>
            <a:lvl1pPr algn="ctr">
              <a:defRPr sz="6000">
                <a:solidFill>
                  <a:schemeClr val="tx2"/>
                </a:solidFill>
              </a:defRPr>
            </a:lvl1pPr>
          </a:lstStyle>
          <a:p>
            <a:r>
              <a:rPr lang="en-US" smtClean="0"/>
              <a:t>Click to edit Master title style</a:t>
            </a:r>
            <a:endParaRPr lang="en-US"/>
          </a:p>
        </p:txBody>
      </p:sp>
      <p:sp>
        <p:nvSpPr>
          <p:cNvPr id="11"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5DE3B5DE-687E-4601-9C25-48F7ABE0D7C5}" type="datetime1">
              <a:rPr lang="en-US" smtClean="0"/>
              <a:t>10/9/2017</a:t>
            </a:fld>
            <a:endParaRPr lang="en-US"/>
          </a:p>
        </p:txBody>
      </p:sp>
      <p:sp>
        <p:nvSpPr>
          <p:cNvPr id="12"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13"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2810808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7"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BFD467DE-D084-42AA-B27F-22F6084CB8BB}" type="datetime1">
              <a:rPr lang="en-US" smtClean="0"/>
              <a:t>10/9/2017</a:t>
            </a:fld>
            <a:endParaRPr lang="en-US"/>
          </a:p>
        </p:txBody>
      </p:sp>
      <p:sp>
        <p:nvSpPr>
          <p:cNvPr id="8"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9"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2439293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smtClean="0"/>
              <a:t>Click to edit Master title style</a:t>
            </a:r>
            <a:endParaRPr lang="en-US"/>
          </a:p>
        </p:txBody>
      </p:sp>
      <p:sp>
        <p:nvSpPr>
          <p:cNvPr id="7"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3782E027-C2A0-4932-A761-986BAD82B671}" type="datetime1">
              <a:rPr lang="en-US" smtClean="0"/>
              <a:t>10/9/2017</a:t>
            </a:fld>
            <a:endParaRPr lang="en-US"/>
          </a:p>
        </p:txBody>
      </p:sp>
      <p:sp>
        <p:nvSpPr>
          <p:cNvPr id="8"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9"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1297126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7"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96AC42F1-294F-4AFB-8F78-2EF579F09459}" type="datetime1">
              <a:rPr lang="en-US" smtClean="0"/>
              <a:t>10/9/2017</a:t>
            </a:fld>
            <a:endParaRPr lang="en-US"/>
          </a:p>
        </p:txBody>
      </p:sp>
      <p:sp>
        <p:nvSpPr>
          <p:cNvPr id="8"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9"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1818076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2" name="Title 1"/>
          <p:cNvSpPr>
            <a:spLocks noGrp="1"/>
          </p:cNvSpPr>
          <p:nvPr>
            <p:ph type="title"/>
          </p:nvPr>
        </p:nvSpPr>
        <p:spPr>
          <a:xfrm>
            <a:off x="831850" y="1709738"/>
            <a:ext cx="10515600" cy="2862262"/>
          </a:xfrm>
          <a:prstGeom prst="rect">
            <a:avLst/>
          </a:prstGeom>
        </p:spPr>
        <p:txBody>
          <a:bodyPr anchor="b"/>
          <a:lstStyle>
            <a:lvl1pPr>
              <a:defRPr sz="6000"/>
            </a:lvl1pPr>
          </a:lstStyle>
          <a:p>
            <a:r>
              <a:rPr lang="en-US" smtClean="0"/>
              <a:t>Click to edit Master title style</a:t>
            </a:r>
            <a:endParaRPr lang="en-US"/>
          </a:p>
        </p:txBody>
      </p:sp>
      <p:sp>
        <p:nvSpPr>
          <p:cNvPr id="7"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1580A6EB-69F5-4723-B5E3-A6D9E36A957A}" type="datetime1">
              <a:rPr lang="en-US" smtClean="0"/>
              <a:t>10/9/2017</a:t>
            </a:fld>
            <a:endParaRPr lang="en-US"/>
          </a:p>
        </p:txBody>
      </p:sp>
      <p:sp>
        <p:nvSpPr>
          <p:cNvPr id="8"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9"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3294145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6172200" y="1825625"/>
            <a:ext cx="5181600" cy="43513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Content Placeholder 2"/>
          <p:cNvSpPr>
            <a:spLocks noGrp="1"/>
          </p:cNvSpPr>
          <p:nvPr>
            <p:ph sz="half" idx="1"/>
          </p:nvPr>
        </p:nvSpPr>
        <p:spPr>
          <a:xfrm>
            <a:off x="838200" y="1825625"/>
            <a:ext cx="5181600" cy="43513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8" name="Date Placeholder 3"/>
          <p:cNvSpPr>
            <a:spLocks noGrp="1"/>
          </p:cNvSpPr>
          <p:nvPr>
            <p:ph type="dt" sz="half" idx="10"/>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0FB02ED0-9CAE-481B-8D1D-B242F0282967}" type="datetime1">
              <a:rPr lang="en-US" smtClean="0"/>
              <a:t>10/9/2017</a:t>
            </a:fld>
            <a:endParaRPr lang="en-US"/>
          </a:p>
        </p:txBody>
      </p:sp>
      <p:sp>
        <p:nvSpPr>
          <p:cNvPr id="9"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10"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1717809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6" name="Content Placeholder 5"/>
          <p:cNvSpPr>
            <a:spLocks noGrp="1"/>
          </p:cNvSpPr>
          <p:nvPr>
            <p:ph sz="quarter" idx="4"/>
          </p:nvPr>
        </p:nvSpPr>
        <p:spPr>
          <a:xfrm>
            <a:off x="6189663" y="2193925"/>
            <a:ext cx="5157787" cy="39782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89663" y="1489075"/>
            <a:ext cx="5157787" cy="6413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1850" y="2193925"/>
            <a:ext cx="5156200" cy="39782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p:nvPr>
        </p:nvSpPr>
        <p:spPr>
          <a:xfrm>
            <a:off x="831850" y="1489075"/>
            <a:ext cx="5156200" cy="6413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831850" y="274638"/>
            <a:ext cx="10515600" cy="1143000"/>
          </a:xfrm>
          <a:prstGeom prst="rect">
            <a:avLst/>
          </a:prstGeom>
        </p:spPr>
        <p:txBody>
          <a:bodyPr/>
          <a:lstStyle/>
          <a:p>
            <a:r>
              <a:rPr lang="en-US" smtClean="0"/>
              <a:t>Click to edit Master title style</a:t>
            </a:r>
            <a:endParaRPr lang="en-US"/>
          </a:p>
        </p:txBody>
      </p:sp>
      <p:sp>
        <p:nvSpPr>
          <p:cNvPr id="10" name="Date Placeholder 3"/>
          <p:cNvSpPr>
            <a:spLocks noGrp="1"/>
          </p:cNvSpPr>
          <p:nvPr>
            <p:ph type="dt" sz="half" idx="10"/>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4696AB3F-7B84-45BD-A122-497866A73F4B}" type="datetime1">
              <a:rPr lang="en-US" smtClean="0"/>
              <a:t>10/9/2017</a:t>
            </a:fld>
            <a:endParaRPr lang="en-US"/>
          </a:p>
        </p:txBody>
      </p:sp>
      <p:sp>
        <p:nvSpPr>
          <p:cNvPr id="11" name="Footer Placeholder 4"/>
          <p:cNvSpPr>
            <a:spLocks noGrp="1"/>
          </p:cNvSpPr>
          <p:nvPr>
            <p:ph type="ftr" sz="quarter" idx="11"/>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12" name="Slide Number Placeholder 5"/>
          <p:cNvSpPr>
            <a:spLocks noGrp="1"/>
          </p:cNvSpPr>
          <p:nvPr>
            <p:ph type="sldNum" sz="quarter" idx="12"/>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2510624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6"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6395E536-1457-4CE4-8497-197239F05587}" type="datetime1">
              <a:rPr lang="en-US" smtClean="0"/>
              <a:t>10/9/2017</a:t>
            </a:fld>
            <a:endParaRPr lang="en-US"/>
          </a:p>
        </p:txBody>
      </p:sp>
      <p:sp>
        <p:nvSpPr>
          <p:cNvPr id="7"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8"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94028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A4AF2F65-2726-4707-A7A6-DE21D14E80C5}" type="datetime1">
              <a:rPr lang="en-US" smtClean="0"/>
              <a:t>10/9/2017</a:t>
            </a:fld>
            <a:endParaRPr lang="en-US"/>
          </a:p>
        </p:txBody>
      </p:sp>
      <p:sp>
        <p:nvSpPr>
          <p:cNvPr id="6"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7"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1552341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101850"/>
            <a:ext cx="3932237" cy="375920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a:p>
        </p:txBody>
      </p:sp>
      <p:sp>
        <p:nvSpPr>
          <p:cNvPr id="8" name="Date Placeholder 3"/>
          <p:cNvSpPr>
            <a:spLocks noGrp="1"/>
          </p:cNvSpPr>
          <p:nvPr>
            <p:ph type="dt" sz="half" idx="10"/>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1FA85564-6B99-4FC4-9CE3-22E750398B2E}" type="datetime1">
              <a:rPr lang="en-US" smtClean="0"/>
              <a:t>10/9/2017</a:t>
            </a:fld>
            <a:endParaRPr lang="en-US"/>
          </a:p>
        </p:txBody>
      </p:sp>
      <p:sp>
        <p:nvSpPr>
          <p:cNvPr id="9"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10"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3014592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101850"/>
            <a:ext cx="3932237" cy="375920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a:p>
        </p:txBody>
      </p:sp>
      <p:sp>
        <p:nvSpPr>
          <p:cNvPr id="8" name="Date Placeholder 3"/>
          <p:cNvSpPr>
            <a:spLocks noGrp="1"/>
          </p:cNvSpPr>
          <p:nvPr>
            <p:ph type="dt" sz="half" idx="10"/>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2BCD2BEA-7F40-407D-B082-13022E8B2C99}" type="datetime1">
              <a:rPr lang="en-US" smtClean="0"/>
              <a:t>10/9/2017</a:t>
            </a:fld>
            <a:endParaRPr lang="en-US"/>
          </a:p>
        </p:txBody>
      </p:sp>
      <p:sp>
        <p:nvSpPr>
          <p:cNvPr id="9"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10"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1595501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grpSp>
        <p:nvGrpSpPr>
          <p:cNvPr id="9" name="Group 8"/>
          <p:cNvGrpSpPr/>
          <p:nvPr/>
        </p:nvGrpSpPr>
        <p:grpSpPr>
          <a:xfrm>
            <a:off x="0" y="-6"/>
            <a:ext cx="12188952" cy="6858006"/>
            <a:chOff x="-2728" y="-5"/>
            <a:chExt cx="12188952" cy="6858006"/>
          </a:xfrm>
        </p:grpSpPr>
        <p:sp>
          <p:nvSpPr>
            <p:cNvPr id="26" name="Rectangle 25"/>
            <p:cNvSpPr/>
            <p:nvPr/>
          </p:nvSpPr>
          <p:spPr>
            <a:xfrm>
              <a:off x="-2728" y="1"/>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p:cNvGrpSpPr/>
            <p:nvPr/>
          </p:nvGrpSpPr>
          <p:grpSpPr>
            <a:xfrm>
              <a:off x="-2727" y="-5"/>
              <a:ext cx="716424" cy="6858000"/>
              <a:chOff x="-2727" y="-5"/>
              <a:chExt cx="716424" cy="6858000"/>
            </a:xfrm>
          </p:grpSpPr>
          <p:grpSp>
            <p:nvGrpSpPr>
              <p:cNvPr id="40" name="Group 39"/>
              <p:cNvGrpSpPr/>
              <p:nvPr/>
            </p:nvGrpSpPr>
            <p:grpSpPr>
              <a:xfrm>
                <a:off x="-2727" y="-5"/>
                <a:ext cx="571473" cy="6858000"/>
                <a:chOff x="6048440" y="-936481"/>
                <a:chExt cx="196717" cy="9144001"/>
              </a:xfrm>
            </p:grpSpPr>
            <p:sp>
              <p:nvSpPr>
                <p:cNvPr id="46" name="Rectangle 45" descr="Gold bar"/>
                <p:cNvSpPr>
                  <a:spLocks noChangeArrowheads="1"/>
                </p:cNvSpPr>
                <p:nvPr/>
              </p:nvSpPr>
              <p:spPr bwMode="auto">
                <a:xfrm rot="10800000" flipH="1">
                  <a:off x="6048440" y="5159057"/>
                  <a:ext cx="196717" cy="3048463"/>
                </a:xfrm>
                <a:prstGeom prst="rect">
                  <a:avLst/>
                </a:prstGeom>
                <a:solidFill>
                  <a:schemeClr val="accent6"/>
                </a:solidFill>
                <a:ln w="9525">
                  <a:noFill/>
                  <a:miter lim="800000"/>
                  <a:headEnd/>
                  <a:tailEnd/>
                </a:ln>
                <a:effectLst/>
                <a:extLst/>
              </p:spPr>
              <p:txBody>
                <a:bodyPr wrap="none" anchor="ctr"/>
                <a:lstStyle/>
                <a:p>
                  <a:pPr algn="ctr" eaLnBrk="1" hangingPunct="1"/>
                  <a:endParaRPr lang="en-US" sz="2400">
                    <a:latin typeface="Times New Roman" panose="02020603050405020304" pitchFamily="18" charset="0"/>
                  </a:endParaRPr>
                </a:p>
              </p:txBody>
            </p:sp>
            <p:sp>
              <p:nvSpPr>
                <p:cNvPr id="47" name="Rectangle 46" descr="Orange bar"/>
                <p:cNvSpPr>
                  <a:spLocks noChangeArrowheads="1"/>
                </p:cNvSpPr>
                <p:nvPr/>
              </p:nvSpPr>
              <p:spPr bwMode="auto">
                <a:xfrm rot="10800000" flipH="1">
                  <a:off x="6048440" y="2110594"/>
                  <a:ext cx="196717" cy="3048463"/>
                </a:xfrm>
                <a:prstGeom prst="rect">
                  <a:avLst/>
                </a:prstGeom>
                <a:solidFill>
                  <a:schemeClr val="accent4"/>
                </a:solidFill>
                <a:ln w="9525">
                  <a:noFill/>
                  <a:miter lim="800000"/>
                  <a:headEnd/>
                  <a:tailEnd/>
                </a:ln>
                <a:effectLst/>
                <a:extLst/>
              </p:spPr>
              <p:txBody>
                <a:bodyPr wrap="none" anchor="ctr"/>
                <a:lstStyle/>
                <a:p>
                  <a:pPr algn="ctr" eaLnBrk="1" hangingPunct="1"/>
                  <a:endParaRPr lang="en-US" sz="2400">
                    <a:latin typeface="Times New Roman" panose="02020603050405020304" pitchFamily="18" charset="0"/>
                  </a:endParaRPr>
                </a:p>
              </p:txBody>
            </p:sp>
            <p:sp>
              <p:nvSpPr>
                <p:cNvPr id="48" name="Rectangle 47" descr="Slate bar"/>
                <p:cNvSpPr>
                  <a:spLocks noChangeArrowheads="1"/>
                </p:cNvSpPr>
                <p:nvPr/>
              </p:nvSpPr>
              <p:spPr bwMode="auto">
                <a:xfrm rot="10800000" flipH="1">
                  <a:off x="6048440" y="-936481"/>
                  <a:ext cx="196717" cy="3048463"/>
                </a:xfrm>
                <a:prstGeom prst="rect">
                  <a:avLst/>
                </a:prstGeom>
                <a:solidFill>
                  <a:schemeClr val="accent1"/>
                </a:solidFill>
                <a:ln w="9525">
                  <a:noFill/>
                  <a:miter lim="800000"/>
                  <a:headEnd/>
                  <a:tailEnd/>
                </a:ln>
                <a:effectLst/>
                <a:extLst/>
              </p:spPr>
              <p:txBody>
                <a:bodyPr wrap="none" anchor="ctr"/>
                <a:lstStyle/>
                <a:p>
                  <a:pPr algn="ctr" eaLnBrk="1" hangingPunct="1"/>
                  <a:endParaRPr lang="en-US" sz="2400">
                    <a:latin typeface="Times New Roman" panose="02020603050405020304" pitchFamily="18" charset="0"/>
                  </a:endParaRPr>
                </a:p>
              </p:txBody>
            </p:sp>
          </p:grpSp>
          <p:grpSp>
            <p:nvGrpSpPr>
              <p:cNvPr id="41" name="Group 40"/>
              <p:cNvGrpSpPr/>
              <p:nvPr/>
            </p:nvGrpSpPr>
            <p:grpSpPr>
              <a:xfrm>
                <a:off x="566005" y="-5"/>
                <a:ext cx="147692" cy="6858000"/>
                <a:chOff x="6048440" y="-936481"/>
                <a:chExt cx="196717" cy="9144001"/>
              </a:xfrm>
            </p:grpSpPr>
            <p:sp>
              <p:nvSpPr>
                <p:cNvPr id="43" name="Rectangle 42" descr="Gold bar"/>
                <p:cNvSpPr>
                  <a:spLocks noChangeArrowheads="1"/>
                </p:cNvSpPr>
                <p:nvPr/>
              </p:nvSpPr>
              <p:spPr bwMode="auto">
                <a:xfrm rot="10800000" flipH="1">
                  <a:off x="6048440" y="5159057"/>
                  <a:ext cx="196717" cy="3048463"/>
                </a:xfrm>
                <a:prstGeom prst="rect">
                  <a:avLst/>
                </a:prstGeom>
                <a:gradFill flip="none" rotWithShape="1">
                  <a:gsLst>
                    <a:gs pos="0">
                      <a:schemeClr val="accent6">
                        <a:lumMod val="40000"/>
                        <a:lumOff val="60000"/>
                      </a:schemeClr>
                    </a:gs>
                    <a:gs pos="100000">
                      <a:prstClr val="white"/>
                    </a:gs>
                  </a:gsLst>
                  <a:lin ang="0" scaled="1"/>
                  <a:tileRect/>
                </a:gradFill>
                <a:ln w="9525">
                  <a:noFill/>
                  <a:miter lim="800000"/>
                  <a:headEnd/>
                  <a:tailEnd/>
                </a:ln>
                <a:effectLst/>
                <a:extLst/>
              </p:spPr>
              <p:txBody>
                <a:bodyPr wrap="none" anchor="ctr"/>
                <a:lstStyle/>
                <a:p>
                  <a:pPr lvl="0" algn="ctr"/>
                  <a:endParaRPr lang="en-US" sz="2400">
                    <a:latin typeface="Times New Roman" panose="02020603050405020304" pitchFamily="18" charset="0"/>
                  </a:endParaRPr>
                </a:p>
              </p:txBody>
            </p:sp>
            <p:sp>
              <p:nvSpPr>
                <p:cNvPr id="44" name="Rectangle 43" descr="Orange bar"/>
                <p:cNvSpPr>
                  <a:spLocks noChangeArrowheads="1"/>
                </p:cNvSpPr>
                <p:nvPr/>
              </p:nvSpPr>
              <p:spPr bwMode="auto">
                <a:xfrm rot="10800000" flipH="1">
                  <a:off x="6048440" y="2110594"/>
                  <a:ext cx="196717" cy="3048463"/>
                </a:xfrm>
                <a:prstGeom prst="rect">
                  <a:avLst/>
                </a:prstGeom>
                <a:gradFill flip="none" rotWithShape="1">
                  <a:gsLst>
                    <a:gs pos="0">
                      <a:schemeClr val="accent4">
                        <a:lumMod val="40000"/>
                        <a:lumOff val="60000"/>
                      </a:schemeClr>
                    </a:gs>
                    <a:gs pos="100000">
                      <a:prstClr val="white"/>
                    </a:gs>
                  </a:gsLst>
                  <a:lin ang="0" scaled="1"/>
                  <a:tileRect/>
                </a:gradFill>
                <a:ln w="9525">
                  <a:noFill/>
                  <a:miter lim="800000"/>
                  <a:headEnd/>
                  <a:tailEnd/>
                </a:ln>
                <a:effectLst/>
                <a:extLst/>
              </p:spPr>
              <p:txBody>
                <a:bodyPr wrap="none" anchor="ctr"/>
                <a:lstStyle/>
                <a:p>
                  <a:pPr algn="ctr" eaLnBrk="1" hangingPunct="1"/>
                  <a:endParaRPr lang="en-US" sz="2400">
                    <a:latin typeface="Times New Roman" panose="02020603050405020304" pitchFamily="18" charset="0"/>
                  </a:endParaRPr>
                </a:p>
              </p:txBody>
            </p:sp>
            <p:sp>
              <p:nvSpPr>
                <p:cNvPr id="45" name="Rectangle 44" descr="Slate bar"/>
                <p:cNvSpPr>
                  <a:spLocks noChangeArrowheads="1"/>
                </p:cNvSpPr>
                <p:nvPr/>
              </p:nvSpPr>
              <p:spPr bwMode="auto">
                <a:xfrm rot="10800000" flipH="1">
                  <a:off x="6048440" y="-936481"/>
                  <a:ext cx="196717" cy="3048463"/>
                </a:xfrm>
                <a:prstGeom prst="rect">
                  <a:avLst/>
                </a:prstGeom>
                <a:gradFill flip="none" rotWithShape="1">
                  <a:gsLst>
                    <a:gs pos="0">
                      <a:schemeClr val="accent1">
                        <a:lumMod val="60000"/>
                        <a:lumOff val="40000"/>
                      </a:schemeClr>
                    </a:gs>
                    <a:gs pos="100000">
                      <a:schemeClr val="bg1"/>
                    </a:gs>
                  </a:gsLst>
                  <a:lin ang="0" scaled="1"/>
                  <a:tileRect/>
                </a:gradFill>
                <a:ln w="9525">
                  <a:noFill/>
                  <a:miter lim="800000"/>
                  <a:headEnd/>
                  <a:tailEnd/>
                </a:ln>
                <a:effectLst/>
                <a:extLst/>
              </p:spPr>
              <p:txBody>
                <a:bodyPr wrap="none" anchor="ctr"/>
                <a:lstStyle/>
                <a:p>
                  <a:pPr algn="ctr" eaLnBrk="1" hangingPunct="1"/>
                  <a:endParaRPr lang="en-US" sz="2400">
                    <a:latin typeface="Times New Roman" panose="02020603050405020304" pitchFamily="18" charset="0"/>
                  </a:endParaRPr>
                </a:p>
              </p:txBody>
            </p:sp>
          </p:grpSp>
          <p:sp>
            <p:nvSpPr>
              <p:cNvPr id="42" name="Rectangle 41"/>
              <p:cNvSpPr/>
              <p:nvPr/>
            </p:nvSpPr>
            <p:spPr>
              <a:xfrm>
                <a:off x="646782" y="-5"/>
                <a:ext cx="45719" cy="6858000"/>
              </a:xfrm>
              <a:prstGeom prst="rect">
                <a:avLst/>
              </a:prstGeom>
              <a:solidFill>
                <a:schemeClr val="bg1"/>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grpSp>
      </p:grpSp>
      <p:sp>
        <p:nvSpPr>
          <p:cNvPr id="3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CA734DBA-6852-4C6A-AB8B-E28C0C52CB53}" type="datetime1">
              <a:rPr lang="en-US" smtClean="0"/>
              <a:t>10/9/2017</a:t>
            </a:fld>
            <a:endParaRPr lang="en-US"/>
          </a:p>
        </p:txBody>
      </p:sp>
      <p:sp>
        <p:nvSpPr>
          <p:cNvPr id="3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3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
        <p:nvSpPr>
          <p:cNvPr id="37"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8"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317190883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914400" rtl="0" eaLnBrk="1" latinLnBrk="0" hangingPunct="1">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b="1" dirty="0" smtClean="0"/>
              <a:t>UNIT CODE: K/508/0526</a:t>
            </a:r>
          </a:p>
          <a:p>
            <a:r>
              <a:rPr lang="en-US" b="1" dirty="0" smtClean="0"/>
              <a:t>CREDIT  VALUE: 15</a:t>
            </a:r>
          </a:p>
          <a:p>
            <a:endParaRPr lang="en-US" dirty="0"/>
          </a:p>
          <a:p>
            <a:endParaRPr lang="en-US" dirty="0"/>
          </a:p>
        </p:txBody>
      </p:sp>
      <p:sp>
        <p:nvSpPr>
          <p:cNvPr id="2" name="Title 1"/>
          <p:cNvSpPr>
            <a:spLocks noGrp="1"/>
          </p:cNvSpPr>
          <p:nvPr>
            <p:ph type="ctrTitle"/>
          </p:nvPr>
        </p:nvSpPr>
        <p:spPr/>
        <p:txBody>
          <a:bodyPr/>
          <a:lstStyle/>
          <a:p>
            <a:r>
              <a:rPr lang="en-US" b="1" dirty="0" smtClean="0"/>
              <a:t>UNIT 13: FINANCIAL  REPORTING</a:t>
            </a:r>
            <a:endParaRPr lang="en-US" b="1" dirty="0"/>
          </a:p>
        </p:txBody>
      </p:sp>
      <p:pic>
        <p:nvPicPr>
          <p:cNvPr id="4" name="Picture 3"/>
          <p:cNvPicPr>
            <a:picLocks noChangeAspect="1"/>
          </p:cNvPicPr>
          <p:nvPr/>
        </p:nvPicPr>
        <p:blipFill>
          <a:blip r:embed="rId3"/>
          <a:stretch>
            <a:fillRect/>
          </a:stretch>
        </p:blipFill>
        <p:spPr>
          <a:xfrm>
            <a:off x="7883611" y="4056115"/>
            <a:ext cx="3048000" cy="2146102"/>
          </a:xfrm>
          <a:prstGeom prst="rect">
            <a:avLst/>
          </a:prstGeom>
        </p:spPr>
      </p:pic>
    </p:spTree>
    <p:extLst>
      <p:ext uri="{BB962C8B-B14F-4D97-AF65-F5344CB8AC3E}">
        <p14:creationId xmlns:p14="http://schemas.microsoft.com/office/powerpoint/2010/main" val="821985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JM" sz="3600" dirty="0"/>
              <a:t>The Weighted Average Cost of Capital (WACC) serves as the discount rate for calculating the Net Present Value (NPV) of a business.  It is also used to evaluate investment opportunities, as it is considered to represent the firm’s opportunity cost.</a:t>
            </a:r>
          </a:p>
          <a:p>
            <a:endParaRPr lang="en-JM" sz="3600" dirty="0"/>
          </a:p>
        </p:txBody>
      </p:sp>
      <p:sp>
        <p:nvSpPr>
          <p:cNvPr id="3" name="Title 2"/>
          <p:cNvSpPr>
            <a:spLocks noGrp="1"/>
          </p:cNvSpPr>
          <p:nvPr>
            <p:ph type="title"/>
          </p:nvPr>
        </p:nvSpPr>
        <p:spPr/>
        <p:txBody>
          <a:bodyPr>
            <a:normAutofit fontScale="90000"/>
          </a:bodyPr>
          <a:lstStyle/>
          <a:p>
            <a:pPr algn="ctr"/>
            <a:r>
              <a:rPr lang="en-US" b="1" dirty="0" smtClean="0"/>
              <a:t>WEIGHTED AVARAGE COST OF CAPITAL (WACC)</a:t>
            </a:r>
            <a:endParaRPr lang="en-JM" b="1" dirty="0"/>
          </a:p>
        </p:txBody>
      </p:sp>
    </p:spTree>
    <p:extLst>
      <p:ext uri="{BB962C8B-B14F-4D97-AF65-F5344CB8AC3E}">
        <p14:creationId xmlns:p14="http://schemas.microsoft.com/office/powerpoint/2010/main" val="382650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JM" sz="3600" dirty="0" smtClean="0"/>
              <a:t>A </a:t>
            </a:r>
            <a:r>
              <a:rPr lang="en-JM" sz="3600" dirty="0"/>
              <a:t>company will commonly use it’s WACC as a hurdle rate for evaluating mergers and acquisitions as well financial </a:t>
            </a:r>
            <a:r>
              <a:rPr lang="en-JM" sz="3600" dirty="0" err="1"/>
              <a:t>modeling</a:t>
            </a:r>
            <a:r>
              <a:rPr lang="en-JM" sz="3600" dirty="0"/>
              <a:t> of internal investments.  If an investment opportunity has a lower Internal Rate of Return (IRR) than it’s WACC, it should buy back its own shares instead of investing in the project.</a:t>
            </a:r>
          </a:p>
        </p:txBody>
      </p:sp>
      <p:sp>
        <p:nvSpPr>
          <p:cNvPr id="3" name="Title 2"/>
          <p:cNvSpPr>
            <a:spLocks noGrp="1"/>
          </p:cNvSpPr>
          <p:nvPr>
            <p:ph type="title"/>
          </p:nvPr>
        </p:nvSpPr>
        <p:spPr/>
        <p:txBody>
          <a:bodyPr>
            <a:normAutofit fontScale="90000"/>
          </a:bodyPr>
          <a:lstStyle/>
          <a:p>
            <a:pPr algn="ctr"/>
            <a:r>
              <a:rPr lang="en-US" b="1" dirty="0" smtClean="0"/>
              <a:t>WEIGHTED AVARAGE COST OF CAPITAL (WACC)</a:t>
            </a:r>
            <a:endParaRPr lang="en-JM" b="1" dirty="0"/>
          </a:p>
        </p:txBody>
      </p:sp>
    </p:spTree>
    <p:extLst>
      <p:ext uri="{BB962C8B-B14F-4D97-AF65-F5344CB8AC3E}">
        <p14:creationId xmlns:p14="http://schemas.microsoft.com/office/powerpoint/2010/main" val="515601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825625"/>
            <a:ext cx="10515600" cy="4949248"/>
          </a:xfrm>
        </p:spPr>
        <p:txBody>
          <a:bodyPr>
            <a:noAutofit/>
          </a:bodyPr>
          <a:lstStyle/>
          <a:p>
            <a:r>
              <a:rPr lang="en-JM" sz="4800" dirty="0"/>
              <a:t>Ideally, WACC should be estimated using target capital structure, which is the capital structure the company’s management intends to maintain in the long-run. </a:t>
            </a:r>
          </a:p>
        </p:txBody>
      </p:sp>
      <p:sp>
        <p:nvSpPr>
          <p:cNvPr id="3" name="Title 2"/>
          <p:cNvSpPr>
            <a:spLocks noGrp="1"/>
          </p:cNvSpPr>
          <p:nvPr>
            <p:ph type="title"/>
          </p:nvPr>
        </p:nvSpPr>
        <p:spPr/>
        <p:txBody>
          <a:bodyPr>
            <a:normAutofit fontScale="90000"/>
          </a:bodyPr>
          <a:lstStyle/>
          <a:p>
            <a:pPr algn="ctr"/>
            <a:r>
              <a:rPr lang="en-US" b="1" dirty="0" smtClean="0"/>
              <a:t>WEIGHTED AVARAGE COST OF CAPITAL (WACC)</a:t>
            </a:r>
            <a:endParaRPr lang="en-JM" b="1" dirty="0"/>
          </a:p>
        </p:txBody>
      </p:sp>
    </p:spTree>
    <p:extLst>
      <p:ext uri="{BB962C8B-B14F-4D97-AF65-F5344CB8AC3E}">
        <p14:creationId xmlns:p14="http://schemas.microsoft.com/office/powerpoint/2010/main" val="2783506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825625"/>
            <a:ext cx="10515600" cy="4949248"/>
          </a:xfrm>
        </p:spPr>
        <p:txBody>
          <a:bodyPr>
            <a:noAutofit/>
          </a:bodyPr>
          <a:lstStyle/>
          <a:p>
            <a:r>
              <a:rPr lang="en-JM" sz="5400" dirty="0" smtClean="0"/>
              <a:t>For </a:t>
            </a:r>
            <a:r>
              <a:rPr lang="en-JM" sz="5400" dirty="0"/>
              <a:t>practical purposes, market values are usually used and where the market values are not available, book values may be used to find out the weight</a:t>
            </a:r>
            <a:r>
              <a:rPr lang="en-JM" sz="4000" dirty="0"/>
              <a:t>.</a:t>
            </a:r>
          </a:p>
        </p:txBody>
      </p:sp>
      <p:sp>
        <p:nvSpPr>
          <p:cNvPr id="3" name="Title 2"/>
          <p:cNvSpPr>
            <a:spLocks noGrp="1"/>
          </p:cNvSpPr>
          <p:nvPr>
            <p:ph type="title"/>
          </p:nvPr>
        </p:nvSpPr>
        <p:spPr/>
        <p:txBody>
          <a:bodyPr>
            <a:normAutofit fontScale="90000"/>
          </a:bodyPr>
          <a:lstStyle/>
          <a:p>
            <a:pPr algn="ctr"/>
            <a:r>
              <a:rPr lang="en-US" b="1" dirty="0" smtClean="0"/>
              <a:t>WEIGHTED AVARAGE COST OF CAPITAL (WACC)</a:t>
            </a:r>
            <a:endParaRPr lang="en-JM" b="1" dirty="0"/>
          </a:p>
        </p:txBody>
      </p:sp>
    </p:spTree>
    <p:extLst>
      <p:ext uri="{BB962C8B-B14F-4D97-AF65-F5344CB8AC3E}">
        <p14:creationId xmlns:p14="http://schemas.microsoft.com/office/powerpoint/2010/main" val="1544508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825625"/>
            <a:ext cx="10515600" cy="4949248"/>
          </a:xfrm>
        </p:spPr>
        <p:txBody>
          <a:bodyPr>
            <a:noAutofit/>
          </a:bodyPr>
          <a:lstStyle/>
          <a:p>
            <a:pPr marL="0" indent="0">
              <a:buNone/>
            </a:pPr>
            <a:r>
              <a:rPr lang="en-JM" sz="4000" b="1" smtClean="0"/>
              <a:t>QUIZ:</a:t>
            </a:r>
            <a:endParaRPr lang="en-JM" sz="4000" b="1" dirty="0"/>
          </a:p>
        </p:txBody>
      </p:sp>
      <p:sp>
        <p:nvSpPr>
          <p:cNvPr id="3" name="Title 2"/>
          <p:cNvSpPr>
            <a:spLocks noGrp="1"/>
          </p:cNvSpPr>
          <p:nvPr>
            <p:ph type="title"/>
          </p:nvPr>
        </p:nvSpPr>
        <p:spPr/>
        <p:txBody>
          <a:bodyPr>
            <a:normAutofit fontScale="90000"/>
          </a:bodyPr>
          <a:lstStyle/>
          <a:p>
            <a:pPr algn="ctr"/>
            <a:r>
              <a:rPr lang="en-US" b="1" dirty="0" smtClean="0"/>
              <a:t>WEIGHTED AVARAGE COST OF CAPITAL (WACC</a:t>
            </a:r>
            <a:r>
              <a:rPr lang="en-US" b="1" dirty="0" smtClean="0"/>
              <a:t>) </a:t>
            </a:r>
            <a:endParaRPr lang="en-JM" b="1" dirty="0"/>
          </a:p>
        </p:txBody>
      </p:sp>
      <p:graphicFrame>
        <p:nvGraphicFramePr>
          <p:cNvPr id="4" name="Table 3"/>
          <p:cNvGraphicFramePr>
            <a:graphicFrameLocks noGrp="1"/>
          </p:cNvGraphicFramePr>
          <p:nvPr>
            <p:extLst>
              <p:ext uri="{D42A27DB-BD31-4B8C-83A1-F6EECF244321}">
                <p14:modId xmlns:p14="http://schemas.microsoft.com/office/powerpoint/2010/main" val="4159016821"/>
              </p:ext>
            </p:extLst>
          </p:nvPr>
        </p:nvGraphicFramePr>
        <p:xfrm>
          <a:off x="2309812" y="2561114"/>
          <a:ext cx="7572375" cy="3924746"/>
        </p:xfrm>
        <a:graphic>
          <a:graphicData uri="http://schemas.openxmlformats.org/drawingml/2006/table">
            <a:tbl>
              <a:tblPr/>
              <a:tblGrid>
                <a:gridCol w="2524125"/>
                <a:gridCol w="2524125"/>
                <a:gridCol w="2524125"/>
              </a:tblGrid>
              <a:tr h="529529">
                <a:tc>
                  <a:txBody>
                    <a:bodyPr/>
                    <a:lstStyle/>
                    <a:p>
                      <a:pPr algn="l"/>
                      <a:r>
                        <a:rPr lang="en-JM" b="1" dirty="0">
                          <a:effectLst/>
                        </a:rPr>
                        <a:t>In US $</a:t>
                      </a:r>
                      <a:endParaRPr lang="en-JM" dirty="0">
                        <a:effectLst/>
                      </a:endParaRPr>
                    </a:p>
                  </a:txBody>
                  <a:tcPr marT="57150" marB="571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a:r>
                        <a:rPr lang="en-JM" b="1">
                          <a:effectLst/>
                        </a:rPr>
                        <a:t>Company A</a:t>
                      </a:r>
                      <a:endParaRPr lang="en-JM">
                        <a:effectLst/>
                      </a:endParaRPr>
                    </a:p>
                  </a:txBody>
                  <a:tcPr marT="57150" marB="571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a:r>
                        <a:rPr lang="en-JM" b="1">
                          <a:effectLst/>
                        </a:rPr>
                        <a:t>Company B</a:t>
                      </a:r>
                      <a:endParaRPr lang="en-JM">
                        <a:effectLst/>
                      </a:endParaRPr>
                    </a:p>
                  </a:txBody>
                  <a:tcPr marT="57150" marB="571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903315">
                <a:tc>
                  <a:txBody>
                    <a:bodyPr/>
                    <a:lstStyle/>
                    <a:p>
                      <a:pPr algn="l"/>
                      <a:r>
                        <a:rPr lang="en-JM" b="1">
                          <a:effectLst/>
                        </a:rPr>
                        <a:t>Market Value of Equity (E)</a:t>
                      </a:r>
                      <a:endParaRPr lang="en-JM">
                        <a:effectLst/>
                      </a:endParaRPr>
                    </a:p>
                  </a:txBody>
                  <a:tcPr marT="57150" marB="571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a:r>
                        <a:rPr lang="en-JM">
                          <a:effectLst/>
                        </a:rPr>
                        <a:t>300000</a:t>
                      </a:r>
                    </a:p>
                  </a:txBody>
                  <a:tcPr marT="57150" marB="571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a:r>
                        <a:rPr lang="en-JM">
                          <a:effectLst/>
                        </a:rPr>
                        <a:t>500000</a:t>
                      </a:r>
                    </a:p>
                  </a:txBody>
                  <a:tcPr marT="57150" marB="571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903315">
                <a:tc>
                  <a:txBody>
                    <a:bodyPr/>
                    <a:lstStyle/>
                    <a:p>
                      <a:pPr algn="l"/>
                      <a:r>
                        <a:rPr lang="en-JM" b="1" dirty="0">
                          <a:effectLst/>
                        </a:rPr>
                        <a:t>Market Value of Debt (D)</a:t>
                      </a:r>
                      <a:endParaRPr lang="en-JM" dirty="0">
                        <a:effectLst/>
                      </a:endParaRPr>
                    </a:p>
                  </a:txBody>
                  <a:tcPr marT="57150" marB="571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a:r>
                        <a:rPr lang="en-JM">
                          <a:effectLst/>
                        </a:rPr>
                        <a:t>200000</a:t>
                      </a:r>
                    </a:p>
                  </a:txBody>
                  <a:tcPr marT="57150" marB="571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a:r>
                        <a:rPr lang="en-JM">
                          <a:effectLst/>
                        </a:rPr>
                        <a:t>100000</a:t>
                      </a:r>
                    </a:p>
                  </a:txBody>
                  <a:tcPr marT="57150" marB="571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529529">
                <a:tc>
                  <a:txBody>
                    <a:bodyPr/>
                    <a:lstStyle/>
                    <a:p>
                      <a:pPr algn="l"/>
                      <a:r>
                        <a:rPr lang="en-JM" b="1">
                          <a:effectLst/>
                        </a:rPr>
                        <a:t>Cost of Equity (Re)</a:t>
                      </a:r>
                      <a:endParaRPr lang="en-JM">
                        <a:effectLst/>
                      </a:endParaRPr>
                    </a:p>
                  </a:txBody>
                  <a:tcPr marT="57150" marB="571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a:r>
                        <a:rPr lang="en-JM">
                          <a:effectLst/>
                        </a:rPr>
                        <a:t>4%</a:t>
                      </a:r>
                    </a:p>
                  </a:txBody>
                  <a:tcPr marT="57150" marB="571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a:r>
                        <a:rPr lang="en-JM">
                          <a:effectLst/>
                        </a:rPr>
                        <a:t>5%</a:t>
                      </a:r>
                    </a:p>
                  </a:txBody>
                  <a:tcPr marT="57150" marB="571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529529">
                <a:tc>
                  <a:txBody>
                    <a:bodyPr/>
                    <a:lstStyle/>
                    <a:p>
                      <a:pPr algn="l"/>
                      <a:r>
                        <a:rPr lang="en-JM" b="1">
                          <a:effectLst/>
                        </a:rPr>
                        <a:t>Cost of Debt (Rd)</a:t>
                      </a:r>
                      <a:endParaRPr lang="en-JM">
                        <a:effectLst/>
                      </a:endParaRPr>
                    </a:p>
                  </a:txBody>
                  <a:tcPr marT="57150" marB="571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a:r>
                        <a:rPr lang="en-JM">
                          <a:effectLst/>
                        </a:rPr>
                        <a:t>6%</a:t>
                      </a:r>
                    </a:p>
                  </a:txBody>
                  <a:tcPr marT="57150" marB="571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a:r>
                        <a:rPr lang="en-JM">
                          <a:effectLst/>
                        </a:rPr>
                        <a:t>7%</a:t>
                      </a:r>
                    </a:p>
                  </a:txBody>
                  <a:tcPr marT="57150" marB="571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529529">
                <a:tc>
                  <a:txBody>
                    <a:bodyPr/>
                    <a:lstStyle/>
                    <a:p>
                      <a:pPr algn="l"/>
                      <a:r>
                        <a:rPr lang="en-JM" b="1">
                          <a:effectLst/>
                        </a:rPr>
                        <a:t>Tax Rate (Tax)</a:t>
                      </a:r>
                      <a:endParaRPr lang="en-JM">
                        <a:effectLst/>
                      </a:endParaRPr>
                    </a:p>
                  </a:txBody>
                  <a:tcPr marT="57150" marB="57150" anchor="ctr">
                    <a:lnL>
                      <a:noFill/>
                    </a:lnL>
                    <a:lnR>
                      <a:noFill/>
                    </a:lnR>
                    <a:lnT w="9525" cap="flat" cmpd="sng" algn="ctr">
                      <a:solidFill>
                        <a:srgbClr val="DDDDDD"/>
                      </a:solidFill>
                      <a:prstDash val="solid"/>
                      <a:round/>
                      <a:headEnd type="none" w="med" len="med"/>
                      <a:tailEnd type="none" w="med" len="med"/>
                    </a:lnT>
                    <a:lnB>
                      <a:noFill/>
                    </a:lnB>
                    <a:solidFill>
                      <a:srgbClr val="FFFFFF"/>
                    </a:solidFill>
                  </a:tcPr>
                </a:tc>
                <a:tc>
                  <a:txBody>
                    <a:bodyPr/>
                    <a:lstStyle/>
                    <a:p>
                      <a:pPr algn="l"/>
                      <a:r>
                        <a:rPr lang="en-JM">
                          <a:effectLst/>
                        </a:rPr>
                        <a:t>35%</a:t>
                      </a:r>
                    </a:p>
                  </a:txBody>
                  <a:tcPr marT="57150" marB="57150" anchor="ctr">
                    <a:lnL>
                      <a:noFill/>
                    </a:lnL>
                    <a:lnR>
                      <a:noFill/>
                    </a:lnR>
                    <a:lnT w="9525" cap="flat" cmpd="sng" algn="ctr">
                      <a:solidFill>
                        <a:srgbClr val="DDDDDD"/>
                      </a:solidFill>
                      <a:prstDash val="solid"/>
                      <a:round/>
                      <a:headEnd type="none" w="med" len="med"/>
                      <a:tailEnd type="none" w="med" len="med"/>
                    </a:lnT>
                    <a:lnB>
                      <a:noFill/>
                    </a:lnB>
                    <a:solidFill>
                      <a:srgbClr val="FFFFFF"/>
                    </a:solidFill>
                  </a:tcPr>
                </a:tc>
                <a:tc>
                  <a:txBody>
                    <a:bodyPr/>
                    <a:lstStyle/>
                    <a:p>
                      <a:pPr algn="l"/>
                      <a:r>
                        <a:rPr lang="en-JM" dirty="0">
                          <a:effectLst/>
                        </a:rPr>
                        <a:t>35%</a:t>
                      </a:r>
                    </a:p>
                  </a:txBody>
                  <a:tcPr marT="57150" marB="57150" anchor="ctr">
                    <a:lnL>
                      <a:noFill/>
                    </a:lnL>
                    <a:lnR>
                      <a:noFill/>
                    </a:lnR>
                    <a:lnT w="9525" cap="flat" cmpd="sng" algn="ctr">
                      <a:solidFill>
                        <a:srgbClr val="DDDDDD"/>
                      </a:solidFill>
                      <a:prstDash val="solid"/>
                      <a:round/>
                      <a:headEnd type="none" w="med" len="med"/>
                      <a:tailEnd type="none" w="med" len="med"/>
                    </a:lnT>
                    <a:lnB>
                      <a:noFill/>
                    </a:lnB>
                    <a:solidFill>
                      <a:srgbClr val="FFFFFF"/>
                    </a:solidFill>
                  </a:tcPr>
                </a:tc>
              </a:tr>
            </a:tbl>
          </a:graphicData>
        </a:graphic>
      </p:graphicFrame>
    </p:spTree>
    <p:extLst>
      <p:ext uri="{BB962C8B-B14F-4D97-AF65-F5344CB8AC3E}">
        <p14:creationId xmlns:p14="http://schemas.microsoft.com/office/powerpoint/2010/main" val="2467484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825625"/>
            <a:ext cx="10515600" cy="4949248"/>
          </a:xfrm>
        </p:spPr>
        <p:txBody>
          <a:bodyPr>
            <a:noAutofit/>
          </a:bodyPr>
          <a:lstStyle/>
          <a:p>
            <a:r>
              <a:rPr lang="en-JM" sz="4000" dirty="0" smtClean="0">
                <a:solidFill>
                  <a:srgbClr val="12302E"/>
                </a:solidFill>
                <a:latin typeface="Open Sans"/>
              </a:rPr>
              <a:t>We </a:t>
            </a:r>
            <a:r>
              <a:rPr lang="en-JM" sz="4000" dirty="0">
                <a:solidFill>
                  <a:srgbClr val="12302E"/>
                </a:solidFill>
                <a:latin typeface="Open Sans"/>
              </a:rPr>
              <a:t>need to </a:t>
            </a:r>
            <a:r>
              <a:rPr lang="en-JM" sz="4000" dirty="0" smtClean="0">
                <a:solidFill>
                  <a:srgbClr val="12302E"/>
                </a:solidFill>
                <a:latin typeface="Open Sans"/>
              </a:rPr>
              <a:t>calculate </a:t>
            </a:r>
            <a:r>
              <a:rPr lang="en-JM" sz="4000" dirty="0">
                <a:solidFill>
                  <a:srgbClr val="12302E"/>
                </a:solidFill>
                <a:latin typeface="Open Sans"/>
              </a:rPr>
              <a:t>WACC (Weighted Average Cost of Capital) for both of these companies.</a:t>
            </a:r>
          </a:p>
          <a:p>
            <a:r>
              <a:rPr lang="en-JM" sz="4000" dirty="0">
                <a:solidFill>
                  <a:srgbClr val="12302E"/>
                </a:solidFill>
                <a:latin typeface="Open Sans"/>
              </a:rPr>
              <a:t>Let’s look at the WACC formula first –</a:t>
            </a:r>
          </a:p>
          <a:p>
            <a:r>
              <a:rPr lang="en-JM" sz="4000" b="1" dirty="0">
                <a:solidFill>
                  <a:srgbClr val="12302E"/>
                </a:solidFill>
                <a:latin typeface="Open Sans"/>
              </a:rPr>
              <a:t>WACC Formula = E/V * </a:t>
            </a:r>
            <a:r>
              <a:rPr lang="en-JM" sz="4000" b="1" dirty="0" err="1">
                <a:solidFill>
                  <a:srgbClr val="12302E"/>
                </a:solidFill>
                <a:latin typeface="Open Sans"/>
              </a:rPr>
              <a:t>Ke</a:t>
            </a:r>
            <a:r>
              <a:rPr lang="en-JM" sz="4000" b="1" dirty="0">
                <a:solidFill>
                  <a:srgbClr val="12302E"/>
                </a:solidFill>
                <a:latin typeface="Open Sans"/>
              </a:rPr>
              <a:t> + D/V * </a:t>
            </a:r>
            <a:r>
              <a:rPr lang="en-JM" sz="4000" b="1" dirty="0" err="1">
                <a:solidFill>
                  <a:srgbClr val="12302E"/>
                </a:solidFill>
                <a:latin typeface="Open Sans"/>
              </a:rPr>
              <a:t>Kd</a:t>
            </a:r>
            <a:r>
              <a:rPr lang="en-JM" sz="4000" b="1" dirty="0">
                <a:solidFill>
                  <a:srgbClr val="12302E"/>
                </a:solidFill>
                <a:latin typeface="Open Sans"/>
              </a:rPr>
              <a:t> * (1 – Tax</a:t>
            </a:r>
            <a:r>
              <a:rPr lang="en-JM" sz="4000" b="1" dirty="0" smtClean="0">
                <a:solidFill>
                  <a:srgbClr val="12302E"/>
                </a:solidFill>
                <a:latin typeface="Open Sans"/>
              </a:rPr>
              <a:t>)</a:t>
            </a:r>
            <a:endParaRPr lang="en-JM" sz="4000" dirty="0">
              <a:solidFill>
                <a:srgbClr val="12302E"/>
              </a:solidFill>
              <a:latin typeface="Open Sans"/>
            </a:endParaRPr>
          </a:p>
        </p:txBody>
      </p:sp>
      <p:sp>
        <p:nvSpPr>
          <p:cNvPr id="3" name="Title 2"/>
          <p:cNvSpPr>
            <a:spLocks noGrp="1"/>
          </p:cNvSpPr>
          <p:nvPr>
            <p:ph type="title"/>
          </p:nvPr>
        </p:nvSpPr>
        <p:spPr/>
        <p:txBody>
          <a:bodyPr>
            <a:normAutofit fontScale="90000"/>
          </a:bodyPr>
          <a:lstStyle/>
          <a:p>
            <a:pPr algn="ctr"/>
            <a:r>
              <a:rPr lang="en-US" b="1" dirty="0" smtClean="0"/>
              <a:t>WEIGHTED AVARAGE COST OF CAPITAL (WACC)</a:t>
            </a:r>
            <a:endParaRPr lang="en-JM" b="1" dirty="0"/>
          </a:p>
        </p:txBody>
      </p:sp>
    </p:spTree>
    <p:extLst>
      <p:ext uri="{BB962C8B-B14F-4D97-AF65-F5344CB8AC3E}">
        <p14:creationId xmlns:p14="http://schemas.microsoft.com/office/powerpoint/2010/main" val="1878027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825625"/>
            <a:ext cx="10515600" cy="4949248"/>
          </a:xfrm>
        </p:spPr>
        <p:txBody>
          <a:bodyPr>
            <a:noAutofit/>
          </a:bodyPr>
          <a:lstStyle/>
          <a:p>
            <a:r>
              <a:rPr lang="en-JM" sz="4000" dirty="0">
                <a:solidFill>
                  <a:srgbClr val="12302E"/>
                </a:solidFill>
                <a:latin typeface="Open Sans"/>
              </a:rPr>
              <a:t>E = Market Value of Equity</a:t>
            </a:r>
          </a:p>
          <a:p>
            <a:r>
              <a:rPr lang="en-JM" sz="4000" dirty="0">
                <a:solidFill>
                  <a:srgbClr val="12302E"/>
                </a:solidFill>
                <a:latin typeface="Open Sans"/>
              </a:rPr>
              <a:t>V = Total market value of equity &amp; debt</a:t>
            </a:r>
          </a:p>
          <a:p>
            <a:r>
              <a:rPr lang="en-JM" sz="4000" dirty="0" err="1">
                <a:solidFill>
                  <a:srgbClr val="12302E"/>
                </a:solidFill>
                <a:latin typeface="Open Sans"/>
              </a:rPr>
              <a:t>Ke</a:t>
            </a:r>
            <a:r>
              <a:rPr lang="en-JM" sz="4000" dirty="0">
                <a:solidFill>
                  <a:srgbClr val="12302E"/>
                </a:solidFill>
                <a:latin typeface="Open Sans"/>
              </a:rPr>
              <a:t> = Cost of Equity</a:t>
            </a:r>
          </a:p>
          <a:p>
            <a:r>
              <a:rPr lang="en-JM" sz="4000" dirty="0">
                <a:solidFill>
                  <a:srgbClr val="12302E"/>
                </a:solidFill>
                <a:latin typeface="Open Sans"/>
              </a:rPr>
              <a:t>D = Market Value of Debt</a:t>
            </a:r>
          </a:p>
          <a:p>
            <a:r>
              <a:rPr lang="en-JM" sz="4000" dirty="0" err="1">
                <a:solidFill>
                  <a:srgbClr val="12302E"/>
                </a:solidFill>
                <a:latin typeface="Open Sans"/>
              </a:rPr>
              <a:t>Kd</a:t>
            </a:r>
            <a:r>
              <a:rPr lang="en-JM" sz="4000" dirty="0">
                <a:solidFill>
                  <a:srgbClr val="12302E"/>
                </a:solidFill>
                <a:latin typeface="Open Sans"/>
              </a:rPr>
              <a:t> = Cost of Debt</a:t>
            </a:r>
          </a:p>
          <a:p>
            <a:r>
              <a:rPr lang="en-JM" sz="4000" dirty="0">
                <a:solidFill>
                  <a:srgbClr val="12302E"/>
                </a:solidFill>
                <a:latin typeface="Open Sans"/>
              </a:rPr>
              <a:t>Tax Rate = Corporate Tax Rate</a:t>
            </a:r>
            <a:endParaRPr lang="en-JM" sz="4000" dirty="0">
              <a:solidFill>
                <a:srgbClr val="12302E"/>
              </a:solidFill>
              <a:latin typeface="Open Sans"/>
            </a:endParaRPr>
          </a:p>
        </p:txBody>
      </p:sp>
      <p:sp>
        <p:nvSpPr>
          <p:cNvPr id="3" name="Title 2"/>
          <p:cNvSpPr>
            <a:spLocks noGrp="1"/>
          </p:cNvSpPr>
          <p:nvPr>
            <p:ph type="title"/>
          </p:nvPr>
        </p:nvSpPr>
        <p:spPr/>
        <p:txBody>
          <a:bodyPr>
            <a:normAutofit fontScale="90000"/>
          </a:bodyPr>
          <a:lstStyle/>
          <a:p>
            <a:pPr algn="ctr"/>
            <a:r>
              <a:rPr lang="en-US" b="1" dirty="0" smtClean="0"/>
              <a:t>WEIGHTED AVARAGE COST OF CAPITAL (WACC)</a:t>
            </a:r>
            <a:endParaRPr lang="en-JM" b="1" dirty="0"/>
          </a:p>
        </p:txBody>
      </p:sp>
    </p:spTree>
    <p:extLst>
      <p:ext uri="{BB962C8B-B14F-4D97-AF65-F5344CB8AC3E}">
        <p14:creationId xmlns:p14="http://schemas.microsoft.com/office/powerpoint/2010/main" val="24137527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825625"/>
            <a:ext cx="10515600" cy="4949248"/>
          </a:xfrm>
        </p:spPr>
        <p:txBody>
          <a:bodyPr>
            <a:noAutofit/>
          </a:bodyPr>
          <a:lstStyle/>
          <a:p>
            <a:r>
              <a:rPr lang="en-JM" sz="4000" dirty="0"/>
              <a:t>Trade receivables arise when a business makes sales or provides a service on credit. For example, if Ben sells goods on credit to </a:t>
            </a:r>
            <a:r>
              <a:rPr lang="en-JM" sz="4000" dirty="0" err="1"/>
              <a:t>Candar</a:t>
            </a:r>
            <a:r>
              <a:rPr lang="en-JM" sz="4000" dirty="0"/>
              <a:t>, </a:t>
            </a:r>
            <a:r>
              <a:rPr lang="en-JM" sz="4000" dirty="0" err="1"/>
              <a:t>Candar</a:t>
            </a:r>
            <a:r>
              <a:rPr lang="en-JM" sz="4000" dirty="0"/>
              <a:t> will take delivery of the goods and receive an invoice from Ben. </a:t>
            </a:r>
          </a:p>
        </p:txBody>
      </p:sp>
      <p:sp>
        <p:nvSpPr>
          <p:cNvPr id="3" name="Title 2"/>
          <p:cNvSpPr>
            <a:spLocks noGrp="1"/>
          </p:cNvSpPr>
          <p:nvPr>
            <p:ph type="title"/>
          </p:nvPr>
        </p:nvSpPr>
        <p:spPr/>
        <p:txBody>
          <a:bodyPr>
            <a:normAutofit/>
          </a:bodyPr>
          <a:lstStyle/>
          <a:p>
            <a:pPr algn="ctr"/>
            <a:r>
              <a:rPr lang="en-US" b="1" dirty="0" smtClean="0"/>
              <a:t>DEBTOR PERIODS</a:t>
            </a:r>
            <a:endParaRPr lang="en-JM" b="1" dirty="0"/>
          </a:p>
        </p:txBody>
      </p:sp>
    </p:spTree>
    <p:extLst>
      <p:ext uri="{BB962C8B-B14F-4D97-AF65-F5344CB8AC3E}">
        <p14:creationId xmlns:p14="http://schemas.microsoft.com/office/powerpoint/2010/main" val="743459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825625"/>
            <a:ext cx="10515600" cy="4949248"/>
          </a:xfrm>
        </p:spPr>
        <p:txBody>
          <a:bodyPr>
            <a:noAutofit/>
          </a:bodyPr>
          <a:lstStyle/>
          <a:p>
            <a:r>
              <a:rPr lang="en-JM" sz="4000" dirty="0" smtClean="0"/>
              <a:t>This </a:t>
            </a:r>
            <a:r>
              <a:rPr lang="en-JM" sz="4000" dirty="0"/>
              <a:t>will state how much must be paid for the goods and the deadline for payment, </a:t>
            </a:r>
            <a:r>
              <a:rPr lang="en-JM" sz="4000" dirty="0" err="1"/>
              <a:t>eg</a:t>
            </a:r>
            <a:r>
              <a:rPr lang="en-JM" sz="4000" dirty="0"/>
              <a:t> within 30 days. Ben now has a trade receivable – the amount payable to him by </a:t>
            </a:r>
            <a:r>
              <a:rPr lang="en-JM" sz="4000" dirty="0" err="1"/>
              <a:t>Candar</a:t>
            </a:r>
            <a:endParaRPr lang="en-JM" sz="4000" dirty="0"/>
          </a:p>
        </p:txBody>
      </p:sp>
      <p:sp>
        <p:nvSpPr>
          <p:cNvPr id="3" name="Title 2"/>
          <p:cNvSpPr>
            <a:spLocks noGrp="1"/>
          </p:cNvSpPr>
          <p:nvPr>
            <p:ph type="title"/>
          </p:nvPr>
        </p:nvSpPr>
        <p:spPr/>
        <p:txBody>
          <a:bodyPr>
            <a:normAutofit/>
          </a:bodyPr>
          <a:lstStyle/>
          <a:p>
            <a:pPr algn="ctr"/>
            <a:r>
              <a:rPr lang="en-US" b="1" dirty="0" smtClean="0"/>
              <a:t>DEBTOR PERIODS</a:t>
            </a:r>
            <a:endParaRPr lang="en-JM" b="1" dirty="0"/>
          </a:p>
        </p:txBody>
      </p:sp>
    </p:spTree>
    <p:extLst>
      <p:ext uri="{BB962C8B-B14F-4D97-AF65-F5344CB8AC3E}">
        <p14:creationId xmlns:p14="http://schemas.microsoft.com/office/powerpoint/2010/main" val="2225942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825625"/>
            <a:ext cx="10515600" cy="4949248"/>
          </a:xfrm>
        </p:spPr>
        <p:txBody>
          <a:bodyPr>
            <a:noAutofit/>
          </a:bodyPr>
          <a:lstStyle/>
          <a:p>
            <a:r>
              <a:rPr lang="en-JM" sz="4000" dirty="0">
                <a:solidFill>
                  <a:srgbClr val="444444"/>
                </a:solidFill>
                <a:latin typeface="Georgia" panose="02040502050405020303" pitchFamily="18" charset="0"/>
              </a:rPr>
              <a:t>The period, on average, that a business takes to collect the money owed to it by its trade debtors. If a company gives one month’s credit then, on average, it should collect its debts within 45 days. The </a:t>
            </a:r>
            <a:r>
              <a:rPr lang="en-JM" sz="4000" b="1" dirty="0">
                <a:solidFill>
                  <a:srgbClr val="444444"/>
                </a:solidFill>
                <a:latin typeface="Georgia" panose="02040502050405020303" pitchFamily="18" charset="0"/>
              </a:rPr>
              <a:t>debtor collection period ratio</a:t>
            </a:r>
            <a:r>
              <a:rPr lang="en-JM" sz="4000" dirty="0">
                <a:solidFill>
                  <a:srgbClr val="444444"/>
                </a:solidFill>
                <a:latin typeface="Georgia" panose="02040502050405020303" pitchFamily="18" charset="0"/>
              </a:rPr>
              <a:t> is calculated by dividing the amount owed by trade debtors by the annual sales on credit and multiplying by 365. </a:t>
            </a:r>
            <a:endParaRPr lang="en-JM" sz="4000" dirty="0"/>
          </a:p>
        </p:txBody>
      </p:sp>
      <p:sp>
        <p:nvSpPr>
          <p:cNvPr id="3" name="Title 2"/>
          <p:cNvSpPr>
            <a:spLocks noGrp="1"/>
          </p:cNvSpPr>
          <p:nvPr>
            <p:ph type="title"/>
          </p:nvPr>
        </p:nvSpPr>
        <p:spPr/>
        <p:txBody>
          <a:bodyPr>
            <a:normAutofit/>
          </a:bodyPr>
          <a:lstStyle/>
          <a:p>
            <a:pPr algn="ctr"/>
            <a:r>
              <a:rPr lang="en-US" b="1" dirty="0" smtClean="0"/>
              <a:t>DEBTOR PERIODS</a:t>
            </a:r>
            <a:endParaRPr lang="en-JM" b="1" dirty="0"/>
          </a:p>
        </p:txBody>
      </p:sp>
    </p:spTree>
    <p:extLst>
      <p:ext uri="{BB962C8B-B14F-4D97-AF65-F5344CB8AC3E}">
        <p14:creationId xmlns:p14="http://schemas.microsoft.com/office/powerpoint/2010/main" val="939432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smtClean="0"/>
              <a:t>UNIT 13: FINANCIAL  REPORTING</a:t>
            </a:r>
            <a:endParaRPr lang="en-US" b="1" dirty="0"/>
          </a:p>
        </p:txBody>
      </p:sp>
      <p:sp>
        <p:nvSpPr>
          <p:cNvPr id="3" name="Content Placeholder 2"/>
          <p:cNvSpPr>
            <a:spLocks noGrp="1"/>
          </p:cNvSpPr>
          <p:nvPr>
            <p:ph idx="1"/>
          </p:nvPr>
        </p:nvSpPr>
        <p:spPr/>
        <p:txBody>
          <a:bodyPr/>
          <a:lstStyle/>
          <a:p>
            <a:endParaRPr lang="en-JM" dirty="0" smtClean="0"/>
          </a:p>
          <a:p>
            <a:endParaRPr lang="en-JM" dirty="0"/>
          </a:p>
          <a:p>
            <a:endParaRPr lang="en-JM" dirty="0" smtClean="0"/>
          </a:p>
          <a:p>
            <a:endParaRPr lang="en-JM" dirty="0"/>
          </a:p>
          <a:p>
            <a:endParaRPr lang="en-JM" dirty="0" smtClean="0"/>
          </a:p>
          <a:p>
            <a:endParaRPr lang="en-JM" dirty="0"/>
          </a:p>
          <a:p>
            <a:r>
              <a:rPr lang="en-JM" b="1" dirty="0" smtClean="0"/>
              <a:t>Learning Outcome 2: Interpret Financial Statements</a:t>
            </a:r>
            <a:endParaRPr lang="en-JM" dirty="0"/>
          </a:p>
        </p:txBody>
      </p:sp>
      <p:pic>
        <p:nvPicPr>
          <p:cNvPr id="5" name="Picture 4"/>
          <p:cNvPicPr>
            <a:picLocks noChangeAspect="1"/>
          </p:cNvPicPr>
          <p:nvPr/>
        </p:nvPicPr>
        <p:blipFill>
          <a:blip r:embed="rId2"/>
          <a:stretch>
            <a:fillRect/>
          </a:stretch>
        </p:blipFill>
        <p:spPr>
          <a:xfrm>
            <a:off x="3693126" y="1825625"/>
            <a:ext cx="3619500" cy="2819400"/>
          </a:xfrm>
          <a:prstGeom prst="rect">
            <a:avLst/>
          </a:prstGeom>
        </p:spPr>
      </p:pic>
    </p:spTree>
    <p:extLst>
      <p:ext uri="{BB962C8B-B14F-4D97-AF65-F5344CB8AC3E}">
        <p14:creationId xmlns:p14="http://schemas.microsoft.com/office/powerpoint/2010/main" val="3443112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825625"/>
            <a:ext cx="10515600" cy="4949248"/>
          </a:xfrm>
        </p:spPr>
        <p:txBody>
          <a:bodyPr>
            <a:noAutofit/>
          </a:bodyPr>
          <a:lstStyle/>
          <a:p>
            <a:r>
              <a:rPr lang="en-JM" sz="4000" dirty="0" smtClean="0">
                <a:solidFill>
                  <a:srgbClr val="444444"/>
                </a:solidFill>
                <a:latin typeface="Georgia" panose="02040502050405020303" pitchFamily="18" charset="0"/>
              </a:rPr>
              <a:t>Debtors </a:t>
            </a:r>
            <a:r>
              <a:rPr lang="en-JM" sz="4000" dirty="0">
                <a:solidFill>
                  <a:srgbClr val="444444"/>
                </a:solidFill>
                <a:latin typeface="Georgia" panose="02040502050405020303" pitchFamily="18" charset="0"/>
              </a:rPr>
              <a:t>are </a:t>
            </a:r>
            <a:r>
              <a:rPr lang="en-JM" sz="4000" dirty="0" smtClean="0">
                <a:solidFill>
                  <a:srgbClr val="444444"/>
                </a:solidFill>
                <a:latin typeface="Georgia" panose="02040502050405020303" pitchFamily="18" charset="0"/>
              </a:rPr>
              <a:t>$25,000 </a:t>
            </a:r>
            <a:r>
              <a:rPr lang="en-JM" sz="4000" dirty="0">
                <a:solidFill>
                  <a:srgbClr val="444444"/>
                </a:solidFill>
                <a:latin typeface="Georgia" panose="02040502050405020303" pitchFamily="18" charset="0"/>
              </a:rPr>
              <a:t>and sales are </a:t>
            </a:r>
            <a:r>
              <a:rPr lang="en-JM" sz="4000" dirty="0" smtClean="0">
                <a:solidFill>
                  <a:srgbClr val="444444"/>
                </a:solidFill>
                <a:latin typeface="Georgia" panose="02040502050405020303" pitchFamily="18" charset="0"/>
              </a:rPr>
              <a:t>$200,000</a:t>
            </a:r>
            <a:r>
              <a:rPr lang="en-JM" sz="4000" dirty="0">
                <a:solidFill>
                  <a:srgbClr val="444444"/>
                </a:solidFill>
                <a:latin typeface="Georgia" panose="02040502050405020303" pitchFamily="18" charset="0"/>
              </a:rPr>
              <a:t>, the debtors collection period ratio will be</a:t>
            </a:r>
            <a:r>
              <a:rPr lang="en-JM" sz="4000" dirty="0" smtClean="0">
                <a:solidFill>
                  <a:srgbClr val="444444"/>
                </a:solidFill>
                <a:latin typeface="Georgia" panose="02040502050405020303" pitchFamily="18" charset="0"/>
              </a:rPr>
              <a:t>:</a:t>
            </a:r>
            <a:endParaRPr lang="en-JM" sz="4000" dirty="0"/>
          </a:p>
        </p:txBody>
      </p:sp>
      <p:sp>
        <p:nvSpPr>
          <p:cNvPr id="3" name="Title 2"/>
          <p:cNvSpPr>
            <a:spLocks noGrp="1"/>
          </p:cNvSpPr>
          <p:nvPr>
            <p:ph type="title"/>
          </p:nvPr>
        </p:nvSpPr>
        <p:spPr/>
        <p:txBody>
          <a:bodyPr>
            <a:normAutofit/>
          </a:bodyPr>
          <a:lstStyle/>
          <a:p>
            <a:pPr algn="ctr"/>
            <a:r>
              <a:rPr lang="en-US" b="1" dirty="0" smtClean="0"/>
              <a:t>DEBTOR </a:t>
            </a:r>
            <a:r>
              <a:rPr lang="en-US" b="1" dirty="0" smtClean="0"/>
              <a:t>PERIODS- Quiz</a:t>
            </a:r>
            <a:endParaRPr lang="en-JM" b="1" dirty="0"/>
          </a:p>
        </p:txBody>
      </p:sp>
    </p:spTree>
    <p:extLst>
      <p:ext uri="{BB962C8B-B14F-4D97-AF65-F5344CB8AC3E}">
        <p14:creationId xmlns:p14="http://schemas.microsoft.com/office/powerpoint/2010/main" val="2348406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JM" dirty="0" smtClean="0"/>
              <a:t>Using the information below calculate and analyse the debtors periods:</a:t>
            </a:r>
          </a:p>
          <a:p>
            <a:r>
              <a:rPr lang="en-JM" dirty="0"/>
              <a:t>Credit sales                          =             $ 5,000,000</a:t>
            </a:r>
          </a:p>
          <a:p>
            <a:r>
              <a:rPr lang="en-JM" dirty="0"/>
              <a:t>Sales returns                       =             $ 1,400,000</a:t>
            </a:r>
          </a:p>
          <a:p>
            <a:r>
              <a:rPr lang="en-JM" dirty="0" smtClean="0"/>
              <a:t>Opening Debtors </a:t>
            </a:r>
            <a:r>
              <a:rPr lang="en-JM" dirty="0"/>
              <a:t>               =             $ 400,000</a:t>
            </a:r>
          </a:p>
          <a:p>
            <a:r>
              <a:rPr lang="en-JM" dirty="0"/>
              <a:t>Closing Debtors                  =             $ 500,000</a:t>
            </a:r>
          </a:p>
          <a:p>
            <a:r>
              <a:rPr lang="en-JM" dirty="0" smtClean="0"/>
              <a:t> </a:t>
            </a:r>
            <a:endParaRPr lang="en-JM" dirty="0"/>
          </a:p>
          <a:p>
            <a:endParaRPr lang="en-JM" dirty="0"/>
          </a:p>
          <a:p>
            <a:endParaRPr lang="en-JM" dirty="0"/>
          </a:p>
        </p:txBody>
      </p:sp>
      <p:sp>
        <p:nvSpPr>
          <p:cNvPr id="3" name="Title 2"/>
          <p:cNvSpPr>
            <a:spLocks noGrp="1"/>
          </p:cNvSpPr>
          <p:nvPr>
            <p:ph type="title"/>
          </p:nvPr>
        </p:nvSpPr>
        <p:spPr/>
        <p:txBody>
          <a:bodyPr/>
          <a:lstStyle/>
          <a:p>
            <a:pPr algn="ctr"/>
            <a:r>
              <a:rPr lang="en-JM" b="1" dirty="0" smtClean="0"/>
              <a:t>DEBTORS PERIOD - Quiz</a:t>
            </a:r>
            <a:endParaRPr lang="en-JM" b="1" dirty="0"/>
          </a:p>
        </p:txBody>
      </p:sp>
    </p:spTree>
    <p:extLst>
      <p:ext uri="{BB962C8B-B14F-4D97-AF65-F5344CB8AC3E}">
        <p14:creationId xmlns:p14="http://schemas.microsoft.com/office/powerpoint/2010/main" val="8978515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JM" sz="2400" dirty="0">
                <a:latin typeface="Times New Roman" panose="02020603050405020304" pitchFamily="18" charset="0"/>
                <a:cs typeface="Times New Roman" panose="02020603050405020304" pitchFamily="18" charset="0"/>
              </a:rPr>
              <a:t>InvestorWords.com. (2017). What is Financial Position? definition and meaning. [online] </a:t>
            </a:r>
            <a:r>
              <a:rPr lang="en-JM" sz="2400" dirty="0" smtClean="0">
                <a:latin typeface="Times New Roman" panose="02020603050405020304" pitchFamily="18" charset="0"/>
                <a:cs typeface="Times New Roman" panose="02020603050405020304" pitchFamily="18" charset="0"/>
              </a:rPr>
              <a:t>http</a:t>
            </a:r>
            <a:r>
              <a:rPr lang="en-JM" sz="2400" dirty="0">
                <a:latin typeface="Times New Roman" panose="02020603050405020304" pitchFamily="18" charset="0"/>
                <a:cs typeface="Times New Roman" panose="02020603050405020304" pitchFamily="18" charset="0"/>
              </a:rPr>
              <a:t>://www.investorwords.com/19078/financial_position.html [Accessed 7 Oct. 2017</a:t>
            </a:r>
            <a:r>
              <a:rPr lang="en-JM" sz="2400" dirty="0" smtClean="0">
                <a:latin typeface="Times New Roman" panose="02020603050405020304" pitchFamily="18" charset="0"/>
                <a:cs typeface="Times New Roman" panose="02020603050405020304" pitchFamily="18" charset="0"/>
              </a:rPr>
              <a:t>].</a:t>
            </a:r>
          </a:p>
          <a:p>
            <a:r>
              <a:rPr lang="en-JM" sz="2400" dirty="0">
                <a:latin typeface="Times New Roman" panose="02020603050405020304" pitchFamily="18" charset="0"/>
                <a:cs typeface="Times New Roman" panose="02020603050405020304" pitchFamily="18" charset="0"/>
              </a:rPr>
              <a:t>https://sfmclassnotes.files.wordpress.com/2014/10/bpp-f9-study-text.pdf. (2017). The cost of capital</a:t>
            </a:r>
            <a:r>
              <a:rPr lang="en-JM" sz="2400" dirty="0" smtClean="0">
                <a:latin typeface="Times New Roman" panose="02020603050405020304" pitchFamily="18" charset="0"/>
                <a:cs typeface="Times New Roman" panose="02020603050405020304" pitchFamily="18" charset="0"/>
              </a:rPr>
              <a:t>.</a:t>
            </a:r>
          </a:p>
          <a:p>
            <a:r>
              <a:rPr lang="en-JM" sz="2400" dirty="0">
                <a:latin typeface="Times New Roman" panose="02020603050405020304" pitchFamily="18" charset="0"/>
                <a:cs typeface="Times New Roman" panose="02020603050405020304" pitchFamily="18" charset="0"/>
              </a:rPr>
              <a:t>Corporate Finance Institute. (2017). WACC Formula, Definition and Uses - Guide to WACC. [online] h</a:t>
            </a:r>
            <a:r>
              <a:rPr lang="en-JM" sz="2400" dirty="0" smtClean="0">
                <a:latin typeface="Times New Roman" panose="02020603050405020304" pitchFamily="18" charset="0"/>
                <a:cs typeface="Times New Roman" panose="02020603050405020304" pitchFamily="18" charset="0"/>
              </a:rPr>
              <a:t>ttps</a:t>
            </a:r>
            <a:r>
              <a:rPr lang="en-JM" sz="2400" dirty="0">
                <a:latin typeface="Times New Roman" panose="02020603050405020304" pitchFamily="18" charset="0"/>
                <a:cs typeface="Times New Roman" panose="02020603050405020304" pitchFamily="18" charset="0"/>
              </a:rPr>
              <a:t>://corporatefinanceinstitute.com/resources/knowledge/finance/what-is-wacc-formula/ [Accessed 7 Oct. 2017]</a:t>
            </a:r>
            <a:endParaRPr lang="en-JM" sz="2400" dirty="0" smtClean="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pPr algn="ctr"/>
            <a:r>
              <a:rPr lang="en-JM" b="1" dirty="0" smtClean="0"/>
              <a:t>REFERENCES</a:t>
            </a:r>
            <a:endParaRPr lang="en-JM" b="1" dirty="0"/>
          </a:p>
        </p:txBody>
      </p:sp>
    </p:spTree>
    <p:extLst>
      <p:ext uri="{BB962C8B-B14F-4D97-AF65-F5344CB8AC3E}">
        <p14:creationId xmlns:p14="http://schemas.microsoft.com/office/powerpoint/2010/main" val="243949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JM" sz="2000" dirty="0">
                <a:solidFill>
                  <a:srgbClr val="666666"/>
                </a:solidFill>
                <a:latin typeface="Open Sans"/>
              </a:rPr>
              <a:t>Vaidya, D. (2017). </a:t>
            </a:r>
            <a:r>
              <a:rPr lang="en-JM" sz="2000" i="1" dirty="0">
                <a:solidFill>
                  <a:srgbClr val="666666"/>
                </a:solidFill>
                <a:latin typeface="Open Sans"/>
              </a:rPr>
              <a:t>Weighted Average Cost of Capital (WACC) | Formula | Calculation | Top Examples</a:t>
            </a:r>
            <a:r>
              <a:rPr lang="en-JM" sz="2000" dirty="0">
                <a:solidFill>
                  <a:srgbClr val="666666"/>
                </a:solidFill>
                <a:latin typeface="Open Sans"/>
              </a:rPr>
              <a:t>. [online] Learn Investment Banking: Financial </a:t>
            </a:r>
            <a:r>
              <a:rPr lang="en-JM" sz="2000" dirty="0" err="1">
                <a:solidFill>
                  <a:srgbClr val="666666"/>
                </a:solidFill>
                <a:latin typeface="Open Sans"/>
              </a:rPr>
              <a:t>Modeling</a:t>
            </a:r>
            <a:r>
              <a:rPr lang="en-JM" sz="2000" dirty="0">
                <a:solidFill>
                  <a:srgbClr val="666666"/>
                </a:solidFill>
                <a:latin typeface="Open Sans"/>
              </a:rPr>
              <a:t> Training Online. Available at: http://www.wallstreetmojo.com/weighted-average-cost-capital-wacc/ [Accessed 8 Oct. 2017</a:t>
            </a:r>
            <a:r>
              <a:rPr lang="en-JM" sz="2000" dirty="0" smtClean="0">
                <a:solidFill>
                  <a:srgbClr val="666666"/>
                </a:solidFill>
                <a:latin typeface="Open Sans"/>
              </a:rPr>
              <a:t>].</a:t>
            </a:r>
          </a:p>
          <a:p>
            <a:r>
              <a:rPr lang="en-JM" sz="2000" dirty="0"/>
              <a:t> Oxfordindex.oup.com. (2017). debtor collection period - oi. [online] Available at: http://oxfordindex.oup.com/view/10.1093/oi/authority.20110803095705185 [Accessed 8 Oct. 2017</a:t>
            </a:r>
            <a:r>
              <a:rPr lang="en-JM" sz="2000" dirty="0" smtClean="0"/>
              <a:t>].</a:t>
            </a:r>
          </a:p>
          <a:p>
            <a:r>
              <a:rPr lang="en-JM" sz="2000" dirty="0"/>
              <a:t> </a:t>
            </a:r>
            <a:r>
              <a:rPr lang="en-JM" sz="2000" dirty="0" err="1"/>
              <a:t>eFinanceManagement</a:t>
            </a:r>
            <a:r>
              <a:rPr lang="en-JM" sz="2000" dirty="0"/>
              <a:t>. (2017). How to </a:t>
            </a:r>
            <a:r>
              <a:rPr lang="en-JM" sz="2000" dirty="0" err="1"/>
              <a:t>Analyze</a:t>
            </a:r>
            <a:r>
              <a:rPr lang="en-JM" sz="2000" dirty="0"/>
              <a:t> and Improve Debtors Turnover Ratio / Collection Period?. [online] Available at: https://efinancemanagement.com/financial-analysis/how-to-analyze-and-improve-debtors-turnover-ratio-collection-period#Analysis_with_an_Example_of_Debtors_Turnover_Ratio_Average_Collection_Period [Accessed 8 Oct. 2017].</a:t>
            </a:r>
          </a:p>
        </p:txBody>
      </p:sp>
      <p:sp>
        <p:nvSpPr>
          <p:cNvPr id="3" name="Title 2"/>
          <p:cNvSpPr>
            <a:spLocks noGrp="1"/>
          </p:cNvSpPr>
          <p:nvPr>
            <p:ph type="title"/>
          </p:nvPr>
        </p:nvSpPr>
        <p:spPr/>
        <p:txBody>
          <a:bodyPr/>
          <a:lstStyle/>
          <a:p>
            <a:pPr algn="ctr"/>
            <a:r>
              <a:rPr lang="en-JM" b="1" dirty="0" smtClean="0"/>
              <a:t>REFERENCES</a:t>
            </a:r>
            <a:endParaRPr lang="en-JM" b="1" dirty="0"/>
          </a:p>
        </p:txBody>
      </p:sp>
    </p:spTree>
    <p:extLst>
      <p:ext uri="{BB962C8B-B14F-4D97-AF65-F5344CB8AC3E}">
        <p14:creationId xmlns:p14="http://schemas.microsoft.com/office/powerpoint/2010/main" val="2180138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JM" sz="3600" dirty="0" smtClean="0"/>
              <a:t>1. Analyse the context and purpose of financial reporting.</a:t>
            </a:r>
          </a:p>
          <a:p>
            <a:r>
              <a:rPr lang="en-JM" sz="3600" dirty="0" smtClean="0"/>
              <a:t>2.Interpret Financial statements</a:t>
            </a:r>
          </a:p>
          <a:p>
            <a:r>
              <a:rPr lang="en-JM" sz="3600" dirty="0" smtClean="0"/>
              <a:t>3.Evaluate financial reporting standards and theoretical models and concepts</a:t>
            </a:r>
          </a:p>
          <a:p>
            <a:r>
              <a:rPr lang="en-JM" sz="3600" dirty="0" smtClean="0"/>
              <a:t>4. Evaluate international differences in financial reporting</a:t>
            </a:r>
            <a:endParaRPr lang="en-JM" sz="3600" dirty="0"/>
          </a:p>
        </p:txBody>
      </p:sp>
      <p:sp>
        <p:nvSpPr>
          <p:cNvPr id="3" name="Title 2"/>
          <p:cNvSpPr>
            <a:spLocks noGrp="1"/>
          </p:cNvSpPr>
          <p:nvPr>
            <p:ph type="title"/>
          </p:nvPr>
        </p:nvSpPr>
        <p:spPr/>
        <p:txBody>
          <a:bodyPr/>
          <a:lstStyle/>
          <a:p>
            <a:pPr algn="ctr"/>
            <a:r>
              <a:rPr lang="en-JM" b="1" dirty="0"/>
              <a:t>THE BASIC SYLLABUS</a:t>
            </a:r>
          </a:p>
        </p:txBody>
      </p:sp>
    </p:spTree>
    <p:extLst>
      <p:ext uri="{BB962C8B-B14F-4D97-AF65-F5344CB8AC3E}">
        <p14:creationId xmlns:p14="http://schemas.microsoft.com/office/powerpoint/2010/main" val="1194454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JM" sz="3900" b="1" dirty="0" smtClean="0"/>
              <a:t>LO 2: Interpret </a:t>
            </a:r>
            <a:r>
              <a:rPr lang="en-JM" sz="3900" b="1" dirty="0"/>
              <a:t>Financial </a:t>
            </a:r>
            <a:r>
              <a:rPr lang="en-JM" sz="3900" b="1" dirty="0" smtClean="0"/>
              <a:t>Statements</a:t>
            </a:r>
            <a:endParaRPr lang="en-JM" sz="3900" b="1" dirty="0"/>
          </a:p>
          <a:p>
            <a:endParaRPr lang="en-JM" b="1" dirty="0"/>
          </a:p>
          <a:p>
            <a:endParaRPr lang="en-JM" b="1" dirty="0" smtClean="0"/>
          </a:p>
          <a:p>
            <a:endParaRPr lang="en-JM" b="1" dirty="0"/>
          </a:p>
          <a:p>
            <a:endParaRPr lang="en-JM" b="1" dirty="0" smtClean="0"/>
          </a:p>
          <a:p>
            <a:endParaRPr lang="en-JM" b="1" dirty="0"/>
          </a:p>
          <a:p>
            <a:endParaRPr lang="en-JM" b="1" dirty="0" smtClean="0"/>
          </a:p>
          <a:p>
            <a:r>
              <a:rPr lang="en-JM" b="1" dirty="0" smtClean="0"/>
              <a:t>M 2 : Interpret results of financial ratios of performance and financial status, and investors ratios for users of financial statements to inform decision-making.  </a:t>
            </a:r>
            <a:endParaRPr lang="en-JM" b="1" dirty="0"/>
          </a:p>
        </p:txBody>
      </p:sp>
      <p:sp>
        <p:nvSpPr>
          <p:cNvPr id="3" name="Title 2"/>
          <p:cNvSpPr>
            <a:spLocks noGrp="1"/>
          </p:cNvSpPr>
          <p:nvPr>
            <p:ph type="title"/>
          </p:nvPr>
        </p:nvSpPr>
        <p:spPr/>
        <p:txBody>
          <a:bodyPr/>
          <a:lstStyle/>
          <a:p>
            <a:pPr algn="ctr"/>
            <a:r>
              <a:rPr lang="en-JM" b="1" dirty="0" smtClean="0"/>
              <a:t>LEARNING OUTCOMES</a:t>
            </a:r>
            <a:endParaRPr lang="en-JM" b="1" dirty="0"/>
          </a:p>
        </p:txBody>
      </p:sp>
      <p:pic>
        <p:nvPicPr>
          <p:cNvPr id="4" name="Picture 3"/>
          <p:cNvPicPr>
            <a:picLocks noChangeAspect="1"/>
          </p:cNvPicPr>
          <p:nvPr/>
        </p:nvPicPr>
        <p:blipFill rotWithShape="1">
          <a:blip r:embed="rId2"/>
          <a:srcRect l="2462" t="2577" r="3457" b="3691"/>
          <a:stretch/>
        </p:blipFill>
        <p:spPr>
          <a:xfrm>
            <a:off x="3954161" y="2767914"/>
            <a:ext cx="3138617" cy="2092410"/>
          </a:xfrm>
          <a:prstGeom prst="rect">
            <a:avLst/>
          </a:prstGeom>
        </p:spPr>
      </p:pic>
    </p:spTree>
    <p:extLst>
      <p:ext uri="{BB962C8B-B14F-4D97-AF65-F5344CB8AC3E}">
        <p14:creationId xmlns:p14="http://schemas.microsoft.com/office/powerpoint/2010/main" val="1759766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444336"/>
            <a:ext cx="10515600" cy="4841134"/>
          </a:xfrm>
        </p:spPr>
        <p:txBody>
          <a:bodyPr>
            <a:noAutofit/>
          </a:bodyPr>
          <a:lstStyle/>
          <a:p>
            <a:pPr marL="0" indent="0">
              <a:buNone/>
            </a:pPr>
            <a:r>
              <a:rPr lang="en-JM" sz="3600" dirty="0"/>
              <a:t>The overall financial condition of a company as determined by an analysis of the data available on its financial statement. A study of the relationships between various balance sheet and income statement factors, such as its assets, liabilities, revenues, expenses, net earnings and equity, provides a snapshot of a company's financial </a:t>
            </a:r>
            <a:r>
              <a:rPr lang="en-JM" sz="3600" dirty="0" smtClean="0"/>
              <a:t>health.</a:t>
            </a:r>
            <a:endParaRPr lang="en-JM" sz="3600" dirty="0"/>
          </a:p>
          <a:p>
            <a:pPr marL="0" indent="0">
              <a:buNone/>
            </a:pPr>
            <a:endParaRPr lang="en-JM" sz="3600" dirty="0"/>
          </a:p>
        </p:txBody>
      </p:sp>
      <p:sp>
        <p:nvSpPr>
          <p:cNvPr id="3" name="Title 2"/>
          <p:cNvSpPr>
            <a:spLocks noGrp="1"/>
          </p:cNvSpPr>
          <p:nvPr>
            <p:ph type="title"/>
          </p:nvPr>
        </p:nvSpPr>
        <p:spPr/>
        <p:txBody>
          <a:bodyPr/>
          <a:lstStyle/>
          <a:p>
            <a:pPr algn="ctr"/>
            <a:r>
              <a:rPr lang="en-JM" b="1" dirty="0" smtClean="0"/>
              <a:t>OVERVIEW</a:t>
            </a:r>
            <a:endParaRPr lang="en-JM" b="1" dirty="0"/>
          </a:p>
        </p:txBody>
      </p:sp>
    </p:spTree>
    <p:extLst>
      <p:ext uri="{BB962C8B-B14F-4D97-AF65-F5344CB8AC3E}">
        <p14:creationId xmlns:p14="http://schemas.microsoft.com/office/powerpoint/2010/main" val="3020320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JM" sz="4000" dirty="0"/>
              <a:t>Weighted average cost of capital (WACC) is the average of the minimum after-tax required rate of return which a company must earn for all of its security holders (i.e. common stock-holders, preferred stock-holders and debt-holders). </a:t>
            </a:r>
          </a:p>
        </p:txBody>
      </p:sp>
      <p:sp>
        <p:nvSpPr>
          <p:cNvPr id="3" name="Title 2"/>
          <p:cNvSpPr>
            <a:spLocks noGrp="1"/>
          </p:cNvSpPr>
          <p:nvPr>
            <p:ph type="title"/>
          </p:nvPr>
        </p:nvSpPr>
        <p:spPr/>
        <p:txBody>
          <a:bodyPr>
            <a:normAutofit fontScale="90000"/>
          </a:bodyPr>
          <a:lstStyle/>
          <a:p>
            <a:pPr algn="ctr"/>
            <a:r>
              <a:rPr lang="en-US" b="1" dirty="0" smtClean="0"/>
              <a:t>WEIGHTED AVARAGE COST OF CAPITAL (WACC)</a:t>
            </a:r>
            <a:endParaRPr lang="en-JM" b="1" dirty="0"/>
          </a:p>
        </p:txBody>
      </p:sp>
    </p:spTree>
    <p:extLst>
      <p:ext uri="{BB962C8B-B14F-4D97-AF65-F5344CB8AC3E}">
        <p14:creationId xmlns:p14="http://schemas.microsoft.com/office/powerpoint/2010/main" val="3936170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JM" sz="3600" dirty="0" smtClean="0"/>
              <a:t>It </a:t>
            </a:r>
            <a:r>
              <a:rPr lang="en-JM" sz="3600" dirty="0"/>
              <a:t>is calculated by finding out cost of each component of a company’s capital structure, multiplying it with the relevant proportion of the component to total capital and then summing up the proportionate cost of components. </a:t>
            </a:r>
          </a:p>
        </p:txBody>
      </p:sp>
      <p:sp>
        <p:nvSpPr>
          <p:cNvPr id="3" name="Title 2"/>
          <p:cNvSpPr>
            <a:spLocks noGrp="1"/>
          </p:cNvSpPr>
          <p:nvPr>
            <p:ph type="title"/>
          </p:nvPr>
        </p:nvSpPr>
        <p:spPr/>
        <p:txBody>
          <a:bodyPr>
            <a:normAutofit fontScale="90000"/>
          </a:bodyPr>
          <a:lstStyle/>
          <a:p>
            <a:pPr algn="ctr"/>
            <a:r>
              <a:rPr lang="en-US" b="1" dirty="0" smtClean="0"/>
              <a:t>WEIGHTED AVARAGE COST OF CAPITAL (WACC)</a:t>
            </a:r>
            <a:endParaRPr lang="en-JM" b="1" dirty="0"/>
          </a:p>
        </p:txBody>
      </p:sp>
    </p:spTree>
    <p:extLst>
      <p:ext uri="{BB962C8B-B14F-4D97-AF65-F5344CB8AC3E}">
        <p14:creationId xmlns:p14="http://schemas.microsoft.com/office/powerpoint/2010/main" val="3711600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JM" sz="3600" dirty="0" smtClean="0"/>
              <a:t>WACC </a:t>
            </a:r>
            <a:r>
              <a:rPr lang="en-JM" sz="3600" dirty="0"/>
              <a:t>is a very useful tool because it tells whether a particular project is increasing shareholders’ wealth or just compensating the cost. </a:t>
            </a:r>
            <a:r>
              <a:rPr lang="en-JM" sz="3600" dirty="0" smtClean="0"/>
              <a:t>The weighted </a:t>
            </a:r>
            <a:r>
              <a:rPr lang="en-JM" sz="3600" dirty="0"/>
              <a:t>average cost of capital is calculated by weighting the costs of the individual sources of finance according to their </a:t>
            </a:r>
            <a:r>
              <a:rPr lang="en-JM" sz="3600" dirty="0" smtClean="0"/>
              <a:t>relative importance </a:t>
            </a:r>
            <a:r>
              <a:rPr lang="en-JM" sz="3600" dirty="0"/>
              <a:t>as sources of finance. </a:t>
            </a:r>
          </a:p>
        </p:txBody>
      </p:sp>
      <p:sp>
        <p:nvSpPr>
          <p:cNvPr id="3" name="Title 2"/>
          <p:cNvSpPr>
            <a:spLocks noGrp="1"/>
          </p:cNvSpPr>
          <p:nvPr>
            <p:ph type="title"/>
          </p:nvPr>
        </p:nvSpPr>
        <p:spPr/>
        <p:txBody>
          <a:bodyPr>
            <a:normAutofit fontScale="90000"/>
          </a:bodyPr>
          <a:lstStyle/>
          <a:p>
            <a:pPr algn="ctr"/>
            <a:r>
              <a:rPr lang="en-US" b="1" dirty="0" smtClean="0"/>
              <a:t>WEIGHTED AVARAGE COST OF CAPITAL (WACC)</a:t>
            </a:r>
            <a:endParaRPr lang="en-JM" b="1" dirty="0"/>
          </a:p>
        </p:txBody>
      </p:sp>
    </p:spTree>
    <p:extLst>
      <p:ext uri="{BB962C8B-B14F-4D97-AF65-F5344CB8AC3E}">
        <p14:creationId xmlns:p14="http://schemas.microsoft.com/office/powerpoint/2010/main" val="2009629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JM" sz="3600" dirty="0"/>
              <a:t>Weighted average cost of capital is the average cost of the company's finance (equity, bonds, bank loans) weighted according to the proportion each element bears to the total pool of capital. </a:t>
            </a:r>
          </a:p>
        </p:txBody>
      </p:sp>
      <p:sp>
        <p:nvSpPr>
          <p:cNvPr id="3" name="Title 2"/>
          <p:cNvSpPr>
            <a:spLocks noGrp="1"/>
          </p:cNvSpPr>
          <p:nvPr>
            <p:ph type="title"/>
          </p:nvPr>
        </p:nvSpPr>
        <p:spPr/>
        <p:txBody>
          <a:bodyPr>
            <a:normAutofit fontScale="90000"/>
          </a:bodyPr>
          <a:lstStyle/>
          <a:p>
            <a:pPr algn="ctr"/>
            <a:r>
              <a:rPr lang="en-US" b="1" dirty="0" smtClean="0"/>
              <a:t>WEIGHTED AVARAGE COST OF CAPITAL (WACC)</a:t>
            </a:r>
            <a:endParaRPr lang="en-JM" b="1" dirty="0"/>
          </a:p>
        </p:txBody>
      </p:sp>
    </p:spTree>
    <p:extLst>
      <p:ext uri="{BB962C8B-B14F-4D97-AF65-F5344CB8AC3E}">
        <p14:creationId xmlns:p14="http://schemas.microsoft.com/office/powerpoint/2010/main" val="808797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Presentation level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tx2">
              <a:lumMod val="20000"/>
              <a:lumOff val="80000"/>
            </a:schemeClr>
          </a:solidFill>
        </a:ln>
      </a:spPr>
      <a:bodyPr wrap="none" rtlCol="0">
        <a:spAutoFit/>
      </a:bodyPr>
      <a:lstStyle>
        <a:defPPr>
          <a:defRPr dirty="0" err="1" smtClean="0">
            <a:ln>
              <a:solidFill>
                <a:schemeClr val="accent1">
                  <a:lumMod val="20000"/>
                  <a:lumOff val="80000"/>
                </a:schemeClr>
              </a:solidFill>
            </a:ln>
          </a:defRPr>
        </a:defPPr>
      </a:lstStyle>
    </a:txDef>
  </a:objectDefaults>
  <a:extraClrSchemeLst/>
  <a:extLst>
    <a:ext uri="{05A4C25C-085E-4340-85A3-A5531E510DB2}">
      <thm15:themeFamily xmlns:thm15="http://schemas.microsoft.com/office/thememl/2012/main" name="Presentation level design" id="{00E2FDB5-77A3-416C-8232-A2B8AB0B9A01}" vid="{6E3E8A63-E899-4F92-AFE5-C80B3CCFC0B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63AA760-FEA7-44E2-BB85-0893DB8CD7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 design slides (Level design)</Template>
  <TotalTime>0</TotalTime>
  <Words>948</Words>
  <Application>Microsoft Office PowerPoint</Application>
  <PresentationFormat>Widescreen</PresentationFormat>
  <Paragraphs>98</Paragraphs>
  <Slides>23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Century Gothic</vt:lpstr>
      <vt:lpstr>Georgia</vt:lpstr>
      <vt:lpstr>Open Sans</vt:lpstr>
      <vt:lpstr>Times New Roman</vt:lpstr>
      <vt:lpstr>Wingdings</vt:lpstr>
      <vt:lpstr>Presentation level design</vt:lpstr>
      <vt:lpstr>UNIT 13: FINANCIAL  REPORTING</vt:lpstr>
      <vt:lpstr>UNIT 13: FINANCIAL  REPORTING</vt:lpstr>
      <vt:lpstr>THE BASIC SYLLABUS</vt:lpstr>
      <vt:lpstr>LEARNING OUTCOMES</vt:lpstr>
      <vt:lpstr>OVERVIEW</vt:lpstr>
      <vt:lpstr>WEIGHTED AVARAGE COST OF CAPITAL (WACC)</vt:lpstr>
      <vt:lpstr>WEIGHTED AVARAGE COST OF CAPITAL (WACC)</vt:lpstr>
      <vt:lpstr>WEIGHTED AVARAGE COST OF CAPITAL (WACC)</vt:lpstr>
      <vt:lpstr>WEIGHTED AVARAGE COST OF CAPITAL (WACC)</vt:lpstr>
      <vt:lpstr>WEIGHTED AVARAGE COST OF CAPITAL (WACC)</vt:lpstr>
      <vt:lpstr>WEIGHTED AVARAGE COST OF CAPITAL (WACC)</vt:lpstr>
      <vt:lpstr>WEIGHTED AVARAGE COST OF CAPITAL (WACC)</vt:lpstr>
      <vt:lpstr>WEIGHTED AVARAGE COST OF CAPITAL (WACC)</vt:lpstr>
      <vt:lpstr>WEIGHTED AVARAGE COST OF CAPITAL (WACC) </vt:lpstr>
      <vt:lpstr>WEIGHTED AVARAGE COST OF CAPITAL (WACC)</vt:lpstr>
      <vt:lpstr>WEIGHTED AVARAGE COST OF CAPITAL (WACC)</vt:lpstr>
      <vt:lpstr>DEBTOR PERIODS</vt:lpstr>
      <vt:lpstr>DEBTOR PERIODS</vt:lpstr>
      <vt:lpstr>DEBTOR PERIODS</vt:lpstr>
      <vt:lpstr>DEBTOR PERIODS- Quiz</vt:lpstr>
      <vt:lpstr>DEBTORS PERIOD - Quiz</vt:lpstr>
      <vt:lpstr>REFERENCES</vt:lpstr>
      <vt:lpstr>REFERENCES</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2017-08-30T22:25:26Z</dcterms:created>
  <dcterms:modified xsi:type="dcterms:W3CDTF">2017-10-09T15:17:03Z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TC034605409991</vt:lpwstr>
  </property>
</Properties>
</file>