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8"/>
  </p:notesMasterIdLst>
  <p:handoutMasterIdLst>
    <p:handoutMasterId r:id="rId29"/>
  </p:handoutMasterIdLst>
  <p:sldIdLst>
    <p:sldId id="257" r:id="rId3"/>
    <p:sldId id="258" r:id="rId4"/>
    <p:sldId id="259" r:id="rId5"/>
    <p:sldId id="260" r:id="rId6"/>
    <p:sldId id="261" r:id="rId7"/>
    <p:sldId id="290" r:id="rId8"/>
    <p:sldId id="295" r:id="rId9"/>
    <p:sldId id="296" r:id="rId10"/>
    <p:sldId id="297" r:id="rId11"/>
    <p:sldId id="298" r:id="rId12"/>
    <p:sldId id="299" r:id="rId13"/>
    <p:sldId id="300" r:id="rId14"/>
    <p:sldId id="292" r:id="rId15"/>
    <p:sldId id="301" r:id="rId16"/>
    <p:sldId id="302" r:id="rId17"/>
    <p:sldId id="303" r:id="rId18"/>
    <p:sldId id="294" r:id="rId19"/>
    <p:sldId id="309" r:id="rId20"/>
    <p:sldId id="308" r:id="rId21"/>
    <p:sldId id="306" r:id="rId22"/>
    <p:sldId id="307" r:id="rId23"/>
    <p:sldId id="304" r:id="rId24"/>
    <p:sldId id="262" r:id="rId25"/>
    <p:sldId id="288" r:id="rId26"/>
    <p:sldId id="31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F8C66D5-35F2-4B2B-B66A-28018F619124}" type="datetimeFigureOut">
              <a:rPr lang="en-US" smtClean="0"/>
              <a:t>10/23/2017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4B7E8A-1102-47A1-B1C3-36AE88809383}" type="datetimeFigureOut">
              <a:rPr lang="en-US" smtClean="0"/>
              <a:t>10/23/2017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10/23/2017</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10/23/2017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10/23/2017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10/23/2017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10/23/2017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10/23/2017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10/23/2017</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10/23/2017</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10/23/2017</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10/23/2017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10/23/2017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10/23/2017</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2.gsu.edu/~wwwfnc/3300/chapter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UNIT CODE: K/508/0526</a:t>
            </a:r>
          </a:p>
          <a:p>
            <a:r>
              <a:rPr lang="en-US" b="1" dirty="0" smtClean="0"/>
              <a:t>CREDIT  VALUE: 15</a:t>
            </a:r>
          </a:p>
          <a:p>
            <a:endParaRPr lang="en-US" dirty="0"/>
          </a:p>
          <a:p>
            <a:endParaRPr lang="en-US" dirty="0"/>
          </a:p>
        </p:txBody>
      </p:sp>
      <p:sp>
        <p:nvSpPr>
          <p:cNvPr id="2" name="Title 1"/>
          <p:cNvSpPr>
            <a:spLocks noGrp="1"/>
          </p:cNvSpPr>
          <p:nvPr>
            <p:ph type="ctrTitle"/>
          </p:nvPr>
        </p:nvSpPr>
        <p:spPr/>
        <p:txBody>
          <a:bodyPr/>
          <a:lstStyle/>
          <a:p>
            <a:r>
              <a:rPr lang="en-US" b="1" dirty="0" smtClean="0"/>
              <a:t>UNIT 13: FINANCIAL  REPORTING</a:t>
            </a:r>
            <a:endParaRPr lang="en-US" b="1" dirty="0"/>
          </a:p>
        </p:txBody>
      </p:sp>
      <p:pic>
        <p:nvPicPr>
          <p:cNvPr id="4" name="Picture 3"/>
          <p:cNvPicPr>
            <a:picLocks noChangeAspect="1"/>
          </p:cNvPicPr>
          <p:nvPr/>
        </p:nvPicPr>
        <p:blipFill>
          <a:blip r:embed="rId3"/>
          <a:stretch>
            <a:fillRect/>
          </a:stretch>
        </p:blipFill>
        <p:spPr>
          <a:xfrm>
            <a:off x="7883611" y="4056115"/>
            <a:ext cx="3048000" cy="2146102"/>
          </a:xfrm>
          <a:prstGeom prst="rect">
            <a:avLst/>
          </a:prstGeom>
        </p:spPr>
      </p:pic>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055" y="862445"/>
            <a:ext cx="10515600" cy="5403273"/>
          </a:xfrm>
        </p:spPr>
        <p:txBody>
          <a:bodyPr>
            <a:noAutofit/>
          </a:bodyPr>
          <a:lstStyle/>
          <a:p>
            <a:endParaRPr lang="en-JM" sz="3600" dirty="0"/>
          </a:p>
          <a:p>
            <a:r>
              <a:rPr lang="en-JM" sz="3600" b="1" dirty="0"/>
              <a:t>Cash Flow From Finance Activities</a:t>
            </a:r>
          </a:p>
          <a:p>
            <a:r>
              <a:rPr lang="en-JM" sz="3600" dirty="0"/>
              <a:t>Cash flow from finance activities is the cash out flow to the entities investors (i.e. interest to bondholders) and shareholders (i.e. dividends and stock buybacks) and cash inflows from sales of bonds or issuance of stock equity. Most cash flow finance activities are cash outflows since most entities only issue bonds and stocks occasionally.</a:t>
            </a:r>
          </a:p>
        </p:txBody>
      </p:sp>
      <p:sp>
        <p:nvSpPr>
          <p:cNvPr id="3" name="Title 2"/>
          <p:cNvSpPr>
            <a:spLocks noGrp="1"/>
          </p:cNvSpPr>
          <p:nvPr>
            <p:ph type="title"/>
          </p:nvPr>
        </p:nvSpPr>
        <p:spPr/>
        <p:txBody>
          <a:bodyPr>
            <a:normAutofit/>
          </a:bodyPr>
          <a:lstStyle/>
          <a:p>
            <a:pPr algn="ctr"/>
            <a:r>
              <a:rPr lang="en-US" b="1" dirty="0" smtClean="0"/>
              <a:t>CASHFLOW STATEMENTS </a:t>
            </a:r>
            <a:endParaRPr lang="en-JM" b="1" dirty="0"/>
          </a:p>
        </p:txBody>
      </p:sp>
    </p:spTree>
    <p:extLst>
      <p:ext uri="{BB962C8B-B14F-4D97-AF65-F5344CB8AC3E}">
        <p14:creationId xmlns:p14="http://schemas.microsoft.com/office/powerpoint/2010/main" val="169569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055" y="1340427"/>
            <a:ext cx="10515600" cy="4925291"/>
          </a:xfrm>
        </p:spPr>
        <p:txBody>
          <a:bodyPr>
            <a:noAutofit/>
          </a:bodyPr>
          <a:lstStyle/>
          <a:p>
            <a:endParaRPr lang="en-US" sz="3600" dirty="0" smtClean="0"/>
          </a:p>
          <a:p>
            <a:endParaRPr lang="en-JM" sz="3600" dirty="0"/>
          </a:p>
        </p:txBody>
      </p:sp>
      <p:sp>
        <p:nvSpPr>
          <p:cNvPr id="3" name="Title 2"/>
          <p:cNvSpPr>
            <a:spLocks noGrp="1"/>
          </p:cNvSpPr>
          <p:nvPr>
            <p:ph type="title"/>
          </p:nvPr>
        </p:nvSpPr>
        <p:spPr>
          <a:xfrm>
            <a:off x="838200" y="365126"/>
            <a:ext cx="10515600" cy="861002"/>
          </a:xfrm>
        </p:spPr>
        <p:txBody>
          <a:bodyPr>
            <a:normAutofit/>
          </a:bodyPr>
          <a:lstStyle/>
          <a:p>
            <a:pPr algn="ctr"/>
            <a:r>
              <a:rPr lang="en-US" b="1" dirty="0" smtClean="0"/>
              <a:t>CASHFLOW STATEMENTS </a:t>
            </a:r>
            <a:endParaRPr lang="en-JM" b="1" dirty="0"/>
          </a:p>
        </p:txBody>
      </p:sp>
      <p:pic>
        <p:nvPicPr>
          <p:cNvPr id="4" name="Picture 3"/>
          <p:cNvPicPr>
            <a:picLocks noChangeAspect="1"/>
          </p:cNvPicPr>
          <p:nvPr/>
        </p:nvPicPr>
        <p:blipFill>
          <a:blip r:embed="rId2"/>
          <a:stretch>
            <a:fillRect/>
          </a:stretch>
        </p:blipFill>
        <p:spPr>
          <a:xfrm>
            <a:off x="2007826" y="1426148"/>
            <a:ext cx="7781493" cy="4839569"/>
          </a:xfrm>
          <a:prstGeom prst="rect">
            <a:avLst/>
          </a:prstGeom>
        </p:spPr>
      </p:pic>
    </p:spTree>
    <p:extLst>
      <p:ext uri="{BB962C8B-B14F-4D97-AF65-F5344CB8AC3E}">
        <p14:creationId xmlns:p14="http://schemas.microsoft.com/office/powerpoint/2010/main" val="36234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055" y="1340427"/>
            <a:ext cx="10515600" cy="4925291"/>
          </a:xfrm>
        </p:spPr>
        <p:txBody>
          <a:bodyPr>
            <a:noAutofit/>
          </a:bodyPr>
          <a:lstStyle/>
          <a:p>
            <a:endParaRPr lang="en-US" sz="3600" dirty="0" smtClean="0"/>
          </a:p>
          <a:p>
            <a:endParaRPr lang="en-JM" sz="3600" dirty="0"/>
          </a:p>
        </p:txBody>
      </p:sp>
      <p:sp>
        <p:nvSpPr>
          <p:cNvPr id="3" name="Title 2"/>
          <p:cNvSpPr>
            <a:spLocks noGrp="1"/>
          </p:cNvSpPr>
          <p:nvPr>
            <p:ph type="title"/>
          </p:nvPr>
        </p:nvSpPr>
        <p:spPr>
          <a:xfrm>
            <a:off x="838200" y="365126"/>
            <a:ext cx="10515600" cy="861002"/>
          </a:xfrm>
        </p:spPr>
        <p:txBody>
          <a:bodyPr>
            <a:normAutofit/>
          </a:bodyPr>
          <a:lstStyle/>
          <a:p>
            <a:pPr algn="ctr"/>
            <a:r>
              <a:rPr lang="en-US" b="1" dirty="0" smtClean="0"/>
              <a:t>CASHFLOW STATEMENTS </a:t>
            </a:r>
            <a:endParaRPr lang="en-JM" b="1" dirty="0"/>
          </a:p>
        </p:txBody>
      </p:sp>
      <p:pic>
        <p:nvPicPr>
          <p:cNvPr id="5" name="Picture 4"/>
          <p:cNvPicPr>
            <a:picLocks noChangeAspect="1"/>
          </p:cNvPicPr>
          <p:nvPr/>
        </p:nvPicPr>
        <p:blipFill>
          <a:blip r:embed="rId2"/>
          <a:stretch>
            <a:fillRect/>
          </a:stretch>
        </p:blipFill>
        <p:spPr>
          <a:xfrm>
            <a:off x="1728355" y="1226128"/>
            <a:ext cx="9524999" cy="5337031"/>
          </a:xfrm>
          <a:prstGeom prst="rect">
            <a:avLst/>
          </a:prstGeom>
        </p:spPr>
      </p:pic>
    </p:spTree>
    <p:extLst>
      <p:ext uri="{BB962C8B-B14F-4D97-AF65-F5344CB8AC3E}">
        <p14:creationId xmlns:p14="http://schemas.microsoft.com/office/powerpoint/2010/main" val="5946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4782993"/>
          </a:xfrm>
        </p:spPr>
        <p:txBody>
          <a:bodyPr>
            <a:noAutofit/>
          </a:bodyPr>
          <a:lstStyle/>
          <a:p>
            <a:r>
              <a:rPr lang="en-JM" sz="3600" dirty="0"/>
              <a:t> A Profit and Loss (P&amp;L) statement measures a company’s sales and expenses during a specified period of time.  The function of a P&amp;L statement is to total all sources of revenue and subtract all expenses related to the revenue. It shows a company’s financial progress during the time period being examined. </a:t>
            </a:r>
          </a:p>
        </p:txBody>
      </p:sp>
      <p:sp>
        <p:nvSpPr>
          <p:cNvPr id="3" name="Title 2"/>
          <p:cNvSpPr>
            <a:spLocks noGrp="1"/>
          </p:cNvSpPr>
          <p:nvPr>
            <p:ph type="title"/>
          </p:nvPr>
        </p:nvSpPr>
        <p:spPr/>
        <p:txBody>
          <a:bodyPr>
            <a:normAutofit/>
          </a:bodyPr>
          <a:lstStyle/>
          <a:p>
            <a:pPr algn="ctr"/>
            <a:r>
              <a:rPr lang="en-US" b="1" dirty="0" smtClean="0"/>
              <a:t>PROFIT AND LOSS ACCUNTS </a:t>
            </a:r>
            <a:endParaRPr lang="en-JM" b="1" dirty="0"/>
          </a:p>
        </p:txBody>
      </p:sp>
    </p:spTree>
    <p:extLst>
      <p:ext uri="{BB962C8B-B14F-4D97-AF65-F5344CB8AC3E}">
        <p14:creationId xmlns:p14="http://schemas.microsoft.com/office/powerpoint/2010/main" val="30257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a:t>There  are  two  reasons  to  prepare  a  P&amp;L  statement.  One  reason  is  the  P&amp;L  statement  answers the question, “Am I making any money?” It is a valuable tool to monitor operations</a:t>
            </a:r>
            <a:r>
              <a:rPr lang="en-JM" sz="3200" dirty="0" smtClean="0"/>
              <a:t>. A  </a:t>
            </a:r>
            <a:r>
              <a:rPr lang="en-JM" sz="3200" dirty="0"/>
              <a:t>regularly  prepared  P&amp;L  statement  either  quarterly  or  monthly  for  new  businesses  will  give  owners  timely  and  important  information  regarding  revenues  and  expenses  and  tell  them  whether  adjustments  might  be  necessary  to  recoup  losses  or  decrease  expenses.  </a:t>
            </a:r>
          </a:p>
        </p:txBody>
      </p:sp>
      <p:sp>
        <p:nvSpPr>
          <p:cNvPr id="3" name="Title 2"/>
          <p:cNvSpPr>
            <a:spLocks noGrp="1"/>
          </p:cNvSpPr>
          <p:nvPr>
            <p:ph type="title"/>
          </p:nvPr>
        </p:nvSpPr>
        <p:spPr/>
        <p:txBody>
          <a:bodyPr>
            <a:normAutofit/>
          </a:bodyPr>
          <a:lstStyle/>
          <a:p>
            <a:pPr algn="ctr"/>
            <a:r>
              <a:rPr lang="en-US" b="1" dirty="0" smtClean="0"/>
              <a:t>PROFIT AND LOSS ACCUNTS </a:t>
            </a:r>
            <a:endParaRPr lang="en-JM" b="1" dirty="0"/>
          </a:p>
        </p:txBody>
      </p:sp>
    </p:spTree>
    <p:extLst>
      <p:ext uri="{BB962C8B-B14F-4D97-AF65-F5344CB8AC3E}">
        <p14:creationId xmlns:p14="http://schemas.microsoft.com/office/powerpoint/2010/main" val="31061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a:t>The  P&amp;L  statement  also   allows outsiders to evaluate your ability to manage and use your company’s resources. The  second  reason  to  prepare  a  P&amp;L  statement  is  because  it  is  required  by  the </a:t>
            </a:r>
            <a:r>
              <a:rPr lang="en-JM" sz="3200" dirty="0" smtClean="0"/>
              <a:t>tax authority.  </a:t>
            </a:r>
            <a:r>
              <a:rPr lang="en-JM" sz="3200" dirty="0"/>
              <a:t>It  is  the  record of a business’ operation that is used to assess taxes on profits </a:t>
            </a:r>
            <a:r>
              <a:rPr lang="en-JM" sz="3200" dirty="0" smtClean="0"/>
              <a:t>earned by a </a:t>
            </a:r>
            <a:r>
              <a:rPr lang="en-JM" sz="3200" dirty="0" err="1" smtClean="0"/>
              <a:t>comapny</a:t>
            </a:r>
            <a:r>
              <a:rPr lang="en-JM" sz="3200" dirty="0" smtClean="0"/>
              <a:t>. </a:t>
            </a:r>
            <a:endParaRPr lang="en-JM" sz="3200" dirty="0"/>
          </a:p>
          <a:p>
            <a:endParaRPr lang="en-JM" sz="3200" dirty="0"/>
          </a:p>
        </p:txBody>
      </p:sp>
      <p:sp>
        <p:nvSpPr>
          <p:cNvPr id="3" name="Title 2"/>
          <p:cNvSpPr>
            <a:spLocks noGrp="1"/>
          </p:cNvSpPr>
          <p:nvPr>
            <p:ph type="title"/>
          </p:nvPr>
        </p:nvSpPr>
        <p:spPr/>
        <p:txBody>
          <a:bodyPr>
            <a:normAutofit/>
          </a:bodyPr>
          <a:lstStyle/>
          <a:p>
            <a:pPr algn="ctr"/>
            <a:r>
              <a:rPr lang="en-US" b="1" dirty="0" smtClean="0"/>
              <a:t>PROFIT AND LOSS ACCUNTS </a:t>
            </a:r>
            <a:endParaRPr lang="en-JM" b="1" dirty="0"/>
          </a:p>
        </p:txBody>
      </p:sp>
    </p:spTree>
    <p:extLst>
      <p:ext uri="{BB962C8B-B14F-4D97-AF65-F5344CB8AC3E}">
        <p14:creationId xmlns:p14="http://schemas.microsoft.com/office/powerpoint/2010/main" val="4505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smtClean="0"/>
              <a:t>PROFIT AND LOSS ACCUNTS </a:t>
            </a:r>
            <a:endParaRPr lang="en-JM" b="1" dirty="0"/>
          </a:p>
        </p:txBody>
      </p:sp>
      <p:pic>
        <p:nvPicPr>
          <p:cNvPr id="8" name="Content Placeholder 7"/>
          <p:cNvPicPr>
            <a:picLocks noGrp="1" noChangeAspect="1"/>
          </p:cNvPicPr>
          <p:nvPr>
            <p:ph idx="1"/>
          </p:nvPr>
        </p:nvPicPr>
        <p:blipFill>
          <a:blip r:embed="rId2"/>
          <a:stretch>
            <a:fillRect/>
          </a:stretch>
        </p:blipFill>
        <p:spPr>
          <a:xfrm>
            <a:off x="2970932" y="1576750"/>
            <a:ext cx="8459067" cy="4148642"/>
          </a:xfrm>
          <a:prstGeom prst="rect">
            <a:avLst/>
          </a:prstGeom>
        </p:spPr>
      </p:pic>
    </p:spTree>
    <p:extLst>
      <p:ext uri="{BB962C8B-B14F-4D97-AF65-F5344CB8AC3E}">
        <p14:creationId xmlns:p14="http://schemas.microsoft.com/office/powerpoint/2010/main" val="42525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4000" dirty="0"/>
              <a:t>The balance sheet is a summary statement of what a company owns (or is owed) and what a company owes (or what others own) at a specific point in time. It categorizes all of a company’s resources as assets, liabilities, and owner’s equity.   The basic structure of a balance sheet is shown </a:t>
            </a:r>
            <a:r>
              <a:rPr lang="en-JM" sz="4000" dirty="0" smtClean="0"/>
              <a:t>below. </a:t>
            </a:r>
            <a:endParaRPr lang="en-JM" sz="4000" dirty="0"/>
          </a:p>
        </p:txBody>
      </p:sp>
      <p:sp>
        <p:nvSpPr>
          <p:cNvPr id="3" name="Title 2"/>
          <p:cNvSpPr>
            <a:spLocks noGrp="1"/>
          </p:cNvSpPr>
          <p:nvPr>
            <p:ph type="title"/>
          </p:nvPr>
        </p:nvSpPr>
        <p:spPr/>
        <p:txBody>
          <a:bodyPr/>
          <a:lstStyle/>
          <a:p>
            <a:pPr algn="ctr"/>
            <a:r>
              <a:rPr lang="en-US" b="1" dirty="0" smtClean="0"/>
              <a:t>BALANCE SHEET</a:t>
            </a:r>
            <a:endParaRPr lang="en-JM" b="1" dirty="0"/>
          </a:p>
        </p:txBody>
      </p:sp>
    </p:spTree>
    <p:extLst>
      <p:ext uri="{BB962C8B-B14F-4D97-AF65-F5344CB8AC3E}">
        <p14:creationId xmlns:p14="http://schemas.microsoft.com/office/powerpoint/2010/main" val="6125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4668693"/>
          </a:xfrm>
        </p:spPr>
        <p:txBody>
          <a:bodyPr>
            <a:noAutofit/>
          </a:bodyPr>
          <a:lstStyle/>
          <a:p>
            <a:r>
              <a:rPr lang="en-JM" sz="4000" dirty="0" smtClean="0"/>
              <a:t>Note, as with the income statement, that these are not the only accounts that may appear on a balance sheet and some balance sheets may utilize slightly different terminology. </a:t>
            </a:r>
          </a:p>
          <a:p>
            <a:r>
              <a:rPr lang="en-JM" sz="4000" dirty="0"/>
              <a:t>The basic balance sheet identity is: </a:t>
            </a:r>
            <a:endParaRPr lang="en-JM" sz="4000" dirty="0" smtClean="0"/>
          </a:p>
          <a:p>
            <a:r>
              <a:rPr lang="en-JM" sz="4000" b="1" dirty="0" smtClean="0"/>
              <a:t>Assets </a:t>
            </a:r>
            <a:r>
              <a:rPr lang="en-JM" sz="4000" b="1" dirty="0"/>
              <a:t>= </a:t>
            </a:r>
            <a:r>
              <a:rPr lang="en-JM" sz="4000" b="1" dirty="0" smtClean="0"/>
              <a:t>Liabilities </a:t>
            </a:r>
            <a:r>
              <a:rPr lang="en-JM" sz="4000" b="1" dirty="0"/>
              <a:t>+ </a:t>
            </a:r>
            <a:r>
              <a:rPr lang="en-JM" sz="4000" b="1" dirty="0" smtClean="0"/>
              <a:t>Capital. </a:t>
            </a:r>
            <a:endParaRPr lang="en-JM" sz="4000" b="1" dirty="0"/>
          </a:p>
        </p:txBody>
      </p:sp>
      <p:sp>
        <p:nvSpPr>
          <p:cNvPr id="3" name="Title 2"/>
          <p:cNvSpPr>
            <a:spLocks noGrp="1"/>
          </p:cNvSpPr>
          <p:nvPr>
            <p:ph type="title"/>
          </p:nvPr>
        </p:nvSpPr>
        <p:spPr/>
        <p:txBody>
          <a:bodyPr/>
          <a:lstStyle/>
          <a:p>
            <a:pPr algn="ctr"/>
            <a:r>
              <a:rPr lang="en-US" b="1" dirty="0" smtClean="0"/>
              <a:t>BALANCE SHEET</a:t>
            </a:r>
            <a:endParaRPr lang="en-JM" b="1" dirty="0"/>
          </a:p>
        </p:txBody>
      </p:sp>
    </p:spTree>
    <p:extLst>
      <p:ext uri="{BB962C8B-B14F-4D97-AF65-F5344CB8AC3E}">
        <p14:creationId xmlns:p14="http://schemas.microsoft.com/office/powerpoint/2010/main" val="7022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4000" dirty="0" smtClean="0"/>
              <a:t>Some </a:t>
            </a:r>
            <a:r>
              <a:rPr lang="en-JM" sz="4000" dirty="0"/>
              <a:t>companies offer more detail on their statements than others. Certain accounts that are important for one company may be minor or </a:t>
            </a:r>
            <a:r>
              <a:rPr lang="en-JM" sz="4000" dirty="0" smtClean="0"/>
              <a:t>non existent </a:t>
            </a:r>
            <a:r>
              <a:rPr lang="en-JM" sz="4000" dirty="0"/>
              <a:t>for another company. Nonetheless, these are the major items and delineations that appear on most standard balance </a:t>
            </a:r>
            <a:r>
              <a:rPr lang="en-JM" sz="4000" dirty="0" smtClean="0"/>
              <a:t>sheets. </a:t>
            </a:r>
            <a:endParaRPr lang="en-JM" sz="4000" dirty="0"/>
          </a:p>
        </p:txBody>
      </p:sp>
      <p:sp>
        <p:nvSpPr>
          <p:cNvPr id="3" name="Title 2"/>
          <p:cNvSpPr>
            <a:spLocks noGrp="1"/>
          </p:cNvSpPr>
          <p:nvPr>
            <p:ph type="title"/>
          </p:nvPr>
        </p:nvSpPr>
        <p:spPr/>
        <p:txBody>
          <a:bodyPr/>
          <a:lstStyle/>
          <a:p>
            <a:pPr algn="ctr"/>
            <a:r>
              <a:rPr lang="en-US" b="1" dirty="0" smtClean="0"/>
              <a:t>BALANCE SHEET</a:t>
            </a:r>
            <a:endParaRPr lang="en-JM" b="1" dirty="0"/>
          </a:p>
        </p:txBody>
      </p:sp>
    </p:spTree>
    <p:extLst>
      <p:ext uri="{BB962C8B-B14F-4D97-AF65-F5344CB8AC3E}">
        <p14:creationId xmlns:p14="http://schemas.microsoft.com/office/powerpoint/2010/main" val="18115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UNIT 13: FINANCIAL  REPORTING</a:t>
            </a:r>
            <a:endParaRPr lang="en-US" b="1" dirty="0"/>
          </a:p>
        </p:txBody>
      </p:sp>
      <p:sp>
        <p:nvSpPr>
          <p:cNvPr id="3" name="Content Placeholder 2"/>
          <p:cNvSpPr>
            <a:spLocks noGrp="1"/>
          </p:cNvSpPr>
          <p:nvPr>
            <p:ph idx="1"/>
          </p:nvPr>
        </p:nvSpPr>
        <p:spPr/>
        <p:txBody>
          <a:bodyPr/>
          <a:lstStyle/>
          <a:p>
            <a:endParaRPr lang="en-JM" dirty="0" smtClean="0"/>
          </a:p>
          <a:p>
            <a:endParaRPr lang="en-JM" dirty="0"/>
          </a:p>
          <a:p>
            <a:endParaRPr lang="en-JM" dirty="0" smtClean="0"/>
          </a:p>
          <a:p>
            <a:endParaRPr lang="en-JM" dirty="0"/>
          </a:p>
          <a:p>
            <a:endParaRPr lang="en-JM" dirty="0" smtClean="0"/>
          </a:p>
          <a:p>
            <a:endParaRPr lang="en-JM" dirty="0"/>
          </a:p>
          <a:p>
            <a:r>
              <a:rPr lang="en-JM" b="1" dirty="0" smtClean="0"/>
              <a:t>Learning Outcome 2: Interpret Financial Statements</a:t>
            </a:r>
            <a:endParaRPr lang="en-JM" dirty="0"/>
          </a:p>
        </p:txBody>
      </p:sp>
      <p:pic>
        <p:nvPicPr>
          <p:cNvPr id="5" name="Picture 4"/>
          <p:cNvPicPr>
            <a:picLocks noChangeAspect="1"/>
          </p:cNvPicPr>
          <p:nvPr/>
        </p:nvPicPr>
        <p:blipFill>
          <a:blip r:embed="rId2"/>
          <a:stretch>
            <a:fillRect/>
          </a:stretch>
        </p:blipFill>
        <p:spPr>
          <a:xfrm>
            <a:off x="3693126" y="1825625"/>
            <a:ext cx="3619500" cy="2819400"/>
          </a:xfrm>
          <a:prstGeom prst="rect">
            <a:avLst/>
          </a:prstGeom>
        </p:spPr>
      </p:pic>
    </p:spTree>
    <p:extLst>
      <p:ext uri="{BB962C8B-B14F-4D97-AF65-F5344CB8AC3E}">
        <p14:creationId xmlns:p14="http://schemas.microsoft.com/office/powerpoint/2010/main" val="34431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JM" dirty="0"/>
              <a:t>Current assets and current liabilities</a:t>
            </a:r>
          </a:p>
          <a:p>
            <a:r>
              <a:rPr lang="en-JM" dirty="0" smtClean="0"/>
              <a:t>The </a:t>
            </a:r>
            <a:r>
              <a:rPr lang="en-JM" dirty="0"/>
              <a:t>suggested statement of financial position format makes a distinction between current and non-current assets and liabilities. IAS 1 sets down the rules to be applied in making this distinction.</a:t>
            </a:r>
          </a:p>
          <a:p>
            <a:endParaRPr lang="en-JM" dirty="0" smtClean="0"/>
          </a:p>
          <a:p>
            <a:r>
              <a:rPr lang="en-JM" dirty="0" smtClean="0"/>
              <a:t>Assets</a:t>
            </a:r>
            <a:endParaRPr lang="en-JM" dirty="0"/>
          </a:p>
          <a:p>
            <a:r>
              <a:rPr lang="en-JM" dirty="0" smtClean="0"/>
              <a:t>An </a:t>
            </a:r>
            <a:r>
              <a:rPr lang="en-JM" dirty="0"/>
              <a:t>asset should be classified as a current asset if it is:</a:t>
            </a:r>
          </a:p>
          <a:p>
            <a:r>
              <a:rPr lang="en-JM" dirty="0" smtClean="0"/>
              <a:t>held </a:t>
            </a:r>
            <a:r>
              <a:rPr lang="en-JM" dirty="0"/>
              <a:t>primarily for trading purposes</a:t>
            </a:r>
          </a:p>
          <a:p>
            <a:r>
              <a:rPr lang="en-JM" dirty="0"/>
              <a:t>expected to be realised within 12 months of the statement of financial position date; or</a:t>
            </a:r>
          </a:p>
          <a:p>
            <a:r>
              <a:rPr lang="en-JM" dirty="0"/>
              <a:t>cash or a cash equivalent (i.e. a short term investment, such as a 30 day bond).</a:t>
            </a:r>
          </a:p>
          <a:p>
            <a:r>
              <a:rPr lang="en-JM" dirty="0"/>
              <a:t>All other assets should be classified as non-current assets.</a:t>
            </a:r>
          </a:p>
          <a:p>
            <a:endParaRPr lang="en-JM" dirty="0" smtClean="0"/>
          </a:p>
          <a:p>
            <a:r>
              <a:rPr lang="en-JM" dirty="0" smtClean="0"/>
              <a:t>Note </a:t>
            </a:r>
            <a:r>
              <a:rPr lang="en-JM" dirty="0"/>
              <a:t>that this definition allows inventory or receivables to qualify as current assets under (a) above, even if they may not be realised into cash within twelve months.</a:t>
            </a:r>
          </a:p>
          <a:p>
            <a:endParaRPr lang="en-JM" dirty="0"/>
          </a:p>
          <a:p>
            <a:endParaRPr lang="en-JM" dirty="0"/>
          </a:p>
        </p:txBody>
      </p:sp>
      <p:sp>
        <p:nvSpPr>
          <p:cNvPr id="3" name="Title 2"/>
          <p:cNvSpPr>
            <a:spLocks noGrp="1"/>
          </p:cNvSpPr>
          <p:nvPr>
            <p:ph type="title"/>
          </p:nvPr>
        </p:nvSpPr>
        <p:spPr/>
        <p:txBody>
          <a:bodyPr/>
          <a:lstStyle/>
          <a:p>
            <a:pPr algn="ctr"/>
            <a:r>
              <a:rPr lang="en-US" b="1" dirty="0" smtClean="0"/>
              <a:t>BALANCE SHEET</a:t>
            </a:r>
            <a:endParaRPr lang="en-JM" b="1" dirty="0"/>
          </a:p>
        </p:txBody>
      </p:sp>
    </p:spTree>
    <p:extLst>
      <p:ext uri="{BB962C8B-B14F-4D97-AF65-F5344CB8AC3E}">
        <p14:creationId xmlns:p14="http://schemas.microsoft.com/office/powerpoint/2010/main" val="8506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endParaRPr lang="en-JM" dirty="0"/>
          </a:p>
          <a:p>
            <a:r>
              <a:rPr lang="en-JM" dirty="0"/>
              <a:t>Liabilities</a:t>
            </a:r>
          </a:p>
          <a:p>
            <a:r>
              <a:rPr lang="en-JM" dirty="0" smtClean="0"/>
              <a:t>The </a:t>
            </a:r>
            <a:r>
              <a:rPr lang="en-JM" dirty="0"/>
              <a:t>rules for current liabilities are similar to those for current assets.</a:t>
            </a:r>
          </a:p>
          <a:p>
            <a:r>
              <a:rPr lang="en-JM" dirty="0" smtClean="0"/>
              <a:t>A </a:t>
            </a:r>
            <a:r>
              <a:rPr lang="en-JM" dirty="0"/>
              <a:t>liability should be classified as a current liability if:</a:t>
            </a:r>
          </a:p>
          <a:p>
            <a:r>
              <a:rPr lang="en-JM" dirty="0" smtClean="0"/>
              <a:t>it </a:t>
            </a:r>
            <a:r>
              <a:rPr lang="en-JM" dirty="0"/>
              <a:t>is expected to be settled in the normal course of the enterprise's operating cycle</a:t>
            </a:r>
          </a:p>
          <a:p>
            <a:r>
              <a:rPr lang="en-JM" dirty="0"/>
              <a:t>it is held primarily for the purpose of being traded</a:t>
            </a:r>
          </a:p>
          <a:p>
            <a:r>
              <a:rPr lang="en-JM" dirty="0"/>
              <a:t>it is due to be settled within 12 months of the statement of financial position date or</a:t>
            </a:r>
          </a:p>
          <a:p>
            <a:r>
              <a:rPr lang="en-JM" dirty="0"/>
              <a:t>the company does not have an unconditional right to defer settlement for at least 12 months after the statement of financial position date.</a:t>
            </a:r>
          </a:p>
          <a:p>
            <a:r>
              <a:rPr lang="en-JM" dirty="0"/>
              <a:t>All other liabilities should be classified as non-current liabilities.</a:t>
            </a:r>
          </a:p>
          <a:p>
            <a:endParaRPr lang="en-JM" dirty="0"/>
          </a:p>
          <a:p>
            <a:endParaRPr lang="en-JM" dirty="0"/>
          </a:p>
        </p:txBody>
      </p:sp>
      <p:sp>
        <p:nvSpPr>
          <p:cNvPr id="3" name="Title 2"/>
          <p:cNvSpPr>
            <a:spLocks noGrp="1"/>
          </p:cNvSpPr>
          <p:nvPr>
            <p:ph type="title"/>
          </p:nvPr>
        </p:nvSpPr>
        <p:spPr/>
        <p:txBody>
          <a:bodyPr/>
          <a:lstStyle/>
          <a:p>
            <a:pPr algn="ctr"/>
            <a:r>
              <a:rPr lang="en-US" b="1" dirty="0" smtClean="0"/>
              <a:t>BALANCE SHEET</a:t>
            </a:r>
            <a:endParaRPr lang="en-JM" b="1" dirty="0"/>
          </a:p>
        </p:txBody>
      </p:sp>
    </p:spTree>
    <p:extLst>
      <p:ext uri="{BB962C8B-B14F-4D97-AF65-F5344CB8AC3E}">
        <p14:creationId xmlns:p14="http://schemas.microsoft.com/office/powerpoint/2010/main" val="224666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15836" y="1487559"/>
            <a:ext cx="9445337" cy="4632685"/>
          </a:xfrm>
          <a:prstGeom prst="rect">
            <a:avLst/>
          </a:prstGeom>
        </p:spPr>
      </p:pic>
      <p:sp>
        <p:nvSpPr>
          <p:cNvPr id="3" name="Title 2"/>
          <p:cNvSpPr>
            <a:spLocks noGrp="1"/>
          </p:cNvSpPr>
          <p:nvPr>
            <p:ph type="title"/>
          </p:nvPr>
        </p:nvSpPr>
        <p:spPr/>
        <p:txBody>
          <a:bodyPr/>
          <a:lstStyle/>
          <a:p>
            <a:pPr algn="ctr"/>
            <a:r>
              <a:rPr lang="en-US" b="1" dirty="0" smtClean="0"/>
              <a:t>BALANCE SHEET</a:t>
            </a:r>
            <a:endParaRPr lang="en-JM" b="1" dirty="0"/>
          </a:p>
        </p:txBody>
      </p:sp>
    </p:spTree>
    <p:extLst>
      <p:ext uri="{BB962C8B-B14F-4D97-AF65-F5344CB8AC3E}">
        <p14:creationId xmlns:p14="http://schemas.microsoft.com/office/powerpoint/2010/main" val="388403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dirty="0" smtClean="0"/>
              <a:t>https</a:t>
            </a:r>
            <a:r>
              <a:rPr lang="en-JM" sz="3200" dirty="0"/>
              <a:t>://www.cleverism.com/financial-statement-analysis-introduction/ [Accessed 15 Oct. 2017</a:t>
            </a:r>
            <a:r>
              <a:rPr lang="en-JM" sz="3200" dirty="0" smtClean="0"/>
              <a:t>].</a:t>
            </a:r>
          </a:p>
          <a:p>
            <a:r>
              <a:rPr lang="en-JM" sz="3200" dirty="0" smtClean="0"/>
              <a:t>http</a:t>
            </a:r>
            <a:r>
              <a:rPr lang="en-JM" sz="3200" dirty="0"/>
              <a:t>://www.arborinvestmentplanner.com/cash-flow-statement-analysis-purpose-components-and-format/ [Accessed 15 Oct. 2017</a:t>
            </a:r>
            <a:r>
              <a:rPr lang="en-JM" sz="3200" dirty="0" smtClean="0"/>
              <a:t>].</a:t>
            </a:r>
          </a:p>
          <a:p>
            <a:r>
              <a:rPr lang="en-JM" sz="3200" dirty="0" smtClean="0"/>
              <a:t>AccountingCoach.com</a:t>
            </a:r>
            <a:r>
              <a:rPr lang="en-JM" sz="3200" dirty="0"/>
              <a:t>. (2017). Income Statement (Profit and Loss Statement) | Explanation | </a:t>
            </a:r>
            <a:r>
              <a:rPr lang="en-JM" sz="3200" dirty="0" err="1"/>
              <a:t>AccountingCoach</a:t>
            </a:r>
            <a:r>
              <a:rPr lang="en-JM" sz="3200" dirty="0"/>
              <a:t>. </a:t>
            </a:r>
            <a:r>
              <a:rPr lang="en-JM" sz="3200" dirty="0" smtClean="0"/>
              <a:t>[</a:t>
            </a:r>
            <a:r>
              <a:rPr lang="en-JM" sz="3200" dirty="0"/>
              <a:t>Accessed 15 Oct. 2017</a:t>
            </a:r>
            <a:r>
              <a:rPr lang="en-JM" sz="3200" dirty="0" smtClean="0"/>
              <a:t>].</a:t>
            </a:r>
          </a:p>
          <a:p>
            <a:r>
              <a:rPr lang="en-JM" sz="3200" dirty="0"/>
              <a:t>Wood, F. and </a:t>
            </a:r>
            <a:r>
              <a:rPr lang="en-JM" sz="3200" dirty="0" err="1"/>
              <a:t>Sangester</a:t>
            </a:r>
            <a:r>
              <a:rPr lang="en-JM" sz="3200" dirty="0"/>
              <a:t>, A. (2017). Business Accounting Volume 1. 13th ed. Essex: Pearson Education Limited.</a:t>
            </a:r>
          </a:p>
          <a:p>
            <a:endParaRPr lang="en-JM" sz="3200" dirty="0" smtClean="0"/>
          </a:p>
          <a:p>
            <a:endParaRPr lang="en-JM" sz="3200" dirty="0" smtClean="0"/>
          </a:p>
        </p:txBody>
      </p:sp>
      <p:sp>
        <p:nvSpPr>
          <p:cNvPr id="3" name="Title 2"/>
          <p:cNvSpPr>
            <a:spLocks noGrp="1"/>
          </p:cNvSpPr>
          <p:nvPr>
            <p:ph type="title"/>
          </p:nvPr>
        </p:nvSpPr>
        <p:spPr/>
        <p:txBody>
          <a:bodyPr/>
          <a:lstStyle/>
          <a:p>
            <a:pPr algn="ctr"/>
            <a:r>
              <a:rPr lang="en-JM" b="1" dirty="0" smtClean="0"/>
              <a:t>REFERENCES</a:t>
            </a:r>
            <a:endParaRPr lang="en-JM" b="1" dirty="0"/>
          </a:p>
        </p:txBody>
      </p:sp>
    </p:spTree>
    <p:extLst>
      <p:ext uri="{BB962C8B-B14F-4D97-AF65-F5344CB8AC3E}">
        <p14:creationId xmlns:p14="http://schemas.microsoft.com/office/powerpoint/2010/main" val="2439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b="1" dirty="0">
                <a:solidFill>
                  <a:srgbClr val="666666"/>
                </a:solidFill>
                <a:latin typeface="Open Sans"/>
              </a:rPr>
              <a:t> </a:t>
            </a:r>
            <a:r>
              <a:rPr lang="en-JM" sz="3200" dirty="0">
                <a:solidFill>
                  <a:srgbClr val="666666"/>
                </a:solidFill>
                <a:latin typeface="Open Sans"/>
              </a:rPr>
              <a:t>Anon, (2017). </a:t>
            </a:r>
            <a:r>
              <a:rPr lang="en-JM" sz="3200" i="1" dirty="0">
                <a:solidFill>
                  <a:srgbClr val="666666"/>
                </a:solidFill>
                <a:latin typeface="Open Sans"/>
              </a:rPr>
              <a:t>how to prepare a profit and loss (income) statement</a:t>
            </a:r>
            <a:r>
              <a:rPr lang="en-JM" sz="3200" dirty="0">
                <a:solidFill>
                  <a:srgbClr val="666666"/>
                </a:solidFill>
                <a:latin typeface="Open Sans"/>
              </a:rPr>
              <a:t>. [online] Available at: https://www.zionsbank.com/pdfs/biz_resources_book-3.pdf [</a:t>
            </a:r>
            <a:r>
              <a:rPr lang="en-JM" sz="3200" dirty="0" smtClean="0">
                <a:solidFill>
                  <a:srgbClr val="666666"/>
                </a:solidFill>
                <a:latin typeface="Open Sans"/>
              </a:rPr>
              <a:t>Accessed </a:t>
            </a:r>
            <a:r>
              <a:rPr lang="en-JM" sz="3200" dirty="0">
                <a:solidFill>
                  <a:srgbClr val="666666"/>
                </a:solidFill>
                <a:latin typeface="Open Sans"/>
              </a:rPr>
              <a:t>15 Oct. 2017</a:t>
            </a:r>
            <a:r>
              <a:rPr lang="en-JM" sz="3200" dirty="0" smtClean="0">
                <a:solidFill>
                  <a:srgbClr val="666666"/>
                </a:solidFill>
                <a:latin typeface="Open Sans"/>
              </a:rPr>
              <a:t>].</a:t>
            </a:r>
          </a:p>
          <a:p>
            <a:r>
              <a:rPr lang="en-JM" sz="3200" dirty="0">
                <a:solidFill>
                  <a:srgbClr val="666666"/>
                </a:solidFill>
                <a:latin typeface="Open Sans"/>
              </a:rPr>
              <a:t>Kfknowledgebank.kaplan.co.uk. (2017). [online] Available at: http://kfknowledgebank.kaplan.co.uk/KFKB/Wiki%20Pages/The%20Statement%20of%20Financial%20Position.aspx?mode=none [Accessed 15 Oct. 2017].</a:t>
            </a:r>
          </a:p>
          <a:p>
            <a:endParaRPr lang="en-JM" sz="3200" dirty="0" smtClean="0">
              <a:solidFill>
                <a:srgbClr val="666666"/>
              </a:solidFill>
              <a:latin typeface="Open Sans"/>
            </a:endParaRPr>
          </a:p>
          <a:p>
            <a:endParaRPr lang="en-JM" sz="3200" dirty="0"/>
          </a:p>
        </p:txBody>
      </p:sp>
      <p:sp>
        <p:nvSpPr>
          <p:cNvPr id="3" name="Title 2"/>
          <p:cNvSpPr>
            <a:spLocks noGrp="1"/>
          </p:cNvSpPr>
          <p:nvPr>
            <p:ph type="title"/>
          </p:nvPr>
        </p:nvSpPr>
        <p:spPr/>
        <p:txBody>
          <a:bodyPr/>
          <a:lstStyle/>
          <a:p>
            <a:pPr algn="ctr"/>
            <a:r>
              <a:rPr lang="en-JM" b="1" dirty="0" smtClean="0"/>
              <a:t>REFERENCES</a:t>
            </a:r>
            <a:endParaRPr lang="en-JM" b="1" dirty="0"/>
          </a:p>
        </p:txBody>
      </p:sp>
    </p:spTree>
    <p:extLst>
      <p:ext uri="{BB962C8B-B14F-4D97-AF65-F5344CB8AC3E}">
        <p14:creationId xmlns:p14="http://schemas.microsoft.com/office/powerpoint/2010/main" val="218013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200" b="1" dirty="0">
                <a:solidFill>
                  <a:srgbClr val="666666"/>
                </a:solidFill>
                <a:latin typeface="Open Sans"/>
              </a:rPr>
              <a:t>  www2.gsu.edu/. (2017). Chapter 2 Accounting Review: Income Statements and Balance Sheets. [online] Available at: </a:t>
            </a:r>
            <a:r>
              <a:rPr lang="en-JM" sz="3200" b="1" dirty="0">
                <a:solidFill>
                  <a:srgbClr val="666666"/>
                </a:solidFill>
                <a:latin typeface="Open Sans"/>
                <a:hlinkClick r:id="rId2"/>
              </a:rPr>
              <a:t>http://www2.gsu.edu/~wwwfnc/3300/chapter2</a:t>
            </a:r>
            <a:r>
              <a:rPr lang="en-JM" sz="3200" b="1" dirty="0" smtClean="0">
                <a:solidFill>
                  <a:srgbClr val="666666"/>
                </a:solidFill>
                <a:latin typeface="Open Sans"/>
              </a:rPr>
              <a:t>.</a:t>
            </a:r>
          </a:p>
          <a:p>
            <a:r>
              <a:rPr lang="en-JM" sz="3200" dirty="0">
                <a:solidFill>
                  <a:srgbClr val="666666"/>
                </a:solidFill>
                <a:latin typeface="Open Sans"/>
              </a:rPr>
              <a:t>Wood, F. and </a:t>
            </a:r>
            <a:r>
              <a:rPr lang="en-JM" sz="3200" dirty="0" err="1">
                <a:solidFill>
                  <a:srgbClr val="666666"/>
                </a:solidFill>
                <a:latin typeface="Open Sans"/>
              </a:rPr>
              <a:t>Sangester</a:t>
            </a:r>
            <a:r>
              <a:rPr lang="en-JM" sz="3200" dirty="0">
                <a:solidFill>
                  <a:srgbClr val="666666"/>
                </a:solidFill>
                <a:latin typeface="Open Sans"/>
              </a:rPr>
              <a:t>, A. (2017). Business Accounting Volume 1. 13th ed. </a:t>
            </a:r>
            <a:r>
              <a:rPr lang="en-JM" sz="3200">
                <a:solidFill>
                  <a:srgbClr val="666666"/>
                </a:solidFill>
                <a:latin typeface="Open Sans"/>
              </a:rPr>
              <a:t>Essex: Pearson Education Limited.</a:t>
            </a:r>
          </a:p>
          <a:p>
            <a:endParaRPr lang="en-JM" sz="3200" dirty="0" smtClean="0">
              <a:solidFill>
                <a:srgbClr val="666666"/>
              </a:solidFill>
              <a:latin typeface="Open Sans"/>
            </a:endParaRPr>
          </a:p>
          <a:p>
            <a:endParaRPr lang="en-JM" sz="3200" dirty="0"/>
          </a:p>
        </p:txBody>
      </p:sp>
      <p:sp>
        <p:nvSpPr>
          <p:cNvPr id="3" name="Title 2"/>
          <p:cNvSpPr>
            <a:spLocks noGrp="1"/>
          </p:cNvSpPr>
          <p:nvPr>
            <p:ph type="title"/>
          </p:nvPr>
        </p:nvSpPr>
        <p:spPr/>
        <p:txBody>
          <a:bodyPr/>
          <a:lstStyle/>
          <a:p>
            <a:pPr algn="ctr"/>
            <a:r>
              <a:rPr lang="en-JM" b="1" dirty="0" smtClean="0"/>
              <a:t>REFERENCES</a:t>
            </a:r>
            <a:endParaRPr lang="en-JM" b="1" dirty="0"/>
          </a:p>
        </p:txBody>
      </p:sp>
    </p:spTree>
    <p:extLst>
      <p:ext uri="{BB962C8B-B14F-4D97-AF65-F5344CB8AC3E}">
        <p14:creationId xmlns:p14="http://schemas.microsoft.com/office/powerpoint/2010/main" val="2839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3600" dirty="0" smtClean="0"/>
              <a:t>1. Analyse the context and purpose of financial reporting.</a:t>
            </a:r>
          </a:p>
          <a:p>
            <a:r>
              <a:rPr lang="en-JM" sz="3600" dirty="0" smtClean="0"/>
              <a:t>2.Interpret Financial statements</a:t>
            </a:r>
          </a:p>
          <a:p>
            <a:r>
              <a:rPr lang="en-JM" sz="3600" dirty="0" smtClean="0"/>
              <a:t>3.Evaluate financial reporting standards and theoretical models and concepts</a:t>
            </a:r>
          </a:p>
          <a:p>
            <a:r>
              <a:rPr lang="en-JM" sz="3600" dirty="0" smtClean="0"/>
              <a:t>4. Evaluate international differences in financial reporting</a:t>
            </a:r>
            <a:endParaRPr lang="en-JM" sz="3600" dirty="0"/>
          </a:p>
        </p:txBody>
      </p:sp>
      <p:sp>
        <p:nvSpPr>
          <p:cNvPr id="3" name="Title 2"/>
          <p:cNvSpPr>
            <a:spLocks noGrp="1"/>
          </p:cNvSpPr>
          <p:nvPr>
            <p:ph type="title"/>
          </p:nvPr>
        </p:nvSpPr>
        <p:spPr/>
        <p:txBody>
          <a:bodyPr/>
          <a:lstStyle/>
          <a:p>
            <a:pPr algn="ctr"/>
            <a:r>
              <a:rPr lang="en-JM" b="1" dirty="0"/>
              <a:t>THE BASIC SYLLABUS</a:t>
            </a:r>
          </a:p>
        </p:txBody>
      </p:sp>
    </p:spTree>
    <p:extLst>
      <p:ext uri="{BB962C8B-B14F-4D97-AF65-F5344CB8AC3E}">
        <p14:creationId xmlns:p14="http://schemas.microsoft.com/office/powerpoint/2010/main" val="11944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JM" sz="3900" b="1" dirty="0"/>
              <a:t>Interpret Financial </a:t>
            </a:r>
            <a:r>
              <a:rPr lang="en-JM" sz="3900" b="1" dirty="0" smtClean="0"/>
              <a:t>Statements</a:t>
            </a:r>
            <a:endParaRPr lang="en-JM" sz="3900" b="1" dirty="0"/>
          </a:p>
          <a:p>
            <a:endParaRPr lang="en-JM" b="1" dirty="0"/>
          </a:p>
          <a:p>
            <a:endParaRPr lang="en-JM" b="1" dirty="0" smtClean="0"/>
          </a:p>
          <a:p>
            <a:endParaRPr lang="en-JM" b="1" dirty="0"/>
          </a:p>
          <a:p>
            <a:endParaRPr lang="en-JM" b="1" dirty="0" smtClean="0"/>
          </a:p>
          <a:p>
            <a:endParaRPr lang="en-JM" b="1" dirty="0"/>
          </a:p>
          <a:p>
            <a:endParaRPr lang="en-JM" b="1" dirty="0" smtClean="0"/>
          </a:p>
          <a:p>
            <a:r>
              <a:rPr lang="en-JM" b="1" dirty="0" smtClean="0"/>
              <a:t>D2: Using appropriate theories and models suggest how organisations can effectively respond to existing and potential financial problems. </a:t>
            </a:r>
            <a:endParaRPr lang="en-JM" b="1" dirty="0"/>
          </a:p>
        </p:txBody>
      </p:sp>
      <p:sp>
        <p:nvSpPr>
          <p:cNvPr id="3" name="Title 2"/>
          <p:cNvSpPr>
            <a:spLocks noGrp="1"/>
          </p:cNvSpPr>
          <p:nvPr>
            <p:ph type="title"/>
          </p:nvPr>
        </p:nvSpPr>
        <p:spPr/>
        <p:txBody>
          <a:bodyPr/>
          <a:lstStyle/>
          <a:p>
            <a:pPr algn="ctr"/>
            <a:r>
              <a:rPr lang="en-JM" b="1" dirty="0" smtClean="0"/>
              <a:t>LEARNING OUTCOMES</a:t>
            </a:r>
            <a:endParaRPr lang="en-JM" b="1" dirty="0"/>
          </a:p>
        </p:txBody>
      </p:sp>
      <p:pic>
        <p:nvPicPr>
          <p:cNvPr id="4" name="Picture 3"/>
          <p:cNvPicPr>
            <a:picLocks noChangeAspect="1"/>
          </p:cNvPicPr>
          <p:nvPr/>
        </p:nvPicPr>
        <p:blipFill rotWithShape="1">
          <a:blip r:embed="rId2"/>
          <a:srcRect l="2462" t="2577" r="3457" b="3691"/>
          <a:stretch/>
        </p:blipFill>
        <p:spPr>
          <a:xfrm>
            <a:off x="3922988" y="2601659"/>
            <a:ext cx="3138617" cy="2092410"/>
          </a:xfrm>
          <a:prstGeom prst="rect">
            <a:avLst/>
          </a:prstGeom>
        </p:spPr>
      </p:pic>
    </p:spTree>
    <p:extLst>
      <p:ext uri="{BB962C8B-B14F-4D97-AF65-F5344CB8AC3E}">
        <p14:creationId xmlns:p14="http://schemas.microsoft.com/office/powerpoint/2010/main" val="175976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4336"/>
            <a:ext cx="10515600" cy="4841134"/>
          </a:xfrm>
        </p:spPr>
        <p:txBody>
          <a:bodyPr>
            <a:noAutofit/>
          </a:bodyPr>
          <a:lstStyle/>
          <a:p>
            <a:pPr marL="0" indent="0">
              <a:buNone/>
            </a:pPr>
            <a:r>
              <a:rPr lang="en-JM" sz="4000" dirty="0"/>
              <a:t> T</a:t>
            </a:r>
            <a:r>
              <a:rPr lang="en-JM" sz="4000" dirty="0" smtClean="0"/>
              <a:t>he </a:t>
            </a:r>
            <a:r>
              <a:rPr lang="en-JM" sz="4000" dirty="0"/>
              <a:t>main purpose of financial statement analysis is to utilize information about the past performance of the company in order to predict how it will fare in the future. Another important purpose of the analysis of financial statements is to identify potential problem areas and troubleshoot those.</a:t>
            </a:r>
          </a:p>
        </p:txBody>
      </p:sp>
      <p:sp>
        <p:nvSpPr>
          <p:cNvPr id="3" name="Title 2"/>
          <p:cNvSpPr>
            <a:spLocks noGrp="1"/>
          </p:cNvSpPr>
          <p:nvPr>
            <p:ph type="title"/>
          </p:nvPr>
        </p:nvSpPr>
        <p:spPr/>
        <p:txBody>
          <a:bodyPr/>
          <a:lstStyle/>
          <a:p>
            <a:pPr algn="ctr"/>
            <a:r>
              <a:rPr lang="en-JM" b="1" dirty="0" smtClean="0"/>
              <a:t>OVERVIEW</a:t>
            </a:r>
            <a:endParaRPr lang="en-JM" b="1" dirty="0"/>
          </a:p>
        </p:txBody>
      </p:sp>
    </p:spTree>
    <p:extLst>
      <p:ext uri="{BB962C8B-B14F-4D97-AF65-F5344CB8AC3E}">
        <p14:creationId xmlns:p14="http://schemas.microsoft.com/office/powerpoint/2010/main" val="30203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3600" dirty="0"/>
              <a:t>The purpose of the cash flow statement is to show where an entities cash is being generated (cash inflows), and where its cash is being spent (cash outflows), over  a specific period of time (usually quarterly and annually). It is important for </a:t>
            </a:r>
            <a:r>
              <a:rPr lang="en-JM" sz="3600" dirty="0" err="1"/>
              <a:t>analyzing</a:t>
            </a:r>
            <a:r>
              <a:rPr lang="en-JM" sz="3600" dirty="0"/>
              <a:t> the liquidity and long term solvency of a company</a:t>
            </a:r>
            <a:r>
              <a:rPr lang="en-JM" sz="3600" dirty="0" smtClean="0"/>
              <a:t>.</a:t>
            </a:r>
            <a:endParaRPr lang="en-JM" sz="3600" dirty="0"/>
          </a:p>
        </p:txBody>
      </p:sp>
      <p:sp>
        <p:nvSpPr>
          <p:cNvPr id="3" name="Title 2"/>
          <p:cNvSpPr>
            <a:spLocks noGrp="1"/>
          </p:cNvSpPr>
          <p:nvPr>
            <p:ph type="title"/>
          </p:nvPr>
        </p:nvSpPr>
        <p:spPr/>
        <p:txBody>
          <a:bodyPr>
            <a:normAutofit/>
          </a:bodyPr>
          <a:lstStyle/>
          <a:p>
            <a:pPr algn="ctr"/>
            <a:r>
              <a:rPr lang="en-US" b="1" dirty="0" smtClean="0"/>
              <a:t>CASHFLOW STATEMENTS </a:t>
            </a:r>
            <a:endParaRPr lang="en-JM" b="1" dirty="0"/>
          </a:p>
        </p:txBody>
      </p:sp>
    </p:spTree>
    <p:extLst>
      <p:ext uri="{BB962C8B-B14F-4D97-AF65-F5344CB8AC3E}">
        <p14:creationId xmlns:p14="http://schemas.microsoft.com/office/powerpoint/2010/main" val="393617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600" dirty="0" smtClean="0"/>
              <a:t>The </a:t>
            </a:r>
            <a:r>
              <a:rPr lang="en-JM" sz="3600" dirty="0"/>
              <a:t>cash flow statement uses cash basis accounting instead of accrual basis accounting which is used for the balance sheet and income statement by most companies. This is important because a company may accrue accounting revenues but may not actually receive the cash. This could produce profits and taxes payable but not provide the resources to stay solvent. </a:t>
            </a:r>
          </a:p>
        </p:txBody>
      </p:sp>
      <p:sp>
        <p:nvSpPr>
          <p:cNvPr id="3" name="Title 2"/>
          <p:cNvSpPr>
            <a:spLocks noGrp="1"/>
          </p:cNvSpPr>
          <p:nvPr>
            <p:ph type="title"/>
          </p:nvPr>
        </p:nvSpPr>
        <p:spPr/>
        <p:txBody>
          <a:bodyPr>
            <a:normAutofit/>
          </a:bodyPr>
          <a:lstStyle/>
          <a:p>
            <a:pPr algn="ctr"/>
            <a:r>
              <a:rPr lang="en-US" b="1" dirty="0" smtClean="0"/>
              <a:t>CASHFLOWS STATEMENTS </a:t>
            </a:r>
            <a:endParaRPr lang="en-JM" b="1" dirty="0"/>
          </a:p>
        </p:txBody>
      </p:sp>
    </p:spTree>
    <p:extLst>
      <p:ext uri="{BB962C8B-B14F-4D97-AF65-F5344CB8AC3E}">
        <p14:creationId xmlns:p14="http://schemas.microsoft.com/office/powerpoint/2010/main" val="11862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06682"/>
            <a:ext cx="10515600" cy="4670281"/>
          </a:xfrm>
        </p:spPr>
        <p:txBody>
          <a:bodyPr>
            <a:noAutofit/>
          </a:bodyPr>
          <a:lstStyle/>
          <a:p>
            <a:r>
              <a:rPr lang="en-JM" sz="3600" dirty="0"/>
              <a:t>Cash Flow Statement Components</a:t>
            </a:r>
          </a:p>
          <a:p>
            <a:r>
              <a:rPr lang="en-JM" sz="3600" dirty="0"/>
              <a:t>The cash flow statement components provide a detailed view of cash flow from operations, investing, and financing:</a:t>
            </a:r>
          </a:p>
          <a:p>
            <a:r>
              <a:rPr lang="en-JM" sz="3600" b="1" dirty="0"/>
              <a:t>Cash Flow from Operating </a:t>
            </a:r>
            <a:r>
              <a:rPr lang="en-JM" sz="3600" b="1" dirty="0" smtClean="0"/>
              <a:t>Activities:</a:t>
            </a:r>
            <a:endParaRPr lang="en-JM" sz="3600" b="1" dirty="0"/>
          </a:p>
          <a:p>
            <a:r>
              <a:rPr lang="en-JM" sz="3600" dirty="0"/>
              <a:t>The net amount of cash coming in or leaving from the day to day business operations of an entity is called Cash Flow From Operations. </a:t>
            </a:r>
            <a:endParaRPr lang="en-JM" sz="3600" dirty="0" smtClean="0"/>
          </a:p>
        </p:txBody>
      </p:sp>
      <p:sp>
        <p:nvSpPr>
          <p:cNvPr id="3" name="Title 2"/>
          <p:cNvSpPr>
            <a:spLocks noGrp="1"/>
          </p:cNvSpPr>
          <p:nvPr>
            <p:ph type="title"/>
          </p:nvPr>
        </p:nvSpPr>
        <p:spPr/>
        <p:txBody>
          <a:bodyPr>
            <a:normAutofit/>
          </a:bodyPr>
          <a:lstStyle/>
          <a:p>
            <a:pPr algn="ctr"/>
            <a:r>
              <a:rPr lang="en-US" b="1" dirty="0" smtClean="0"/>
              <a:t>CASHFLOW STATEMENTS </a:t>
            </a:r>
            <a:endParaRPr lang="en-JM" b="1" dirty="0"/>
          </a:p>
        </p:txBody>
      </p:sp>
    </p:spTree>
    <p:extLst>
      <p:ext uri="{BB962C8B-B14F-4D97-AF65-F5344CB8AC3E}">
        <p14:creationId xmlns:p14="http://schemas.microsoft.com/office/powerpoint/2010/main" val="35545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7855"/>
            <a:ext cx="10515600" cy="4639108"/>
          </a:xfrm>
        </p:spPr>
        <p:txBody>
          <a:bodyPr>
            <a:noAutofit/>
          </a:bodyPr>
          <a:lstStyle/>
          <a:p>
            <a:r>
              <a:rPr lang="en-JM" sz="3600" b="1" dirty="0" smtClean="0"/>
              <a:t>Cash </a:t>
            </a:r>
            <a:r>
              <a:rPr lang="en-JM" sz="3600" b="1" dirty="0"/>
              <a:t>Flow From Investing Activities</a:t>
            </a:r>
          </a:p>
          <a:p>
            <a:r>
              <a:rPr lang="en-JM" sz="3600" dirty="0"/>
              <a:t>Cash flow from investing activities would include the outflow of cash for long term assets such as land, buildings, equipment, etc., and the inflows from the sale of assets, businesses, securities, etc. Most cash flow investing activities are cash out flows because most entities make long term investments for operations and future growth</a:t>
            </a:r>
            <a:r>
              <a:rPr lang="en-JM" sz="3600" dirty="0" smtClean="0"/>
              <a:t>.</a:t>
            </a:r>
            <a:endParaRPr lang="en-JM" sz="3600" dirty="0"/>
          </a:p>
        </p:txBody>
      </p:sp>
      <p:sp>
        <p:nvSpPr>
          <p:cNvPr id="3" name="Title 2"/>
          <p:cNvSpPr>
            <a:spLocks noGrp="1"/>
          </p:cNvSpPr>
          <p:nvPr>
            <p:ph type="title"/>
          </p:nvPr>
        </p:nvSpPr>
        <p:spPr/>
        <p:txBody>
          <a:bodyPr>
            <a:normAutofit/>
          </a:bodyPr>
          <a:lstStyle/>
          <a:p>
            <a:pPr algn="ctr"/>
            <a:r>
              <a:rPr lang="en-US" b="1" dirty="0" smtClean="0"/>
              <a:t>CASHFLOW STATEMENTS </a:t>
            </a:r>
            <a:endParaRPr lang="en-JM" b="1" dirty="0"/>
          </a:p>
        </p:txBody>
      </p:sp>
    </p:spTree>
    <p:extLst>
      <p:ext uri="{BB962C8B-B14F-4D97-AF65-F5344CB8AC3E}">
        <p14:creationId xmlns:p14="http://schemas.microsoft.com/office/powerpoint/2010/main" val="255553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1141</Words>
  <Application>Microsoft Office PowerPoint</Application>
  <PresentationFormat>Widescreen</PresentationFormat>
  <Paragraphs>95</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Century Gothic</vt:lpstr>
      <vt:lpstr>Open Sans</vt:lpstr>
      <vt:lpstr>Times New Roman</vt:lpstr>
      <vt:lpstr>Wingdings</vt:lpstr>
      <vt:lpstr>Presentation level design</vt:lpstr>
      <vt:lpstr>UNIT 13: FINANCIAL  REPORTING</vt:lpstr>
      <vt:lpstr>UNIT 13: FINANCIAL  REPORTING</vt:lpstr>
      <vt:lpstr>THE BASIC SYLLABUS</vt:lpstr>
      <vt:lpstr>LEARNING OUTCOMES</vt:lpstr>
      <vt:lpstr>OVERVIEW</vt:lpstr>
      <vt:lpstr>CASHFLOW STATEMENTS </vt:lpstr>
      <vt:lpstr>CASHFLOWS STATEMENTS </vt:lpstr>
      <vt:lpstr>CASHFLOW STATEMENTS </vt:lpstr>
      <vt:lpstr>CASHFLOW STATEMENTS </vt:lpstr>
      <vt:lpstr>CASHFLOW STATEMENTS </vt:lpstr>
      <vt:lpstr>CASHFLOW STATEMENTS </vt:lpstr>
      <vt:lpstr>CASHFLOW STATEMENTS </vt:lpstr>
      <vt:lpstr>PROFIT AND LOSS ACCUNTS </vt:lpstr>
      <vt:lpstr>PROFIT AND LOSS ACCUNTS </vt:lpstr>
      <vt:lpstr>PROFIT AND LOSS ACCUNTS </vt:lpstr>
      <vt:lpstr>PROFIT AND LOSS ACCUNTS </vt:lpstr>
      <vt:lpstr>BALANCE SHEET</vt:lpstr>
      <vt:lpstr>BALANCE SHEET</vt:lpstr>
      <vt:lpstr>BALANCE SHEET</vt:lpstr>
      <vt:lpstr>BALANCE SHEET</vt:lpstr>
      <vt:lpstr>BALANCE SHEET</vt:lpstr>
      <vt:lpstr>BALANCE SHEET</vt:lpstr>
      <vt:lpstr>REFERENCES</vt:lpstr>
      <vt:lpstr>REFERENCES</vt:lpstr>
      <vt:lpstr>REFERENCES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2017-08-30T22:25:26Z</dcterms:created>
  <dcterms:modified xsi:type="dcterms:W3CDTF">2017-10-23T16:56:50Z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