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25"/>
  </p:notesMasterIdLst>
  <p:handoutMasterIdLst>
    <p:handoutMasterId r:id="rId26"/>
  </p:handoutMasterIdLst>
  <p:sldIdLst>
    <p:sldId id="273" r:id="rId2"/>
    <p:sldId id="256" r:id="rId3"/>
    <p:sldId id="259" r:id="rId4"/>
    <p:sldId id="286" r:id="rId5"/>
    <p:sldId id="309" r:id="rId6"/>
    <p:sldId id="310" r:id="rId7"/>
    <p:sldId id="308" r:id="rId8"/>
    <p:sldId id="295" r:id="rId9"/>
    <p:sldId id="296" r:id="rId10"/>
    <p:sldId id="297" r:id="rId11"/>
    <p:sldId id="298" r:id="rId12"/>
    <p:sldId id="299" r:id="rId13"/>
    <p:sldId id="300" r:id="rId14"/>
    <p:sldId id="302" r:id="rId15"/>
    <p:sldId id="301" r:id="rId16"/>
    <p:sldId id="303" r:id="rId17"/>
    <p:sldId id="304" r:id="rId18"/>
    <p:sldId id="306" r:id="rId19"/>
    <p:sldId id="307" r:id="rId20"/>
    <p:sldId id="311" r:id="rId21"/>
    <p:sldId id="312" r:id="rId22"/>
    <p:sldId id="283" r:id="rId23"/>
    <p:sldId id="305" r:id="rId2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9" autoAdjust="0"/>
    <p:restoredTop sz="86364" autoAdjust="0"/>
  </p:normalViewPr>
  <p:slideViewPr>
    <p:cSldViewPr snapToGrid="0">
      <p:cViewPr varScale="1">
        <p:scale>
          <a:sx n="100" d="100"/>
          <a:sy n="100" d="100"/>
        </p:scale>
        <p:origin x="942"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0" d="100"/>
          <a:sy n="70" d="100"/>
        </p:scale>
        <p:origin x="-3282"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JM"/>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3614A8D-7D2D-4089-B068-F0D8A80626AA}" type="datetimeFigureOut">
              <a:rPr lang="en-JM" smtClean="0"/>
              <a:t>12/10/2018</a:t>
            </a:fld>
            <a:endParaRPr lang="en-JM"/>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JM"/>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648A57A-459A-47E2-9DCE-0F4F539E5A3E}" type="slidenum">
              <a:rPr lang="en-JM" smtClean="0"/>
              <a:t>‹#›</a:t>
            </a:fld>
            <a:endParaRPr lang="en-JM"/>
          </a:p>
        </p:txBody>
      </p:sp>
    </p:spTree>
    <p:extLst>
      <p:ext uri="{BB962C8B-B14F-4D97-AF65-F5344CB8AC3E}">
        <p14:creationId xmlns:p14="http://schemas.microsoft.com/office/powerpoint/2010/main" val="6405872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AADEE54-568D-439C-A178-A043A7F838E8}" type="datetimeFigureOut">
              <a:rPr lang="en-US" smtClean="0"/>
              <a:t>10/12/2018</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E50542B-B9A1-4079-BF64-5A1A4417EA5D}" type="slidenum">
              <a:rPr lang="en-US" smtClean="0"/>
              <a:t>‹#›</a:t>
            </a:fld>
            <a:endParaRPr lang="en-US" dirty="0"/>
          </a:p>
        </p:txBody>
      </p:sp>
    </p:spTree>
    <p:extLst>
      <p:ext uri="{BB962C8B-B14F-4D97-AF65-F5344CB8AC3E}">
        <p14:creationId xmlns:p14="http://schemas.microsoft.com/office/powerpoint/2010/main" val="3242260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50542B-B9A1-4079-BF64-5A1A4417EA5D}" type="slidenum">
              <a:rPr lang="en-US" smtClean="0"/>
              <a:t>1</a:t>
            </a:fld>
            <a:endParaRPr lang="en-US" dirty="0"/>
          </a:p>
        </p:txBody>
      </p:sp>
    </p:spTree>
    <p:extLst>
      <p:ext uri="{BB962C8B-B14F-4D97-AF65-F5344CB8AC3E}">
        <p14:creationId xmlns:p14="http://schemas.microsoft.com/office/powerpoint/2010/main" val="454975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50542B-B9A1-4079-BF64-5A1A4417EA5D}" type="slidenum">
              <a:rPr lang="en-US" smtClean="0"/>
              <a:t>2</a:t>
            </a:fld>
            <a:endParaRPr lang="en-US" dirty="0"/>
          </a:p>
        </p:txBody>
      </p:sp>
    </p:spTree>
    <p:extLst>
      <p:ext uri="{BB962C8B-B14F-4D97-AF65-F5344CB8AC3E}">
        <p14:creationId xmlns:p14="http://schemas.microsoft.com/office/powerpoint/2010/main" val="548045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E8EB4B0-32EA-423E-91CA-7061751F2333}" type="datetimeFigureOut">
              <a:rPr lang="en-US" smtClean="0"/>
              <a:t>10/12/2018</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6C2F90B-1472-4242-805A-CAA371FA619D}" type="slidenum">
              <a:rPr lang="en-US" smtClean="0"/>
              <a:t>‹#›</a:t>
            </a:fld>
            <a:endParaRPr lang="en-US" dirty="0"/>
          </a:p>
        </p:txBody>
      </p:sp>
    </p:spTree>
    <p:extLst>
      <p:ext uri="{BB962C8B-B14F-4D97-AF65-F5344CB8AC3E}">
        <p14:creationId xmlns:p14="http://schemas.microsoft.com/office/powerpoint/2010/main" val="2888315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E8EB4B0-32EA-423E-91CA-7061751F2333}" type="datetimeFigureOut">
              <a:rPr lang="en-US" smtClean="0"/>
              <a:t>10/12/2018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6C2F90B-1472-4242-805A-CAA371FA619D}" type="slidenum">
              <a:rPr lang="en-US" smtClean="0"/>
              <a:t>‹#›</a:t>
            </a:fld>
            <a:endParaRPr lang="en-US" dirty="0"/>
          </a:p>
        </p:txBody>
      </p:sp>
    </p:spTree>
    <p:extLst>
      <p:ext uri="{BB962C8B-B14F-4D97-AF65-F5344CB8AC3E}">
        <p14:creationId xmlns:p14="http://schemas.microsoft.com/office/powerpoint/2010/main" val="1351636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E8EB4B0-32EA-423E-91CA-7061751F2333}" type="datetimeFigureOut">
              <a:rPr lang="en-US" smtClean="0"/>
              <a:t>10/12/2018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6C2F90B-1472-4242-805A-CAA371FA619D}" type="slidenum">
              <a:rPr lang="en-US" smtClean="0"/>
              <a:t>‹#›</a:t>
            </a:fld>
            <a:endParaRPr lang="en-US" dirty="0"/>
          </a:p>
        </p:txBody>
      </p:sp>
    </p:spTree>
    <p:extLst>
      <p:ext uri="{BB962C8B-B14F-4D97-AF65-F5344CB8AC3E}">
        <p14:creationId xmlns:p14="http://schemas.microsoft.com/office/powerpoint/2010/main" val="38337436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E8EB4B0-32EA-423E-91CA-7061751F2333}" type="datetimeFigureOut">
              <a:rPr lang="en-US" smtClean="0"/>
              <a:t>10/12/2018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6C2F90B-1472-4242-805A-CAA371FA619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6417630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E8EB4B0-32EA-423E-91CA-7061751F2333}" type="datetimeFigureOut">
              <a:rPr lang="en-US" smtClean="0"/>
              <a:t>10/12/2018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6C2F90B-1472-4242-805A-CAA371FA619D}" type="slidenum">
              <a:rPr lang="en-US" smtClean="0"/>
              <a:t>‹#›</a:t>
            </a:fld>
            <a:endParaRPr lang="en-US" dirty="0"/>
          </a:p>
        </p:txBody>
      </p:sp>
    </p:spTree>
    <p:extLst>
      <p:ext uri="{BB962C8B-B14F-4D97-AF65-F5344CB8AC3E}">
        <p14:creationId xmlns:p14="http://schemas.microsoft.com/office/powerpoint/2010/main" val="31834044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E8EB4B0-32EA-423E-91CA-7061751F2333}" type="datetimeFigureOut">
              <a:rPr lang="en-US" smtClean="0"/>
              <a:t>10/12/2018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6C2F90B-1472-4242-805A-CAA371FA619D}" type="slidenum">
              <a:rPr lang="en-US" smtClean="0"/>
              <a:t>‹#›</a:t>
            </a:fld>
            <a:endParaRPr lang="en-US" dirty="0"/>
          </a:p>
        </p:txBody>
      </p:sp>
    </p:spTree>
    <p:extLst>
      <p:ext uri="{BB962C8B-B14F-4D97-AF65-F5344CB8AC3E}">
        <p14:creationId xmlns:p14="http://schemas.microsoft.com/office/powerpoint/2010/main" val="3734973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E8EB4B0-32EA-423E-91CA-7061751F2333}" type="datetimeFigureOut">
              <a:rPr lang="en-US" smtClean="0"/>
              <a:t>10/12/2018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6C2F90B-1472-4242-805A-CAA371FA619D}" type="slidenum">
              <a:rPr lang="en-US" smtClean="0"/>
              <a:t>‹#›</a:t>
            </a:fld>
            <a:endParaRPr lang="en-US" dirty="0"/>
          </a:p>
        </p:txBody>
      </p:sp>
    </p:spTree>
    <p:extLst>
      <p:ext uri="{BB962C8B-B14F-4D97-AF65-F5344CB8AC3E}">
        <p14:creationId xmlns:p14="http://schemas.microsoft.com/office/powerpoint/2010/main" val="23355483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8EB4B0-32EA-423E-91CA-7061751F2333}" type="datetimeFigureOut">
              <a:rPr lang="en-US" smtClean="0"/>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C2F90B-1472-4242-805A-CAA371FA619D}" type="slidenum">
              <a:rPr lang="en-US" smtClean="0"/>
              <a:t>‹#›</a:t>
            </a:fld>
            <a:endParaRPr lang="en-US" dirty="0"/>
          </a:p>
        </p:txBody>
      </p:sp>
    </p:spTree>
    <p:extLst>
      <p:ext uri="{BB962C8B-B14F-4D97-AF65-F5344CB8AC3E}">
        <p14:creationId xmlns:p14="http://schemas.microsoft.com/office/powerpoint/2010/main" val="210304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8EB4B0-32EA-423E-91CA-7061751F2333}" type="datetimeFigureOut">
              <a:rPr lang="en-US" smtClean="0"/>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C2F90B-1472-4242-805A-CAA371FA619D}" type="slidenum">
              <a:rPr lang="en-US" smtClean="0"/>
              <a:t>‹#›</a:t>
            </a:fld>
            <a:endParaRPr lang="en-US" dirty="0"/>
          </a:p>
        </p:txBody>
      </p:sp>
    </p:spTree>
    <p:extLst>
      <p:ext uri="{BB962C8B-B14F-4D97-AF65-F5344CB8AC3E}">
        <p14:creationId xmlns:p14="http://schemas.microsoft.com/office/powerpoint/2010/main" val="539640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8EB4B0-32EA-423E-91CA-7061751F2333}" type="datetimeFigureOut">
              <a:rPr lang="en-US" smtClean="0"/>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C2F90B-1472-4242-805A-CAA371FA619D}" type="slidenum">
              <a:rPr lang="en-US" smtClean="0"/>
              <a:t>‹#›</a:t>
            </a:fld>
            <a:endParaRPr lang="en-US" dirty="0"/>
          </a:p>
        </p:txBody>
      </p:sp>
    </p:spTree>
    <p:extLst>
      <p:ext uri="{BB962C8B-B14F-4D97-AF65-F5344CB8AC3E}">
        <p14:creationId xmlns:p14="http://schemas.microsoft.com/office/powerpoint/2010/main" val="816760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E8EB4B0-32EA-423E-91CA-7061751F2333}" type="datetimeFigureOut">
              <a:rPr lang="en-US" smtClean="0"/>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C2F90B-1472-4242-805A-CAA371FA619D}" type="slidenum">
              <a:rPr lang="en-US" smtClean="0"/>
              <a:t>‹#›</a:t>
            </a:fld>
            <a:endParaRPr lang="en-US" dirty="0"/>
          </a:p>
        </p:txBody>
      </p:sp>
    </p:spTree>
    <p:extLst>
      <p:ext uri="{BB962C8B-B14F-4D97-AF65-F5344CB8AC3E}">
        <p14:creationId xmlns:p14="http://schemas.microsoft.com/office/powerpoint/2010/main" val="1515455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E8EB4B0-32EA-423E-91CA-7061751F2333}" type="datetimeFigureOut">
              <a:rPr lang="en-US" smtClean="0"/>
              <a:t>10/12/2018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6C2F90B-1472-4242-805A-CAA371FA619D}" type="slidenum">
              <a:rPr lang="en-US" smtClean="0"/>
              <a:t>‹#›</a:t>
            </a:fld>
            <a:endParaRPr lang="en-US" dirty="0"/>
          </a:p>
        </p:txBody>
      </p:sp>
    </p:spTree>
    <p:extLst>
      <p:ext uri="{BB962C8B-B14F-4D97-AF65-F5344CB8AC3E}">
        <p14:creationId xmlns:p14="http://schemas.microsoft.com/office/powerpoint/2010/main" val="2495511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E8EB4B0-32EA-423E-91CA-7061751F2333}" type="datetimeFigureOut">
              <a:rPr lang="en-US" smtClean="0"/>
              <a:t>10/12/2018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6C2F90B-1472-4242-805A-CAA371FA619D}" type="slidenum">
              <a:rPr lang="en-US" smtClean="0"/>
              <a:t>‹#›</a:t>
            </a:fld>
            <a:endParaRPr lang="en-US" dirty="0"/>
          </a:p>
        </p:txBody>
      </p:sp>
    </p:spTree>
    <p:extLst>
      <p:ext uri="{BB962C8B-B14F-4D97-AF65-F5344CB8AC3E}">
        <p14:creationId xmlns:p14="http://schemas.microsoft.com/office/powerpoint/2010/main" val="2373929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E8EB4B0-32EA-423E-91CA-7061751F2333}" type="datetimeFigureOut">
              <a:rPr lang="en-US" smtClean="0"/>
              <a:t>10/12/2018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6C2F90B-1472-4242-805A-CAA371FA619D}" type="slidenum">
              <a:rPr lang="en-US" smtClean="0"/>
              <a:t>‹#›</a:t>
            </a:fld>
            <a:endParaRPr lang="en-US" dirty="0"/>
          </a:p>
        </p:txBody>
      </p:sp>
    </p:spTree>
    <p:extLst>
      <p:ext uri="{BB962C8B-B14F-4D97-AF65-F5344CB8AC3E}">
        <p14:creationId xmlns:p14="http://schemas.microsoft.com/office/powerpoint/2010/main" val="1072092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8EB4B0-32EA-423E-91CA-7061751F2333}" type="datetimeFigureOut">
              <a:rPr lang="en-US" smtClean="0"/>
              <a:t>10/12/2018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6C2F90B-1472-4242-805A-CAA371FA619D}" type="slidenum">
              <a:rPr lang="en-US" smtClean="0"/>
              <a:t>‹#›</a:t>
            </a:fld>
            <a:endParaRPr lang="en-US" dirty="0"/>
          </a:p>
        </p:txBody>
      </p:sp>
    </p:spTree>
    <p:extLst>
      <p:ext uri="{BB962C8B-B14F-4D97-AF65-F5344CB8AC3E}">
        <p14:creationId xmlns:p14="http://schemas.microsoft.com/office/powerpoint/2010/main" val="2542810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E8EB4B0-32EA-423E-91CA-7061751F2333}" type="datetimeFigureOut">
              <a:rPr lang="en-US" smtClean="0"/>
              <a:t>10/12/2018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6C2F90B-1472-4242-805A-CAA371FA619D}" type="slidenum">
              <a:rPr lang="en-US" smtClean="0"/>
              <a:t>‹#›</a:t>
            </a:fld>
            <a:endParaRPr lang="en-US" dirty="0"/>
          </a:p>
        </p:txBody>
      </p:sp>
    </p:spTree>
    <p:extLst>
      <p:ext uri="{BB962C8B-B14F-4D97-AF65-F5344CB8AC3E}">
        <p14:creationId xmlns:p14="http://schemas.microsoft.com/office/powerpoint/2010/main" val="3861189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E8EB4B0-32EA-423E-91CA-7061751F2333}" type="datetimeFigureOut">
              <a:rPr lang="en-US" smtClean="0"/>
              <a:t>10/12/2018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6C2F90B-1472-4242-805A-CAA371FA619D}" type="slidenum">
              <a:rPr lang="en-US" smtClean="0"/>
              <a:t>‹#›</a:t>
            </a:fld>
            <a:endParaRPr lang="en-US" dirty="0"/>
          </a:p>
        </p:txBody>
      </p:sp>
    </p:spTree>
    <p:extLst>
      <p:ext uri="{BB962C8B-B14F-4D97-AF65-F5344CB8AC3E}">
        <p14:creationId xmlns:p14="http://schemas.microsoft.com/office/powerpoint/2010/main" val="168048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E8EB4B0-32EA-423E-91CA-7061751F2333}" type="datetimeFigureOut">
              <a:rPr lang="en-US" smtClean="0"/>
              <a:t>10/12/2018</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6C2F90B-1472-4242-805A-CAA371FA619D}" type="slidenum">
              <a:rPr lang="en-US" smtClean="0"/>
              <a:t>‹#›</a:t>
            </a:fld>
            <a:endParaRPr lang="en-US" dirty="0"/>
          </a:p>
        </p:txBody>
      </p:sp>
    </p:spTree>
    <p:extLst>
      <p:ext uri="{BB962C8B-B14F-4D97-AF65-F5344CB8AC3E}">
        <p14:creationId xmlns:p14="http://schemas.microsoft.com/office/powerpoint/2010/main" val="3569170805"/>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2481580" y="131445"/>
            <a:ext cx="6997700" cy="6537325"/>
          </a:xfrm>
        </p:spPr>
      </p:pic>
    </p:spTree>
    <p:extLst>
      <p:ext uri="{BB962C8B-B14F-4D97-AF65-F5344CB8AC3E}">
        <p14:creationId xmlns:p14="http://schemas.microsoft.com/office/powerpoint/2010/main" val="2831891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The economics of </a:t>
            </a:r>
            <a:r>
              <a:rPr lang="en-US" dirty="0" err="1" smtClean="0"/>
              <a:t>globalisation</a:t>
            </a:r>
            <a:r>
              <a:rPr lang="en-US" dirty="0" smtClean="0"/>
              <a:t>  and the environmental impacts of </a:t>
            </a:r>
            <a:r>
              <a:rPr lang="en-US" dirty="0" err="1" smtClean="0"/>
              <a:t>globalisation</a:t>
            </a:r>
            <a:r>
              <a:rPr lang="en-US" dirty="0" smtClean="0"/>
              <a:t>  in the challenges they pose for risk and diversification strategies </a:t>
            </a:r>
            <a:endParaRPr lang="en-JM" dirty="0"/>
          </a:p>
        </p:txBody>
      </p:sp>
      <p:sp>
        <p:nvSpPr>
          <p:cNvPr id="3" name="Content Placeholder 2"/>
          <p:cNvSpPr>
            <a:spLocks noGrp="1"/>
          </p:cNvSpPr>
          <p:nvPr>
            <p:ph idx="1"/>
          </p:nvPr>
        </p:nvSpPr>
        <p:spPr/>
        <p:txBody>
          <a:bodyPr>
            <a:normAutofit/>
          </a:bodyPr>
          <a:lstStyle/>
          <a:p>
            <a:r>
              <a:rPr lang="en-JM" dirty="0"/>
              <a:t>The success of globalisation in generating global </a:t>
            </a:r>
            <a:r>
              <a:rPr lang="en-JM" dirty="0" smtClean="0"/>
              <a:t>growth and </a:t>
            </a:r>
            <a:r>
              <a:rPr lang="en-JM" dirty="0"/>
              <a:t>rising incomes led to a dangerous </a:t>
            </a:r>
            <a:r>
              <a:rPr lang="en-JM" dirty="0" smtClean="0"/>
              <a:t>complacency in </a:t>
            </a:r>
            <a:r>
              <a:rPr lang="en-JM" dirty="0"/>
              <a:t>economic orthodoxy and a failure to recognise </a:t>
            </a:r>
            <a:r>
              <a:rPr lang="en-JM" dirty="0" smtClean="0"/>
              <a:t>the warning signs. </a:t>
            </a:r>
            <a:r>
              <a:rPr lang="en-JM" dirty="0"/>
              <a:t>In a global environment </a:t>
            </a:r>
            <a:r>
              <a:rPr lang="en-JM" dirty="0" smtClean="0"/>
              <a:t>characterised by </a:t>
            </a:r>
            <a:r>
              <a:rPr lang="en-JM" dirty="0"/>
              <a:t>rapidly opening markets, increasing connectivity</a:t>
            </a:r>
            <a:r>
              <a:rPr lang="en-JM" dirty="0" smtClean="0"/>
              <a:t>, population </a:t>
            </a:r>
            <a:r>
              <a:rPr lang="en-JM" dirty="0"/>
              <a:t>expansion, and seemingly limitless </a:t>
            </a:r>
            <a:r>
              <a:rPr lang="en-JM" dirty="0" smtClean="0"/>
              <a:t>computing power</a:t>
            </a:r>
            <a:r>
              <a:rPr lang="en-JM" dirty="0"/>
              <a:t>, government's and their </a:t>
            </a:r>
            <a:r>
              <a:rPr lang="en-JM" dirty="0" smtClean="0"/>
              <a:t>economic </a:t>
            </a:r>
            <a:r>
              <a:rPr lang="en-JM" dirty="0"/>
              <a:t>advisors </a:t>
            </a:r>
            <a:r>
              <a:rPr lang="en-JM" dirty="0" smtClean="0"/>
              <a:t>felt confident </a:t>
            </a:r>
            <a:r>
              <a:rPr lang="en-JM" dirty="0"/>
              <a:t>that their policy recommendations </a:t>
            </a:r>
            <a:r>
              <a:rPr lang="en-JM" dirty="0" smtClean="0"/>
              <a:t>would facilitate further growth.</a:t>
            </a:r>
            <a:endParaRPr lang="en-JM" dirty="0"/>
          </a:p>
        </p:txBody>
      </p:sp>
    </p:spTree>
    <p:extLst>
      <p:ext uri="{BB962C8B-B14F-4D97-AF65-F5344CB8AC3E}">
        <p14:creationId xmlns:p14="http://schemas.microsoft.com/office/powerpoint/2010/main" val="2319723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The economics of </a:t>
            </a:r>
            <a:r>
              <a:rPr lang="en-US" dirty="0" err="1" smtClean="0"/>
              <a:t>globalisation</a:t>
            </a:r>
            <a:r>
              <a:rPr lang="en-US" dirty="0" smtClean="0"/>
              <a:t>  and the environmental impacts of </a:t>
            </a:r>
            <a:r>
              <a:rPr lang="en-US" dirty="0" err="1" smtClean="0"/>
              <a:t>globalisation</a:t>
            </a:r>
            <a:r>
              <a:rPr lang="en-US" dirty="0" smtClean="0"/>
              <a:t>  in the challenges they pose for risk and diversification strategies </a:t>
            </a:r>
            <a:endParaRPr lang="en-JM" dirty="0"/>
          </a:p>
        </p:txBody>
      </p:sp>
      <p:sp>
        <p:nvSpPr>
          <p:cNvPr id="3" name="Content Placeholder 2"/>
          <p:cNvSpPr>
            <a:spLocks noGrp="1"/>
          </p:cNvSpPr>
          <p:nvPr>
            <p:ph idx="1"/>
          </p:nvPr>
        </p:nvSpPr>
        <p:spPr/>
        <p:txBody>
          <a:bodyPr>
            <a:normAutofit/>
          </a:bodyPr>
          <a:lstStyle/>
          <a:p>
            <a:r>
              <a:rPr lang="en-JM" dirty="0"/>
              <a:t>Moving into different business areas can increase your sales and revenue but might stress your business more than the move is worth. Before you enter uncharted territories, even based on proven benefits, perform an “if so/then what” analysis to determine if the downsides will outweigh your benefits or if any damage to your current business model won’t justify diversification.</a:t>
            </a:r>
          </a:p>
        </p:txBody>
      </p:sp>
    </p:spTree>
    <p:extLst>
      <p:ext uri="{BB962C8B-B14F-4D97-AF65-F5344CB8AC3E}">
        <p14:creationId xmlns:p14="http://schemas.microsoft.com/office/powerpoint/2010/main" val="1306776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The economics of </a:t>
            </a:r>
            <a:r>
              <a:rPr lang="en-US" dirty="0" err="1" smtClean="0"/>
              <a:t>globalisation</a:t>
            </a:r>
            <a:r>
              <a:rPr lang="en-US" dirty="0" smtClean="0"/>
              <a:t>  and the environmental impacts of </a:t>
            </a:r>
            <a:r>
              <a:rPr lang="en-US" dirty="0" err="1" smtClean="0"/>
              <a:t>globalisation</a:t>
            </a:r>
            <a:r>
              <a:rPr lang="en-US" dirty="0" smtClean="0"/>
              <a:t>  in the challenges they pose for risk and diversification strategies </a:t>
            </a:r>
            <a:endParaRPr lang="en-JM" dirty="0"/>
          </a:p>
        </p:txBody>
      </p:sp>
      <p:sp>
        <p:nvSpPr>
          <p:cNvPr id="3" name="Content Placeholder 2"/>
          <p:cNvSpPr>
            <a:spLocks noGrp="1"/>
          </p:cNvSpPr>
          <p:nvPr>
            <p:ph idx="1"/>
          </p:nvPr>
        </p:nvSpPr>
        <p:spPr/>
        <p:txBody>
          <a:bodyPr>
            <a:normAutofit/>
          </a:bodyPr>
          <a:lstStyle/>
          <a:p>
            <a:r>
              <a:rPr lang="en-JM" dirty="0"/>
              <a:t> </a:t>
            </a:r>
            <a:r>
              <a:rPr lang="en-JM" dirty="0" smtClean="0"/>
              <a:t>A company </a:t>
            </a:r>
            <a:r>
              <a:rPr lang="en-JM" dirty="0"/>
              <a:t>can diversify in several ways, including acquiring a new business, adding a new market segment or selling new products or services. A floral shop owner might add photography services, capitalizing on the needs of wedding planners who use both services. A website developer might add SEO consulting services for businesses with existing websites who want to improve search results and increase traffic. </a:t>
            </a:r>
          </a:p>
        </p:txBody>
      </p:sp>
    </p:spTree>
    <p:extLst>
      <p:ext uri="{BB962C8B-B14F-4D97-AF65-F5344CB8AC3E}">
        <p14:creationId xmlns:p14="http://schemas.microsoft.com/office/powerpoint/2010/main" val="506286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The economics of </a:t>
            </a:r>
            <a:r>
              <a:rPr lang="en-US" dirty="0" err="1" smtClean="0"/>
              <a:t>globalisation</a:t>
            </a:r>
            <a:r>
              <a:rPr lang="en-US" dirty="0" smtClean="0"/>
              <a:t>  and the environmental impacts of </a:t>
            </a:r>
            <a:r>
              <a:rPr lang="en-US" dirty="0" err="1" smtClean="0"/>
              <a:t>globalisation</a:t>
            </a:r>
            <a:r>
              <a:rPr lang="en-US" dirty="0" smtClean="0"/>
              <a:t>  in the challenges they pose for risk and diversification strategies </a:t>
            </a:r>
            <a:endParaRPr lang="en-JM" dirty="0"/>
          </a:p>
        </p:txBody>
      </p:sp>
      <p:sp>
        <p:nvSpPr>
          <p:cNvPr id="3" name="Content Placeholder 2"/>
          <p:cNvSpPr>
            <a:spLocks noGrp="1"/>
          </p:cNvSpPr>
          <p:nvPr>
            <p:ph idx="1"/>
          </p:nvPr>
        </p:nvSpPr>
        <p:spPr/>
        <p:txBody>
          <a:bodyPr>
            <a:normAutofit fontScale="92500"/>
          </a:bodyPr>
          <a:lstStyle/>
          <a:p>
            <a:r>
              <a:rPr lang="en-JM" dirty="0"/>
              <a:t> </a:t>
            </a:r>
            <a:r>
              <a:rPr lang="en-JM" dirty="0" smtClean="0"/>
              <a:t>A </a:t>
            </a:r>
            <a:r>
              <a:rPr lang="en-JM" dirty="0"/>
              <a:t>business can diversify by providing the same product or service for a different market segment, such as a marketing company that specializes in working with law firms creating a department that specializes in </a:t>
            </a:r>
            <a:r>
              <a:rPr lang="en-JM" dirty="0" smtClean="0"/>
              <a:t>non profit </a:t>
            </a:r>
            <a:r>
              <a:rPr lang="en-JM" dirty="0"/>
              <a:t>marketing. This is known as horizontal market segmentation</a:t>
            </a:r>
            <a:r>
              <a:rPr lang="en-JM" dirty="0" smtClean="0"/>
              <a:t>.</a:t>
            </a:r>
            <a:r>
              <a:rPr lang="en-JM" dirty="0"/>
              <a:t> </a:t>
            </a:r>
            <a:r>
              <a:rPr lang="en-JM" dirty="0" smtClean="0"/>
              <a:t>Obvious </a:t>
            </a:r>
            <a:r>
              <a:rPr lang="en-JM" dirty="0"/>
              <a:t>benefits of diversification include increased sales and revenue. If a business has captured a significant portion of a marketplace, it’s difficult to improve profitability because there is little room for new customer acquisition. Adding a new product or service or entering a new market segment offers the opportunity for exponential </a:t>
            </a:r>
            <a:r>
              <a:rPr lang="en-JM" dirty="0" smtClean="0"/>
              <a:t>growth.</a:t>
            </a:r>
            <a:endParaRPr lang="en-JM" dirty="0"/>
          </a:p>
        </p:txBody>
      </p:sp>
    </p:spTree>
    <p:extLst>
      <p:ext uri="{BB962C8B-B14F-4D97-AF65-F5344CB8AC3E}">
        <p14:creationId xmlns:p14="http://schemas.microsoft.com/office/powerpoint/2010/main" val="2196482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The economics of </a:t>
            </a:r>
            <a:r>
              <a:rPr lang="en-US" dirty="0" err="1" smtClean="0"/>
              <a:t>globalisation</a:t>
            </a:r>
            <a:r>
              <a:rPr lang="en-US" dirty="0" smtClean="0"/>
              <a:t>  and the environmental impacts of </a:t>
            </a:r>
            <a:r>
              <a:rPr lang="en-US" dirty="0" err="1" smtClean="0"/>
              <a:t>globalisation</a:t>
            </a:r>
            <a:r>
              <a:rPr lang="en-US" dirty="0" smtClean="0"/>
              <a:t>  in the challenges they pose for risk and diversification strategies </a:t>
            </a:r>
            <a:endParaRPr lang="en-JM" dirty="0"/>
          </a:p>
        </p:txBody>
      </p:sp>
      <p:sp>
        <p:nvSpPr>
          <p:cNvPr id="3" name="Content Placeholder 2"/>
          <p:cNvSpPr>
            <a:spLocks noGrp="1"/>
          </p:cNvSpPr>
          <p:nvPr>
            <p:ph idx="1"/>
          </p:nvPr>
        </p:nvSpPr>
        <p:spPr/>
        <p:txBody>
          <a:bodyPr>
            <a:normAutofit fontScale="92500"/>
          </a:bodyPr>
          <a:lstStyle/>
          <a:p>
            <a:r>
              <a:rPr lang="en-JM" dirty="0"/>
              <a:t>By investing abroad you’re not only gaining exposure to different countries, industries, currencies and individual companies, but there’s also a cultural element that </a:t>
            </a:r>
            <a:r>
              <a:rPr lang="en-JM" dirty="0" smtClean="0"/>
              <a:t>is </a:t>
            </a:r>
            <a:r>
              <a:rPr lang="en-JM" dirty="0"/>
              <a:t>under-appreciated. No matter how globalized the world becomes, there will always be cultural differences. These differences will affect the way that investors in certain countries or regions will invest. Global diversification allows intelligent investors to take advantage of the reactions, biases and mistakes of investors in other markets. Even with increased correlations, investors around the globe are never going to be completely in sync with one another.</a:t>
            </a:r>
          </a:p>
        </p:txBody>
      </p:sp>
    </p:spTree>
    <p:extLst>
      <p:ext uri="{BB962C8B-B14F-4D97-AF65-F5344CB8AC3E}">
        <p14:creationId xmlns:p14="http://schemas.microsoft.com/office/powerpoint/2010/main" val="4037904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The economics of </a:t>
            </a:r>
            <a:r>
              <a:rPr lang="en-US" dirty="0" err="1" smtClean="0"/>
              <a:t>globalisation</a:t>
            </a:r>
            <a:r>
              <a:rPr lang="en-US" dirty="0" smtClean="0"/>
              <a:t>  and the environmental impacts of </a:t>
            </a:r>
            <a:r>
              <a:rPr lang="en-US" dirty="0" err="1" smtClean="0"/>
              <a:t>globalisation</a:t>
            </a:r>
            <a:r>
              <a:rPr lang="en-US" dirty="0" smtClean="0"/>
              <a:t>  in the challenges they pose for risk and diversification strategies </a:t>
            </a:r>
            <a:endParaRPr lang="en-JM" dirty="0"/>
          </a:p>
        </p:txBody>
      </p:sp>
      <p:sp>
        <p:nvSpPr>
          <p:cNvPr id="3" name="Content Placeholder 2"/>
          <p:cNvSpPr>
            <a:spLocks noGrp="1"/>
          </p:cNvSpPr>
          <p:nvPr>
            <p:ph idx="1"/>
          </p:nvPr>
        </p:nvSpPr>
        <p:spPr/>
        <p:txBody>
          <a:bodyPr>
            <a:normAutofit fontScale="92500" lnSpcReduction="10000"/>
          </a:bodyPr>
          <a:lstStyle/>
          <a:p>
            <a:r>
              <a:rPr lang="en-JM" dirty="0"/>
              <a:t>Globalization has had far-reaching effects on our lifestyle. It has led to faster access to technology, improved communication and innovation. Apart from playing an important role in bringing people of different cultures together, it has ushered a new era in the economic prosperity and has opened up vast channels of development. However, globalization has also created some areas of concern, and prominent among these is the impact that it has had on the environment. Globalization has featured extensively in the debates on environmentalism, and green activists have highlighted its far-reaching effects. Let us know about the impact of globalization on our environment.</a:t>
            </a:r>
          </a:p>
        </p:txBody>
      </p:sp>
    </p:spTree>
    <p:extLst>
      <p:ext uri="{BB962C8B-B14F-4D97-AF65-F5344CB8AC3E}">
        <p14:creationId xmlns:p14="http://schemas.microsoft.com/office/powerpoint/2010/main" val="2833619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The economics of </a:t>
            </a:r>
            <a:r>
              <a:rPr lang="en-US" dirty="0" err="1" smtClean="0"/>
              <a:t>globalisation</a:t>
            </a:r>
            <a:r>
              <a:rPr lang="en-US" dirty="0" smtClean="0"/>
              <a:t>  and the environmental impacts of </a:t>
            </a:r>
            <a:r>
              <a:rPr lang="en-US" dirty="0" err="1" smtClean="0"/>
              <a:t>globalisation</a:t>
            </a:r>
            <a:r>
              <a:rPr lang="en-US" dirty="0" smtClean="0"/>
              <a:t>  in the challenges they pose for risk and diversification strategies </a:t>
            </a:r>
            <a:endParaRPr lang="en-JM" dirty="0"/>
          </a:p>
        </p:txBody>
      </p:sp>
      <p:sp>
        <p:nvSpPr>
          <p:cNvPr id="3" name="Content Placeholder 2"/>
          <p:cNvSpPr>
            <a:spLocks noGrp="1"/>
          </p:cNvSpPr>
          <p:nvPr>
            <p:ph idx="1"/>
          </p:nvPr>
        </p:nvSpPr>
        <p:spPr/>
        <p:txBody>
          <a:bodyPr>
            <a:normAutofit fontScale="92500"/>
          </a:bodyPr>
          <a:lstStyle/>
          <a:p>
            <a:r>
              <a:rPr lang="en-JM" dirty="0"/>
              <a:t>G</a:t>
            </a:r>
            <a:r>
              <a:rPr lang="en-JM" dirty="0" smtClean="0"/>
              <a:t>lobalization </a:t>
            </a:r>
            <a:r>
              <a:rPr lang="en-JM" dirty="0"/>
              <a:t>has led to an increase in the consumption of products, which has impacted the ecological cycle. Increased consumption leads to an increase in the production of goods, which in turn puts stress on the environment. Globalization has also led to an increase in the transportation of raw materials and food from one place to another. Earlier, people used to consume locally-grown food, but with globalization, people consume products that have been developed in foreign countries. The amount of fuel that is consumed in transporting these products has led to an increase in the pollution levels in the environment.</a:t>
            </a:r>
          </a:p>
        </p:txBody>
      </p:sp>
    </p:spTree>
    <p:extLst>
      <p:ext uri="{BB962C8B-B14F-4D97-AF65-F5344CB8AC3E}">
        <p14:creationId xmlns:p14="http://schemas.microsoft.com/office/powerpoint/2010/main" val="2289042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The economics of </a:t>
            </a:r>
            <a:r>
              <a:rPr lang="en-US" dirty="0" err="1" smtClean="0"/>
              <a:t>globalisation</a:t>
            </a:r>
            <a:r>
              <a:rPr lang="en-US" dirty="0" smtClean="0"/>
              <a:t>  and the environmental impacts of </a:t>
            </a:r>
            <a:r>
              <a:rPr lang="en-US" dirty="0" err="1" smtClean="0"/>
              <a:t>globalisation</a:t>
            </a:r>
            <a:r>
              <a:rPr lang="en-US" dirty="0" smtClean="0"/>
              <a:t>  in the challenges they pose for risk and diversification strategies </a:t>
            </a:r>
            <a:endParaRPr lang="en-JM" dirty="0"/>
          </a:p>
        </p:txBody>
      </p:sp>
      <p:sp>
        <p:nvSpPr>
          <p:cNvPr id="3" name="Content Placeholder 2"/>
          <p:cNvSpPr>
            <a:spLocks noGrp="1"/>
          </p:cNvSpPr>
          <p:nvPr>
            <p:ph idx="1"/>
          </p:nvPr>
        </p:nvSpPr>
        <p:spPr/>
        <p:txBody>
          <a:bodyPr>
            <a:normAutofit fontScale="92500" lnSpcReduction="20000"/>
          </a:bodyPr>
          <a:lstStyle/>
          <a:p>
            <a:r>
              <a:rPr lang="en-JM" dirty="0"/>
              <a:t>The rise of “emerging powers”-a group that usually includes the so-called BRICs (Brazil, Russia, India, and China), but which sometimes is applied more broadly to include South Africa, Mexico and others-is reshaping the global economy and, more gradually, international politics. Growing much faster than the rest of the world, these economies are changing the structure of international production and trade, the nature and direction of capital flows, and the patterns of natural resource consumption. At the same time, the growth of these countries is beginning to shift the global distribution of power forcing the great powers to come to terms with the reality that they will need to share management of international rules and systems in the coming decades.</a:t>
            </a:r>
          </a:p>
        </p:txBody>
      </p:sp>
    </p:spTree>
    <p:extLst>
      <p:ext uri="{BB962C8B-B14F-4D97-AF65-F5344CB8AC3E}">
        <p14:creationId xmlns:p14="http://schemas.microsoft.com/office/powerpoint/2010/main" val="6534122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The economics of </a:t>
            </a:r>
            <a:r>
              <a:rPr lang="en-US" dirty="0" err="1" smtClean="0"/>
              <a:t>globalisation</a:t>
            </a:r>
            <a:r>
              <a:rPr lang="en-US" dirty="0" smtClean="0"/>
              <a:t>  and the environmental impacts of </a:t>
            </a:r>
            <a:r>
              <a:rPr lang="en-US" dirty="0" err="1" smtClean="0"/>
              <a:t>globalisation</a:t>
            </a:r>
            <a:r>
              <a:rPr lang="en-US" dirty="0" smtClean="0"/>
              <a:t>  in the challenges they pose for risk and diversification strategies </a:t>
            </a:r>
            <a:endParaRPr lang="en-JM" dirty="0"/>
          </a:p>
        </p:txBody>
      </p:sp>
      <p:sp>
        <p:nvSpPr>
          <p:cNvPr id="3" name="Content Placeholder 2"/>
          <p:cNvSpPr>
            <a:spLocks noGrp="1"/>
          </p:cNvSpPr>
          <p:nvPr>
            <p:ph idx="1"/>
          </p:nvPr>
        </p:nvSpPr>
        <p:spPr/>
        <p:txBody>
          <a:bodyPr>
            <a:normAutofit/>
          </a:bodyPr>
          <a:lstStyle/>
          <a:p>
            <a:r>
              <a:rPr lang="en-JM" dirty="0"/>
              <a:t>Today’s global challenges-nuclear proliferation, the deadlock of global trade negotiations, the threat of pandemic flu, and the fight against global poverty-cannot be solved by yesterday’s international institutions. To resolve the world’s most pressing problems, which touch all corners of the globe, we must adapt our global governance approaches to be more representative and thus more effective by encouraging and enabling the key affected countries to take an active role in generating solutions.</a:t>
            </a:r>
          </a:p>
        </p:txBody>
      </p:sp>
    </p:spTree>
    <p:extLst>
      <p:ext uri="{BB962C8B-B14F-4D97-AF65-F5344CB8AC3E}">
        <p14:creationId xmlns:p14="http://schemas.microsoft.com/office/powerpoint/2010/main" val="10621410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The economics of </a:t>
            </a:r>
            <a:r>
              <a:rPr lang="en-US" dirty="0" err="1" smtClean="0"/>
              <a:t>globalisation</a:t>
            </a:r>
            <a:r>
              <a:rPr lang="en-US" dirty="0" smtClean="0"/>
              <a:t>  and the environmental impacts of </a:t>
            </a:r>
            <a:r>
              <a:rPr lang="en-US" dirty="0" err="1" smtClean="0"/>
              <a:t>globalisation</a:t>
            </a:r>
            <a:r>
              <a:rPr lang="en-US" dirty="0" smtClean="0"/>
              <a:t>  in the challenges they pose for risk and diversification strategies </a:t>
            </a:r>
            <a:endParaRPr lang="en-JM" dirty="0"/>
          </a:p>
        </p:txBody>
      </p:sp>
      <p:sp>
        <p:nvSpPr>
          <p:cNvPr id="3" name="Content Placeholder 2"/>
          <p:cNvSpPr>
            <a:spLocks noGrp="1"/>
          </p:cNvSpPr>
          <p:nvPr>
            <p:ph idx="1"/>
          </p:nvPr>
        </p:nvSpPr>
        <p:spPr/>
        <p:txBody>
          <a:bodyPr>
            <a:normAutofit/>
          </a:bodyPr>
          <a:lstStyle/>
          <a:p>
            <a:r>
              <a:rPr lang="en-JM" dirty="0" smtClean="0"/>
              <a:t>Today’s </a:t>
            </a:r>
            <a:r>
              <a:rPr lang="en-JM" dirty="0"/>
              <a:t>global challenges-nuclear proliferation, the deadlock of global trade negotiations, the threat of pandemic flu, and the fight against global poverty-cannot be solved by yesterday’s international institutions. To resolve the world’s most pressing problems, which touch all corners of the globe, we must adapt our global governance approaches to be more representative and thus more effective by encouraging and enabling the key affected countries to take an active role in generating solutions.</a:t>
            </a:r>
          </a:p>
        </p:txBody>
      </p:sp>
    </p:spTree>
    <p:extLst>
      <p:ext uri="{BB962C8B-B14F-4D97-AF65-F5344CB8AC3E}">
        <p14:creationId xmlns:p14="http://schemas.microsoft.com/office/powerpoint/2010/main" val="3089494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Unit 18:GLOBAL </a:t>
            </a:r>
            <a:r>
              <a:rPr lang="en-US" b="1" dirty="0"/>
              <a:t>BUSINESS ENVIRONMENT</a:t>
            </a:r>
          </a:p>
        </p:txBody>
      </p:sp>
      <p:sp>
        <p:nvSpPr>
          <p:cNvPr id="3" name="Subtitle 2"/>
          <p:cNvSpPr>
            <a:spLocks noGrp="1"/>
          </p:cNvSpPr>
          <p:nvPr>
            <p:ph type="subTitle" idx="1"/>
          </p:nvPr>
        </p:nvSpPr>
        <p:spPr/>
        <p:txBody>
          <a:bodyPr>
            <a:normAutofit/>
          </a:bodyPr>
          <a:lstStyle/>
          <a:p>
            <a:r>
              <a:rPr lang="en-US" b="1" dirty="0" smtClean="0"/>
              <a:t>Lo 2: determine the strategic complexities associated with operating in a global environment </a:t>
            </a:r>
            <a:endParaRPr lang="en-US" dirty="0"/>
          </a:p>
        </p:txBody>
      </p:sp>
    </p:spTree>
    <p:extLst>
      <p:ext uri="{BB962C8B-B14F-4D97-AF65-F5344CB8AC3E}">
        <p14:creationId xmlns:p14="http://schemas.microsoft.com/office/powerpoint/2010/main" val="33914364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The economics of </a:t>
            </a:r>
            <a:r>
              <a:rPr lang="en-US" dirty="0" err="1" smtClean="0"/>
              <a:t>globalisation</a:t>
            </a:r>
            <a:r>
              <a:rPr lang="en-US" dirty="0" smtClean="0"/>
              <a:t>  and the environmental impacts of </a:t>
            </a:r>
            <a:r>
              <a:rPr lang="en-US" dirty="0" err="1" smtClean="0"/>
              <a:t>globalisation</a:t>
            </a:r>
            <a:r>
              <a:rPr lang="en-US" dirty="0" smtClean="0"/>
              <a:t>  in the challenges they pose for risk and diversification strategies </a:t>
            </a:r>
            <a:endParaRPr lang="en-JM" dirty="0"/>
          </a:p>
        </p:txBody>
      </p:sp>
      <p:sp>
        <p:nvSpPr>
          <p:cNvPr id="3" name="Content Placeholder 2"/>
          <p:cNvSpPr>
            <a:spLocks noGrp="1"/>
          </p:cNvSpPr>
          <p:nvPr>
            <p:ph idx="1"/>
          </p:nvPr>
        </p:nvSpPr>
        <p:spPr/>
        <p:txBody>
          <a:bodyPr>
            <a:normAutofit lnSpcReduction="10000"/>
          </a:bodyPr>
          <a:lstStyle/>
          <a:p>
            <a:r>
              <a:rPr lang="en-JM" dirty="0"/>
              <a:t>The process of globalization, which has been evolving over several centuries, has been greatly amplified over the past two decades by the transnational economic reshaping of world trade and investment, as free market economics has achieved ideological and political ascendancy. The concurrent revolutions in human mobility and electronic communications have contributed to this interconnectedness (McMichael, 2000: 1121). On the other hand, globalization presents a mixed blessing for the environment. It creates new opportunities for cooperation but also gives rise to new issues and tensions. </a:t>
            </a:r>
          </a:p>
        </p:txBody>
      </p:sp>
    </p:spTree>
    <p:extLst>
      <p:ext uri="{BB962C8B-B14F-4D97-AF65-F5344CB8AC3E}">
        <p14:creationId xmlns:p14="http://schemas.microsoft.com/office/powerpoint/2010/main" val="32554572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The economics of </a:t>
            </a:r>
            <a:r>
              <a:rPr lang="en-US" dirty="0" err="1" smtClean="0"/>
              <a:t>globalisation</a:t>
            </a:r>
            <a:r>
              <a:rPr lang="en-US" dirty="0" smtClean="0"/>
              <a:t>  and the environmental impacts of </a:t>
            </a:r>
            <a:r>
              <a:rPr lang="en-US" dirty="0" err="1" smtClean="0"/>
              <a:t>globalisation</a:t>
            </a:r>
            <a:r>
              <a:rPr lang="en-US" dirty="0" smtClean="0"/>
              <a:t>  in the challenges they pose for risk and diversification strategies </a:t>
            </a:r>
            <a:endParaRPr lang="en-JM" dirty="0"/>
          </a:p>
        </p:txBody>
      </p:sp>
      <p:sp>
        <p:nvSpPr>
          <p:cNvPr id="3" name="Content Placeholder 2"/>
          <p:cNvSpPr>
            <a:spLocks noGrp="1"/>
          </p:cNvSpPr>
          <p:nvPr>
            <p:ph idx="1"/>
          </p:nvPr>
        </p:nvSpPr>
        <p:spPr/>
        <p:txBody>
          <a:bodyPr>
            <a:normAutofit/>
          </a:bodyPr>
          <a:lstStyle/>
          <a:p>
            <a:r>
              <a:rPr lang="en-JM" dirty="0" smtClean="0"/>
              <a:t>For </a:t>
            </a:r>
            <a:r>
              <a:rPr lang="en-JM" dirty="0"/>
              <a:t>example, liberalized trade may generate economic growth, which, in turn, may translate into increased pollution, including Tran’s boundary </a:t>
            </a:r>
            <a:r>
              <a:rPr lang="en-JM" dirty="0" smtClean="0"/>
              <a:t>spill overs </a:t>
            </a:r>
            <a:r>
              <a:rPr lang="en-JM" dirty="0"/>
              <a:t>of harm and unsustainable consumption of natural resources (</a:t>
            </a:r>
            <a:r>
              <a:rPr lang="en-JM" dirty="0" err="1"/>
              <a:t>Esty</a:t>
            </a:r>
            <a:r>
              <a:rPr lang="en-JM" dirty="0"/>
              <a:t> and </a:t>
            </a:r>
            <a:r>
              <a:rPr lang="en-JM" dirty="0" err="1"/>
              <a:t>Ivanova</a:t>
            </a:r>
            <a:r>
              <a:rPr lang="en-JM" dirty="0"/>
              <a:t>, 2003). This situation exerts a tremendous pressure on the environment. The destruction of nature that comes with urbanization reaches dimensions that threaten the future of all living beings. Therefore, cities become more and more away from being </a:t>
            </a:r>
            <a:r>
              <a:rPr lang="en-JM" dirty="0" smtClean="0"/>
              <a:t>liveable </a:t>
            </a:r>
            <a:r>
              <a:rPr lang="en-JM" dirty="0"/>
              <a:t>in each passing </a:t>
            </a:r>
            <a:r>
              <a:rPr lang="en-JM" dirty="0" smtClean="0"/>
              <a:t>day.</a:t>
            </a:r>
            <a:endParaRPr lang="en-JM" dirty="0"/>
          </a:p>
        </p:txBody>
      </p:sp>
    </p:spTree>
    <p:extLst>
      <p:ext uri="{BB962C8B-B14F-4D97-AF65-F5344CB8AC3E}">
        <p14:creationId xmlns:p14="http://schemas.microsoft.com/office/powerpoint/2010/main" val="1933133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REFERENCES </a:t>
            </a:r>
            <a:endParaRPr lang="en-US" b="1" dirty="0"/>
          </a:p>
        </p:txBody>
      </p:sp>
      <p:sp>
        <p:nvSpPr>
          <p:cNvPr id="3" name="Content Placeholder 2"/>
          <p:cNvSpPr>
            <a:spLocks noGrp="1"/>
          </p:cNvSpPr>
          <p:nvPr>
            <p:ph idx="1"/>
          </p:nvPr>
        </p:nvSpPr>
        <p:spPr>
          <a:xfrm>
            <a:off x="1141413" y="2420175"/>
            <a:ext cx="9905999" cy="3541714"/>
          </a:xfrm>
        </p:spPr>
        <p:txBody>
          <a:bodyPr>
            <a:normAutofit fontScale="92500" lnSpcReduction="20000"/>
          </a:bodyPr>
          <a:lstStyle/>
          <a:p>
            <a:r>
              <a:rPr lang="en-JM" dirty="0"/>
              <a:t>Golding, I. </a:t>
            </a:r>
            <a:r>
              <a:rPr lang="en-JM" i="1" dirty="0"/>
              <a:t>Globalisation and risks for business</a:t>
            </a:r>
            <a:r>
              <a:rPr lang="en-JM" dirty="0"/>
              <a:t>. University of Oxford: James Martin 21st Century School</a:t>
            </a:r>
            <a:r>
              <a:rPr lang="en-JM" dirty="0" smtClean="0"/>
              <a:t>,.</a:t>
            </a:r>
          </a:p>
          <a:p>
            <a:r>
              <a:rPr lang="en-JM" dirty="0"/>
              <a:t>Smallbusiness.chron.com. (2018). </a:t>
            </a:r>
            <a:r>
              <a:rPr lang="en-JM" i="1" dirty="0"/>
              <a:t>Benefits &amp; Risks of Diversification</a:t>
            </a:r>
            <a:r>
              <a:rPr lang="en-JM" dirty="0"/>
              <a:t>. [online] Available at: https://smallbusiness.chron.com/benefits-risks-diversification-66224.html [Accessed 2 Oct. 2018</a:t>
            </a:r>
            <a:r>
              <a:rPr lang="en-JM" dirty="0" smtClean="0"/>
              <a:t>].</a:t>
            </a:r>
          </a:p>
          <a:p>
            <a:r>
              <a:rPr lang="en-JM" dirty="0"/>
              <a:t>Carlson, B. (2018). </a:t>
            </a:r>
            <a:r>
              <a:rPr lang="en-JM" i="1" dirty="0"/>
              <a:t>Is International Diversification Worth The Risk?</a:t>
            </a:r>
            <a:r>
              <a:rPr lang="en-JM" dirty="0"/>
              <a:t>. [online] Awealthofcommonsense.com. Available at: https://awealthofcommonsense.com/2015/07/is-international-diversification-worth-the-risk/ [Accessed 2 Oct. 2018].</a:t>
            </a:r>
          </a:p>
          <a:p>
            <a:endParaRPr lang="en-US" dirty="0"/>
          </a:p>
        </p:txBody>
      </p:sp>
    </p:spTree>
    <p:extLst>
      <p:ext uri="{BB962C8B-B14F-4D97-AF65-F5344CB8AC3E}">
        <p14:creationId xmlns:p14="http://schemas.microsoft.com/office/powerpoint/2010/main" val="10913048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REFERENCES </a:t>
            </a:r>
            <a:endParaRPr lang="en-US" b="1" dirty="0"/>
          </a:p>
        </p:txBody>
      </p:sp>
      <p:sp>
        <p:nvSpPr>
          <p:cNvPr id="3" name="Content Placeholder 2"/>
          <p:cNvSpPr>
            <a:spLocks noGrp="1"/>
          </p:cNvSpPr>
          <p:nvPr>
            <p:ph idx="1"/>
          </p:nvPr>
        </p:nvSpPr>
        <p:spPr>
          <a:xfrm>
            <a:off x="1141413" y="2420175"/>
            <a:ext cx="9905999" cy="3541714"/>
          </a:xfrm>
        </p:spPr>
        <p:txBody>
          <a:bodyPr>
            <a:normAutofit lnSpcReduction="10000"/>
          </a:bodyPr>
          <a:lstStyle/>
          <a:p>
            <a:r>
              <a:rPr lang="en-JM" sz="2000" dirty="0"/>
              <a:t>Editor, E. (2018). </a:t>
            </a:r>
            <a:r>
              <a:rPr lang="en-JM" sz="2000" i="1" dirty="0"/>
              <a:t>Globalization and Its Impact on the Environment</a:t>
            </a:r>
            <a:r>
              <a:rPr lang="en-JM" sz="2000" dirty="0"/>
              <a:t>. [online] Environment News South Africa. Available at: https://www.environment.co.za/environmental-issues/globalization-and-its-impact-on-the-environment.html [Accessed 2 Oct. 2018</a:t>
            </a:r>
            <a:r>
              <a:rPr lang="en-JM" sz="2000" dirty="0" smtClean="0"/>
              <a:t>].</a:t>
            </a:r>
          </a:p>
          <a:p>
            <a:r>
              <a:rPr lang="en-JM" sz="2000" dirty="0"/>
              <a:t>Brookings. (2018). </a:t>
            </a:r>
            <a:r>
              <a:rPr lang="en-JM" sz="2000" i="1" dirty="0"/>
              <a:t>Top Ten Global Economic Challenges: An Assessment of Global Risks and Priorities</a:t>
            </a:r>
            <a:r>
              <a:rPr lang="en-JM" sz="2000" dirty="0"/>
              <a:t>. [online] Available at: https://www.brookings.edu/research/top-ten-global-economic-challenges-an-assessment-of-global-risks-and-priorities/ [Accessed 2 Oct. 2018</a:t>
            </a:r>
            <a:r>
              <a:rPr lang="en-JM" sz="2000" dirty="0" smtClean="0"/>
              <a:t>]</a:t>
            </a:r>
          </a:p>
          <a:p>
            <a:r>
              <a:rPr lang="en-JM" sz="2000" dirty="0" err="1"/>
              <a:t>Karataş</a:t>
            </a:r>
            <a:r>
              <a:rPr lang="en-JM" sz="2000" dirty="0"/>
              <a:t>, .. (2016). Environmental Impacts of Globalization and a Solution Proposal. </a:t>
            </a:r>
            <a:r>
              <a:rPr lang="en-JM" sz="2000" i="1" dirty="0"/>
              <a:t>American International Journal of Contemporary Research</a:t>
            </a:r>
            <a:r>
              <a:rPr lang="en-JM" sz="2000" dirty="0"/>
              <a:t>, 6(2).</a:t>
            </a:r>
          </a:p>
          <a:p>
            <a:r>
              <a:rPr lang="en-JM" sz="2000" dirty="0" smtClean="0"/>
              <a:t>.</a:t>
            </a:r>
            <a:endParaRPr lang="en-US" sz="2000" dirty="0"/>
          </a:p>
        </p:txBody>
      </p:sp>
    </p:spTree>
    <p:extLst>
      <p:ext uri="{BB962C8B-B14F-4D97-AF65-F5344CB8AC3E}">
        <p14:creationId xmlns:p14="http://schemas.microsoft.com/office/powerpoint/2010/main" val="41912111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					</a:t>
            </a:r>
            <a:br>
              <a:rPr lang="en-US" b="1" dirty="0"/>
            </a:br>
            <a:endParaRPr lang="en-US" b="1" dirty="0"/>
          </a:p>
        </p:txBody>
      </p:sp>
      <p:sp>
        <p:nvSpPr>
          <p:cNvPr id="3" name="Content Placeholder 2"/>
          <p:cNvSpPr>
            <a:spLocks noGrp="1"/>
          </p:cNvSpPr>
          <p:nvPr>
            <p:ph idx="1"/>
          </p:nvPr>
        </p:nvSpPr>
        <p:spPr/>
        <p:txBody>
          <a:bodyPr>
            <a:normAutofit/>
          </a:bodyPr>
          <a:lstStyle/>
          <a:p>
            <a:pPr marL="0" indent="0">
              <a:buNone/>
            </a:pPr>
            <a:r>
              <a:rPr lang="en-US" sz="3200" b="1" cap="all" dirty="0" smtClean="0">
                <a:solidFill>
                  <a:prstClr val="white"/>
                </a:solidFill>
                <a:ea typeface="+mj-ea"/>
                <a:cs typeface="+mj-cs"/>
              </a:rPr>
              <a:t>Unit 18: global business environment</a:t>
            </a:r>
          </a:p>
          <a:p>
            <a:pPr marL="0" indent="0">
              <a:buNone/>
            </a:pPr>
            <a:r>
              <a:rPr lang="en-US" sz="2000" cap="all" dirty="0" smtClean="0">
                <a:solidFill>
                  <a:prstClr val="white"/>
                </a:solidFill>
                <a:ea typeface="+mj-ea"/>
                <a:cs typeface="+mj-cs"/>
              </a:rPr>
              <a:t>M2: critically </a:t>
            </a:r>
            <a:r>
              <a:rPr lang="en-US" sz="2000" cap="all" dirty="0" err="1" smtClean="0">
                <a:solidFill>
                  <a:prstClr val="white"/>
                </a:solidFill>
                <a:ea typeface="+mj-ea"/>
                <a:cs typeface="+mj-cs"/>
              </a:rPr>
              <a:t>analyse</a:t>
            </a:r>
            <a:r>
              <a:rPr lang="en-US" sz="2000" cap="all" dirty="0" smtClean="0">
                <a:solidFill>
                  <a:prstClr val="white"/>
                </a:solidFill>
                <a:ea typeface="+mj-ea"/>
                <a:cs typeface="+mj-cs"/>
              </a:rPr>
              <a:t> strategic challenges in context of risk and diversification strategies and the supply chain. </a:t>
            </a:r>
            <a:endParaRPr lang="en-US" sz="2000" dirty="0"/>
          </a:p>
        </p:txBody>
      </p:sp>
    </p:spTree>
    <p:extLst>
      <p:ext uri="{BB962C8B-B14F-4D97-AF65-F5344CB8AC3E}">
        <p14:creationId xmlns:p14="http://schemas.microsoft.com/office/powerpoint/2010/main" val="3446273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The economics of </a:t>
            </a:r>
            <a:r>
              <a:rPr lang="en-US" dirty="0" err="1" smtClean="0"/>
              <a:t>globalisation</a:t>
            </a:r>
            <a:r>
              <a:rPr lang="en-US" dirty="0" smtClean="0"/>
              <a:t>  and the environmental impacts of </a:t>
            </a:r>
            <a:r>
              <a:rPr lang="en-US" dirty="0" err="1" smtClean="0"/>
              <a:t>globalisation</a:t>
            </a:r>
            <a:r>
              <a:rPr lang="en-US" dirty="0" smtClean="0"/>
              <a:t>  in the challenges they pose for risk and diversification strategies </a:t>
            </a:r>
            <a:endParaRPr lang="en-JM" dirty="0"/>
          </a:p>
        </p:txBody>
      </p:sp>
      <p:sp>
        <p:nvSpPr>
          <p:cNvPr id="3" name="Content Placeholder 2"/>
          <p:cNvSpPr>
            <a:spLocks noGrp="1"/>
          </p:cNvSpPr>
          <p:nvPr>
            <p:ph idx="1"/>
          </p:nvPr>
        </p:nvSpPr>
        <p:spPr/>
        <p:txBody>
          <a:bodyPr>
            <a:normAutofit fontScale="85000" lnSpcReduction="10000"/>
          </a:bodyPr>
          <a:lstStyle/>
          <a:p>
            <a:r>
              <a:rPr lang="en-JM" dirty="0"/>
              <a:t>Globalization is defined as the elimination of barriers to trade, communication, and cultural exchange. The world today has become very different from what it was previously, because of globalization. With advances in technology and communications, the world becomes </a:t>
            </a:r>
            <a:r>
              <a:rPr lang="en-JM" dirty="0" err="1"/>
              <a:t>deterritorialized</a:t>
            </a:r>
            <a:r>
              <a:rPr lang="en-JM" dirty="0"/>
              <a:t>, the constraints of geography shrink and the world becomes more singular and unified (</a:t>
            </a:r>
            <a:r>
              <a:rPr lang="en-JM" dirty="0" err="1"/>
              <a:t>Abdulsattar</a:t>
            </a:r>
            <a:r>
              <a:rPr lang="en-JM" dirty="0"/>
              <a:t>, 2013). Globalization is a cover term for a number of the significant social transformations people have experienced: new information and communication technologies, reduced transportation costs, and as a consequence of both the compression of space and time, resulting in an intensification of cross-border economic processes, the weakening of the sovereignty of the national state, and a restructuring of spatial and social conditions (</a:t>
            </a:r>
            <a:r>
              <a:rPr lang="en-JM" dirty="0" err="1"/>
              <a:t>Haberland</a:t>
            </a:r>
            <a:r>
              <a:rPr lang="en-JM" dirty="0"/>
              <a:t>, 2009</a:t>
            </a:r>
            <a:r>
              <a:rPr lang="en-JM" dirty="0" smtClean="0"/>
              <a:t>).</a:t>
            </a:r>
            <a:endParaRPr lang="en-JM" dirty="0"/>
          </a:p>
        </p:txBody>
      </p:sp>
    </p:spTree>
    <p:extLst>
      <p:ext uri="{BB962C8B-B14F-4D97-AF65-F5344CB8AC3E}">
        <p14:creationId xmlns:p14="http://schemas.microsoft.com/office/powerpoint/2010/main" val="3509924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The economics of </a:t>
            </a:r>
            <a:r>
              <a:rPr lang="en-US" dirty="0" err="1" smtClean="0"/>
              <a:t>globalisation</a:t>
            </a:r>
            <a:r>
              <a:rPr lang="en-US" dirty="0" smtClean="0"/>
              <a:t>  and the environmental impacts of </a:t>
            </a:r>
            <a:r>
              <a:rPr lang="en-US" dirty="0" err="1" smtClean="0"/>
              <a:t>globalisation</a:t>
            </a:r>
            <a:r>
              <a:rPr lang="en-US" dirty="0" smtClean="0"/>
              <a:t>  in the challenges they pose for risk and diversification strategies </a:t>
            </a:r>
            <a:endParaRPr lang="en-JM" dirty="0"/>
          </a:p>
        </p:txBody>
      </p:sp>
      <p:sp>
        <p:nvSpPr>
          <p:cNvPr id="3" name="Content Placeholder 2"/>
          <p:cNvSpPr>
            <a:spLocks noGrp="1"/>
          </p:cNvSpPr>
          <p:nvPr>
            <p:ph idx="1"/>
          </p:nvPr>
        </p:nvSpPr>
        <p:spPr/>
        <p:txBody>
          <a:bodyPr>
            <a:normAutofit/>
          </a:bodyPr>
          <a:lstStyle/>
          <a:p>
            <a:r>
              <a:rPr lang="en-JM" sz="3200" dirty="0" smtClean="0"/>
              <a:t>Covering </a:t>
            </a:r>
            <a:r>
              <a:rPr lang="en-JM" sz="3200" dirty="0"/>
              <a:t>a wide range of distinct political, economic, and cultural trends, the term globalization has quickly become one of the most fashionable buzzwords of contemporary political and academic debate. </a:t>
            </a:r>
          </a:p>
        </p:txBody>
      </p:sp>
    </p:spTree>
    <p:extLst>
      <p:ext uri="{BB962C8B-B14F-4D97-AF65-F5344CB8AC3E}">
        <p14:creationId xmlns:p14="http://schemas.microsoft.com/office/powerpoint/2010/main" val="2586340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The economics of </a:t>
            </a:r>
            <a:r>
              <a:rPr lang="en-US" dirty="0" err="1" smtClean="0"/>
              <a:t>globalisation</a:t>
            </a:r>
            <a:r>
              <a:rPr lang="en-US" dirty="0" smtClean="0"/>
              <a:t>  and the environmental impacts of </a:t>
            </a:r>
            <a:r>
              <a:rPr lang="en-US" dirty="0" err="1" smtClean="0"/>
              <a:t>globalisation</a:t>
            </a:r>
            <a:r>
              <a:rPr lang="en-US" dirty="0" smtClean="0"/>
              <a:t>  in the challenges they pose for risk and diversification strategies </a:t>
            </a:r>
            <a:endParaRPr lang="en-JM" dirty="0"/>
          </a:p>
        </p:txBody>
      </p:sp>
      <p:sp>
        <p:nvSpPr>
          <p:cNvPr id="3" name="Content Placeholder 2"/>
          <p:cNvSpPr>
            <a:spLocks noGrp="1"/>
          </p:cNvSpPr>
          <p:nvPr>
            <p:ph idx="1"/>
          </p:nvPr>
        </p:nvSpPr>
        <p:spPr>
          <a:xfrm>
            <a:off x="1141412" y="2249486"/>
            <a:ext cx="9905999" cy="4151313"/>
          </a:xfrm>
        </p:spPr>
        <p:txBody>
          <a:bodyPr>
            <a:normAutofit fontScale="62500" lnSpcReduction="20000"/>
          </a:bodyPr>
          <a:lstStyle/>
          <a:p>
            <a:r>
              <a:rPr lang="en-JM" sz="3400" dirty="0"/>
              <a:t> In popular discourse, globalization often functions as little </a:t>
            </a:r>
            <a:r>
              <a:rPr lang="en-JM" sz="3400" dirty="0" smtClean="0"/>
              <a:t>more than </a:t>
            </a:r>
            <a:r>
              <a:rPr lang="en-JM" sz="3400" dirty="0"/>
              <a:t>a synonym for one or more of the following phenomena (</a:t>
            </a:r>
            <a:r>
              <a:rPr lang="en-JM" sz="3400" dirty="0" err="1"/>
              <a:t>Irani</a:t>
            </a:r>
            <a:r>
              <a:rPr lang="en-JM" sz="3400" dirty="0"/>
              <a:t> and </a:t>
            </a:r>
            <a:r>
              <a:rPr lang="en-JM" sz="3400" dirty="0" err="1"/>
              <a:t>Noruzi</a:t>
            </a:r>
            <a:r>
              <a:rPr lang="en-JM" sz="3400" dirty="0"/>
              <a:t>, 2011: 216):</a:t>
            </a:r>
          </a:p>
          <a:p>
            <a:r>
              <a:rPr lang="en-JM" sz="3400" dirty="0"/>
              <a:t> Economic Liberalization: The pursuit of classical liberal or free market policies in the world economy,</a:t>
            </a:r>
          </a:p>
          <a:p>
            <a:r>
              <a:rPr lang="en-JM" sz="3400" dirty="0"/>
              <a:t> Westernization: The growing dominance of western forms of political, economic, and cultural life,</a:t>
            </a:r>
          </a:p>
          <a:p>
            <a:r>
              <a:rPr lang="en-JM" sz="3400" dirty="0"/>
              <a:t> Internet Revolution: The proliferation of new information Technologies,</a:t>
            </a:r>
          </a:p>
          <a:p>
            <a:r>
              <a:rPr lang="en-JM" sz="3400" dirty="0"/>
              <a:t> Global Integration: The notion that humanity stands at the threshold of realizing one single </a:t>
            </a:r>
            <a:r>
              <a:rPr lang="en-JM" sz="3400" dirty="0" smtClean="0"/>
              <a:t>unified  community </a:t>
            </a:r>
            <a:r>
              <a:rPr lang="en-JM" sz="3400" dirty="0"/>
              <a:t>in which major sources of social conflict have vanished.</a:t>
            </a:r>
          </a:p>
          <a:p>
            <a:endParaRPr lang="en-JM" dirty="0"/>
          </a:p>
        </p:txBody>
      </p:sp>
    </p:spTree>
    <p:extLst>
      <p:ext uri="{BB962C8B-B14F-4D97-AF65-F5344CB8AC3E}">
        <p14:creationId xmlns:p14="http://schemas.microsoft.com/office/powerpoint/2010/main" val="622547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The economics of </a:t>
            </a:r>
            <a:r>
              <a:rPr lang="en-US" dirty="0" err="1" smtClean="0"/>
              <a:t>globalisation</a:t>
            </a:r>
            <a:r>
              <a:rPr lang="en-US" dirty="0" smtClean="0"/>
              <a:t>  and the environmental impacts of </a:t>
            </a:r>
            <a:r>
              <a:rPr lang="en-US" dirty="0" err="1" smtClean="0"/>
              <a:t>globalisation</a:t>
            </a:r>
            <a:r>
              <a:rPr lang="en-US" dirty="0" smtClean="0"/>
              <a:t>  in the challenges they pose for risk and diversification strategies </a:t>
            </a:r>
            <a:endParaRPr lang="en-JM" dirty="0"/>
          </a:p>
        </p:txBody>
      </p:sp>
      <p:sp>
        <p:nvSpPr>
          <p:cNvPr id="3" name="Content Placeholder 2"/>
          <p:cNvSpPr>
            <a:spLocks noGrp="1"/>
          </p:cNvSpPr>
          <p:nvPr>
            <p:ph idx="1"/>
          </p:nvPr>
        </p:nvSpPr>
        <p:spPr/>
        <p:txBody>
          <a:bodyPr>
            <a:normAutofit fontScale="92500"/>
          </a:bodyPr>
          <a:lstStyle/>
          <a:p>
            <a:r>
              <a:rPr lang="en-JM" dirty="0"/>
              <a:t>Globalisation is one of the most commonly used terms in contemporary business and politics and has both positive and negative connotations. By ‘globalisation’ we mean the cross-border connection and integration of societies, economies and cultures. This is not new - what is new is the scale and speed of globalisation over the past 20 or so years. There has been a tidal wave of globalisation, which has been associated with a step-change in the level of integration of societies and economies. This has brought immense and unprecedented benefits and opportunities to many, but not all, of the world’s </a:t>
            </a:r>
            <a:r>
              <a:rPr lang="en-JM" dirty="0" smtClean="0"/>
              <a:t>inhabitants.</a:t>
            </a:r>
            <a:endParaRPr lang="en-JM" dirty="0"/>
          </a:p>
        </p:txBody>
      </p:sp>
    </p:spTree>
    <p:extLst>
      <p:ext uri="{BB962C8B-B14F-4D97-AF65-F5344CB8AC3E}">
        <p14:creationId xmlns:p14="http://schemas.microsoft.com/office/powerpoint/2010/main" val="471341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The economics of </a:t>
            </a:r>
            <a:r>
              <a:rPr lang="en-US" dirty="0" err="1" smtClean="0"/>
              <a:t>globalisation</a:t>
            </a:r>
            <a:r>
              <a:rPr lang="en-US" dirty="0" smtClean="0"/>
              <a:t>  and the environmental impacts of </a:t>
            </a:r>
            <a:r>
              <a:rPr lang="en-US" dirty="0" err="1" smtClean="0"/>
              <a:t>globalisation</a:t>
            </a:r>
            <a:r>
              <a:rPr lang="en-US" dirty="0" smtClean="0"/>
              <a:t>  in the challenges they pose for risk and diversification strategies </a:t>
            </a:r>
            <a:endParaRPr lang="en-JM" dirty="0"/>
          </a:p>
        </p:txBody>
      </p:sp>
      <p:sp>
        <p:nvSpPr>
          <p:cNvPr id="3" name="Content Placeholder 2"/>
          <p:cNvSpPr>
            <a:spLocks noGrp="1"/>
          </p:cNvSpPr>
          <p:nvPr>
            <p:ph idx="1"/>
          </p:nvPr>
        </p:nvSpPr>
        <p:spPr/>
        <p:txBody>
          <a:bodyPr>
            <a:normAutofit/>
          </a:bodyPr>
          <a:lstStyle/>
          <a:p>
            <a:r>
              <a:rPr lang="en-JM" sz="2800" dirty="0"/>
              <a:t>Three key drivers of globalisation over the past two decades are political and economic reform, rapid technological change, and population growth, and urbanisation. While the benefits associated with globalisation </a:t>
            </a:r>
            <a:r>
              <a:rPr lang="en-JM" sz="2800" dirty="0" smtClean="0"/>
              <a:t>are poorly </a:t>
            </a:r>
            <a:r>
              <a:rPr lang="en-JM" sz="2800" dirty="0"/>
              <a:t>understood, so too are its negative impacts. In particular, the full risk implications of globalisation have </a:t>
            </a:r>
            <a:r>
              <a:rPr lang="en-JM" sz="2800" dirty="0" smtClean="0"/>
              <a:t> not </a:t>
            </a:r>
            <a:r>
              <a:rPr lang="en-JM" sz="2800" dirty="0"/>
              <a:t>been addressed.</a:t>
            </a:r>
          </a:p>
          <a:p>
            <a:endParaRPr lang="en-JM" dirty="0"/>
          </a:p>
        </p:txBody>
      </p:sp>
    </p:spTree>
    <p:extLst>
      <p:ext uri="{BB962C8B-B14F-4D97-AF65-F5344CB8AC3E}">
        <p14:creationId xmlns:p14="http://schemas.microsoft.com/office/powerpoint/2010/main" val="1029543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The economics of </a:t>
            </a:r>
            <a:r>
              <a:rPr lang="en-US" dirty="0" err="1" smtClean="0"/>
              <a:t>globalisation</a:t>
            </a:r>
            <a:r>
              <a:rPr lang="en-US" dirty="0" smtClean="0"/>
              <a:t>  and the environmental impacts of </a:t>
            </a:r>
            <a:r>
              <a:rPr lang="en-US" dirty="0" err="1" smtClean="0"/>
              <a:t>globalisation</a:t>
            </a:r>
            <a:r>
              <a:rPr lang="en-US" dirty="0" smtClean="0"/>
              <a:t>  in the challenges they pose for risk and diversification strategies </a:t>
            </a:r>
            <a:endParaRPr lang="en-JM" dirty="0"/>
          </a:p>
        </p:txBody>
      </p:sp>
      <p:sp>
        <p:nvSpPr>
          <p:cNvPr id="3" name="Content Placeholder 2"/>
          <p:cNvSpPr>
            <a:spLocks noGrp="1"/>
          </p:cNvSpPr>
          <p:nvPr>
            <p:ph idx="1"/>
          </p:nvPr>
        </p:nvSpPr>
        <p:spPr/>
        <p:txBody>
          <a:bodyPr>
            <a:normAutofit/>
          </a:bodyPr>
          <a:lstStyle/>
          <a:p>
            <a:r>
              <a:rPr lang="en-JM" dirty="0"/>
              <a:t>The success of globalisation in generating global </a:t>
            </a:r>
            <a:r>
              <a:rPr lang="en-JM" dirty="0" smtClean="0"/>
              <a:t>growth and </a:t>
            </a:r>
            <a:r>
              <a:rPr lang="en-JM" dirty="0"/>
              <a:t>rising incomes led to a dangerous </a:t>
            </a:r>
            <a:r>
              <a:rPr lang="en-JM" dirty="0" smtClean="0"/>
              <a:t>complacency in </a:t>
            </a:r>
            <a:r>
              <a:rPr lang="en-JM" dirty="0"/>
              <a:t>economic orthodoxy and a failure to recognise </a:t>
            </a:r>
            <a:r>
              <a:rPr lang="en-JM" dirty="0" smtClean="0"/>
              <a:t>the warning signs. </a:t>
            </a:r>
            <a:r>
              <a:rPr lang="en-JM" dirty="0"/>
              <a:t>In a global environment </a:t>
            </a:r>
            <a:r>
              <a:rPr lang="en-JM" dirty="0" smtClean="0"/>
              <a:t>characterised by </a:t>
            </a:r>
            <a:r>
              <a:rPr lang="en-JM" dirty="0"/>
              <a:t>rapidly opening markets, increasing connectivity</a:t>
            </a:r>
            <a:r>
              <a:rPr lang="en-JM" dirty="0" smtClean="0"/>
              <a:t>, population </a:t>
            </a:r>
            <a:r>
              <a:rPr lang="en-JM" dirty="0"/>
              <a:t>expansion, and seemingly limitless </a:t>
            </a:r>
            <a:r>
              <a:rPr lang="en-JM" dirty="0" smtClean="0"/>
              <a:t>computing power</a:t>
            </a:r>
            <a:r>
              <a:rPr lang="en-JM" dirty="0"/>
              <a:t>, government's and their </a:t>
            </a:r>
            <a:r>
              <a:rPr lang="en-JM" dirty="0" smtClean="0"/>
              <a:t>economic </a:t>
            </a:r>
            <a:r>
              <a:rPr lang="en-JM" dirty="0"/>
              <a:t>advisors </a:t>
            </a:r>
            <a:r>
              <a:rPr lang="en-JM" dirty="0" smtClean="0"/>
              <a:t>felt confident </a:t>
            </a:r>
            <a:r>
              <a:rPr lang="en-JM" dirty="0"/>
              <a:t>that their policy recommendations </a:t>
            </a:r>
            <a:r>
              <a:rPr lang="en-JM" dirty="0" smtClean="0"/>
              <a:t>would facilitate further growth.</a:t>
            </a:r>
            <a:endParaRPr lang="en-JM" dirty="0"/>
          </a:p>
        </p:txBody>
      </p:sp>
    </p:spTree>
    <p:extLst>
      <p:ext uri="{BB962C8B-B14F-4D97-AF65-F5344CB8AC3E}">
        <p14:creationId xmlns:p14="http://schemas.microsoft.com/office/powerpoint/2010/main" val="34841810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3285</TotalTime>
  <Words>1857</Words>
  <Application>Microsoft Office PowerPoint</Application>
  <PresentationFormat>Widescreen</PresentationFormat>
  <Paragraphs>56</Paragraphs>
  <Slides>23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Trebuchet MS</vt:lpstr>
      <vt:lpstr>Tw Cen MT</vt:lpstr>
      <vt:lpstr>Circuit</vt:lpstr>
      <vt:lpstr>PowerPoint Presentation</vt:lpstr>
      <vt:lpstr>Unit 18:GLOBAL BUSINESS ENVIRONMENT</vt:lpstr>
      <vt:lpstr>      </vt:lpstr>
      <vt:lpstr>The economics of globalisation  and the environmental impacts of globalisation  in the challenges they pose for risk and diversification strategies </vt:lpstr>
      <vt:lpstr>The economics of globalisation  and the environmental impacts of globalisation  in the challenges they pose for risk and diversification strategies </vt:lpstr>
      <vt:lpstr>The economics of globalisation  and the environmental impacts of globalisation  in the challenges they pose for risk and diversification strategies </vt:lpstr>
      <vt:lpstr>The economics of globalisation  and the environmental impacts of globalisation  in the challenges they pose for risk and diversification strategies </vt:lpstr>
      <vt:lpstr>The economics of globalisation  and the environmental impacts of globalisation  in the challenges they pose for risk and diversification strategies </vt:lpstr>
      <vt:lpstr>The economics of globalisation  and the environmental impacts of globalisation  in the challenges they pose for risk and diversification strategies </vt:lpstr>
      <vt:lpstr>The economics of globalisation  and the environmental impacts of globalisation  in the challenges they pose for risk and diversification strategies </vt:lpstr>
      <vt:lpstr>The economics of globalisation  and the environmental impacts of globalisation  in the challenges they pose for risk and diversification strategies </vt:lpstr>
      <vt:lpstr>The economics of globalisation  and the environmental impacts of globalisation  in the challenges they pose for risk and diversification strategies </vt:lpstr>
      <vt:lpstr>The economics of globalisation  and the environmental impacts of globalisation  in the challenges they pose for risk and diversification strategies </vt:lpstr>
      <vt:lpstr>The economics of globalisation  and the environmental impacts of globalisation  in the challenges they pose for risk and diversification strategies </vt:lpstr>
      <vt:lpstr>The economics of globalisation  and the environmental impacts of globalisation  in the challenges they pose for risk and diversification strategies </vt:lpstr>
      <vt:lpstr>The economics of globalisation  and the environmental impacts of globalisation  in the challenges they pose for risk and diversification strategies </vt:lpstr>
      <vt:lpstr>The economics of globalisation  and the environmental impacts of globalisation  in the challenges they pose for risk and diversification strategies </vt:lpstr>
      <vt:lpstr>The economics of globalisation  and the environmental impacts of globalisation  in the challenges they pose for risk and diversification strategies </vt:lpstr>
      <vt:lpstr>The economics of globalisation  and the environmental impacts of globalisation  in the challenges they pose for risk and diversification strategies </vt:lpstr>
      <vt:lpstr>The economics of globalisation  and the environmental impacts of globalisation  in the challenges they pose for risk and diversification strategies </vt:lpstr>
      <vt:lpstr>The economics of globalisation  and the environmental impacts of globalisation  in the challenges they pose for risk and diversification strategies </vt:lpstr>
      <vt:lpstr>REFERENCES </vt:lpstr>
      <vt:lpstr>REFERENCES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BUSINESS ENVIRONMENT</dc:title>
  <dc:creator>up yours</dc:creator>
  <cp:lastModifiedBy>Judith Robb-Walters</cp:lastModifiedBy>
  <cp:revision>110</cp:revision>
  <cp:lastPrinted>2018-10-02T13:18:23Z</cp:lastPrinted>
  <dcterms:created xsi:type="dcterms:W3CDTF">2017-05-03T04:25:15Z</dcterms:created>
  <dcterms:modified xsi:type="dcterms:W3CDTF">2018-10-12T21:54:18Z</dcterms:modified>
</cp:coreProperties>
</file>