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59" r:id="rId5"/>
    <p:sldId id="260" r:id="rId6"/>
    <p:sldId id="261" r:id="rId7"/>
    <p:sldId id="262" r:id="rId8"/>
    <p:sldId id="264" r:id="rId9"/>
    <p:sldId id="263" r:id="rId10"/>
    <p:sldId id="265" r:id="rId11"/>
    <p:sldId id="266" r:id="rId12"/>
    <p:sldId id="268" r:id="rId13"/>
    <p:sldId id="269" r:id="rId14"/>
    <p:sldId id="267" r:id="rId15"/>
    <p:sldId id="274" r:id="rId16"/>
    <p:sldId id="270" r:id="rId17"/>
    <p:sldId id="273" r:id="rId18"/>
    <p:sldId id="275" r:id="rId19"/>
    <p:sldId id="276" r:id="rId20"/>
    <p:sldId id="277" r:id="rId21"/>
    <p:sldId id="278" r:id="rId22"/>
    <p:sldId id="279" r:id="rId23"/>
    <p:sldId id="258" r:id="rId24"/>
    <p:sldId id="281" r:id="rId25"/>
    <p:sldId id="282" r:id="rId26"/>
    <p:sldId id="280" r:id="rId27"/>
    <p:sldId id="27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114" d="100"/>
          <a:sy n="114" d="100"/>
        </p:scale>
        <p:origin x="4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9/9/2018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59pglFb_a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zuQ9PT4HLG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nn7LVbibj3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ork.chron.com/list-airport-jobs-5351.html" TargetMode="External"/><Relationship Id="rId2" Type="http://schemas.openxmlformats.org/officeDocument/2006/relationships/hyperlink" Target="https://www.hcareers.com/article/career-advice/what-careers-are-available-at-airports" TargetMode="External"/><Relationship Id="rId1" Type="http://schemas.openxmlformats.org/officeDocument/2006/relationships/slideLayout" Target="../slideLayouts/slideLayout2.xml"/><Relationship Id="rId6" Type="http://schemas.openxmlformats.org/officeDocument/2006/relationships/hyperlink" Target="http://www.tibahairports.com/en-EN/Airlines/Pages/ground-handling-services.aspx" TargetMode="External"/><Relationship Id="rId5" Type="http://schemas.openxmlformats.org/officeDocument/2006/relationships/hyperlink" Target="http://catsr.ite.gmu.edu/SYST460/WildingRoleOfAirportOperators.pdf" TargetMode="External"/><Relationship Id="rId4" Type="http://schemas.openxmlformats.org/officeDocument/2006/relationships/hyperlink" Target="http://www.aeroportoguarulhos.net/en/airlin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E677-33BC-4609-8A37-FCB6E52B68C6}"/>
              </a:ext>
            </a:extLst>
          </p:cNvPr>
          <p:cNvSpPr>
            <a:spLocks noGrp="1"/>
          </p:cNvSpPr>
          <p:nvPr>
            <p:ph type="ctrTitle"/>
          </p:nvPr>
        </p:nvSpPr>
        <p:spPr/>
        <p:txBody>
          <a:bodyPr/>
          <a:lstStyle/>
          <a:p>
            <a:r>
              <a:rPr lang="en-US" dirty="0"/>
              <a:t>Unit 19: </a:t>
            </a:r>
            <a:br>
              <a:rPr lang="en-US" dirty="0"/>
            </a:br>
            <a:r>
              <a:rPr lang="en-US" dirty="0"/>
              <a:t>Handling air passengers</a:t>
            </a:r>
          </a:p>
        </p:txBody>
      </p:sp>
      <p:sp>
        <p:nvSpPr>
          <p:cNvPr id="3" name="Subtitle 2">
            <a:extLst>
              <a:ext uri="{FF2B5EF4-FFF2-40B4-BE49-F238E27FC236}">
                <a16:creationId xmlns:a16="http://schemas.microsoft.com/office/drawing/2014/main" id="{8E49D5AF-DDFB-43DB-BA46-75D87B8261DD}"/>
              </a:ext>
            </a:extLst>
          </p:cNvPr>
          <p:cNvSpPr>
            <a:spLocks noGrp="1"/>
          </p:cNvSpPr>
          <p:nvPr>
            <p:ph type="subTitle" idx="1"/>
          </p:nvPr>
        </p:nvSpPr>
        <p:spPr/>
        <p:txBody>
          <a:bodyPr>
            <a:normAutofit fontScale="70000" lnSpcReduction="20000"/>
          </a:bodyPr>
          <a:lstStyle/>
          <a:p>
            <a:r>
              <a:rPr lang="en-US" b="1" dirty="0">
                <a:solidFill>
                  <a:schemeClr val="tx1"/>
                </a:solidFill>
              </a:rPr>
              <a:t>P1 </a:t>
            </a:r>
            <a:r>
              <a:rPr lang="en-US" dirty="0">
                <a:solidFill>
                  <a:schemeClr val="tx1"/>
                </a:solidFill>
              </a:rPr>
              <a:t>Describe facilities and services provided for passengers departing from airports </a:t>
            </a:r>
          </a:p>
          <a:p>
            <a:endParaRPr lang="en-US" dirty="0">
              <a:solidFill>
                <a:schemeClr val="tx1"/>
              </a:solidFill>
            </a:endParaRPr>
          </a:p>
          <a:p>
            <a:r>
              <a:rPr lang="en-US" b="1" dirty="0">
                <a:solidFill>
                  <a:schemeClr val="tx1"/>
                </a:solidFill>
              </a:rPr>
              <a:t>P2</a:t>
            </a:r>
            <a:r>
              <a:rPr lang="en-US" dirty="0">
                <a:solidFill>
                  <a:schemeClr val="tx1"/>
                </a:solidFill>
              </a:rPr>
              <a:t> Analyse the roles and responsibilities of the different </a:t>
            </a:r>
            <a:r>
              <a:rPr lang="en-US" dirty="0" err="1">
                <a:solidFill>
                  <a:schemeClr val="tx1"/>
                </a:solidFill>
              </a:rPr>
              <a:t>organisations</a:t>
            </a:r>
            <a:r>
              <a:rPr lang="en-US" dirty="0">
                <a:solidFill>
                  <a:schemeClr val="tx1"/>
                </a:solidFill>
              </a:rPr>
              <a:t> involved in the passenger handling process</a:t>
            </a:r>
          </a:p>
        </p:txBody>
      </p:sp>
    </p:spTree>
    <p:extLst>
      <p:ext uri="{BB962C8B-B14F-4D97-AF65-F5344CB8AC3E}">
        <p14:creationId xmlns:p14="http://schemas.microsoft.com/office/powerpoint/2010/main" val="186141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4740-D460-42C3-BAAA-BB0DF8C81DC8}"/>
              </a:ext>
            </a:extLst>
          </p:cNvPr>
          <p:cNvSpPr>
            <a:spLocks noGrp="1"/>
          </p:cNvSpPr>
          <p:nvPr>
            <p:ph type="title"/>
          </p:nvPr>
        </p:nvSpPr>
        <p:spPr/>
        <p:txBody>
          <a:bodyPr/>
          <a:lstStyle/>
          <a:p>
            <a:r>
              <a:rPr lang="en-US" dirty="0"/>
              <a:t>DAY IN THE LIFE: FLIGHT ATTENDANT</a:t>
            </a:r>
          </a:p>
        </p:txBody>
      </p:sp>
      <p:pic>
        <p:nvPicPr>
          <p:cNvPr id="4" name="Online Media 3" title="What It’s Like To Be A Delta Flight Attendant">
            <a:hlinkClick r:id="" action="ppaction://media"/>
            <a:extLst>
              <a:ext uri="{FF2B5EF4-FFF2-40B4-BE49-F238E27FC236}">
                <a16:creationId xmlns:a16="http://schemas.microsoft.com/office/drawing/2014/main" id="{A522D39B-F93B-49A7-96F6-C374D6D40839}"/>
              </a:ext>
            </a:extLst>
          </p:cNvPr>
          <p:cNvPicPr>
            <a:picLocks noGrp="1" noRot="1" noChangeAspect="1"/>
          </p:cNvPicPr>
          <p:nvPr>
            <p:ph sz="quarter" idx="13"/>
            <a:videoFile r:link="rId1"/>
          </p:nvPr>
        </p:nvPicPr>
        <p:blipFill>
          <a:blip r:embed="rId3"/>
          <a:stretch>
            <a:fillRect/>
          </a:stretch>
        </p:blipFill>
        <p:spPr>
          <a:xfrm>
            <a:off x="2207703" y="1853967"/>
            <a:ext cx="7776594" cy="4643306"/>
          </a:xfrm>
          <a:prstGeom prst="rect">
            <a:avLst/>
          </a:prstGeom>
        </p:spPr>
      </p:pic>
    </p:spTree>
    <p:extLst>
      <p:ext uri="{BB962C8B-B14F-4D97-AF65-F5344CB8AC3E}">
        <p14:creationId xmlns:p14="http://schemas.microsoft.com/office/powerpoint/2010/main" val="294373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5635-3504-43DF-ADBF-C70A96D982A3}"/>
              </a:ext>
            </a:extLst>
          </p:cNvPr>
          <p:cNvSpPr>
            <a:spLocks noGrp="1"/>
          </p:cNvSpPr>
          <p:nvPr>
            <p:ph type="title"/>
          </p:nvPr>
        </p:nvSpPr>
        <p:spPr/>
        <p:txBody>
          <a:bodyPr/>
          <a:lstStyle/>
          <a:p>
            <a:r>
              <a:rPr lang="en-US" dirty="0"/>
              <a:t>facilities and services provided for passengers departing from airports</a:t>
            </a:r>
          </a:p>
        </p:txBody>
      </p:sp>
      <p:sp>
        <p:nvSpPr>
          <p:cNvPr id="3" name="Content Placeholder 2">
            <a:extLst>
              <a:ext uri="{FF2B5EF4-FFF2-40B4-BE49-F238E27FC236}">
                <a16:creationId xmlns:a16="http://schemas.microsoft.com/office/drawing/2014/main" id="{10AD71FB-88F1-422D-A9E2-6D8CFE199BE3}"/>
              </a:ext>
            </a:extLst>
          </p:cNvPr>
          <p:cNvSpPr>
            <a:spLocks noGrp="1"/>
          </p:cNvSpPr>
          <p:nvPr>
            <p:ph sz="quarter" idx="13"/>
          </p:nvPr>
        </p:nvSpPr>
        <p:spPr>
          <a:xfrm>
            <a:off x="913774" y="2367092"/>
            <a:ext cx="10363826" cy="3647814"/>
          </a:xfrm>
        </p:spPr>
        <p:txBody>
          <a:bodyPr>
            <a:normAutofit fontScale="85000" lnSpcReduction="10000"/>
          </a:bodyPr>
          <a:lstStyle/>
          <a:p>
            <a:pPr marL="0" indent="0">
              <a:buNone/>
            </a:pPr>
            <a:r>
              <a:rPr lang="en-US" b="1" dirty="0"/>
              <a:t>Essential facilities and services:</a:t>
            </a:r>
          </a:p>
          <a:p>
            <a:pPr marL="0" indent="0">
              <a:buNone/>
            </a:pPr>
            <a:r>
              <a:rPr lang="en-US" dirty="0"/>
              <a:t>• departure information</a:t>
            </a:r>
          </a:p>
          <a:p>
            <a:pPr marL="0" indent="0">
              <a:buNone/>
            </a:pPr>
            <a:r>
              <a:rPr lang="en-US" dirty="0"/>
              <a:t>• self-service check-in/online check-in and baggage drop</a:t>
            </a:r>
          </a:p>
          <a:p>
            <a:pPr marL="0" indent="0">
              <a:buNone/>
            </a:pPr>
            <a:r>
              <a:rPr lang="en-US" dirty="0"/>
              <a:t>• manual check-in (baggage acceptance, security questions, documentation checks including to</a:t>
            </a:r>
          </a:p>
          <a:p>
            <a:pPr marL="0" indent="0">
              <a:buNone/>
            </a:pPr>
            <a:r>
              <a:rPr lang="en-US" dirty="0"/>
              <a:t>determine right of entry to destination and confirm ID, boarding card issue, gate information)</a:t>
            </a:r>
          </a:p>
          <a:p>
            <a:pPr marL="0" indent="0">
              <a:buNone/>
            </a:pPr>
            <a:r>
              <a:rPr lang="en-US" dirty="0"/>
              <a:t>• security screening/searching</a:t>
            </a:r>
          </a:p>
          <a:p>
            <a:pPr marL="0" indent="0">
              <a:buNone/>
            </a:pPr>
            <a:r>
              <a:rPr lang="en-US" dirty="0"/>
              <a:t>• departure lounges (public and private)</a:t>
            </a:r>
          </a:p>
          <a:p>
            <a:pPr marL="0" indent="0">
              <a:buNone/>
            </a:pPr>
            <a:r>
              <a:rPr lang="en-US" dirty="0"/>
              <a:t>• boarding (security checks, preferential boarding, provision of air-bridges or coaches and/or steps)</a:t>
            </a:r>
          </a:p>
        </p:txBody>
      </p:sp>
    </p:spTree>
    <p:extLst>
      <p:ext uri="{BB962C8B-B14F-4D97-AF65-F5344CB8AC3E}">
        <p14:creationId xmlns:p14="http://schemas.microsoft.com/office/powerpoint/2010/main" val="146430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ADD0-8B12-4947-AB7D-8E736F057E71}"/>
              </a:ext>
            </a:extLst>
          </p:cNvPr>
          <p:cNvSpPr>
            <a:spLocks noGrp="1"/>
          </p:cNvSpPr>
          <p:nvPr>
            <p:ph type="title"/>
          </p:nvPr>
        </p:nvSpPr>
        <p:spPr/>
        <p:txBody>
          <a:bodyPr/>
          <a:lstStyle/>
          <a:p>
            <a:r>
              <a:rPr lang="en-US" dirty="0"/>
              <a:t>facilities and services provided for passengers departing from airports</a:t>
            </a:r>
          </a:p>
        </p:txBody>
      </p:sp>
      <p:sp>
        <p:nvSpPr>
          <p:cNvPr id="3" name="Content Placeholder 2">
            <a:extLst>
              <a:ext uri="{FF2B5EF4-FFF2-40B4-BE49-F238E27FC236}">
                <a16:creationId xmlns:a16="http://schemas.microsoft.com/office/drawing/2014/main" id="{D823B394-E903-4DCE-B564-5EDA64753D14}"/>
              </a:ext>
            </a:extLst>
          </p:cNvPr>
          <p:cNvSpPr>
            <a:spLocks noGrp="1"/>
          </p:cNvSpPr>
          <p:nvPr>
            <p:ph sz="quarter" idx="13"/>
          </p:nvPr>
        </p:nvSpPr>
        <p:spPr/>
        <p:txBody>
          <a:bodyPr/>
          <a:lstStyle/>
          <a:p>
            <a:pPr marL="0" indent="0">
              <a:buNone/>
            </a:pPr>
            <a:r>
              <a:rPr lang="en-US" b="1" dirty="0"/>
              <a:t>Special passenger-handling services and facilities:</a:t>
            </a:r>
          </a:p>
          <a:p>
            <a:pPr marL="0" indent="0">
              <a:buNone/>
            </a:pPr>
            <a:r>
              <a:rPr lang="en-US" dirty="0"/>
              <a:t>• passengers with reduced mobility (PRM), e.g. wheelchair assistance, airport buggies, </a:t>
            </a:r>
            <a:r>
              <a:rPr lang="en-US" dirty="0" err="1"/>
              <a:t>ambulift</a:t>
            </a:r>
            <a:endParaRPr lang="en-US" dirty="0"/>
          </a:p>
          <a:p>
            <a:pPr marL="0" indent="0">
              <a:buNone/>
            </a:pPr>
            <a:r>
              <a:rPr lang="en-US" dirty="0"/>
              <a:t>• unaccompanied minors</a:t>
            </a:r>
          </a:p>
          <a:p>
            <a:pPr marL="0" indent="0">
              <a:buNone/>
            </a:pPr>
            <a:r>
              <a:rPr lang="en-US" dirty="0"/>
              <a:t>• communication services, e.g. Braille, non-English speakers</a:t>
            </a:r>
          </a:p>
          <a:p>
            <a:pPr marL="0" indent="0">
              <a:buNone/>
            </a:pPr>
            <a:r>
              <a:rPr lang="en-US" dirty="0"/>
              <a:t>• VIPs</a:t>
            </a:r>
          </a:p>
        </p:txBody>
      </p:sp>
    </p:spTree>
    <p:extLst>
      <p:ext uri="{BB962C8B-B14F-4D97-AF65-F5344CB8AC3E}">
        <p14:creationId xmlns:p14="http://schemas.microsoft.com/office/powerpoint/2010/main" val="329852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0B3D-4EF8-4C94-83EF-29D122F89F79}"/>
              </a:ext>
            </a:extLst>
          </p:cNvPr>
          <p:cNvSpPr>
            <a:spLocks noGrp="1"/>
          </p:cNvSpPr>
          <p:nvPr>
            <p:ph type="title"/>
          </p:nvPr>
        </p:nvSpPr>
        <p:spPr/>
        <p:txBody>
          <a:bodyPr/>
          <a:lstStyle/>
          <a:p>
            <a:r>
              <a:rPr lang="en-US" dirty="0"/>
              <a:t>facilities and services provided for passengers departing from airports</a:t>
            </a:r>
          </a:p>
        </p:txBody>
      </p:sp>
      <p:sp>
        <p:nvSpPr>
          <p:cNvPr id="3" name="Content Placeholder 2">
            <a:extLst>
              <a:ext uri="{FF2B5EF4-FFF2-40B4-BE49-F238E27FC236}">
                <a16:creationId xmlns:a16="http://schemas.microsoft.com/office/drawing/2014/main" id="{5B51479D-092D-4148-B069-ABA576A3E8F5}"/>
              </a:ext>
            </a:extLst>
          </p:cNvPr>
          <p:cNvSpPr>
            <a:spLocks noGrp="1"/>
          </p:cNvSpPr>
          <p:nvPr>
            <p:ph sz="quarter" idx="13"/>
          </p:nvPr>
        </p:nvSpPr>
        <p:spPr/>
        <p:txBody>
          <a:bodyPr>
            <a:normAutofit/>
          </a:bodyPr>
          <a:lstStyle/>
          <a:p>
            <a:pPr marL="0" indent="0">
              <a:buNone/>
            </a:pPr>
            <a:r>
              <a:rPr lang="en-US" b="1" dirty="0"/>
              <a:t>Optional facilities and services:</a:t>
            </a:r>
          </a:p>
          <a:p>
            <a:r>
              <a:rPr lang="en-US" b="1" dirty="0"/>
              <a:t>off airport</a:t>
            </a:r>
            <a:r>
              <a:rPr lang="en-US" dirty="0"/>
              <a:t>, e.g. local accommodation, transport (public transport, taxi, private cars), car parking</a:t>
            </a:r>
          </a:p>
          <a:p>
            <a:r>
              <a:rPr lang="en-US" b="1" dirty="0"/>
              <a:t>on airport</a:t>
            </a:r>
            <a:r>
              <a:rPr lang="en-US" dirty="0"/>
              <a:t>, e.g. car parking, inter-terminal transport, retail outlets (tax free, non-tax free), catering facilities, children’s play areas, leisure areas, business lounges, </a:t>
            </a:r>
            <a:r>
              <a:rPr lang="en-US" dirty="0" err="1"/>
              <a:t>WiFi</a:t>
            </a:r>
            <a:r>
              <a:rPr lang="en-US" dirty="0"/>
              <a:t>, faith rooms, baggage trolleys, airline customer service/sales desk, financial and business facilities, medical </a:t>
            </a:r>
            <a:r>
              <a:rPr lang="en-US" dirty="0" err="1"/>
              <a:t>centre</a:t>
            </a:r>
            <a:endParaRPr lang="en-US" dirty="0"/>
          </a:p>
        </p:txBody>
      </p:sp>
    </p:spTree>
    <p:extLst>
      <p:ext uri="{BB962C8B-B14F-4D97-AF65-F5344CB8AC3E}">
        <p14:creationId xmlns:p14="http://schemas.microsoft.com/office/powerpoint/2010/main" val="220434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F965-7F7C-4F0E-BA8F-A01E7EEEBCB4}"/>
              </a:ext>
            </a:extLst>
          </p:cNvPr>
          <p:cNvSpPr>
            <a:spLocks noGrp="1"/>
          </p:cNvSpPr>
          <p:nvPr>
            <p:ph type="title"/>
          </p:nvPr>
        </p:nvSpPr>
        <p:spPr/>
        <p:txBody>
          <a:bodyPr/>
          <a:lstStyle/>
          <a:p>
            <a:r>
              <a:rPr lang="en-US" b="1" dirty="0"/>
              <a:t>DEPARTURE LOUNGE at </a:t>
            </a:r>
            <a:br>
              <a:rPr lang="en-US" b="1" dirty="0"/>
            </a:br>
            <a:r>
              <a:rPr lang="en-US" b="1" dirty="0"/>
              <a:t>London Gatwick Airport South Terminal</a:t>
            </a:r>
          </a:p>
        </p:txBody>
      </p:sp>
      <p:pic>
        <p:nvPicPr>
          <p:cNvPr id="4" name="Online Media 3" title="London Gatwick Airport South Terminal Departure Lounge 4K">
            <a:hlinkClick r:id="" action="ppaction://media"/>
            <a:extLst>
              <a:ext uri="{FF2B5EF4-FFF2-40B4-BE49-F238E27FC236}">
                <a16:creationId xmlns:a16="http://schemas.microsoft.com/office/drawing/2014/main" id="{F9B8009D-D8C8-4FF2-88EA-3445B8A632C4}"/>
              </a:ext>
            </a:extLst>
          </p:cNvPr>
          <p:cNvPicPr>
            <a:picLocks noGrp="1" noRot="1" noChangeAspect="1"/>
          </p:cNvPicPr>
          <p:nvPr>
            <p:ph sz="quarter" idx="13"/>
            <a:videoFile r:link="rId1"/>
          </p:nvPr>
        </p:nvPicPr>
        <p:blipFill>
          <a:blip r:embed="rId3"/>
          <a:stretch>
            <a:fillRect/>
          </a:stretch>
        </p:blipFill>
        <p:spPr>
          <a:xfrm>
            <a:off x="2835479" y="2214694"/>
            <a:ext cx="6727970" cy="3783434"/>
          </a:xfrm>
          <a:prstGeom prst="rect">
            <a:avLst/>
          </a:prstGeom>
        </p:spPr>
      </p:pic>
    </p:spTree>
    <p:extLst>
      <p:ext uri="{BB962C8B-B14F-4D97-AF65-F5344CB8AC3E}">
        <p14:creationId xmlns:p14="http://schemas.microsoft.com/office/powerpoint/2010/main" val="364406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80D0-8E1A-40EB-A154-5757C55FFB1F}"/>
              </a:ext>
            </a:extLst>
          </p:cNvPr>
          <p:cNvSpPr>
            <a:spLocks noGrp="1"/>
          </p:cNvSpPr>
          <p:nvPr>
            <p:ph type="title"/>
          </p:nvPr>
        </p:nvSpPr>
        <p:spPr/>
        <p:txBody>
          <a:bodyPr/>
          <a:lstStyle/>
          <a:p>
            <a:r>
              <a:rPr lang="en-US" dirty="0"/>
              <a:t>Organizations involved in the departing passenger-holding process</a:t>
            </a:r>
          </a:p>
        </p:txBody>
      </p:sp>
      <p:sp>
        <p:nvSpPr>
          <p:cNvPr id="3" name="Content Placeholder 2">
            <a:extLst>
              <a:ext uri="{FF2B5EF4-FFF2-40B4-BE49-F238E27FC236}">
                <a16:creationId xmlns:a16="http://schemas.microsoft.com/office/drawing/2014/main" id="{3487BB6F-5B23-4CB0-BAA4-415568E5DA55}"/>
              </a:ext>
            </a:extLst>
          </p:cNvPr>
          <p:cNvSpPr>
            <a:spLocks noGrp="1"/>
          </p:cNvSpPr>
          <p:nvPr>
            <p:ph sz="quarter" idx="13"/>
          </p:nvPr>
        </p:nvSpPr>
        <p:spPr/>
        <p:txBody>
          <a:bodyPr/>
          <a:lstStyle/>
          <a:p>
            <a:r>
              <a:rPr lang="en-US" dirty="0"/>
              <a:t>Airport operator</a:t>
            </a:r>
          </a:p>
          <a:p>
            <a:r>
              <a:rPr lang="en-US" dirty="0"/>
              <a:t>Airlines</a:t>
            </a:r>
          </a:p>
          <a:p>
            <a:r>
              <a:rPr lang="en-US" dirty="0"/>
              <a:t>Ground handler</a:t>
            </a:r>
          </a:p>
          <a:p>
            <a:r>
              <a:rPr lang="en-US" dirty="0"/>
              <a:t>Regulatory and control authorities </a:t>
            </a:r>
          </a:p>
        </p:txBody>
      </p:sp>
    </p:spTree>
    <p:extLst>
      <p:ext uri="{BB962C8B-B14F-4D97-AF65-F5344CB8AC3E}">
        <p14:creationId xmlns:p14="http://schemas.microsoft.com/office/powerpoint/2010/main" val="9454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0B68-24C9-4855-B993-BFC9C44B285D}"/>
              </a:ext>
            </a:extLst>
          </p:cNvPr>
          <p:cNvSpPr>
            <a:spLocks noGrp="1"/>
          </p:cNvSpPr>
          <p:nvPr>
            <p:ph type="title"/>
          </p:nvPr>
        </p:nvSpPr>
        <p:spPr/>
        <p:txBody>
          <a:bodyPr>
            <a:normAutofit fontScale="90000"/>
          </a:bodyPr>
          <a:lstStyle/>
          <a:p>
            <a:br>
              <a:rPr lang="en-US" dirty="0"/>
            </a:br>
            <a:r>
              <a:rPr lang="en-US" dirty="0"/>
              <a:t>Roles and responsibilities of airport operators in relation to departing passenger-handling processes</a:t>
            </a:r>
            <a:br>
              <a:rPr lang="en-US" dirty="0"/>
            </a:br>
            <a:endParaRPr lang="en-US" dirty="0"/>
          </a:p>
        </p:txBody>
      </p:sp>
      <p:sp>
        <p:nvSpPr>
          <p:cNvPr id="3" name="Content Placeholder 2">
            <a:extLst>
              <a:ext uri="{FF2B5EF4-FFF2-40B4-BE49-F238E27FC236}">
                <a16:creationId xmlns:a16="http://schemas.microsoft.com/office/drawing/2014/main" id="{3F8C18FB-4966-4114-A29D-3A0A20D58916}"/>
              </a:ext>
            </a:extLst>
          </p:cNvPr>
          <p:cNvSpPr>
            <a:spLocks noGrp="1"/>
          </p:cNvSpPr>
          <p:nvPr>
            <p:ph sz="quarter" idx="13"/>
          </p:nvPr>
        </p:nvSpPr>
        <p:spPr/>
        <p:txBody>
          <a:bodyPr>
            <a:normAutofit fontScale="85000" lnSpcReduction="10000"/>
          </a:bodyPr>
          <a:lstStyle/>
          <a:p>
            <a:pPr marL="0" indent="0">
              <a:buNone/>
            </a:pPr>
            <a:r>
              <a:rPr lang="en-US" dirty="0"/>
              <a:t>Who are </a:t>
            </a:r>
            <a:r>
              <a:rPr lang="en-US" b="1" dirty="0"/>
              <a:t>airport operators</a:t>
            </a:r>
            <a:r>
              <a:rPr lang="en-US" dirty="0"/>
              <a:t>?</a:t>
            </a:r>
          </a:p>
          <a:p>
            <a:pPr marL="0" indent="0">
              <a:buNone/>
            </a:pPr>
            <a:r>
              <a:rPr lang="en-US" dirty="0"/>
              <a:t>An airport operator is an organization responsible for the direction and management of one or more airports. Some airport operators accommodate the full range of activities, including scheduled airline passenger service, cargo activity, charter flights, general aviation, flight training, and military. Others handle only some of these functions. </a:t>
            </a:r>
          </a:p>
          <a:p>
            <a:pPr>
              <a:buFont typeface="Wingdings" panose="05000000000000000000" pitchFamily="2" charset="2"/>
              <a:buChar char="§"/>
            </a:pPr>
            <a:r>
              <a:rPr lang="en-US" dirty="0"/>
              <a:t>Airport operators have much in common and can be thought of as having some or all the following roles: </a:t>
            </a:r>
          </a:p>
          <a:p>
            <a:pPr marL="0" indent="0">
              <a:buNone/>
            </a:pPr>
            <a:r>
              <a:rPr lang="en-US" dirty="0"/>
              <a:t>Facility Developer, Facility Maintainer, Terminal Manager, Utility Company, Airfield Manager, Law Enforcement, Fire, Rescue, and Medical Service, Ground Transportation Provider and Advocate, security Provider, Aviation Marketer, Financial Manager etc.</a:t>
            </a:r>
          </a:p>
        </p:txBody>
      </p:sp>
    </p:spTree>
    <p:extLst>
      <p:ext uri="{BB962C8B-B14F-4D97-AF65-F5344CB8AC3E}">
        <p14:creationId xmlns:p14="http://schemas.microsoft.com/office/powerpoint/2010/main" val="203093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0B68-24C9-4855-B993-BFC9C44B285D}"/>
              </a:ext>
            </a:extLst>
          </p:cNvPr>
          <p:cNvSpPr>
            <a:spLocks noGrp="1"/>
          </p:cNvSpPr>
          <p:nvPr>
            <p:ph type="title"/>
          </p:nvPr>
        </p:nvSpPr>
        <p:spPr/>
        <p:txBody>
          <a:bodyPr>
            <a:normAutofit fontScale="90000"/>
          </a:bodyPr>
          <a:lstStyle/>
          <a:p>
            <a:br>
              <a:rPr lang="en-US" dirty="0"/>
            </a:br>
            <a:r>
              <a:rPr lang="en-US" dirty="0"/>
              <a:t>Roles and responsibilities of airport operators in relation to departing passenger-handling processes</a:t>
            </a:r>
            <a:br>
              <a:rPr lang="en-US" dirty="0"/>
            </a:br>
            <a:endParaRPr lang="en-US" dirty="0"/>
          </a:p>
        </p:txBody>
      </p:sp>
      <p:sp>
        <p:nvSpPr>
          <p:cNvPr id="3" name="Content Placeholder 2">
            <a:extLst>
              <a:ext uri="{FF2B5EF4-FFF2-40B4-BE49-F238E27FC236}">
                <a16:creationId xmlns:a16="http://schemas.microsoft.com/office/drawing/2014/main" id="{3F8C18FB-4966-4114-A29D-3A0A20D58916}"/>
              </a:ext>
            </a:extLst>
          </p:cNvPr>
          <p:cNvSpPr>
            <a:spLocks noGrp="1"/>
          </p:cNvSpPr>
          <p:nvPr>
            <p:ph sz="quarter" idx="13"/>
          </p:nvPr>
        </p:nvSpPr>
        <p:spPr>
          <a:xfrm>
            <a:off x="913774" y="2367092"/>
            <a:ext cx="10363826" cy="4067264"/>
          </a:xfrm>
        </p:spPr>
        <p:txBody>
          <a:bodyPr>
            <a:normAutofit fontScale="92500" lnSpcReduction="10000"/>
          </a:bodyPr>
          <a:lstStyle/>
          <a:p>
            <a:pPr marL="0" indent="0">
              <a:buNone/>
            </a:pPr>
            <a:r>
              <a:rPr lang="en-US" dirty="0"/>
              <a:t>an air operator’s responsibility is to ensure that requirements and standards are abided by with regards to the regulations. Airport operators monitor:</a:t>
            </a:r>
          </a:p>
          <a:p>
            <a:pPr marL="0" indent="0">
              <a:buNone/>
            </a:pPr>
            <a:r>
              <a:rPr lang="en-US" dirty="0"/>
              <a:t>1. Check-in queues, ensuring they are avoided and are kept minimal</a:t>
            </a:r>
          </a:p>
          <a:p>
            <a:pPr marL="0" indent="0">
              <a:buNone/>
            </a:pPr>
            <a:r>
              <a:rPr lang="en-US" dirty="0"/>
              <a:t>2. Ensure that no trolley is left behind, maintained and are available for</a:t>
            </a:r>
          </a:p>
          <a:p>
            <a:pPr marL="0" indent="0">
              <a:buNone/>
            </a:pPr>
            <a:r>
              <a:rPr lang="en-US" dirty="0"/>
              <a:t>passengers.</a:t>
            </a:r>
          </a:p>
          <a:p>
            <a:pPr>
              <a:buFont typeface="Wingdings" panose="05000000000000000000" pitchFamily="2" charset="2"/>
              <a:buChar char="q"/>
            </a:pPr>
            <a:r>
              <a:rPr lang="en-US" dirty="0"/>
              <a:t> Terminal maintainer – they maintain the airport terminals, while keeping staff up-to-date.</a:t>
            </a:r>
          </a:p>
          <a:p>
            <a:pPr>
              <a:buFont typeface="Wingdings" panose="05000000000000000000" pitchFamily="2" charset="2"/>
              <a:buChar char="q"/>
            </a:pPr>
            <a:r>
              <a:rPr lang="en-US" dirty="0"/>
              <a:t> Airport Operators provide information to passengers via face-to-face, Flight Information Display’s and intercoms, ensuring that departure boards are kept up-to-date and correct.</a:t>
            </a:r>
          </a:p>
        </p:txBody>
      </p:sp>
    </p:spTree>
    <p:extLst>
      <p:ext uri="{BB962C8B-B14F-4D97-AF65-F5344CB8AC3E}">
        <p14:creationId xmlns:p14="http://schemas.microsoft.com/office/powerpoint/2010/main" val="417822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B6F4-53E2-47C0-8AA4-5EEBE5B5FC5D}"/>
              </a:ext>
            </a:extLst>
          </p:cNvPr>
          <p:cNvSpPr>
            <a:spLocks noGrp="1"/>
          </p:cNvSpPr>
          <p:nvPr>
            <p:ph type="title"/>
          </p:nvPr>
        </p:nvSpPr>
        <p:spPr/>
        <p:txBody>
          <a:bodyPr>
            <a:normAutofit fontScale="90000"/>
          </a:bodyPr>
          <a:lstStyle/>
          <a:p>
            <a:br>
              <a:rPr lang="en-US" dirty="0"/>
            </a:br>
            <a:r>
              <a:rPr lang="en-US" dirty="0"/>
              <a:t>Roles and responsibilities of airlines in relation to departing passenger-handling processes</a:t>
            </a:r>
            <a:br>
              <a:rPr lang="en-US" dirty="0"/>
            </a:br>
            <a:endParaRPr lang="en-US" dirty="0"/>
          </a:p>
        </p:txBody>
      </p:sp>
      <p:sp>
        <p:nvSpPr>
          <p:cNvPr id="3" name="Content Placeholder 2">
            <a:extLst>
              <a:ext uri="{FF2B5EF4-FFF2-40B4-BE49-F238E27FC236}">
                <a16:creationId xmlns:a16="http://schemas.microsoft.com/office/drawing/2014/main" id="{B89C8F11-D1D2-4324-9250-EEC2F9D883A4}"/>
              </a:ext>
            </a:extLst>
          </p:cNvPr>
          <p:cNvSpPr>
            <a:spLocks noGrp="1"/>
          </p:cNvSpPr>
          <p:nvPr>
            <p:ph sz="quarter" idx="13"/>
          </p:nvPr>
        </p:nvSpPr>
        <p:spPr>
          <a:xfrm>
            <a:off x="913774" y="2367092"/>
            <a:ext cx="10363826" cy="4386046"/>
          </a:xfrm>
        </p:spPr>
        <p:txBody>
          <a:bodyPr>
            <a:normAutofit fontScale="92500" lnSpcReduction="20000"/>
          </a:bodyPr>
          <a:lstStyle/>
          <a:p>
            <a:pPr marL="0" indent="0">
              <a:buNone/>
            </a:pPr>
            <a:r>
              <a:rPr lang="en-US" b="1" dirty="0"/>
              <a:t>The roles and responsibilities of an airline is to:</a:t>
            </a:r>
          </a:p>
          <a:p>
            <a:r>
              <a:rPr lang="en-US" dirty="0"/>
              <a:t>Provide customer service and sales desks</a:t>
            </a:r>
          </a:p>
          <a:p>
            <a:r>
              <a:rPr lang="en-US" dirty="0"/>
              <a:t>Ensure that their check-in services both online and at the airport are operating efficiently.</a:t>
            </a:r>
          </a:p>
          <a:p>
            <a:r>
              <a:rPr lang="en-US" dirty="0"/>
              <a:t>The airline, through its agencies to coordinate traffic, should keep their reps at airports informed about the flow of its aircraft, estimated time of takeoff and departure delays, flight cancellations, and any changes resulting in modification of its network and will interfere with flights arriving and departing from those airports.</a:t>
            </a:r>
          </a:p>
          <a:p>
            <a:r>
              <a:rPr lang="en-US" dirty="0"/>
              <a:t>The airline, through its representatives at airports, should report immediately to the Information Center Airport any change in its flight, so that users can receive through the system of airport information, visual and audio warnings about changes.</a:t>
            </a:r>
          </a:p>
        </p:txBody>
      </p:sp>
    </p:spTree>
    <p:extLst>
      <p:ext uri="{BB962C8B-B14F-4D97-AF65-F5344CB8AC3E}">
        <p14:creationId xmlns:p14="http://schemas.microsoft.com/office/powerpoint/2010/main" val="129100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4FBB-1D37-4C95-AF4B-6B12C3EC90E5}"/>
              </a:ext>
            </a:extLst>
          </p:cNvPr>
          <p:cNvSpPr>
            <a:spLocks noGrp="1"/>
          </p:cNvSpPr>
          <p:nvPr>
            <p:ph type="title"/>
          </p:nvPr>
        </p:nvSpPr>
        <p:spPr/>
        <p:txBody>
          <a:bodyPr>
            <a:normAutofit fontScale="90000"/>
          </a:bodyPr>
          <a:lstStyle/>
          <a:p>
            <a:br>
              <a:rPr lang="en-US" dirty="0"/>
            </a:br>
            <a:r>
              <a:rPr lang="en-US" dirty="0"/>
              <a:t>Roles and responsibilities of ground handlers in relation to departing passenger-handling processes</a:t>
            </a:r>
            <a:br>
              <a:rPr lang="en-US" dirty="0"/>
            </a:br>
            <a:endParaRPr lang="en-US" dirty="0"/>
          </a:p>
        </p:txBody>
      </p:sp>
      <p:sp>
        <p:nvSpPr>
          <p:cNvPr id="3" name="Content Placeholder 2">
            <a:extLst>
              <a:ext uri="{FF2B5EF4-FFF2-40B4-BE49-F238E27FC236}">
                <a16:creationId xmlns:a16="http://schemas.microsoft.com/office/drawing/2014/main" id="{E8BD97E5-069E-4113-B4B9-A648DECBE7F9}"/>
              </a:ext>
            </a:extLst>
          </p:cNvPr>
          <p:cNvSpPr>
            <a:spLocks noGrp="1"/>
          </p:cNvSpPr>
          <p:nvPr>
            <p:ph sz="quarter" idx="13"/>
          </p:nvPr>
        </p:nvSpPr>
        <p:spPr>
          <a:xfrm>
            <a:off x="913774" y="2367092"/>
            <a:ext cx="10363826" cy="4377657"/>
          </a:xfrm>
        </p:spPr>
        <p:txBody>
          <a:bodyPr>
            <a:normAutofit fontScale="85000" lnSpcReduction="10000"/>
          </a:bodyPr>
          <a:lstStyle/>
          <a:p>
            <a:pPr marL="0" indent="0">
              <a:buNone/>
            </a:pPr>
            <a:r>
              <a:rPr lang="en-US" dirty="0"/>
              <a:t>Ground handling services include all the services an aircraft needs during the period it remains on the ground. </a:t>
            </a:r>
          </a:p>
          <a:p>
            <a:r>
              <a:rPr lang="en-US" dirty="0"/>
              <a:t>Monitor Customer Safety - When customers board the plane on a ramp or staircase, ground handlers must ensure that they do so safely, assisting them in a courteous manner.</a:t>
            </a:r>
          </a:p>
          <a:p>
            <a:r>
              <a:rPr lang="en-US" dirty="0"/>
              <a:t>Incoming passenger acceptance and guidance to baggage claim areas and terminal exit,</a:t>
            </a:r>
          </a:p>
          <a:p>
            <a:r>
              <a:rPr lang="en-US" dirty="0"/>
              <a:t>Lost, damaged and transfer baggage processes of incoming passengers (if any),</a:t>
            </a:r>
          </a:p>
          <a:p>
            <a:r>
              <a:rPr lang="en-US" dirty="0"/>
              <a:t>Outgoing passenger acceptance for flight and baggage processes,</a:t>
            </a:r>
          </a:p>
          <a:p>
            <a:r>
              <a:rPr lang="en-US" dirty="0"/>
              <a:t>Safe acceptance of outgoing passengers to the aircraft,</a:t>
            </a:r>
          </a:p>
          <a:p>
            <a:r>
              <a:rPr lang="en-US" dirty="0"/>
              <a:t>Incoming and outgoing VIP, unaccompanied children and special care passenger services,</a:t>
            </a:r>
          </a:p>
          <a:p>
            <a:r>
              <a:rPr lang="en-US" dirty="0"/>
              <a:t>Specially trained personnel for disabled passengers.</a:t>
            </a:r>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307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B47B-FAE2-4AB5-9F80-104D448E727B}"/>
              </a:ext>
            </a:extLst>
          </p:cNvPr>
          <p:cNvSpPr>
            <a:spLocks noGrp="1"/>
          </p:cNvSpPr>
          <p:nvPr>
            <p:ph type="title"/>
          </p:nvPr>
        </p:nvSpPr>
        <p:spPr/>
        <p:txBody>
          <a:bodyPr/>
          <a:lstStyle/>
          <a:p>
            <a:r>
              <a:rPr lang="en-US" dirty="0"/>
              <a:t>INTRODUCTION TO THE AVIATION INDUSTRY</a:t>
            </a:r>
          </a:p>
        </p:txBody>
      </p:sp>
      <p:sp>
        <p:nvSpPr>
          <p:cNvPr id="3" name="Content Placeholder 2">
            <a:extLst>
              <a:ext uri="{FF2B5EF4-FFF2-40B4-BE49-F238E27FC236}">
                <a16:creationId xmlns:a16="http://schemas.microsoft.com/office/drawing/2014/main" id="{B35592C4-E9D0-45E5-83F7-060345C6442E}"/>
              </a:ext>
            </a:extLst>
          </p:cNvPr>
          <p:cNvSpPr>
            <a:spLocks noGrp="1"/>
          </p:cNvSpPr>
          <p:nvPr>
            <p:ph sz="quarter" idx="13"/>
          </p:nvPr>
        </p:nvSpPr>
        <p:spPr>
          <a:xfrm>
            <a:off x="913773" y="1963024"/>
            <a:ext cx="10364452" cy="4630723"/>
          </a:xfrm>
        </p:spPr>
        <p:txBody>
          <a:bodyPr>
            <a:normAutofit fontScale="85000" lnSpcReduction="20000"/>
          </a:bodyPr>
          <a:lstStyle/>
          <a:p>
            <a:r>
              <a:rPr lang="en-US" b="1" dirty="0"/>
              <a:t>What is aviation?</a:t>
            </a:r>
          </a:p>
          <a:p>
            <a:pPr marL="0" indent="0">
              <a:buNone/>
            </a:pPr>
            <a:r>
              <a:rPr lang="en-US" dirty="0"/>
              <a:t>Aviation, or air transport, refers to the activities surrounding mechanical flight and the aircraft industry. The aviation industry is the business sector dedicated to manufacturing and operating all types of aircraft.</a:t>
            </a:r>
          </a:p>
          <a:p>
            <a:pPr marL="0" indent="0">
              <a:buNone/>
            </a:pPr>
            <a:endParaRPr lang="en-US" dirty="0"/>
          </a:p>
          <a:p>
            <a:pPr marL="0" indent="0">
              <a:buNone/>
            </a:pPr>
            <a:r>
              <a:rPr lang="en-US" dirty="0"/>
              <a:t>Aviation is THE:</a:t>
            </a:r>
          </a:p>
          <a:p>
            <a:r>
              <a:rPr lang="en-US" dirty="0"/>
              <a:t>Design</a:t>
            </a:r>
          </a:p>
          <a:p>
            <a:r>
              <a:rPr lang="en-US" dirty="0"/>
              <a:t>Development</a:t>
            </a:r>
          </a:p>
          <a:p>
            <a:r>
              <a:rPr lang="en-US" dirty="0"/>
              <a:t>production</a:t>
            </a:r>
          </a:p>
          <a:p>
            <a:r>
              <a:rPr lang="en-US" dirty="0"/>
              <a:t>operation and</a:t>
            </a:r>
          </a:p>
          <a:p>
            <a:r>
              <a:rPr lang="en-US" dirty="0"/>
              <a:t>use</a:t>
            </a:r>
          </a:p>
          <a:p>
            <a:pPr marL="0" indent="0">
              <a:buNone/>
            </a:pPr>
            <a:r>
              <a:rPr lang="en-US" dirty="0"/>
              <a:t>of </a:t>
            </a:r>
            <a:r>
              <a:rPr lang="en-US" b="1" dirty="0"/>
              <a:t>aircrafts</a:t>
            </a:r>
            <a:r>
              <a:rPr lang="en-US" dirty="0"/>
              <a:t>.</a:t>
            </a:r>
          </a:p>
        </p:txBody>
      </p:sp>
      <p:pic>
        <p:nvPicPr>
          <p:cNvPr id="5" name="Picture 4">
            <a:extLst>
              <a:ext uri="{FF2B5EF4-FFF2-40B4-BE49-F238E27FC236}">
                <a16:creationId xmlns:a16="http://schemas.microsoft.com/office/drawing/2014/main" id="{D8D15E96-3522-475D-90B3-85910DEFE93D}"/>
              </a:ext>
            </a:extLst>
          </p:cNvPr>
          <p:cNvPicPr>
            <a:picLocks noChangeAspect="1"/>
          </p:cNvPicPr>
          <p:nvPr/>
        </p:nvPicPr>
        <p:blipFill>
          <a:blip r:embed="rId2"/>
          <a:stretch>
            <a:fillRect/>
          </a:stretch>
        </p:blipFill>
        <p:spPr>
          <a:xfrm>
            <a:off x="3684214" y="3809753"/>
            <a:ext cx="6182588" cy="1667108"/>
          </a:xfrm>
          <a:prstGeom prst="rect">
            <a:avLst/>
          </a:prstGeom>
        </p:spPr>
      </p:pic>
    </p:spTree>
    <p:extLst>
      <p:ext uri="{BB962C8B-B14F-4D97-AF65-F5344CB8AC3E}">
        <p14:creationId xmlns:p14="http://schemas.microsoft.com/office/powerpoint/2010/main" val="232676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4FBB-1D37-4C95-AF4B-6B12C3EC90E5}"/>
              </a:ext>
            </a:extLst>
          </p:cNvPr>
          <p:cNvSpPr>
            <a:spLocks noGrp="1"/>
          </p:cNvSpPr>
          <p:nvPr>
            <p:ph type="title"/>
          </p:nvPr>
        </p:nvSpPr>
        <p:spPr/>
        <p:txBody>
          <a:bodyPr>
            <a:normAutofit fontScale="90000"/>
          </a:bodyPr>
          <a:lstStyle/>
          <a:p>
            <a:br>
              <a:rPr lang="en-US" dirty="0"/>
            </a:br>
            <a:r>
              <a:rPr lang="en-US" dirty="0"/>
              <a:t>Roles and responsibilities of ground handlers in relation to departing passenger-handling processes</a:t>
            </a:r>
            <a:br>
              <a:rPr lang="en-US" dirty="0"/>
            </a:br>
            <a:endParaRPr lang="en-US" dirty="0"/>
          </a:p>
        </p:txBody>
      </p:sp>
      <p:sp>
        <p:nvSpPr>
          <p:cNvPr id="3" name="Content Placeholder 2">
            <a:extLst>
              <a:ext uri="{FF2B5EF4-FFF2-40B4-BE49-F238E27FC236}">
                <a16:creationId xmlns:a16="http://schemas.microsoft.com/office/drawing/2014/main" id="{E8BD97E5-069E-4113-B4B9-A648DECBE7F9}"/>
              </a:ext>
            </a:extLst>
          </p:cNvPr>
          <p:cNvSpPr>
            <a:spLocks noGrp="1"/>
          </p:cNvSpPr>
          <p:nvPr>
            <p:ph sz="quarter" idx="13"/>
          </p:nvPr>
        </p:nvSpPr>
        <p:spPr>
          <a:xfrm>
            <a:off x="913774" y="2367092"/>
            <a:ext cx="10363826" cy="4377657"/>
          </a:xfrm>
        </p:spPr>
        <p:txBody>
          <a:bodyPr>
            <a:normAutofit fontScale="92500" lnSpcReduction="20000"/>
          </a:bodyPr>
          <a:lstStyle/>
          <a:p>
            <a:pPr marL="0" indent="0">
              <a:buNone/>
            </a:pPr>
            <a:r>
              <a:rPr lang="en-US" b="1" dirty="0"/>
              <a:t>Check-in staff ground handlers are responsible for: </a:t>
            </a:r>
          </a:p>
          <a:p>
            <a:pPr marL="457200" indent="-457200">
              <a:buAutoNum type="arabicPeriod"/>
            </a:pPr>
            <a:r>
              <a:rPr lang="en-US" dirty="0"/>
              <a:t>Seat allocations </a:t>
            </a:r>
          </a:p>
          <a:p>
            <a:pPr marL="457200" indent="-457200">
              <a:buAutoNum type="arabicPeriod"/>
            </a:pPr>
            <a:r>
              <a:rPr lang="en-US" dirty="0"/>
              <a:t>Ensuring that only able body individuals are seated near the emergency exits </a:t>
            </a:r>
          </a:p>
          <a:p>
            <a:pPr marL="457200" indent="-457200">
              <a:buAutoNum type="arabicPeriod"/>
            </a:pPr>
            <a:r>
              <a:rPr lang="en-US" dirty="0"/>
              <a:t>Ensuring that passengers have the correct passport and visa to travel on </a:t>
            </a:r>
          </a:p>
          <a:p>
            <a:pPr marL="457200" indent="-457200">
              <a:buAutoNum type="arabicPeriod"/>
            </a:pPr>
            <a:r>
              <a:rPr lang="en-US" dirty="0"/>
              <a:t>Give notice for check-in opening and closing times. </a:t>
            </a:r>
          </a:p>
          <a:p>
            <a:pPr marL="457200" indent="-457200">
              <a:buAutoNum type="arabicPeriod"/>
            </a:pPr>
            <a:r>
              <a:rPr lang="en-US" dirty="0"/>
              <a:t>Ensure baggage is labelled properly, weighed and sent through security check</a:t>
            </a:r>
          </a:p>
          <a:p>
            <a:pPr marL="0" indent="0">
              <a:buNone/>
            </a:pPr>
            <a:r>
              <a:rPr lang="en-US" b="1" dirty="0"/>
              <a:t>Boarding staff responsibilities includes: </a:t>
            </a:r>
          </a:p>
          <a:p>
            <a:pPr marL="457200" indent="-457200">
              <a:buAutoNum type="arabicPeriod"/>
            </a:pPr>
            <a:r>
              <a:rPr lang="en-US" dirty="0"/>
              <a:t>Checking passenger passport and boarding pass before they board the aircraft </a:t>
            </a:r>
          </a:p>
          <a:p>
            <a:pPr marL="457200" indent="-457200">
              <a:buAutoNum type="arabicPeriod"/>
            </a:pPr>
            <a:r>
              <a:rPr lang="en-US" dirty="0"/>
              <a:t>Provide aircrafts with coaches and steps when in a remote location </a:t>
            </a:r>
          </a:p>
          <a:p>
            <a:pPr marL="457200" indent="-457200">
              <a:buAutoNum type="arabicPeriod"/>
            </a:pPr>
            <a:r>
              <a:rPr lang="en-US" dirty="0"/>
              <a:t>Escorting aircrafts from departure gates</a:t>
            </a:r>
          </a:p>
        </p:txBody>
      </p:sp>
    </p:spTree>
    <p:extLst>
      <p:ext uri="{BB962C8B-B14F-4D97-AF65-F5344CB8AC3E}">
        <p14:creationId xmlns:p14="http://schemas.microsoft.com/office/powerpoint/2010/main" val="360551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AE0F-32A3-40B7-84D4-65FE91C74C0C}"/>
              </a:ext>
            </a:extLst>
          </p:cNvPr>
          <p:cNvSpPr>
            <a:spLocks noGrp="1"/>
          </p:cNvSpPr>
          <p:nvPr>
            <p:ph type="title"/>
          </p:nvPr>
        </p:nvSpPr>
        <p:spPr/>
        <p:txBody>
          <a:bodyPr/>
          <a:lstStyle/>
          <a:p>
            <a:r>
              <a:rPr lang="en-US" dirty="0"/>
              <a:t>Roles and responsibilities of regulatory and control organizations involved in the departing passenger handling process: </a:t>
            </a:r>
          </a:p>
        </p:txBody>
      </p:sp>
      <p:sp>
        <p:nvSpPr>
          <p:cNvPr id="3" name="Content Placeholder 2">
            <a:extLst>
              <a:ext uri="{FF2B5EF4-FFF2-40B4-BE49-F238E27FC236}">
                <a16:creationId xmlns:a16="http://schemas.microsoft.com/office/drawing/2014/main" id="{C7F98D50-EA5C-48E1-9CA4-487ED4853F2C}"/>
              </a:ext>
            </a:extLst>
          </p:cNvPr>
          <p:cNvSpPr>
            <a:spLocks noGrp="1"/>
          </p:cNvSpPr>
          <p:nvPr>
            <p:ph sz="quarter" idx="13"/>
          </p:nvPr>
        </p:nvSpPr>
        <p:spPr>
          <a:xfrm>
            <a:off x="913774" y="2367092"/>
            <a:ext cx="10363826" cy="4251822"/>
          </a:xfrm>
        </p:spPr>
        <p:txBody>
          <a:bodyPr>
            <a:normAutofit fontScale="70000" lnSpcReduction="20000"/>
          </a:bodyPr>
          <a:lstStyle/>
          <a:p>
            <a:pPr marL="0" indent="0">
              <a:buNone/>
            </a:pPr>
            <a:r>
              <a:rPr lang="en-US" dirty="0"/>
              <a:t>A regulatory agency (also regulatory authority, regulatory body or regulator) is a public authority or government agency responsible for exercising autonomous authority over some area of human activity in a regulatory or supervisory capacity.</a:t>
            </a:r>
          </a:p>
          <a:p>
            <a:pPr>
              <a:buFont typeface="Wingdings" panose="05000000000000000000" pitchFamily="2" charset="2"/>
              <a:buChar char="Ø"/>
            </a:pPr>
            <a:r>
              <a:rPr lang="en-US" b="1" dirty="0"/>
              <a:t>The Civil Aviation Authority (CAA)</a:t>
            </a:r>
          </a:p>
          <a:p>
            <a:pPr marL="0" indent="0">
              <a:buNone/>
            </a:pPr>
            <a:r>
              <a:rPr lang="en-US" dirty="0"/>
              <a:t>The Civil Aviation Authority (CAA) is the statutory corporation which oversees and regulates all aspects of civil aviation in the United Kingdom. Its areas of responsibility include:</a:t>
            </a:r>
          </a:p>
          <a:p>
            <a:r>
              <a:rPr lang="en-US" dirty="0"/>
              <a:t>Supervising the issuing of pilots' </a:t>
            </a:r>
            <a:r>
              <a:rPr lang="en-US" dirty="0" err="1"/>
              <a:t>licences</a:t>
            </a:r>
            <a:r>
              <a:rPr lang="en-US" dirty="0"/>
              <a:t>, testing of equipment, calibrating of </a:t>
            </a:r>
            <a:r>
              <a:rPr lang="en-US" dirty="0" err="1"/>
              <a:t>navaids</a:t>
            </a:r>
            <a:r>
              <a:rPr lang="en-US" dirty="0"/>
              <a:t>, and many other inspections (Civil Aviation Flying Unit).</a:t>
            </a:r>
          </a:p>
          <a:p>
            <a:r>
              <a:rPr lang="en-US" dirty="0"/>
              <a:t>Training of Air Traffic Engineers to maintain airport and </a:t>
            </a:r>
            <a:r>
              <a:rPr lang="en-US" dirty="0" err="1"/>
              <a:t>en</a:t>
            </a:r>
            <a:r>
              <a:rPr lang="en-US" dirty="0"/>
              <a:t>-route telecommunications (CAA College of Telecommunications Engineering).</a:t>
            </a:r>
          </a:p>
          <a:p>
            <a:r>
              <a:rPr lang="en-US" dirty="0"/>
              <a:t>Managing the regulation of security standards, including vetting of all personnel in the aviation industry (Directorate of Aviation Security).</a:t>
            </a:r>
          </a:p>
          <a:p>
            <a:r>
              <a:rPr lang="en-US" dirty="0"/>
              <a:t>Overseeing the national protection scheme for customers abroad in the event of a travel company failure (Air Travel </a:t>
            </a:r>
            <a:r>
              <a:rPr lang="en-US" dirty="0" err="1"/>
              <a:t>Organisers'</a:t>
            </a:r>
            <a:r>
              <a:rPr lang="en-US" dirty="0"/>
              <a:t> Licensing – ATOL).</a:t>
            </a:r>
          </a:p>
        </p:txBody>
      </p:sp>
    </p:spTree>
    <p:extLst>
      <p:ext uri="{BB962C8B-B14F-4D97-AF65-F5344CB8AC3E}">
        <p14:creationId xmlns:p14="http://schemas.microsoft.com/office/powerpoint/2010/main" val="168371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AE0F-32A3-40B7-84D4-65FE91C74C0C}"/>
              </a:ext>
            </a:extLst>
          </p:cNvPr>
          <p:cNvSpPr>
            <a:spLocks noGrp="1"/>
          </p:cNvSpPr>
          <p:nvPr>
            <p:ph type="title"/>
          </p:nvPr>
        </p:nvSpPr>
        <p:spPr/>
        <p:txBody>
          <a:bodyPr/>
          <a:lstStyle/>
          <a:p>
            <a:r>
              <a:rPr lang="en-US" dirty="0"/>
              <a:t>Roles and responsibilities of regulatory and control organizations involved in the departing passenger handling process: </a:t>
            </a:r>
          </a:p>
        </p:txBody>
      </p:sp>
      <p:sp>
        <p:nvSpPr>
          <p:cNvPr id="3" name="Content Placeholder 2">
            <a:extLst>
              <a:ext uri="{FF2B5EF4-FFF2-40B4-BE49-F238E27FC236}">
                <a16:creationId xmlns:a16="http://schemas.microsoft.com/office/drawing/2014/main" id="{C7F98D50-EA5C-48E1-9CA4-487ED4853F2C}"/>
              </a:ext>
            </a:extLst>
          </p:cNvPr>
          <p:cNvSpPr>
            <a:spLocks noGrp="1"/>
          </p:cNvSpPr>
          <p:nvPr>
            <p:ph sz="quarter" idx="13"/>
          </p:nvPr>
        </p:nvSpPr>
        <p:spPr>
          <a:xfrm>
            <a:off x="913774" y="2367092"/>
            <a:ext cx="10363826" cy="4251822"/>
          </a:xfrm>
        </p:spPr>
        <p:txBody>
          <a:bodyPr>
            <a:normAutofit fontScale="92500" lnSpcReduction="20000"/>
          </a:bodyPr>
          <a:lstStyle/>
          <a:p>
            <a:pPr>
              <a:buFont typeface="Wingdings" panose="05000000000000000000" pitchFamily="2" charset="2"/>
              <a:buChar char="Ø"/>
            </a:pPr>
            <a:r>
              <a:rPr lang="en-US" b="1" dirty="0"/>
              <a:t>UK BORDER AGENCY</a:t>
            </a:r>
          </a:p>
          <a:p>
            <a:pPr marL="0" indent="0">
              <a:buNone/>
            </a:pPr>
            <a:r>
              <a:rPr lang="en-US" dirty="0"/>
              <a:t>Border Force secures the border and promotes national prosperity by facilitating the legitimate movement of individuals and goods, whilst preventing those that would cause harm from entering the UK. This is achieved through the immigration and customs checks carried out by THEIR staff at ports and airports.</a:t>
            </a:r>
          </a:p>
          <a:p>
            <a:pPr marL="0" indent="0">
              <a:buNone/>
            </a:pPr>
            <a:r>
              <a:rPr lang="en-US" b="1" dirty="0">
                <a:solidFill>
                  <a:srgbClr val="0B0C0C"/>
                </a:solidFill>
                <a:latin typeface="nta"/>
              </a:rPr>
              <a:t>RESPONSIBILITIES:</a:t>
            </a:r>
          </a:p>
          <a:p>
            <a:r>
              <a:rPr lang="en-US" dirty="0">
                <a:solidFill>
                  <a:srgbClr val="0B0C0C"/>
                </a:solidFill>
                <a:latin typeface="nta"/>
              </a:rPr>
              <a:t>checking the immigration status of people arriving in and departing the UK</a:t>
            </a:r>
          </a:p>
          <a:p>
            <a:r>
              <a:rPr lang="en-US" dirty="0">
                <a:solidFill>
                  <a:srgbClr val="0B0C0C"/>
                </a:solidFill>
                <a:latin typeface="nta"/>
              </a:rPr>
              <a:t>searching baggage, vehicles and cargo for illicit goods or illegal immigrants</a:t>
            </a:r>
          </a:p>
          <a:p>
            <a:r>
              <a:rPr lang="en-US" dirty="0">
                <a:solidFill>
                  <a:srgbClr val="0B0C0C"/>
                </a:solidFill>
                <a:latin typeface="nta"/>
              </a:rPr>
              <a:t>patrolling the UK coastline and searching vessels</a:t>
            </a:r>
          </a:p>
          <a:p>
            <a:r>
              <a:rPr lang="en-US" dirty="0">
                <a:solidFill>
                  <a:srgbClr val="0B0C0C"/>
                </a:solidFill>
                <a:latin typeface="nta"/>
              </a:rPr>
              <a:t>gathering intelligence</a:t>
            </a:r>
          </a:p>
          <a:p>
            <a:r>
              <a:rPr lang="en-US" dirty="0">
                <a:solidFill>
                  <a:srgbClr val="0B0C0C"/>
                </a:solidFill>
                <a:latin typeface="nta"/>
              </a:rPr>
              <a:t>alerting the police and security services to people of interest</a:t>
            </a:r>
          </a:p>
          <a:p>
            <a:pPr marL="0" indent="0">
              <a:buNone/>
            </a:pPr>
            <a:endParaRPr lang="en-US" dirty="0"/>
          </a:p>
        </p:txBody>
      </p:sp>
    </p:spTree>
    <p:extLst>
      <p:ext uri="{BB962C8B-B14F-4D97-AF65-F5344CB8AC3E}">
        <p14:creationId xmlns:p14="http://schemas.microsoft.com/office/powerpoint/2010/main" val="277102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7CFA-FB59-423A-8D7F-8EB8FA52A54C}"/>
              </a:ext>
            </a:extLst>
          </p:cNvPr>
          <p:cNvSpPr>
            <a:spLocks noGrp="1"/>
          </p:cNvSpPr>
          <p:nvPr>
            <p:ph type="title"/>
          </p:nvPr>
        </p:nvSpPr>
        <p:spPr/>
        <p:txBody>
          <a:bodyPr/>
          <a:lstStyle/>
          <a:p>
            <a:r>
              <a:rPr lang="en-US" dirty="0"/>
              <a:t>BOARDING AN AIRCRAFT</a:t>
            </a:r>
          </a:p>
        </p:txBody>
      </p:sp>
      <p:pic>
        <p:nvPicPr>
          <p:cNvPr id="4" name="Online Media 3" title="How to board a plane">
            <a:hlinkClick r:id="" action="ppaction://media"/>
            <a:extLst>
              <a:ext uri="{FF2B5EF4-FFF2-40B4-BE49-F238E27FC236}">
                <a16:creationId xmlns:a16="http://schemas.microsoft.com/office/drawing/2014/main" id="{4D96A0B0-B8DB-45EC-A55B-A9BF119498E6}"/>
              </a:ext>
            </a:extLst>
          </p:cNvPr>
          <p:cNvPicPr>
            <a:picLocks noGrp="1" noRot="1" noChangeAspect="1"/>
          </p:cNvPicPr>
          <p:nvPr>
            <p:ph sz="quarter" idx="13"/>
            <a:videoFile r:link="rId1"/>
          </p:nvPr>
        </p:nvPicPr>
        <p:blipFill>
          <a:blip r:embed="rId3"/>
          <a:stretch>
            <a:fillRect/>
          </a:stretch>
        </p:blipFill>
        <p:spPr>
          <a:xfrm>
            <a:off x="1196829" y="2214694"/>
            <a:ext cx="9798341" cy="4546833"/>
          </a:xfrm>
          <a:prstGeom prst="rect">
            <a:avLst/>
          </a:prstGeom>
        </p:spPr>
      </p:pic>
    </p:spTree>
    <p:extLst>
      <p:ext uri="{BB962C8B-B14F-4D97-AF65-F5344CB8AC3E}">
        <p14:creationId xmlns:p14="http://schemas.microsoft.com/office/powerpoint/2010/main" val="281218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01A0-A6E8-4DCD-984F-01E43E79B8F5}"/>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474DB351-54F3-4F65-8C6A-680D4EB0EC1B}"/>
              </a:ext>
            </a:extLst>
          </p:cNvPr>
          <p:cNvSpPr>
            <a:spLocks noGrp="1"/>
          </p:cNvSpPr>
          <p:nvPr>
            <p:ph sz="quarter" idx="13"/>
          </p:nvPr>
        </p:nvSpPr>
        <p:spPr/>
        <p:txBody>
          <a:bodyPr/>
          <a:lstStyle/>
          <a:p>
            <a:pPr marL="457200" indent="-457200">
              <a:buFont typeface="+mj-lt"/>
              <a:buAutoNum type="arabicPeriod"/>
            </a:pPr>
            <a:r>
              <a:rPr lang="en-US" dirty="0"/>
              <a:t>Give a basic description of the job role(s) of the below aviation industry jobs:</a:t>
            </a:r>
          </a:p>
          <a:p>
            <a:r>
              <a:rPr lang="en-US" dirty="0"/>
              <a:t>Air traffic control</a:t>
            </a:r>
          </a:p>
          <a:p>
            <a:r>
              <a:rPr lang="en-US" dirty="0"/>
              <a:t>Airport security </a:t>
            </a:r>
          </a:p>
          <a:p>
            <a:r>
              <a:rPr lang="en-US" dirty="0"/>
              <a:t>Sky caps</a:t>
            </a:r>
          </a:p>
          <a:p>
            <a:r>
              <a:rPr lang="en-US" dirty="0"/>
              <a:t>AIRCRAFT Detailer</a:t>
            </a:r>
          </a:p>
          <a:p>
            <a:r>
              <a:rPr lang="en-US" dirty="0"/>
              <a:t>Reservation service agent</a:t>
            </a:r>
          </a:p>
          <a:p>
            <a:r>
              <a:rPr lang="en-US" dirty="0"/>
              <a:t>Flight attendant</a:t>
            </a:r>
          </a:p>
        </p:txBody>
      </p:sp>
    </p:spTree>
    <p:extLst>
      <p:ext uri="{BB962C8B-B14F-4D97-AF65-F5344CB8AC3E}">
        <p14:creationId xmlns:p14="http://schemas.microsoft.com/office/powerpoint/2010/main" val="131590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01A0-A6E8-4DCD-984F-01E43E79B8F5}"/>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474DB351-54F3-4F65-8C6A-680D4EB0EC1B}"/>
              </a:ext>
            </a:extLst>
          </p:cNvPr>
          <p:cNvSpPr>
            <a:spLocks noGrp="1"/>
          </p:cNvSpPr>
          <p:nvPr>
            <p:ph sz="quarter" idx="13"/>
          </p:nvPr>
        </p:nvSpPr>
        <p:spPr/>
        <p:txBody>
          <a:bodyPr/>
          <a:lstStyle/>
          <a:p>
            <a:pPr marL="0" indent="0">
              <a:buNone/>
            </a:pPr>
            <a:r>
              <a:rPr lang="en-US" dirty="0"/>
              <a:t>2. What are some of the essential facilities and services provided for passengers departing from airports that were MENTIONED? </a:t>
            </a:r>
          </a:p>
          <a:p>
            <a:pPr marL="0" indent="0">
              <a:buNone/>
            </a:pPr>
            <a:r>
              <a:rPr lang="en-US" dirty="0"/>
              <a:t>3. What are the four Organizations involved in the departing passenger-holding process?</a:t>
            </a:r>
          </a:p>
          <a:p>
            <a:pPr marL="0" indent="0">
              <a:buNone/>
            </a:pPr>
            <a:r>
              <a:rPr lang="en-US" dirty="0"/>
              <a:t>4. WHAT ARE THE ROLES AND RESPONSIBILITIES OF GROUND HANDLERS IN RELATION TO DEPARTING PASSENGER-HANDLING PROCESSES?</a:t>
            </a:r>
          </a:p>
        </p:txBody>
      </p:sp>
    </p:spTree>
    <p:extLst>
      <p:ext uri="{BB962C8B-B14F-4D97-AF65-F5344CB8AC3E}">
        <p14:creationId xmlns:p14="http://schemas.microsoft.com/office/powerpoint/2010/main" val="2687646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EADB-F516-44E8-93EF-189C4F2CD505}"/>
              </a:ext>
            </a:extLst>
          </p:cNvPr>
          <p:cNvSpPr>
            <a:spLocks noGrp="1"/>
          </p:cNvSpPr>
          <p:nvPr>
            <p:ph type="title"/>
          </p:nvPr>
        </p:nvSpPr>
        <p:spPr/>
        <p:txBody>
          <a:bodyPr>
            <a:normAutofit/>
          </a:bodyPr>
          <a:lstStyle/>
          <a:p>
            <a:r>
              <a:rPr lang="en-US" sz="6000" dirty="0">
                <a:solidFill>
                  <a:srgbClr val="FF0000"/>
                </a:solidFill>
              </a:rPr>
              <a:t>COMING SOON</a:t>
            </a:r>
          </a:p>
        </p:txBody>
      </p:sp>
      <p:sp>
        <p:nvSpPr>
          <p:cNvPr id="3" name="Content Placeholder 2">
            <a:extLst>
              <a:ext uri="{FF2B5EF4-FFF2-40B4-BE49-F238E27FC236}">
                <a16:creationId xmlns:a16="http://schemas.microsoft.com/office/drawing/2014/main" id="{DFEFABFD-301B-4251-AB01-7FB741455FF2}"/>
              </a:ext>
            </a:extLst>
          </p:cNvPr>
          <p:cNvSpPr>
            <a:spLocks noGrp="1"/>
          </p:cNvSpPr>
          <p:nvPr>
            <p:ph sz="quarter" idx="13"/>
          </p:nvPr>
        </p:nvSpPr>
        <p:spPr/>
        <p:txBody>
          <a:bodyPr/>
          <a:lstStyle/>
          <a:p>
            <a:pPr>
              <a:buFont typeface="Wingdings" panose="05000000000000000000" pitchFamily="2" charset="2"/>
              <a:buChar char="Ø"/>
            </a:pPr>
            <a:r>
              <a:rPr lang="en-US" b="1" dirty="0"/>
              <a:t>CLASS TRIP</a:t>
            </a:r>
          </a:p>
          <a:p>
            <a:pPr marL="0" indent="0">
              <a:buNone/>
            </a:pPr>
            <a:r>
              <a:rPr lang="en-US" dirty="0"/>
              <a:t>FLYING FROM KINGSTON TO MONTEGO BAY</a:t>
            </a:r>
          </a:p>
          <a:p>
            <a:pPr marL="0" indent="0">
              <a:buNone/>
            </a:pPr>
            <a:r>
              <a:rPr lang="en-US" dirty="0"/>
              <a:t>STAYING AT AN ALL-INCLUSIVE HOTEL OVERNIGHT (2 DAYS)</a:t>
            </a:r>
          </a:p>
          <a:p>
            <a:pPr marL="0" indent="0">
              <a:buNone/>
            </a:pPr>
            <a:r>
              <a:rPr lang="en-US" dirty="0"/>
              <a:t>TAKING A BUS BACK TO KINGSTON</a:t>
            </a:r>
          </a:p>
          <a:p>
            <a:pPr marL="0" indent="0">
              <a:buNone/>
            </a:pPr>
            <a:endParaRPr lang="en-US" dirty="0"/>
          </a:p>
          <a:p>
            <a:pPr marL="0" indent="0">
              <a:buNone/>
            </a:pPr>
            <a:r>
              <a:rPr lang="en-US" dirty="0"/>
              <a:t>MORE INFORMATION WILL BE OUT ON </a:t>
            </a:r>
            <a:r>
              <a:rPr lang="en-US" b="1" dirty="0"/>
              <a:t>SEPTEMBER 22</a:t>
            </a:r>
          </a:p>
        </p:txBody>
      </p:sp>
    </p:spTree>
    <p:extLst>
      <p:ext uri="{BB962C8B-B14F-4D97-AF65-F5344CB8AC3E}">
        <p14:creationId xmlns:p14="http://schemas.microsoft.com/office/powerpoint/2010/main" val="221196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E106-E755-49B3-BC31-2BAF5D5B726D}"/>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C9A0C690-6BAB-4A9A-B48E-247929EBBCF5}"/>
              </a:ext>
            </a:extLst>
          </p:cNvPr>
          <p:cNvSpPr>
            <a:spLocks noGrp="1"/>
          </p:cNvSpPr>
          <p:nvPr>
            <p:ph sz="quarter" idx="13"/>
          </p:nvPr>
        </p:nvSpPr>
        <p:spPr/>
        <p:txBody>
          <a:bodyPr/>
          <a:lstStyle/>
          <a:p>
            <a:r>
              <a:rPr lang="en-US" dirty="0">
                <a:hlinkClick r:id="rId2"/>
              </a:rPr>
              <a:t>https://www.hcareers.com/article/career-advice/what-careers-are-available-at-airports</a:t>
            </a:r>
            <a:endParaRPr lang="en-US" dirty="0"/>
          </a:p>
          <a:p>
            <a:r>
              <a:rPr lang="en-US" dirty="0">
                <a:hlinkClick r:id="rId3"/>
              </a:rPr>
              <a:t>https://work.chron.com/list-airport-jobs-5351.html</a:t>
            </a:r>
            <a:endParaRPr lang="en-US" dirty="0"/>
          </a:p>
          <a:p>
            <a:r>
              <a:rPr lang="en-US" dirty="0">
                <a:hlinkClick r:id="rId4"/>
              </a:rPr>
              <a:t>http://www.aeroportoguarulhos.net/en/airlines</a:t>
            </a:r>
            <a:endParaRPr lang="en-US" dirty="0"/>
          </a:p>
          <a:p>
            <a:r>
              <a:rPr lang="en-US" dirty="0">
                <a:hlinkClick r:id="rId5"/>
              </a:rPr>
              <a:t>http://catsr.ite.gmu.edu/SYST460/WildingRoleOfAirportOperators.pdf</a:t>
            </a:r>
            <a:endParaRPr lang="en-US" dirty="0"/>
          </a:p>
          <a:p>
            <a:r>
              <a:rPr lang="en-US" dirty="0">
                <a:hlinkClick r:id="rId6"/>
              </a:rPr>
              <a:t>http://www.tibahairports.com/en-EN/Airlines/Pages/ground-handling-services.aspx</a:t>
            </a:r>
            <a:endParaRPr lang="en-US" dirty="0"/>
          </a:p>
          <a:p>
            <a:endParaRPr lang="en-US" dirty="0"/>
          </a:p>
          <a:p>
            <a:endParaRPr lang="en-US" dirty="0"/>
          </a:p>
        </p:txBody>
      </p:sp>
    </p:spTree>
    <p:extLst>
      <p:ext uri="{BB962C8B-B14F-4D97-AF65-F5344CB8AC3E}">
        <p14:creationId xmlns:p14="http://schemas.microsoft.com/office/powerpoint/2010/main" val="404864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F46B-A15B-4B1E-A21F-F0237ABB1416}"/>
              </a:ext>
            </a:extLst>
          </p:cNvPr>
          <p:cNvSpPr>
            <a:spLocks noGrp="1"/>
          </p:cNvSpPr>
          <p:nvPr>
            <p:ph type="title"/>
          </p:nvPr>
        </p:nvSpPr>
        <p:spPr>
          <a:xfrm>
            <a:off x="913774" y="2630911"/>
            <a:ext cx="10364451" cy="1596177"/>
          </a:xfrm>
        </p:spPr>
        <p:txBody>
          <a:bodyPr/>
          <a:lstStyle/>
          <a:p>
            <a:r>
              <a:rPr lang="en-US" dirty="0"/>
              <a:t>Describe your very first OR MOST RECENT </a:t>
            </a:r>
            <a:br>
              <a:rPr lang="en-US" dirty="0"/>
            </a:br>
            <a:r>
              <a:rPr lang="en-US" dirty="0"/>
              <a:t>airline experience</a:t>
            </a:r>
          </a:p>
        </p:txBody>
      </p:sp>
    </p:spTree>
    <p:extLst>
      <p:ext uri="{BB962C8B-B14F-4D97-AF65-F5344CB8AC3E}">
        <p14:creationId xmlns:p14="http://schemas.microsoft.com/office/powerpoint/2010/main" val="3530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Shape 12">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6" name="Picture 14">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a:extLst>
              <a:ext uri="{FF2B5EF4-FFF2-40B4-BE49-F238E27FC236}">
                <a16:creationId xmlns:a16="http://schemas.microsoft.com/office/drawing/2014/main" id="{48E0B905-B9AC-4201-B9D1-CE33BEE5748E}"/>
              </a:ext>
            </a:extLst>
          </p:cNvPr>
          <p:cNvPicPr>
            <a:picLocks noGrp="1" noChangeAspect="1"/>
          </p:cNvPicPr>
          <p:nvPr>
            <p:ph sz="quarter" idx="13"/>
          </p:nvPr>
        </p:nvPicPr>
        <p:blipFill>
          <a:blip r:embed="rId4"/>
          <a:stretch>
            <a:fillRect/>
          </a:stretch>
        </p:blipFill>
        <p:spPr>
          <a:xfrm>
            <a:off x="3396998" y="510496"/>
            <a:ext cx="5398003" cy="5827484"/>
          </a:xfrm>
          <a:prstGeom prst="rect">
            <a:avLst/>
          </a:prstGeom>
        </p:spPr>
      </p:pic>
    </p:spTree>
    <p:extLst>
      <p:ext uri="{BB962C8B-B14F-4D97-AF65-F5344CB8AC3E}">
        <p14:creationId xmlns:p14="http://schemas.microsoft.com/office/powerpoint/2010/main" val="306066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34B5-866D-4903-AD52-F15E2D6E2F51}"/>
              </a:ext>
            </a:extLst>
          </p:cNvPr>
          <p:cNvSpPr>
            <a:spLocks noGrp="1"/>
          </p:cNvSpPr>
          <p:nvPr>
            <p:ph type="ctrTitle"/>
          </p:nvPr>
        </p:nvSpPr>
        <p:spPr>
          <a:xfrm>
            <a:off x="1011128" y="1324185"/>
            <a:ext cx="10169744" cy="4209629"/>
          </a:xfrm>
        </p:spPr>
        <p:txBody>
          <a:bodyPr>
            <a:normAutofit/>
          </a:bodyPr>
          <a:lstStyle/>
          <a:p>
            <a:r>
              <a:rPr lang="en-US" dirty="0"/>
              <a:t>WHAT JOBS CAN YOU THINK OF THAT ARE RELATED TO THE </a:t>
            </a:r>
            <a:r>
              <a:rPr lang="en-US" b="1" dirty="0"/>
              <a:t>AVIATION INDUSTRY</a:t>
            </a:r>
            <a:r>
              <a:rPr lang="en-US" dirty="0"/>
              <a:t>?</a:t>
            </a:r>
            <a:br>
              <a:rPr lang="en-US" dirty="0"/>
            </a:br>
            <a:br>
              <a:rPr lang="en-US" dirty="0"/>
            </a:br>
            <a:r>
              <a:rPr lang="en-US" dirty="0"/>
              <a:t>Focus on careers that are directly related to the airport.</a:t>
            </a:r>
          </a:p>
        </p:txBody>
      </p:sp>
    </p:spTree>
    <p:extLst>
      <p:ext uri="{BB962C8B-B14F-4D97-AF65-F5344CB8AC3E}">
        <p14:creationId xmlns:p14="http://schemas.microsoft.com/office/powerpoint/2010/main" val="193042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DAC2-CDE8-43E7-9E01-D6B5878D43FD}"/>
              </a:ext>
            </a:extLst>
          </p:cNvPr>
          <p:cNvSpPr>
            <a:spLocks noGrp="1"/>
          </p:cNvSpPr>
          <p:nvPr>
            <p:ph type="title"/>
          </p:nvPr>
        </p:nvSpPr>
        <p:spPr/>
        <p:txBody>
          <a:bodyPr/>
          <a:lstStyle/>
          <a:p>
            <a:r>
              <a:rPr lang="en-US" dirty="0"/>
              <a:t>Jobs related to the aviation industry (working at the airport)</a:t>
            </a:r>
          </a:p>
        </p:txBody>
      </p:sp>
      <p:sp>
        <p:nvSpPr>
          <p:cNvPr id="3" name="Content Placeholder 2">
            <a:extLst>
              <a:ext uri="{FF2B5EF4-FFF2-40B4-BE49-F238E27FC236}">
                <a16:creationId xmlns:a16="http://schemas.microsoft.com/office/drawing/2014/main" id="{9E4C3479-8DA0-4114-B079-3EB2CBC93577}"/>
              </a:ext>
            </a:extLst>
          </p:cNvPr>
          <p:cNvSpPr>
            <a:spLocks noGrp="1"/>
          </p:cNvSpPr>
          <p:nvPr>
            <p:ph sz="quarter" idx="13"/>
          </p:nvPr>
        </p:nvSpPr>
        <p:spPr>
          <a:xfrm>
            <a:off x="1207387" y="1946246"/>
            <a:ext cx="10570755" cy="4587382"/>
          </a:xfrm>
        </p:spPr>
        <p:txBody>
          <a:bodyPr>
            <a:normAutofit fontScale="92500"/>
          </a:bodyPr>
          <a:lstStyle/>
          <a:p>
            <a:r>
              <a:rPr lang="en-US" b="1" dirty="0"/>
              <a:t>Air traffic control </a:t>
            </a:r>
            <a:r>
              <a:rPr lang="en-US" dirty="0"/>
              <a:t>- air traffic controllers track, guide, and control both the takeoff and landing of airplanes, as well as the air traffic above and in the general vicinity of the airport.</a:t>
            </a:r>
          </a:p>
          <a:p>
            <a:r>
              <a:rPr lang="en-US" b="1" dirty="0"/>
              <a:t>AIRPORT SECURITY </a:t>
            </a:r>
            <a:r>
              <a:rPr lang="en-US" dirty="0"/>
              <a:t>- Airport security is one of the most important jobs in an airport. It is the job of airport security to protect passengers from harm. Their duties include working X-ray scanners and metal detectors, checking identification, and following up on any suspicious baggage or activity in the airport. </a:t>
            </a:r>
          </a:p>
          <a:p>
            <a:r>
              <a:rPr lang="en-US" b="1" dirty="0"/>
              <a:t>SKY CAPS </a:t>
            </a:r>
            <a:r>
              <a:rPr lang="en-US" dirty="0"/>
              <a:t>- Sky caps are similar to a concierge at a hotel. It is the skycap's job to help travelers load and unload their luggage, as well as give directions to the appropriate check-in areas. Some sky caps may also work in security by testing baggage for explosive residue before taking the baggage to be processed by the airline.</a:t>
            </a:r>
          </a:p>
        </p:txBody>
      </p:sp>
    </p:spTree>
    <p:extLst>
      <p:ext uri="{BB962C8B-B14F-4D97-AF65-F5344CB8AC3E}">
        <p14:creationId xmlns:p14="http://schemas.microsoft.com/office/powerpoint/2010/main" val="127675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DAC2-CDE8-43E7-9E01-D6B5878D43FD}"/>
              </a:ext>
            </a:extLst>
          </p:cNvPr>
          <p:cNvSpPr>
            <a:spLocks noGrp="1"/>
          </p:cNvSpPr>
          <p:nvPr>
            <p:ph type="title"/>
          </p:nvPr>
        </p:nvSpPr>
        <p:spPr/>
        <p:txBody>
          <a:bodyPr/>
          <a:lstStyle/>
          <a:p>
            <a:r>
              <a:rPr lang="en-US" dirty="0"/>
              <a:t>Jobs related to the aviation industry (working at the airport)</a:t>
            </a:r>
          </a:p>
        </p:txBody>
      </p:sp>
      <p:sp>
        <p:nvSpPr>
          <p:cNvPr id="3" name="Content Placeholder 2">
            <a:extLst>
              <a:ext uri="{FF2B5EF4-FFF2-40B4-BE49-F238E27FC236}">
                <a16:creationId xmlns:a16="http://schemas.microsoft.com/office/drawing/2014/main" id="{9E4C3479-8DA0-4114-B079-3EB2CBC93577}"/>
              </a:ext>
            </a:extLst>
          </p:cNvPr>
          <p:cNvSpPr>
            <a:spLocks noGrp="1"/>
          </p:cNvSpPr>
          <p:nvPr>
            <p:ph sz="quarter" idx="13"/>
          </p:nvPr>
        </p:nvSpPr>
        <p:spPr>
          <a:xfrm>
            <a:off x="1207387" y="1946246"/>
            <a:ext cx="10570755" cy="4587382"/>
          </a:xfrm>
        </p:spPr>
        <p:txBody>
          <a:bodyPr>
            <a:normAutofit lnSpcReduction="10000"/>
          </a:bodyPr>
          <a:lstStyle/>
          <a:p>
            <a:r>
              <a:rPr lang="en-US" b="1" dirty="0" err="1"/>
              <a:t>AIRCraft</a:t>
            </a:r>
            <a:r>
              <a:rPr lang="en-US" b="1" dirty="0"/>
              <a:t> cabin cleaner </a:t>
            </a:r>
            <a:r>
              <a:rPr lang="en-US" dirty="0"/>
              <a:t>- The aircraft cabin cleaners get started as soon as the last passenger leaves the plane. Everything gets wiped down, disinfected, vacuumed and freshened. All the lavatory supplies, seatbelt buckles and preflight safety pamphlets get checked and replaced.</a:t>
            </a:r>
          </a:p>
          <a:p>
            <a:r>
              <a:rPr lang="en-US" b="1" dirty="0"/>
              <a:t>Aircraft detailer</a:t>
            </a:r>
            <a:r>
              <a:rPr lang="en-US" dirty="0"/>
              <a:t> -  The detailer cleans the outside of the aircraft.</a:t>
            </a:r>
          </a:p>
          <a:p>
            <a:r>
              <a:rPr lang="en-US" b="1" dirty="0"/>
              <a:t>Reservation Service Agent </a:t>
            </a:r>
            <a:r>
              <a:rPr lang="en-US" dirty="0"/>
              <a:t>- These agents answer incoming calls from travelers to help them plan their trips. Reservation service agents provide information on every aspect of a trip, from seat availability and meals to fare discounts and upgrades.</a:t>
            </a:r>
          </a:p>
          <a:p>
            <a:r>
              <a:rPr lang="en-US" b="1" dirty="0"/>
              <a:t>Passenger Service Agent - </a:t>
            </a:r>
            <a:r>
              <a:rPr lang="en-US" dirty="0"/>
              <a:t>When passengers need refunds, passenger service agents help them get it. These agents compute fares and prepare and sell tickets. These agents also check and scan baggage and collect excess baggage charges.</a:t>
            </a:r>
          </a:p>
        </p:txBody>
      </p:sp>
    </p:spTree>
    <p:extLst>
      <p:ext uri="{BB962C8B-B14F-4D97-AF65-F5344CB8AC3E}">
        <p14:creationId xmlns:p14="http://schemas.microsoft.com/office/powerpoint/2010/main" val="187756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DAC2-CDE8-43E7-9E01-D6B5878D43FD}"/>
              </a:ext>
            </a:extLst>
          </p:cNvPr>
          <p:cNvSpPr>
            <a:spLocks noGrp="1"/>
          </p:cNvSpPr>
          <p:nvPr>
            <p:ph type="title"/>
          </p:nvPr>
        </p:nvSpPr>
        <p:spPr/>
        <p:txBody>
          <a:bodyPr/>
          <a:lstStyle/>
          <a:p>
            <a:r>
              <a:rPr lang="en-US" dirty="0"/>
              <a:t>Jobs related to the aviation industry (working at the airport)</a:t>
            </a:r>
          </a:p>
        </p:txBody>
      </p:sp>
      <p:sp>
        <p:nvSpPr>
          <p:cNvPr id="3" name="Content Placeholder 2">
            <a:extLst>
              <a:ext uri="{FF2B5EF4-FFF2-40B4-BE49-F238E27FC236}">
                <a16:creationId xmlns:a16="http://schemas.microsoft.com/office/drawing/2014/main" id="{9E4C3479-8DA0-4114-B079-3EB2CBC93577}"/>
              </a:ext>
            </a:extLst>
          </p:cNvPr>
          <p:cNvSpPr>
            <a:spLocks noGrp="1"/>
          </p:cNvSpPr>
          <p:nvPr>
            <p:ph sz="quarter" idx="13"/>
          </p:nvPr>
        </p:nvSpPr>
        <p:spPr>
          <a:xfrm>
            <a:off x="1207387" y="1946246"/>
            <a:ext cx="10570755" cy="4587382"/>
          </a:xfrm>
        </p:spPr>
        <p:txBody>
          <a:bodyPr>
            <a:normAutofit fontScale="92500" lnSpcReduction="20000"/>
          </a:bodyPr>
          <a:lstStyle/>
          <a:p>
            <a:r>
              <a:rPr lang="en-US" b="1" dirty="0"/>
              <a:t>Baggage handlers </a:t>
            </a:r>
            <a:r>
              <a:rPr lang="en-US" dirty="0"/>
              <a:t>- baggage handlers ensure that all bags get from the departure city to the arrival city by taking baggage on and off the planes and transporting them to their specific destinations. </a:t>
            </a:r>
          </a:p>
          <a:p>
            <a:r>
              <a:rPr lang="en-US" b="1" dirty="0"/>
              <a:t>Line jobs </a:t>
            </a:r>
            <a:r>
              <a:rPr lang="en-US" dirty="0"/>
              <a:t>– THESE Duties include guiding planes, fueling planes and securing planes. They may also include fixing planes, maintaining planes and performing plane safety inspections.</a:t>
            </a:r>
          </a:p>
          <a:p>
            <a:r>
              <a:rPr lang="en-US" b="1" dirty="0"/>
              <a:t>Custodial jobs </a:t>
            </a:r>
            <a:r>
              <a:rPr lang="en-US" dirty="0"/>
              <a:t>- Custodial careers in airports revolve around keeping both the airport and airplanes clean. These tasks include cleaning bathrooms, vacuuming floors, emptying garbage cans, and performing other tasks that revolve around keeping the airport clean.</a:t>
            </a:r>
          </a:p>
          <a:p>
            <a:r>
              <a:rPr lang="en-US" b="1" dirty="0"/>
              <a:t>FOOD service </a:t>
            </a:r>
            <a:r>
              <a:rPr lang="en-US" dirty="0"/>
              <a:t>- Since layovers are common, food service is a very wide-open field for airport employment. These jobs range from full-scale sit-down restaurants to small food stands. </a:t>
            </a:r>
          </a:p>
        </p:txBody>
      </p:sp>
    </p:spTree>
    <p:extLst>
      <p:ext uri="{BB962C8B-B14F-4D97-AF65-F5344CB8AC3E}">
        <p14:creationId xmlns:p14="http://schemas.microsoft.com/office/powerpoint/2010/main" val="68506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DAC2-CDE8-43E7-9E01-D6B5878D43FD}"/>
              </a:ext>
            </a:extLst>
          </p:cNvPr>
          <p:cNvSpPr>
            <a:spLocks noGrp="1"/>
          </p:cNvSpPr>
          <p:nvPr>
            <p:ph type="title"/>
          </p:nvPr>
        </p:nvSpPr>
        <p:spPr/>
        <p:txBody>
          <a:bodyPr/>
          <a:lstStyle/>
          <a:p>
            <a:r>
              <a:rPr lang="en-US" dirty="0"/>
              <a:t>Jobs related to the aviation industry (working at the airport)</a:t>
            </a:r>
          </a:p>
        </p:txBody>
      </p:sp>
      <p:sp>
        <p:nvSpPr>
          <p:cNvPr id="3" name="Content Placeholder 2">
            <a:extLst>
              <a:ext uri="{FF2B5EF4-FFF2-40B4-BE49-F238E27FC236}">
                <a16:creationId xmlns:a16="http://schemas.microsoft.com/office/drawing/2014/main" id="{9E4C3479-8DA0-4114-B079-3EB2CBC93577}"/>
              </a:ext>
            </a:extLst>
          </p:cNvPr>
          <p:cNvSpPr>
            <a:spLocks noGrp="1"/>
          </p:cNvSpPr>
          <p:nvPr>
            <p:ph sz="quarter" idx="13"/>
          </p:nvPr>
        </p:nvSpPr>
        <p:spPr>
          <a:xfrm>
            <a:off x="343949" y="1946246"/>
            <a:ext cx="11434193" cy="4806892"/>
          </a:xfrm>
        </p:spPr>
        <p:txBody>
          <a:bodyPr>
            <a:normAutofit fontScale="70000" lnSpcReduction="20000"/>
          </a:bodyPr>
          <a:lstStyle/>
          <a:p>
            <a:r>
              <a:rPr lang="en-US" b="1" dirty="0"/>
              <a:t>Pilots -</a:t>
            </a:r>
            <a:r>
              <a:rPr lang="en-US" dirty="0"/>
              <a:t> Pilots make sure the plane reaches its destination. They have the most specialized training and the most education requirements of all the other airline jobs combined.</a:t>
            </a:r>
          </a:p>
          <a:p>
            <a:r>
              <a:rPr lang="en-US" b="1" dirty="0"/>
              <a:t>Flight Attendants </a:t>
            </a:r>
            <a:r>
              <a:rPr lang="en-US" dirty="0"/>
              <a:t>- These devoted airline workers ensure that your trip stays as comfortable as possible.</a:t>
            </a:r>
          </a:p>
          <a:p>
            <a:pPr marL="0" indent="0">
              <a:buNone/>
            </a:pPr>
            <a:endParaRPr lang="en-US" sz="100" b="1" dirty="0"/>
          </a:p>
          <a:p>
            <a:pPr marL="0" indent="0">
              <a:buNone/>
            </a:pPr>
            <a:r>
              <a:rPr lang="en-US" b="1" dirty="0"/>
              <a:t>Flight attendants typically do the following:</a:t>
            </a:r>
          </a:p>
          <a:p>
            <a:pPr>
              <a:buFont typeface="Wingdings" panose="05000000000000000000" pitchFamily="2" charset="2"/>
              <a:buChar char="Ø"/>
            </a:pPr>
            <a:r>
              <a:rPr lang="en-US" dirty="0"/>
              <a:t>Participate in preflight briefings with the pilots, to discuss cabin conditions and flight details</a:t>
            </a:r>
          </a:p>
          <a:p>
            <a:pPr>
              <a:buFont typeface="Wingdings" panose="05000000000000000000" pitchFamily="2" charset="2"/>
              <a:buChar char="Ø"/>
            </a:pPr>
            <a:r>
              <a:rPr lang="en-US" dirty="0"/>
              <a:t>Conduct preflight inspections of emergency equipment</a:t>
            </a:r>
          </a:p>
          <a:p>
            <a:pPr>
              <a:buFont typeface="Wingdings" panose="05000000000000000000" pitchFamily="2" charset="2"/>
              <a:buChar char="Ø"/>
            </a:pPr>
            <a:r>
              <a:rPr lang="en-US" dirty="0"/>
              <a:t>Demonstrate the use of safety equipment and emergency equipment</a:t>
            </a:r>
          </a:p>
          <a:p>
            <a:pPr>
              <a:buFont typeface="Wingdings" panose="05000000000000000000" pitchFamily="2" charset="2"/>
              <a:buChar char="Ø"/>
            </a:pPr>
            <a:r>
              <a:rPr lang="en-US" dirty="0"/>
              <a:t>Ensure that passengers have their seatbelts fastened when required and that all other safety requirements are observed</a:t>
            </a:r>
          </a:p>
          <a:p>
            <a:pPr>
              <a:buFont typeface="Wingdings" panose="05000000000000000000" pitchFamily="2" charset="2"/>
              <a:buChar char="Ø"/>
            </a:pPr>
            <a:r>
              <a:rPr lang="en-US" dirty="0"/>
              <a:t>Serve and sell beverages, meals, or snacks</a:t>
            </a:r>
          </a:p>
          <a:p>
            <a:pPr>
              <a:buFont typeface="Wingdings" panose="05000000000000000000" pitchFamily="2" charset="2"/>
              <a:buChar char="Ø"/>
            </a:pPr>
            <a:r>
              <a:rPr lang="en-US" dirty="0"/>
              <a:t>Take care of passengers' needs, particularly those with special needs</a:t>
            </a:r>
          </a:p>
          <a:p>
            <a:pPr>
              <a:buFont typeface="Wingdings" panose="05000000000000000000" pitchFamily="2" charset="2"/>
              <a:buChar char="Ø"/>
            </a:pPr>
            <a:r>
              <a:rPr lang="en-US" dirty="0"/>
              <a:t>Reassure passengers during the flight, such as when the aircraft hits turbulence</a:t>
            </a:r>
          </a:p>
          <a:p>
            <a:pPr>
              <a:buFont typeface="Wingdings" panose="05000000000000000000" pitchFamily="2" charset="2"/>
              <a:buChar char="Ø"/>
            </a:pPr>
            <a:r>
              <a:rPr lang="en-US" dirty="0"/>
              <a:t>Administer and coordinate emergency medical care, as needed</a:t>
            </a:r>
          </a:p>
          <a:p>
            <a:pPr>
              <a:buFont typeface="Wingdings" panose="05000000000000000000" pitchFamily="2" charset="2"/>
              <a:buChar char="Ø"/>
            </a:pPr>
            <a:r>
              <a:rPr lang="en-US" dirty="0"/>
              <a:t>Provide direction to passengers, including how to evacuate the aircraft in an emergency</a:t>
            </a:r>
          </a:p>
        </p:txBody>
      </p:sp>
    </p:spTree>
    <p:extLst>
      <p:ext uri="{BB962C8B-B14F-4D97-AF65-F5344CB8AC3E}">
        <p14:creationId xmlns:p14="http://schemas.microsoft.com/office/powerpoint/2010/main" val="422435912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1196</TotalTime>
  <Words>1894</Words>
  <Application>Microsoft Office PowerPoint</Application>
  <PresentationFormat>Widescreen</PresentationFormat>
  <Paragraphs>155</Paragraphs>
  <Slides>27</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nta</vt:lpstr>
      <vt:lpstr>Tw Cen MT</vt:lpstr>
      <vt:lpstr>Wingdings</vt:lpstr>
      <vt:lpstr>Droplet</vt:lpstr>
      <vt:lpstr>Unit 19:  Handling air passengers</vt:lpstr>
      <vt:lpstr>INTRODUCTION TO THE AVIATION INDUSTRY</vt:lpstr>
      <vt:lpstr>Describe your very first OR MOST RECENT  airline experience</vt:lpstr>
      <vt:lpstr>PowerPoint Presentation</vt:lpstr>
      <vt:lpstr>WHAT JOBS CAN YOU THINK OF THAT ARE RELATED TO THE AVIATION INDUSTRY?  Focus on careers that are directly related to the airport.</vt:lpstr>
      <vt:lpstr>Jobs related to the aviation industry (working at the airport)</vt:lpstr>
      <vt:lpstr>Jobs related to the aviation industry (working at the airport)</vt:lpstr>
      <vt:lpstr>Jobs related to the aviation industry (working at the airport)</vt:lpstr>
      <vt:lpstr>Jobs related to the aviation industry (working at the airport)</vt:lpstr>
      <vt:lpstr>DAY IN THE LIFE: FLIGHT ATTENDANT</vt:lpstr>
      <vt:lpstr>facilities and services provided for passengers departing from airports</vt:lpstr>
      <vt:lpstr>facilities and services provided for passengers departing from airports</vt:lpstr>
      <vt:lpstr>facilities and services provided for passengers departing from airports</vt:lpstr>
      <vt:lpstr>DEPARTURE LOUNGE at  London Gatwick Airport South Terminal</vt:lpstr>
      <vt:lpstr>Organizations involved in the departing passenger-holding process</vt:lpstr>
      <vt:lpstr> Roles and responsibilities of airport operators in relation to departing passenger-handling processes </vt:lpstr>
      <vt:lpstr> Roles and responsibilities of airport operators in relation to departing passenger-handling processes </vt:lpstr>
      <vt:lpstr> Roles and responsibilities of airlines in relation to departing passenger-handling processes </vt:lpstr>
      <vt:lpstr> Roles and responsibilities of ground handlers in relation to departing passenger-handling processes </vt:lpstr>
      <vt:lpstr> Roles and responsibilities of ground handlers in relation to departing passenger-handling processes </vt:lpstr>
      <vt:lpstr>Roles and responsibilities of regulatory and control organizations involved in the departing passenger handling process: </vt:lpstr>
      <vt:lpstr>Roles and responsibilities of regulatory and control organizations involved in the departing passenger handling process: </vt:lpstr>
      <vt:lpstr>BOARDING AN AIRCRAFT</vt:lpstr>
      <vt:lpstr>Q&amp;A</vt:lpstr>
      <vt:lpstr>Q&amp;A</vt:lpstr>
      <vt:lpstr>COMING SOON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19:  Handling air passengers</dc:title>
  <dc:creator>Sasha-Lee Sommers</dc:creator>
  <cp:lastModifiedBy>Sasha-Lee Sommers</cp:lastModifiedBy>
  <cp:revision>23</cp:revision>
  <dcterms:created xsi:type="dcterms:W3CDTF">2018-09-09T23:21:30Z</dcterms:created>
  <dcterms:modified xsi:type="dcterms:W3CDTF">2018-09-10T19:17:38Z</dcterms:modified>
</cp:coreProperties>
</file>