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2" r:id="rId6"/>
    <p:sldId id="268" r:id="rId7"/>
    <p:sldId id="263" r:id="rId8"/>
    <p:sldId id="264" r:id="rId9"/>
    <p:sldId id="261" r:id="rId10"/>
    <p:sldId id="265" r:id="rId11"/>
    <p:sldId id="266" r:id="rId12"/>
    <p:sldId id="267" r:id="rId13"/>
    <p:sldId id="25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napToGrid="0">
      <p:cViewPr varScale="1">
        <p:scale>
          <a:sx n="114" d="100"/>
          <a:sy n="114" d="100"/>
        </p:scale>
        <p:origin x="40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9/17/2018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baa.org/ops/sched/20160916-using-pre-and-post-flight-briefings.php" TargetMode="External"/><Relationship Id="rId2" Type="http://schemas.openxmlformats.org/officeDocument/2006/relationships/hyperlink" Target="https://hospitalityforpbl.wordpress.com/2013/11/25/inter-communication-vs-intra-communication/" TargetMode="External"/><Relationship Id="rId1" Type="http://schemas.openxmlformats.org/officeDocument/2006/relationships/slideLayout" Target="../slideLayouts/slideLayout2.xml"/><Relationship Id="rId5" Type="http://schemas.openxmlformats.org/officeDocument/2006/relationships/hyperlink" Target="https://www.leidos.com/insights/five-ways-airports-can-benefit-optimizing-stand-gate-allocation" TargetMode="External"/><Relationship Id="rId4" Type="http://schemas.openxmlformats.org/officeDocument/2006/relationships/hyperlink" Target="http://airportfocusinternational.com/technology-that-takes-control-of-airport-operation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E677-33BC-4609-8A37-FCB6E52B68C6}"/>
              </a:ext>
            </a:extLst>
          </p:cNvPr>
          <p:cNvSpPr>
            <a:spLocks noGrp="1"/>
          </p:cNvSpPr>
          <p:nvPr>
            <p:ph type="ctrTitle"/>
          </p:nvPr>
        </p:nvSpPr>
        <p:spPr/>
        <p:txBody>
          <a:bodyPr/>
          <a:lstStyle/>
          <a:p>
            <a:r>
              <a:rPr lang="en-US" dirty="0"/>
              <a:t>Unit 19: </a:t>
            </a:r>
            <a:br>
              <a:rPr lang="en-US" dirty="0"/>
            </a:br>
            <a:r>
              <a:rPr lang="en-US" dirty="0"/>
              <a:t>Handling air passengers</a:t>
            </a:r>
          </a:p>
        </p:txBody>
      </p:sp>
      <p:sp>
        <p:nvSpPr>
          <p:cNvPr id="3" name="Subtitle 2">
            <a:extLst>
              <a:ext uri="{FF2B5EF4-FFF2-40B4-BE49-F238E27FC236}">
                <a16:creationId xmlns:a16="http://schemas.microsoft.com/office/drawing/2014/main" id="{8E49D5AF-DDFB-43DB-BA46-75D87B8261DD}"/>
              </a:ext>
            </a:extLst>
          </p:cNvPr>
          <p:cNvSpPr>
            <a:spLocks noGrp="1"/>
          </p:cNvSpPr>
          <p:nvPr>
            <p:ph type="subTitle" idx="1"/>
          </p:nvPr>
        </p:nvSpPr>
        <p:spPr>
          <a:xfrm>
            <a:off x="536895" y="3886200"/>
            <a:ext cx="11190914" cy="945859"/>
          </a:xfrm>
        </p:spPr>
        <p:txBody>
          <a:bodyPr>
            <a:normAutofit/>
          </a:bodyPr>
          <a:lstStyle/>
          <a:p>
            <a:r>
              <a:rPr lang="en-US" b="1" dirty="0">
                <a:solidFill>
                  <a:schemeClr val="tx1"/>
                </a:solidFill>
              </a:rPr>
              <a:t>P3</a:t>
            </a:r>
            <a:r>
              <a:rPr lang="en-US" dirty="0">
                <a:solidFill>
                  <a:schemeClr val="tx1"/>
                </a:solidFill>
              </a:rPr>
              <a:t> Explain how departing passenger handling processes are </a:t>
            </a:r>
            <a:r>
              <a:rPr lang="en-US" dirty="0" err="1">
                <a:solidFill>
                  <a:schemeClr val="tx1"/>
                </a:solidFill>
              </a:rPr>
              <a:t>co-ordinated</a:t>
            </a:r>
            <a:endParaRPr lang="en-US" dirty="0">
              <a:solidFill>
                <a:schemeClr val="tx1"/>
              </a:solidFill>
            </a:endParaRPr>
          </a:p>
        </p:txBody>
      </p:sp>
    </p:spTree>
    <p:extLst>
      <p:ext uri="{BB962C8B-B14F-4D97-AF65-F5344CB8AC3E}">
        <p14:creationId xmlns:p14="http://schemas.microsoft.com/office/powerpoint/2010/main" val="1861412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B6D7-D2D0-47A5-BAB2-211D6E484964}"/>
              </a:ext>
            </a:extLst>
          </p:cNvPr>
          <p:cNvSpPr>
            <a:spLocks noGrp="1"/>
          </p:cNvSpPr>
          <p:nvPr>
            <p:ph type="title"/>
          </p:nvPr>
        </p:nvSpPr>
        <p:spPr/>
        <p:txBody>
          <a:bodyPr/>
          <a:lstStyle/>
          <a:p>
            <a:r>
              <a:rPr lang="en-US" dirty="0"/>
              <a:t>FOUR ways that airports can optimize their operation through better gate allocation:</a:t>
            </a:r>
          </a:p>
        </p:txBody>
      </p:sp>
      <p:sp>
        <p:nvSpPr>
          <p:cNvPr id="3" name="Content Placeholder 2">
            <a:extLst>
              <a:ext uri="{FF2B5EF4-FFF2-40B4-BE49-F238E27FC236}">
                <a16:creationId xmlns:a16="http://schemas.microsoft.com/office/drawing/2014/main" id="{E8A71F38-1939-4FD6-A87A-C833F71279F4}"/>
              </a:ext>
            </a:extLst>
          </p:cNvPr>
          <p:cNvSpPr>
            <a:spLocks noGrp="1"/>
          </p:cNvSpPr>
          <p:nvPr>
            <p:ph sz="quarter" idx="13"/>
          </p:nvPr>
        </p:nvSpPr>
        <p:spPr>
          <a:xfrm>
            <a:off x="913774" y="2367092"/>
            <a:ext cx="10363826" cy="3933040"/>
          </a:xfrm>
        </p:spPr>
        <p:txBody>
          <a:bodyPr>
            <a:normAutofit fontScale="70000" lnSpcReduction="20000"/>
          </a:bodyPr>
          <a:lstStyle/>
          <a:p>
            <a:pPr marL="0" indent="0">
              <a:buNone/>
            </a:pPr>
            <a:r>
              <a:rPr lang="en-US" b="1" dirty="0"/>
              <a:t>3. Keep track of surface movement</a:t>
            </a:r>
          </a:p>
          <a:p>
            <a:pPr marL="0" indent="0">
              <a:buNone/>
            </a:pPr>
            <a:r>
              <a:rPr lang="en-US" dirty="0"/>
              <a:t>It’s one thing assigning an aircraft a gate, but then it’s got to be able to get there. Again, surface movement is an extremely complex exercise and it’s not uncommon for on-time departure to be affected if push back is being held up by an incoming aircraft. Having visibility of individual flights arrival and departure times is crucial for allocating stand/gates so that, come push back, they have an unobstructed route to the runway.</a:t>
            </a:r>
          </a:p>
          <a:p>
            <a:pPr marL="0" indent="0">
              <a:buNone/>
            </a:pPr>
            <a:r>
              <a:rPr lang="en-US" b="1" dirty="0"/>
              <a:t>4. Stay aware of day-to-day operations</a:t>
            </a:r>
          </a:p>
          <a:p>
            <a:pPr marL="0" indent="0">
              <a:buNone/>
            </a:pPr>
            <a:r>
              <a:rPr lang="en-US" dirty="0"/>
              <a:t>Of course, it goes without saying that robust planning needs to be put in place to ensure that the above benefits are realized. But on any given day of operations, circumstances dictate that the plan is rarely followed. 1 in 5 flights arrive within 15 minutes of their scheduled time and 1 in 20 aircrafts within 60 minutes of their schedule. That’s a lot of flexibility that needs to be built into gate allocation to accommodate the fluid aviation environment. only clear visibility of day-to-day operations will allow the foresight to maximize that potential.</a:t>
            </a:r>
          </a:p>
          <a:p>
            <a:pPr marL="0" indent="0">
              <a:buNone/>
            </a:pPr>
            <a:r>
              <a:rPr lang="en-US" dirty="0"/>
              <a:t>In order to deliver this optimization airports need to rely on a single information source that is accurate and updated to reflect the latest situation. And of course, with the changing landscape across the day, they’ll need to quickly and easily understand the impact those changes will have on operations.</a:t>
            </a:r>
          </a:p>
        </p:txBody>
      </p:sp>
    </p:spTree>
    <p:extLst>
      <p:ext uri="{BB962C8B-B14F-4D97-AF65-F5344CB8AC3E}">
        <p14:creationId xmlns:p14="http://schemas.microsoft.com/office/powerpoint/2010/main" val="1762583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5A4A-963F-48EB-8CAD-45C10C751836}"/>
              </a:ext>
            </a:extLst>
          </p:cNvPr>
          <p:cNvSpPr>
            <a:spLocks noGrp="1"/>
          </p:cNvSpPr>
          <p:nvPr>
            <p:ph type="title"/>
          </p:nvPr>
        </p:nvSpPr>
        <p:spPr/>
        <p:txBody>
          <a:bodyPr/>
          <a:lstStyle/>
          <a:p>
            <a:r>
              <a:rPr lang="en-US" dirty="0"/>
              <a:t>action when shortfalls or breakdowns in systems, procedures and practices occur</a:t>
            </a:r>
          </a:p>
        </p:txBody>
      </p:sp>
      <p:sp>
        <p:nvSpPr>
          <p:cNvPr id="3" name="Content Placeholder 2">
            <a:extLst>
              <a:ext uri="{FF2B5EF4-FFF2-40B4-BE49-F238E27FC236}">
                <a16:creationId xmlns:a16="http://schemas.microsoft.com/office/drawing/2014/main" id="{7D8FD636-AF43-4B82-803C-130DAA1CD2F7}"/>
              </a:ext>
            </a:extLst>
          </p:cNvPr>
          <p:cNvSpPr>
            <a:spLocks noGrp="1"/>
          </p:cNvSpPr>
          <p:nvPr>
            <p:ph sz="quarter" idx="13"/>
          </p:nvPr>
        </p:nvSpPr>
        <p:spPr/>
        <p:txBody>
          <a:bodyPr/>
          <a:lstStyle/>
          <a:p>
            <a:r>
              <a:rPr lang="en-US" dirty="0"/>
              <a:t>check-in IT system failure</a:t>
            </a:r>
          </a:p>
          <a:p>
            <a:r>
              <a:rPr lang="en-US" dirty="0"/>
              <a:t>late arriving aircraft delaying boarding </a:t>
            </a:r>
          </a:p>
          <a:p>
            <a:r>
              <a:rPr lang="en-US" dirty="0"/>
              <a:t>bad weather situations</a:t>
            </a:r>
          </a:p>
          <a:p>
            <a:r>
              <a:rPr lang="en-US" dirty="0"/>
              <a:t>late gate changes</a:t>
            </a:r>
          </a:p>
        </p:txBody>
      </p:sp>
    </p:spTree>
    <p:extLst>
      <p:ext uri="{BB962C8B-B14F-4D97-AF65-F5344CB8AC3E}">
        <p14:creationId xmlns:p14="http://schemas.microsoft.com/office/powerpoint/2010/main" val="4288098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E8BD-4447-4CF5-ACEA-F8146BB59CE0}"/>
              </a:ext>
            </a:extLst>
          </p:cNvPr>
          <p:cNvSpPr>
            <a:spLocks noGrp="1"/>
          </p:cNvSpPr>
          <p:nvPr>
            <p:ph type="title"/>
          </p:nvPr>
        </p:nvSpPr>
        <p:spPr/>
        <p:txBody>
          <a:bodyPr/>
          <a:lstStyle/>
          <a:p>
            <a:r>
              <a:rPr lang="en-US" dirty="0" err="1"/>
              <a:t>Q&amp;a</a:t>
            </a:r>
            <a:endParaRPr lang="en-US" dirty="0"/>
          </a:p>
        </p:txBody>
      </p:sp>
      <p:sp>
        <p:nvSpPr>
          <p:cNvPr id="3" name="Content Placeholder 2">
            <a:extLst>
              <a:ext uri="{FF2B5EF4-FFF2-40B4-BE49-F238E27FC236}">
                <a16:creationId xmlns:a16="http://schemas.microsoft.com/office/drawing/2014/main" id="{76F4FE96-BD59-4D63-858D-C883473B7EF6}"/>
              </a:ext>
            </a:extLst>
          </p:cNvPr>
          <p:cNvSpPr>
            <a:spLocks noGrp="1"/>
          </p:cNvSpPr>
          <p:nvPr>
            <p:ph sz="quarter" idx="13"/>
          </p:nvPr>
        </p:nvSpPr>
        <p:spPr>
          <a:xfrm>
            <a:off x="913774" y="2367092"/>
            <a:ext cx="10363826" cy="3698148"/>
          </a:xfrm>
        </p:spPr>
        <p:txBody>
          <a:bodyPr>
            <a:normAutofit lnSpcReduction="10000"/>
          </a:bodyPr>
          <a:lstStyle/>
          <a:p>
            <a:pPr marL="457200" indent="-457200">
              <a:buAutoNum type="arabicPeriod"/>
            </a:pPr>
            <a:r>
              <a:rPr lang="en-US" dirty="0"/>
              <a:t>What is the difference between inter-communication and intra-communication?</a:t>
            </a:r>
          </a:p>
          <a:p>
            <a:pPr marL="457200" indent="-457200">
              <a:buAutoNum type="arabicPeriod"/>
            </a:pPr>
            <a:r>
              <a:rPr lang="en-US" dirty="0"/>
              <a:t>What is the importance of inter and intra communication as it relates to departing passenger handling?</a:t>
            </a:r>
          </a:p>
          <a:p>
            <a:pPr marL="457200" indent="-457200">
              <a:buAutoNum type="arabicPeriod"/>
            </a:pPr>
            <a:r>
              <a:rPr lang="en-US" dirty="0"/>
              <a:t> what is the importance of pre-shift and post-shift briefings as it relates to the airline industry?</a:t>
            </a:r>
          </a:p>
          <a:p>
            <a:pPr marL="457200" indent="-457200">
              <a:buAutoNum type="arabicPeriod"/>
            </a:pPr>
            <a:r>
              <a:rPr lang="en-US" dirty="0"/>
              <a:t>What are control rooms and what is their function?</a:t>
            </a:r>
          </a:p>
          <a:p>
            <a:pPr marL="457200" indent="-457200">
              <a:buAutoNum type="arabicPeriod"/>
            </a:pPr>
            <a:r>
              <a:rPr lang="en-US" dirty="0"/>
              <a:t>What are the FOUR ways that airports can optimize their operation through better gate allocation?</a:t>
            </a:r>
          </a:p>
          <a:p>
            <a:pPr marL="457200" indent="-457200">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99964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1D7A-81EC-49EF-B06B-9642E2E736DA}"/>
              </a:ext>
            </a:extLst>
          </p:cNvPr>
          <p:cNvSpPr>
            <a:spLocks noGrp="1"/>
          </p:cNvSpPr>
          <p:nvPr>
            <p:ph type="title"/>
          </p:nvPr>
        </p:nvSpPr>
        <p:spPr/>
        <p:txBody>
          <a:bodyPr/>
          <a:lstStyle/>
          <a:p>
            <a:r>
              <a:rPr lang="en-US" dirty="0" err="1"/>
              <a:t>BIBliography</a:t>
            </a:r>
            <a:endParaRPr lang="en-US" dirty="0"/>
          </a:p>
        </p:txBody>
      </p:sp>
      <p:sp>
        <p:nvSpPr>
          <p:cNvPr id="3" name="Content Placeholder 2">
            <a:extLst>
              <a:ext uri="{FF2B5EF4-FFF2-40B4-BE49-F238E27FC236}">
                <a16:creationId xmlns:a16="http://schemas.microsoft.com/office/drawing/2014/main" id="{A9CA0732-6AD4-40DC-B14C-498AB14BBAB0}"/>
              </a:ext>
            </a:extLst>
          </p:cNvPr>
          <p:cNvSpPr>
            <a:spLocks noGrp="1"/>
          </p:cNvSpPr>
          <p:nvPr>
            <p:ph sz="quarter" idx="13"/>
          </p:nvPr>
        </p:nvSpPr>
        <p:spPr/>
        <p:txBody>
          <a:bodyPr/>
          <a:lstStyle/>
          <a:p>
            <a:r>
              <a:rPr lang="en-US" dirty="0">
                <a:hlinkClick r:id="rId2"/>
              </a:rPr>
              <a:t>https://hospitalityforpbl.wordpress.com/2013/11/25/inter-communication-vs-intra-communication/</a:t>
            </a:r>
            <a:endParaRPr lang="en-US" dirty="0"/>
          </a:p>
          <a:p>
            <a:r>
              <a:rPr lang="en-US" dirty="0">
                <a:hlinkClick r:id="rId3"/>
              </a:rPr>
              <a:t>https://www.nbaa.org/ops/sched/20160916-using-pre-and-post-flight-briefings.php</a:t>
            </a:r>
            <a:endParaRPr lang="en-US" dirty="0"/>
          </a:p>
          <a:p>
            <a:r>
              <a:rPr lang="en-US" dirty="0">
                <a:hlinkClick r:id="rId4"/>
              </a:rPr>
              <a:t>http://airportfocusinternational.com/technology-that-takes-control-of-airport-operations/</a:t>
            </a:r>
            <a:endParaRPr lang="en-US" dirty="0"/>
          </a:p>
          <a:p>
            <a:r>
              <a:rPr lang="en-US" dirty="0">
                <a:hlinkClick r:id="rId5"/>
              </a:rPr>
              <a:t>https://www.leidos.com/insights/five-ways-airports-can-benefit-optimizing-stand-gate-allocation</a:t>
            </a:r>
            <a:endParaRPr lang="en-US" dirty="0"/>
          </a:p>
          <a:p>
            <a:endParaRPr lang="en-US" dirty="0"/>
          </a:p>
          <a:p>
            <a:endParaRPr lang="en-US" dirty="0"/>
          </a:p>
        </p:txBody>
      </p:sp>
    </p:spTree>
    <p:extLst>
      <p:ext uri="{BB962C8B-B14F-4D97-AF65-F5344CB8AC3E}">
        <p14:creationId xmlns:p14="http://schemas.microsoft.com/office/powerpoint/2010/main" val="734622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6366-E83F-41DC-BE45-18FBFD11694E}"/>
              </a:ext>
            </a:extLst>
          </p:cNvPr>
          <p:cNvSpPr>
            <a:spLocks noGrp="1"/>
          </p:cNvSpPr>
          <p:nvPr>
            <p:ph type="title"/>
          </p:nvPr>
        </p:nvSpPr>
        <p:spPr/>
        <p:txBody>
          <a:bodyPr/>
          <a:lstStyle/>
          <a:p>
            <a:r>
              <a:rPr lang="en-US" dirty="0"/>
              <a:t>Coordinating processes for departing passenger handling</a:t>
            </a:r>
          </a:p>
        </p:txBody>
      </p:sp>
      <p:sp>
        <p:nvSpPr>
          <p:cNvPr id="3" name="Content Placeholder 2">
            <a:extLst>
              <a:ext uri="{FF2B5EF4-FFF2-40B4-BE49-F238E27FC236}">
                <a16:creationId xmlns:a16="http://schemas.microsoft.com/office/drawing/2014/main" id="{8F3546D2-B23D-47F7-A24D-AE33EAE3A31E}"/>
              </a:ext>
            </a:extLst>
          </p:cNvPr>
          <p:cNvSpPr>
            <a:spLocks noGrp="1"/>
          </p:cNvSpPr>
          <p:nvPr>
            <p:ph sz="quarter" idx="13"/>
          </p:nvPr>
        </p:nvSpPr>
        <p:spPr>
          <a:xfrm>
            <a:off x="913774" y="2214694"/>
            <a:ext cx="10363826" cy="4490908"/>
          </a:xfrm>
        </p:spPr>
        <p:txBody>
          <a:bodyPr>
            <a:normAutofit fontScale="70000" lnSpcReduction="20000"/>
          </a:bodyPr>
          <a:lstStyle/>
          <a:p>
            <a:pPr>
              <a:buFont typeface="Wingdings" panose="05000000000000000000" pitchFamily="2" charset="2"/>
              <a:buChar char="Ø"/>
            </a:pPr>
            <a:r>
              <a:rPr lang="en-US" b="1" dirty="0"/>
              <a:t>• reasons for intra-</a:t>
            </a:r>
            <a:r>
              <a:rPr lang="en-US" b="1" dirty="0" err="1"/>
              <a:t>organisation</a:t>
            </a:r>
            <a:r>
              <a:rPr lang="en-US" b="1" dirty="0"/>
              <a:t> and inter-</a:t>
            </a:r>
            <a:r>
              <a:rPr lang="en-US" b="1" dirty="0" err="1"/>
              <a:t>organisation</a:t>
            </a:r>
            <a:r>
              <a:rPr lang="en-US" b="1" dirty="0"/>
              <a:t> coordination </a:t>
            </a:r>
          </a:p>
          <a:p>
            <a:pPr marL="0" indent="0">
              <a:buNone/>
            </a:pPr>
            <a:r>
              <a:rPr lang="en-US" b="1" dirty="0"/>
              <a:t>Inter-communication</a:t>
            </a:r>
            <a:r>
              <a:rPr lang="en-US" dirty="0"/>
              <a:t> takes place “</a:t>
            </a:r>
            <a:r>
              <a:rPr lang="en-US" b="1" dirty="0">
                <a:solidFill>
                  <a:srgbClr val="FF0000"/>
                </a:solidFill>
              </a:rPr>
              <a:t>outside</a:t>
            </a:r>
            <a:r>
              <a:rPr lang="en-US" dirty="0"/>
              <a:t>” – in other words, it is in the open domain and may be considered in the three ways below:</a:t>
            </a:r>
          </a:p>
          <a:p>
            <a:pPr marL="0" indent="0">
              <a:buNone/>
            </a:pPr>
            <a:r>
              <a:rPr lang="en-US" dirty="0"/>
              <a:t>– Inter-organizational communication describes communication between separate organizations – for example, a negotiation for a long-term business agreement such as a supplier and development chain or network.</a:t>
            </a:r>
          </a:p>
          <a:p>
            <a:pPr marL="0" indent="0">
              <a:buNone/>
            </a:pPr>
            <a:r>
              <a:rPr lang="en-US" dirty="0"/>
              <a:t>– Internet communication uses a computer-based system that is open to the users – eg World-Wide-Web. Individuals and companies are able to buy, sell, advertise, investigate – in fact, conduct all manner of communication processes – in a way that might be person-to-person, person-to company, or company-to-company.</a:t>
            </a:r>
          </a:p>
          <a:p>
            <a:pPr marL="0" indent="0">
              <a:buNone/>
            </a:pPr>
            <a:r>
              <a:rPr lang="en-US" b="1" dirty="0"/>
              <a:t>Intra-communication </a:t>
            </a:r>
            <a:r>
              <a:rPr lang="en-US" dirty="0"/>
              <a:t>takes place “</a:t>
            </a:r>
            <a:r>
              <a:rPr lang="en-US" b="1" dirty="0">
                <a:solidFill>
                  <a:srgbClr val="FF0000"/>
                </a:solidFill>
              </a:rPr>
              <a:t>inside</a:t>
            </a:r>
            <a:r>
              <a:rPr lang="en-US" dirty="0"/>
              <a:t>” the individual/body/group/network/organization and may be considered in the three ways below:</a:t>
            </a:r>
          </a:p>
          <a:p>
            <a:pPr marL="0" indent="0">
              <a:buNone/>
            </a:pPr>
            <a:br>
              <a:rPr lang="en-US" dirty="0"/>
            </a:br>
            <a:r>
              <a:rPr lang="en-US" dirty="0"/>
              <a:t>– Intra-organizational communication classifies communication that is internal within the organization: it describes the use of company magazines or newsletters which are used as the communication channel.</a:t>
            </a:r>
          </a:p>
          <a:p>
            <a:pPr marL="0" indent="0">
              <a:buNone/>
            </a:pPr>
            <a:br>
              <a:rPr lang="en-US" dirty="0"/>
            </a:br>
            <a:r>
              <a:rPr lang="en-US" dirty="0"/>
              <a:t>– Intranet communication is a form of communication channel using computer-based technology harnessed by the organization to allow internal communication to take place – eg an internal email network.</a:t>
            </a:r>
          </a:p>
          <a:p>
            <a:pPr marL="0" indent="0">
              <a:buNone/>
            </a:pPr>
            <a:endParaRPr lang="en-US" dirty="0"/>
          </a:p>
        </p:txBody>
      </p:sp>
    </p:spTree>
    <p:extLst>
      <p:ext uri="{BB962C8B-B14F-4D97-AF65-F5344CB8AC3E}">
        <p14:creationId xmlns:p14="http://schemas.microsoft.com/office/powerpoint/2010/main" val="308502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6366-E83F-41DC-BE45-18FBFD11694E}"/>
              </a:ext>
            </a:extLst>
          </p:cNvPr>
          <p:cNvSpPr>
            <a:spLocks noGrp="1"/>
          </p:cNvSpPr>
          <p:nvPr>
            <p:ph type="title"/>
          </p:nvPr>
        </p:nvSpPr>
        <p:spPr/>
        <p:txBody>
          <a:bodyPr/>
          <a:lstStyle/>
          <a:p>
            <a:r>
              <a:rPr lang="en-US" dirty="0"/>
              <a:t>methods and systems used to </a:t>
            </a:r>
            <a:br>
              <a:rPr lang="en-US" dirty="0"/>
            </a:br>
            <a:r>
              <a:rPr lang="en-US" dirty="0"/>
              <a:t>facilitate coordination</a:t>
            </a:r>
          </a:p>
        </p:txBody>
      </p:sp>
      <p:sp>
        <p:nvSpPr>
          <p:cNvPr id="3" name="Content Placeholder 2">
            <a:extLst>
              <a:ext uri="{FF2B5EF4-FFF2-40B4-BE49-F238E27FC236}">
                <a16:creationId xmlns:a16="http://schemas.microsoft.com/office/drawing/2014/main" id="{8F3546D2-B23D-47F7-A24D-AE33EAE3A31E}"/>
              </a:ext>
            </a:extLst>
          </p:cNvPr>
          <p:cNvSpPr>
            <a:spLocks noGrp="1"/>
          </p:cNvSpPr>
          <p:nvPr>
            <p:ph sz="quarter" idx="13"/>
          </p:nvPr>
        </p:nvSpPr>
        <p:spPr>
          <a:xfrm>
            <a:off x="913774" y="2214694"/>
            <a:ext cx="10363826" cy="3934436"/>
          </a:xfrm>
        </p:spPr>
        <p:txBody>
          <a:bodyPr>
            <a:normAutofit fontScale="62500" lnSpcReduction="20000"/>
          </a:bodyPr>
          <a:lstStyle/>
          <a:p>
            <a:pPr>
              <a:buFont typeface="Wingdings" panose="05000000000000000000" pitchFamily="2" charset="2"/>
              <a:buChar char="q"/>
            </a:pPr>
            <a:r>
              <a:rPr lang="en-US" b="1" dirty="0"/>
              <a:t> pre-shift and post-shift briefings</a:t>
            </a:r>
          </a:p>
          <a:p>
            <a:pPr marL="0" indent="0">
              <a:buNone/>
            </a:pPr>
            <a:r>
              <a:rPr lang="en-US" dirty="0"/>
              <a:t>Pre- and post-flight briefings between schedulers and dispatchers, flight crews, maintenance and even, in some cases, passenger representatives, can help improve safety, security, efficiency and passenger experience. </a:t>
            </a:r>
          </a:p>
          <a:p>
            <a:pPr marL="0" indent="0">
              <a:buNone/>
            </a:pPr>
            <a:r>
              <a:rPr lang="en-US" dirty="0"/>
              <a:t>Common items for discussion in domestic pre- flight briefings include possible schedule changes, weather forecasts, FBO preferences, ground transportation arrangements, and pilot and passenger contact information while at the destination.</a:t>
            </a:r>
          </a:p>
          <a:p>
            <a:pPr marL="0" indent="0">
              <a:buNone/>
            </a:pPr>
            <a:r>
              <a:rPr lang="en-US" dirty="0"/>
              <a:t>Some flight departments focus only on international pre- flight briefings, which add passenger and crew documents, required or recommended vaccinations, overflight and landing permits, and other customs and handling information.</a:t>
            </a:r>
          </a:p>
          <a:p>
            <a:pPr marL="0" indent="0">
              <a:buNone/>
            </a:pPr>
            <a:r>
              <a:rPr lang="en-US" dirty="0"/>
              <a:t>Flight departments that successfully use post-flight briefings recommend having pilots keep notes of any important information during the trip. Upon their return, pilots share their notes with their schedulers. A summary of the post- flight briefings and the pilots’ notes are saved in a profile for each destination.</a:t>
            </a:r>
          </a:p>
          <a:p>
            <a:pPr marL="0" indent="0">
              <a:buNone/>
            </a:pPr>
            <a:r>
              <a:rPr lang="en-US" dirty="0"/>
              <a:t>Some flight department invite their schedulers, maintenance personnel, flight crews (including any contractors), company security specialists and the passengers’ administrative assistants or other representatives to a pre-flight conference call the business day before the trip. In addition to the standard items noted above, the call covers how passengers will arrive and depart the home base hangar, any early deliveries of baggage or products and, for longer trips with multiple passengers, a berthing plan so passengers know what to expect regarding sleeping arrangements.</a:t>
            </a:r>
          </a:p>
        </p:txBody>
      </p:sp>
    </p:spTree>
    <p:extLst>
      <p:ext uri="{BB962C8B-B14F-4D97-AF65-F5344CB8AC3E}">
        <p14:creationId xmlns:p14="http://schemas.microsoft.com/office/powerpoint/2010/main" val="338082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6366-E83F-41DC-BE45-18FBFD11694E}"/>
              </a:ext>
            </a:extLst>
          </p:cNvPr>
          <p:cNvSpPr>
            <a:spLocks noGrp="1"/>
          </p:cNvSpPr>
          <p:nvPr>
            <p:ph type="title"/>
          </p:nvPr>
        </p:nvSpPr>
        <p:spPr/>
        <p:txBody>
          <a:bodyPr/>
          <a:lstStyle/>
          <a:p>
            <a:r>
              <a:rPr lang="en-US" dirty="0"/>
              <a:t>methods and systems used to </a:t>
            </a:r>
            <a:br>
              <a:rPr lang="en-US" dirty="0"/>
            </a:br>
            <a:r>
              <a:rPr lang="en-US" dirty="0"/>
              <a:t>facilitate coordination</a:t>
            </a:r>
          </a:p>
        </p:txBody>
      </p:sp>
      <p:sp>
        <p:nvSpPr>
          <p:cNvPr id="3" name="Content Placeholder 2">
            <a:extLst>
              <a:ext uri="{FF2B5EF4-FFF2-40B4-BE49-F238E27FC236}">
                <a16:creationId xmlns:a16="http://schemas.microsoft.com/office/drawing/2014/main" id="{8F3546D2-B23D-47F7-A24D-AE33EAE3A31E}"/>
              </a:ext>
            </a:extLst>
          </p:cNvPr>
          <p:cNvSpPr>
            <a:spLocks noGrp="1"/>
          </p:cNvSpPr>
          <p:nvPr>
            <p:ph sz="quarter" idx="13"/>
          </p:nvPr>
        </p:nvSpPr>
        <p:spPr>
          <a:xfrm>
            <a:off x="913774" y="2214694"/>
            <a:ext cx="10363826" cy="3934436"/>
          </a:xfrm>
        </p:spPr>
        <p:txBody>
          <a:bodyPr>
            <a:normAutofit fontScale="92500" lnSpcReduction="20000"/>
          </a:bodyPr>
          <a:lstStyle/>
          <a:p>
            <a:pPr>
              <a:buFont typeface="Wingdings" panose="05000000000000000000" pitchFamily="2" charset="2"/>
              <a:buChar char="q"/>
            </a:pPr>
            <a:r>
              <a:rPr lang="en-US" b="1" dirty="0"/>
              <a:t> pre-shift and post-shift briefings</a:t>
            </a:r>
          </a:p>
          <a:p>
            <a:pPr marL="0" indent="0">
              <a:buNone/>
            </a:pPr>
            <a:r>
              <a:rPr lang="en-US" dirty="0"/>
              <a:t>Pre- flight briefings calls, even for short domestic flights, are critical because every trip can be different. These calls also help the flight department anticipate or respond to schedule changes.</a:t>
            </a:r>
          </a:p>
          <a:p>
            <a:pPr marL="0" indent="0">
              <a:buNone/>
            </a:pPr>
            <a:r>
              <a:rPr lang="en-US" dirty="0"/>
              <a:t>After each call, the itinerary and notes are sent to each participant as a calendar event, covering the entire span of the trip. (The event shows as free time to avoid blocking the recipient’s calendar.) This keeps critical information, as well as any changes, at each person’s fingertips for the duration of the trip.</a:t>
            </a:r>
          </a:p>
          <a:p>
            <a:pPr marL="0" indent="0">
              <a:buNone/>
            </a:pPr>
            <a:r>
              <a:rPr lang="en-US" dirty="0"/>
              <a:t>Small flight departments can also benefit from briefings, even if they are less formal. MCM Aviation uses briefings so schedulers can help pilots prepare for a trip and pilots can share information following a journey.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96949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6366-E83F-41DC-BE45-18FBFD11694E}"/>
              </a:ext>
            </a:extLst>
          </p:cNvPr>
          <p:cNvSpPr>
            <a:spLocks noGrp="1"/>
          </p:cNvSpPr>
          <p:nvPr>
            <p:ph type="title"/>
          </p:nvPr>
        </p:nvSpPr>
        <p:spPr/>
        <p:txBody>
          <a:bodyPr/>
          <a:lstStyle/>
          <a:p>
            <a:r>
              <a:rPr lang="en-US" dirty="0"/>
              <a:t>methods and systems used to </a:t>
            </a:r>
            <a:br>
              <a:rPr lang="en-US" dirty="0"/>
            </a:br>
            <a:r>
              <a:rPr lang="en-US" dirty="0"/>
              <a:t>facilitate coordination</a:t>
            </a:r>
          </a:p>
        </p:txBody>
      </p:sp>
      <p:sp>
        <p:nvSpPr>
          <p:cNvPr id="3" name="Content Placeholder 2">
            <a:extLst>
              <a:ext uri="{FF2B5EF4-FFF2-40B4-BE49-F238E27FC236}">
                <a16:creationId xmlns:a16="http://schemas.microsoft.com/office/drawing/2014/main" id="{8F3546D2-B23D-47F7-A24D-AE33EAE3A31E}"/>
              </a:ext>
            </a:extLst>
          </p:cNvPr>
          <p:cNvSpPr>
            <a:spLocks noGrp="1"/>
          </p:cNvSpPr>
          <p:nvPr>
            <p:ph sz="quarter" idx="13"/>
          </p:nvPr>
        </p:nvSpPr>
        <p:spPr>
          <a:xfrm>
            <a:off x="913774" y="2214694"/>
            <a:ext cx="10363826" cy="3934436"/>
          </a:xfrm>
        </p:spPr>
        <p:txBody>
          <a:bodyPr>
            <a:normAutofit fontScale="62500" lnSpcReduction="20000"/>
          </a:bodyPr>
          <a:lstStyle/>
          <a:p>
            <a:pPr>
              <a:buFont typeface="Wingdings" panose="05000000000000000000" pitchFamily="2" charset="2"/>
              <a:buChar char="q"/>
            </a:pPr>
            <a:r>
              <a:rPr lang="en-US" b="1" dirty="0"/>
              <a:t> control room functions</a:t>
            </a:r>
            <a:endParaRPr lang="en-US" dirty="0"/>
          </a:p>
          <a:p>
            <a:pPr marL="0" indent="0">
              <a:buNone/>
            </a:pPr>
            <a:r>
              <a:rPr lang="en-US" dirty="0"/>
              <a:t>Across all industries the overall aims, objectives and principles for the design of the command and control room are similar — an environment built around promoting situational awareness with the purpose of control and monitoring.</a:t>
            </a:r>
          </a:p>
          <a:p>
            <a:pPr marL="0" indent="0">
              <a:buNone/>
            </a:pPr>
            <a:r>
              <a:rPr lang="en-US" dirty="0"/>
              <a:t>If we think about the many and varied control functions and applications within a typical airport, from security to baggage handling and emergency services to waste management – it seems perfectly logical to bring all of these facets within one </a:t>
            </a:r>
            <a:r>
              <a:rPr lang="en-US" dirty="0" err="1"/>
              <a:t>centralised</a:t>
            </a:r>
            <a:r>
              <a:rPr lang="en-US" dirty="0"/>
              <a:t> control room. However, there will remain a distinction between the higher level and more specific layers of control and this is precisely what a control room environment encapsulates. Private functions that operators monitor directly at their desks and workstations, and overview functions that the entire room needs to be aware of, which are captured and tracked on a video wall.</a:t>
            </a:r>
          </a:p>
          <a:p>
            <a:pPr marL="0" indent="0">
              <a:buNone/>
            </a:pPr>
            <a:r>
              <a:rPr lang="en-US" dirty="0"/>
              <a:t>The control room in an airport serves as a hub to monitor, process and react to multiple streams of data coming in from varied sources. The space helps operators make informed decisions about mission-critical aspects of the </a:t>
            </a:r>
            <a:r>
              <a:rPr lang="en-US" dirty="0" err="1"/>
              <a:t>organisation</a:t>
            </a:r>
            <a:r>
              <a:rPr lang="en-US" dirty="0"/>
              <a:t>, such as landing re-directed aircrafts safely. Ultimately, it is all about information flow and collaboration, and again this is down to the design elements to ensure that this </a:t>
            </a:r>
            <a:r>
              <a:rPr lang="en-US" dirty="0" err="1"/>
              <a:t>centralisation</a:t>
            </a:r>
            <a:r>
              <a:rPr lang="en-US" dirty="0"/>
              <a:t> of control is successful.</a:t>
            </a:r>
          </a:p>
          <a:p>
            <a:pPr marL="0" indent="0">
              <a:buNone/>
            </a:pPr>
            <a:r>
              <a:rPr lang="en-US" dirty="0"/>
              <a:t>Bringing disparate control room functions under one roof has the potential to benefit airport operations in several ways. Alongside the obvious cost savings, it can improve disaster recovery and business continuity options, as well as bolster business efficiency and the overall quality of service</a:t>
            </a:r>
          </a:p>
        </p:txBody>
      </p:sp>
    </p:spTree>
    <p:extLst>
      <p:ext uri="{BB962C8B-B14F-4D97-AF65-F5344CB8AC3E}">
        <p14:creationId xmlns:p14="http://schemas.microsoft.com/office/powerpoint/2010/main" val="110233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D419-131F-4B4C-90B1-6D37433AE636}"/>
              </a:ext>
            </a:extLst>
          </p:cNvPr>
          <p:cNvSpPr>
            <a:spLocks noGrp="1"/>
          </p:cNvSpPr>
          <p:nvPr>
            <p:ph type="title"/>
          </p:nvPr>
        </p:nvSpPr>
        <p:spPr/>
        <p:txBody>
          <a:bodyPr/>
          <a:lstStyle/>
          <a:p>
            <a:r>
              <a:rPr lang="en-US" dirty="0"/>
              <a:t>How Do We Monitor All The Planes In The Sky?</a:t>
            </a:r>
          </a:p>
        </p:txBody>
      </p:sp>
      <p:pic>
        <p:nvPicPr>
          <p:cNvPr id="4" name="How Do We Monitor All The Planes In The Sky">
            <a:hlinkClick r:id="" action="ppaction://media"/>
            <a:extLst>
              <a:ext uri="{FF2B5EF4-FFF2-40B4-BE49-F238E27FC236}">
                <a16:creationId xmlns:a16="http://schemas.microsoft.com/office/drawing/2014/main" id="{4F981A81-3F7D-45B5-B93F-481EDBDBADC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758892" y="1780845"/>
            <a:ext cx="8674216" cy="4619954"/>
          </a:xfrm>
        </p:spPr>
      </p:pic>
    </p:spTree>
    <p:extLst>
      <p:ext uri="{BB962C8B-B14F-4D97-AF65-F5344CB8AC3E}">
        <p14:creationId xmlns:p14="http://schemas.microsoft.com/office/powerpoint/2010/main" val="24820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6366-E83F-41DC-BE45-18FBFD11694E}"/>
              </a:ext>
            </a:extLst>
          </p:cNvPr>
          <p:cNvSpPr>
            <a:spLocks noGrp="1"/>
          </p:cNvSpPr>
          <p:nvPr>
            <p:ph type="title"/>
          </p:nvPr>
        </p:nvSpPr>
        <p:spPr/>
        <p:txBody>
          <a:bodyPr/>
          <a:lstStyle/>
          <a:p>
            <a:r>
              <a:rPr lang="en-US" dirty="0"/>
              <a:t>methods and systems used to </a:t>
            </a:r>
            <a:br>
              <a:rPr lang="en-US" dirty="0"/>
            </a:br>
            <a:r>
              <a:rPr lang="en-US" dirty="0"/>
              <a:t>facilitate coordination</a:t>
            </a:r>
          </a:p>
        </p:txBody>
      </p:sp>
      <p:sp>
        <p:nvSpPr>
          <p:cNvPr id="3" name="Content Placeholder 2">
            <a:extLst>
              <a:ext uri="{FF2B5EF4-FFF2-40B4-BE49-F238E27FC236}">
                <a16:creationId xmlns:a16="http://schemas.microsoft.com/office/drawing/2014/main" id="{8F3546D2-B23D-47F7-A24D-AE33EAE3A31E}"/>
              </a:ext>
            </a:extLst>
          </p:cNvPr>
          <p:cNvSpPr>
            <a:spLocks noGrp="1"/>
          </p:cNvSpPr>
          <p:nvPr>
            <p:ph sz="quarter" idx="13"/>
          </p:nvPr>
        </p:nvSpPr>
        <p:spPr>
          <a:xfrm>
            <a:off x="913774" y="2214694"/>
            <a:ext cx="10363826" cy="3934436"/>
          </a:xfrm>
        </p:spPr>
        <p:txBody>
          <a:bodyPr>
            <a:normAutofit fontScale="85000" lnSpcReduction="20000"/>
          </a:bodyPr>
          <a:lstStyle/>
          <a:p>
            <a:pPr>
              <a:buFont typeface="Wingdings" panose="05000000000000000000" pitchFamily="2" charset="2"/>
              <a:buChar char="q"/>
            </a:pPr>
            <a:r>
              <a:rPr lang="en-US" b="1" dirty="0"/>
              <a:t> Gate Allocation</a:t>
            </a:r>
          </a:p>
          <a:p>
            <a:pPr marL="0" indent="0">
              <a:buNone/>
            </a:pPr>
            <a:r>
              <a:rPr lang="en-US" dirty="0"/>
              <a:t>one of the most important and complex airport related problems is the allocation of aircraft to gates. </a:t>
            </a:r>
          </a:p>
          <a:p>
            <a:pPr marL="0" indent="0">
              <a:buNone/>
            </a:pPr>
            <a:r>
              <a:rPr lang="en-US" dirty="0"/>
              <a:t>the term aircraft is often used to refer to the arrival of an aircraft until the following departure of the same aircraft. Beside arrival and departure times, each aircraft is associated with additional specifications: the origin and destination of a aircraft, the type of aircraft, the aircraft registration number, the number of passengers and transferring passengers, the airline operating the aircraft, etc. </a:t>
            </a:r>
          </a:p>
          <a:p>
            <a:pPr marL="0" indent="0">
              <a:buNone/>
            </a:pPr>
            <a:r>
              <a:rPr lang="en-US" dirty="0"/>
              <a:t>We adopt the term </a:t>
            </a:r>
            <a:r>
              <a:rPr lang="en-US" b="1" dirty="0"/>
              <a:t>gate</a:t>
            </a:r>
            <a:r>
              <a:rPr lang="en-US" dirty="0"/>
              <a:t> to refer to both </a:t>
            </a:r>
            <a:r>
              <a:rPr lang="en-US" u="sng" dirty="0"/>
              <a:t>terminal stands </a:t>
            </a:r>
            <a:r>
              <a:rPr lang="en-US" dirty="0"/>
              <a:t>and </a:t>
            </a:r>
            <a:r>
              <a:rPr lang="en-US" u="sng" dirty="0"/>
              <a:t>remote stands</a:t>
            </a:r>
            <a:r>
              <a:rPr lang="en-US" dirty="0"/>
              <a:t>. A terminal stand is an area adjacent to a terminal building where an aircraft can easily be loaded and unloaded, while a remote stand is an area which is not attached to a terminal where an aircraft can park. The remote stands are used when all the terminal stands are occupied or if requested by airline operator.</a:t>
            </a:r>
          </a:p>
        </p:txBody>
      </p:sp>
    </p:spTree>
    <p:extLst>
      <p:ext uri="{BB962C8B-B14F-4D97-AF65-F5344CB8AC3E}">
        <p14:creationId xmlns:p14="http://schemas.microsoft.com/office/powerpoint/2010/main" val="1995121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6366-E83F-41DC-BE45-18FBFD11694E}"/>
              </a:ext>
            </a:extLst>
          </p:cNvPr>
          <p:cNvSpPr>
            <a:spLocks noGrp="1"/>
          </p:cNvSpPr>
          <p:nvPr>
            <p:ph type="title"/>
          </p:nvPr>
        </p:nvSpPr>
        <p:spPr/>
        <p:txBody>
          <a:bodyPr/>
          <a:lstStyle/>
          <a:p>
            <a:r>
              <a:rPr lang="en-US" dirty="0"/>
              <a:t>methods and systems used to </a:t>
            </a:r>
            <a:br>
              <a:rPr lang="en-US" dirty="0"/>
            </a:br>
            <a:r>
              <a:rPr lang="en-US" dirty="0"/>
              <a:t>facilitate coordination</a:t>
            </a:r>
          </a:p>
        </p:txBody>
      </p:sp>
      <p:sp>
        <p:nvSpPr>
          <p:cNvPr id="3" name="Content Placeholder 2">
            <a:extLst>
              <a:ext uri="{FF2B5EF4-FFF2-40B4-BE49-F238E27FC236}">
                <a16:creationId xmlns:a16="http://schemas.microsoft.com/office/drawing/2014/main" id="{8F3546D2-B23D-47F7-A24D-AE33EAE3A31E}"/>
              </a:ext>
            </a:extLst>
          </p:cNvPr>
          <p:cNvSpPr>
            <a:spLocks noGrp="1"/>
          </p:cNvSpPr>
          <p:nvPr>
            <p:ph sz="quarter" idx="13"/>
          </p:nvPr>
        </p:nvSpPr>
        <p:spPr>
          <a:xfrm>
            <a:off x="913774" y="2214694"/>
            <a:ext cx="10363826" cy="3934436"/>
          </a:xfrm>
        </p:spPr>
        <p:txBody>
          <a:bodyPr>
            <a:normAutofit fontScale="77500" lnSpcReduction="20000"/>
          </a:bodyPr>
          <a:lstStyle/>
          <a:p>
            <a:pPr>
              <a:buFont typeface="Wingdings" panose="05000000000000000000" pitchFamily="2" charset="2"/>
              <a:buChar char="q"/>
            </a:pPr>
            <a:r>
              <a:rPr lang="en-US" b="1" dirty="0"/>
              <a:t> Gate Allocation</a:t>
            </a:r>
          </a:p>
          <a:p>
            <a:pPr marL="0" indent="0">
              <a:buNone/>
            </a:pPr>
            <a:r>
              <a:rPr lang="en-US" dirty="0"/>
              <a:t>It is uncommon for every aircraft to be able to use every gate. A gate might be too small for a given aircraft type or it may not have appropriate facilities to accommodate the aircraft. In addition, an aircraft cannot be allocated to a gate with inappropriate security facilities, e.g., domestic flights do not require the same level of security measures as international flights. In some cases, two adjacent gates cannot be used simultaneously, i.e., usage of one gate blocks usage of the other gate. More precisely, a large gate can sometimes be used as either two smaller gates (for two smaller aircraft) or as one gate for a large aircraft.</a:t>
            </a:r>
          </a:p>
          <a:p>
            <a:pPr marL="0" indent="0">
              <a:buNone/>
            </a:pPr>
            <a:r>
              <a:rPr lang="en-US" dirty="0"/>
              <a:t>One crucial issue of gate allocation is that some aircraft stay at the airport for an extended period of time, e.g., they arrive early in the morning and leave late in the evening. An aircraft is considered as a long-stay aircraft if the estimated time of its stay at the airport is longer than a fixed time limit. In the case of many such long-stay aircraft, the number of available terminal stands quickly decreases. To avoid this situation, gate planners have the possibility of splitting the stay of a long-stay aircraft between two or more gates, and towing the aircraft to a remote stand.</a:t>
            </a:r>
          </a:p>
        </p:txBody>
      </p:sp>
    </p:spTree>
    <p:extLst>
      <p:ext uri="{BB962C8B-B14F-4D97-AF65-F5344CB8AC3E}">
        <p14:creationId xmlns:p14="http://schemas.microsoft.com/office/powerpoint/2010/main" val="75235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B6D7-D2D0-47A5-BAB2-211D6E484964}"/>
              </a:ext>
            </a:extLst>
          </p:cNvPr>
          <p:cNvSpPr>
            <a:spLocks noGrp="1"/>
          </p:cNvSpPr>
          <p:nvPr>
            <p:ph type="title"/>
          </p:nvPr>
        </p:nvSpPr>
        <p:spPr/>
        <p:txBody>
          <a:bodyPr/>
          <a:lstStyle/>
          <a:p>
            <a:r>
              <a:rPr lang="en-US" dirty="0"/>
              <a:t>FOUR ways that airports can optimize their operation through better gate allocation:</a:t>
            </a:r>
          </a:p>
        </p:txBody>
      </p:sp>
      <p:sp>
        <p:nvSpPr>
          <p:cNvPr id="3" name="Content Placeholder 2">
            <a:extLst>
              <a:ext uri="{FF2B5EF4-FFF2-40B4-BE49-F238E27FC236}">
                <a16:creationId xmlns:a16="http://schemas.microsoft.com/office/drawing/2014/main" id="{E8A71F38-1939-4FD6-A87A-C833F71279F4}"/>
              </a:ext>
            </a:extLst>
          </p:cNvPr>
          <p:cNvSpPr>
            <a:spLocks noGrp="1"/>
          </p:cNvSpPr>
          <p:nvPr>
            <p:ph sz="quarter" idx="13"/>
          </p:nvPr>
        </p:nvSpPr>
        <p:spPr>
          <a:xfrm>
            <a:off x="913774" y="2367092"/>
            <a:ext cx="10363826" cy="4251822"/>
          </a:xfrm>
        </p:spPr>
        <p:txBody>
          <a:bodyPr>
            <a:normAutofit fontScale="85000" lnSpcReduction="20000"/>
          </a:bodyPr>
          <a:lstStyle/>
          <a:p>
            <a:pPr marL="457200" indent="-457200">
              <a:buFont typeface="+mj-lt"/>
              <a:buAutoNum type="arabicPeriod"/>
            </a:pPr>
            <a:r>
              <a:rPr lang="en-US" b="1" dirty="0"/>
              <a:t>Enhance the passenger experience</a:t>
            </a:r>
          </a:p>
          <a:p>
            <a:pPr marL="0" indent="0">
              <a:buNone/>
            </a:pPr>
            <a:r>
              <a:rPr lang="en-US" dirty="0"/>
              <a:t>There are a number of ways airport operators can enhance passenger experience through better stand/gate allocation. Apart from the obvious, i.e. considering the distance passengers will have to walk once they disembark, airport operators should think about the volume of passengers processing through border controls or transfer gates when allocating flights to specific gates. If there is already a large volume of passengers waiting to be processed in one pier, it makes sense to adjust the allocation of additional incoming aircraft to another pier.</a:t>
            </a:r>
          </a:p>
          <a:p>
            <a:pPr marL="0" indent="0">
              <a:buNone/>
            </a:pPr>
            <a:r>
              <a:rPr lang="en-US" b="1" dirty="0"/>
              <a:t>2. Maximize retail spend</a:t>
            </a:r>
          </a:p>
          <a:p>
            <a:pPr marL="0" indent="0">
              <a:buNone/>
            </a:pPr>
            <a:r>
              <a:rPr lang="en-US" dirty="0"/>
              <a:t>Maximizing spend for your retailers is clearly going to have a positive effect on your airport business. Allocating stands/gates based on the analysis of which flights deliver greater retail spend is a quick win. For example, early morning commuter flights where there are a large number of frequent business flyers is unlikely to yield high revenues – so position these flights close to newspaper vendors and/or coffee shops and avoid the premium gifts/clothing retailers.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5320262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otalTime>1476</TotalTime>
  <Words>1869</Words>
  <Application>Microsoft Office PowerPoint</Application>
  <PresentationFormat>Widescreen</PresentationFormat>
  <Paragraphs>65</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Tw Cen MT</vt:lpstr>
      <vt:lpstr>Wingdings</vt:lpstr>
      <vt:lpstr>Droplet</vt:lpstr>
      <vt:lpstr>Unit 19:  Handling air passengers</vt:lpstr>
      <vt:lpstr>Coordinating processes for departing passenger handling</vt:lpstr>
      <vt:lpstr>methods and systems used to  facilitate coordination</vt:lpstr>
      <vt:lpstr>methods and systems used to  facilitate coordination</vt:lpstr>
      <vt:lpstr>methods and systems used to  facilitate coordination</vt:lpstr>
      <vt:lpstr>How Do We Monitor All The Planes In The Sky?</vt:lpstr>
      <vt:lpstr>methods and systems used to  facilitate coordination</vt:lpstr>
      <vt:lpstr>methods and systems used to  facilitate coordination</vt:lpstr>
      <vt:lpstr>FOUR ways that airports can optimize their operation through better gate allocation:</vt:lpstr>
      <vt:lpstr>FOUR ways that airports can optimize their operation through better gate allocation:</vt:lpstr>
      <vt:lpstr>action when shortfalls or breakdowns in systems, procedures and practices occur</vt:lpstr>
      <vt:lpstr>Q&amp;a</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19:  Handling air passengers</dc:title>
  <dc:creator>Sasha-Lee Sommers</dc:creator>
  <cp:lastModifiedBy>Sasha-Lee Sommers</cp:lastModifiedBy>
  <cp:revision>38</cp:revision>
  <dcterms:created xsi:type="dcterms:W3CDTF">2018-09-09T23:21:30Z</dcterms:created>
  <dcterms:modified xsi:type="dcterms:W3CDTF">2018-09-18T01:04:09Z</dcterms:modified>
</cp:coreProperties>
</file>