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handoutMasterIdLst>
    <p:handoutMasterId r:id="rId38"/>
  </p:handoutMasterIdLst>
  <p:sldIdLst>
    <p:sldId id="256" r:id="rId2"/>
    <p:sldId id="257" r:id="rId3"/>
    <p:sldId id="258" r:id="rId4"/>
    <p:sldId id="259" r:id="rId5"/>
    <p:sldId id="260" r:id="rId6"/>
    <p:sldId id="282" r:id="rId7"/>
    <p:sldId id="283" r:id="rId8"/>
    <p:sldId id="284" r:id="rId9"/>
    <p:sldId id="289" r:id="rId10"/>
    <p:sldId id="285" r:id="rId11"/>
    <p:sldId id="290" r:id="rId12"/>
    <p:sldId id="291" r:id="rId13"/>
    <p:sldId id="292" r:id="rId14"/>
    <p:sldId id="293" r:id="rId15"/>
    <p:sldId id="294" r:id="rId16"/>
    <p:sldId id="295" r:id="rId17"/>
    <p:sldId id="296" r:id="rId18"/>
    <p:sldId id="297" r:id="rId19"/>
    <p:sldId id="298" r:id="rId20"/>
    <p:sldId id="299" r:id="rId21"/>
    <p:sldId id="303" r:id="rId22"/>
    <p:sldId id="301" r:id="rId23"/>
    <p:sldId id="304" r:id="rId24"/>
    <p:sldId id="305" r:id="rId25"/>
    <p:sldId id="306" r:id="rId26"/>
    <p:sldId id="307" r:id="rId27"/>
    <p:sldId id="315" r:id="rId28"/>
    <p:sldId id="308" r:id="rId29"/>
    <p:sldId id="309" r:id="rId30"/>
    <p:sldId id="310" r:id="rId31"/>
    <p:sldId id="311" r:id="rId32"/>
    <p:sldId id="312" r:id="rId33"/>
    <p:sldId id="313" r:id="rId34"/>
    <p:sldId id="314" r:id="rId35"/>
    <p:sldId id="261" r:id="rId36"/>
    <p:sldId id="281" r:id="rId37"/>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92" d="100"/>
          <a:sy n="92" d="100"/>
        </p:scale>
        <p:origin x="45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JM"/>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D3952859-C054-4EF4-A889-297D124A5601}" type="datetimeFigureOut">
              <a:rPr lang="en-JM" smtClean="0"/>
              <a:t>20/11/2017</a:t>
            </a:fld>
            <a:endParaRPr lang="en-JM"/>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JM"/>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B0D12C32-B07D-4D48-BDE0-A61A1116C62A}" type="slidenum">
              <a:rPr lang="en-JM" smtClean="0"/>
              <a:t>‹#›</a:t>
            </a:fld>
            <a:endParaRPr lang="en-JM"/>
          </a:p>
        </p:txBody>
      </p:sp>
    </p:spTree>
    <p:extLst>
      <p:ext uri="{BB962C8B-B14F-4D97-AF65-F5344CB8AC3E}">
        <p14:creationId xmlns:p14="http://schemas.microsoft.com/office/powerpoint/2010/main" val="364215818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11/20/2017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11/20/2017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11/20/2017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11/20/2017</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differencebetween.com/difference-between-supervisor-and-vs-manager/"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JM" b="1" dirty="0" smtClean="0"/>
              <a:t>UNIT 19: RESOURCE AND TALENT PLANNING</a:t>
            </a:r>
            <a:endParaRPr lang="en-JM" b="1" dirty="0"/>
          </a:p>
        </p:txBody>
      </p:sp>
      <p:sp>
        <p:nvSpPr>
          <p:cNvPr id="3" name="Subtitle 2"/>
          <p:cNvSpPr>
            <a:spLocks noGrp="1"/>
          </p:cNvSpPr>
          <p:nvPr>
            <p:ph type="subTitle" idx="1"/>
          </p:nvPr>
        </p:nvSpPr>
        <p:spPr/>
        <p:txBody>
          <a:bodyPr/>
          <a:lstStyle/>
          <a:p>
            <a:r>
              <a:rPr lang="en-JM" b="1" dirty="0" smtClean="0"/>
              <a:t>UNIT CODE: T/508/0531</a:t>
            </a:r>
          </a:p>
          <a:p>
            <a:r>
              <a:rPr lang="en-JM" b="1" dirty="0" smtClean="0"/>
              <a:t>CREDIT VALUE: 15</a:t>
            </a:r>
            <a:endParaRPr lang="en-JM" b="1" dirty="0"/>
          </a:p>
        </p:txBody>
      </p:sp>
      <p:pic>
        <p:nvPicPr>
          <p:cNvPr id="4" name="Picture 3"/>
          <p:cNvPicPr>
            <a:picLocks noChangeAspect="1"/>
          </p:cNvPicPr>
          <p:nvPr/>
        </p:nvPicPr>
        <p:blipFill>
          <a:blip r:embed="rId2"/>
          <a:stretch>
            <a:fillRect/>
          </a:stretch>
        </p:blipFill>
        <p:spPr>
          <a:xfrm>
            <a:off x="10873946" y="5523454"/>
            <a:ext cx="1221901" cy="1213888"/>
          </a:xfrm>
          <a:prstGeom prst="rect">
            <a:avLst/>
          </a:prstGeom>
        </p:spPr>
      </p:pic>
    </p:spTree>
    <p:extLst>
      <p:ext uri="{BB962C8B-B14F-4D97-AF65-F5344CB8AC3E}">
        <p14:creationId xmlns:p14="http://schemas.microsoft.com/office/powerpoint/2010/main" val="6445659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090390"/>
          </a:xfrm>
        </p:spPr>
        <p:txBody>
          <a:bodyPr>
            <a:normAutofit fontScale="90000"/>
          </a:bodyPr>
          <a:lstStyle/>
          <a:p>
            <a:pPr algn="ctr"/>
            <a:r>
              <a:rPr lang="en-US" sz="6000" b="1" dirty="0" smtClean="0"/>
              <a:t>RECRUITMENT AND SELECTION</a:t>
            </a:r>
            <a:endParaRPr lang="en-JM" sz="6000" b="1" dirty="0"/>
          </a:p>
        </p:txBody>
      </p:sp>
      <p:sp>
        <p:nvSpPr>
          <p:cNvPr id="3" name="Content Placeholder 2"/>
          <p:cNvSpPr>
            <a:spLocks noGrp="1"/>
          </p:cNvSpPr>
          <p:nvPr>
            <p:ph idx="1"/>
          </p:nvPr>
        </p:nvSpPr>
        <p:spPr>
          <a:xfrm>
            <a:off x="2589212" y="2410691"/>
            <a:ext cx="8915400" cy="4135582"/>
          </a:xfrm>
        </p:spPr>
        <p:txBody>
          <a:bodyPr>
            <a:noAutofit/>
          </a:bodyPr>
          <a:lstStyle/>
          <a:p>
            <a:r>
              <a:rPr lang="en-JM" sz="3200" dirty="0">
                <a:latin typeface="Times New Roman" panose="02020603050405020304" pitchFamily="18" charset="0"/>
                <a:cs typeface="Times New Roman" panose="02020603050405020304" pitchFamily="18" charset="0"/>
              </a:rPr>
              <a:t>The  general  purpose  of  recruitment according  to  </a:t>
            </a:r>
            <a:r>
              <a:rPr lang="en-JM" sz="3200" dirty="0" err="1">
                <a:latin typeface="Times New Roman" panose="02020603050405020304" pitchFamily="18" charset="0"/>
                <a:cs typeface="Times New Roman" panose="02020603050405020304" pitchFamily="18" charset="0"/>
              </a:rPr>
              <a:t>Gamage</a:t>
            </a:r>
            <a:r>
              <a:rPr lang="en-JM" sz="3200" dirty="0">
                <a:latin typeface="Times New Roman" panose="02020603050405020304" pitchFamily="18" charset="0"/>
                <a:cs typeface="Times New Roman" panose="02020603050405020304" pitchFamily="18" charset="0"/>
              </a:rPr>
              <a:t>  (2014) is  to  provide  the  organization with  a  pool  of  potentially  qualified  job  candidates.  The  quality  of  human  resource  in  an organization highly depends on the quality of applicants attracted because organization is going to select employees from those who were attracted. </a:t>
            </a:r>
          </a:p>
        </p:txBody>
      </p:sp>
    </p:spTree>
    <p:extLst>
      <p:ext uri="{BB962C8B-B14F-4D97-AF65-F5344CB8AC3E}">
        <p14:creationId xmlns:p14="http://schemas.microsoft.com/office/powerpoint/2010/main" val="29954018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090390"/>
          </a:xfrm>
        </p:spPr>
        <p:txBody>
          <a:bodyPr>
            <a:normAutofit fontScale="90000"/>
          </a:bodyPr>
          <a:lstStyle/>
          <a:p>
            <a:pPr algn="ctr"/>
            <a:r>
              <a:rPr lang="en-US" sz="6000" b="1" dirty="0" smtClean="0"/>
              <a:t>RECRUITMENT AND SELECTION</a:t>
            </a:r>
            <a:endParaRPr lang="en-JM" sz="6000" b="1" dirty="0"/>
          </a:p>
        </p:txBody>
      </p:sp>
      <p:sp>
        <p:nvSpPr>
          <p:cNvPr id="3" name="Content Placeholder 2"/>
          <p:cNvSpPr>
            <a:spLocks noGrp="1"/>
          </p:cNvSpPr>
          <p:nvPr>
            <p:ph idx="1"/>
          </p:nvPr>
        </p:nvSpPr>
        <p:spPr>
          <a:xfrm>
            <a:off x="2589212" y="2410691"/>
            <a:ext cx="8915400" cy="4135582"/>
          </a:xfrm>
        </p:spPr>
        <p:txBody>
          <a:bodyPr>
            <a:noAutofit/>
          </a:bodyPr>
          <a:lstStyle/>
          <a:p>
            <a:r>
              <a:rPr lang="en-JM" sz="3200" dirty="0" smtClean="0">
                <a:latin typeface="Times New Roman" panose="02020603050405020304" pitchFamily="18" charset="0"/>
                <a:cs typeface="Times New Roman" panose="02020603050405020304" pitchFamily="18" charset="0"/>
              </a:rPr>
              <a:t>In </a:t>
            </a:r>
            <a:r>
              <a:rPr lang="en-JM" sz="3200" dirty="0">
                <a:latin typeface="Times New Roman" panose="02020603050405020304" pitchFamily="18" charset="0"/>
                <a:cs typeface="Times New Roman" panose="02020603050405020304" pitchFamily="18" charset="0"/>
              </a:rPr>
              <a:t>the same vein, Henry and </a:t>
            </a:r>
            <a:r>
              <a:rPr lang="en-JM" sz="3200" dirty="0" err="1">
                <a:latin typeface="Times New Roman" panose="02020603050405020304" pitchFamily="18" charset="0"/>
                <a:cs typeface="Times New Roman" panose="02020603050405020304" pitchFamily="18" charset="0"/>
              </a:rPr>
              <a:t>Temtime</a:t>
            </a:r>
            <a:r>
              <a:rPr lang="en-JM" sz="3200" dirty="0">
                <a:latin typeface="Times New Roman" panose="02020603050405020304" pitchFamily="18" charset="0"/>
                <a:cs typeface="Times New Roman" panose="02020603050405020304" pitchFamily="18" charset="0"/>
              </a:rPr>
              <a:t> (2009) construed  recruitment  as  the  entry  point  of  manpower  into  an  organization  and  the  path  an organization  must  follow  from  there  on  in  order  to  make  sure  that  they  have  attracted  the  right individuals for their culture and vibes so that the overall strategic goals are achieved . </a:t>
            </a:r>
          </a:p>
        </p:txBody>
      </p:sp>
    </p:spTree>
    <p:extLst>
      <p:ext uri="{BB962C8B-B14F-4D97-AF65-F5344CB8AC3E}">
        <p14:creationId xmlns:p14="http://schemas.microsoft.com/office/powerpoint/2010/main" val="12159664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090390"/>
          </a:xfrm>
        </p:spPr>
        <p:txBody>
          <a:bodyPr>
            <a:normAutofit fontScale="90000"/>
          </a:bodyPr>
          <a:lstStyle/>
          <a:p>
            <a:pPr algn="ctr"/>
            <a:r>
              <a:rPr lang="en-US" sz="6000" b="1" dirty="0" smtClean="0"/>
              <a:t>RECRUITMENT AND SELECTION</a:t>
            </a:r>
            <a:endParaRPr lang="en-JM" sz="6000" b="1" dirty="0"/>
          </a:p>
        </p:txBody>
      </p:sp>
      <p:sp>
        <p:nvSpPr>
          <p:cNvPr id="3" name="Content Placeholder 2"/>
          <p:cNvSpPr>
            <a:spLocks noGrp="1"/>
          </p:cNvSpPr>
          <p:nvPr>
            <p:ph idx="1"/>
          </p:nvPr>
        </p:nvSpPr>
        <p:spPr>
          <a:xfrm>
            <a:off x="2589212" y="2410691"/>
            <a:ext cx="8915400" cy="3896591"/>
          </a:xfrm>
        </p:spPr>
        <p:txBody>
          <a:bodyPr>
            <a:noAutofit/>
          </a:bodyPr>
          <a:lstStyle/>
          <a:p>
            <a:r>
              <a:rPr lang="en-JM" sz="3200" dirty="0" smtClean="0">
                <a:latin typeface="Times New Roman" panose="02020603050405020304" pitchFamily="18" charset="0"/>
                <a:cs typeface="Times New Roman" panose="02020603050405020304" pitchFamily="18" charset="0"/>
              </a:rPr>
              <a:t> Selection is the  process  by  which  specific  instruments  are  engaged  to  choose  from  the  pool  of  individuals most suitable for the job available (</a:t>
            </a:r>
            <a:r>
              <a:rPr lang="en-JM" sz="3200" dirty="0" err="1" smtClean="0">
                <a:latin typeface="Times New Roman" panose="02020603050405020304" pitchFamily="18" charset="0"/>
                <a:cs typeface="Times New Roman" panose="02020603050405020304" pitchFamily="18" charset="0"/>
              </a:rPr>
              <a:t>Ofori</a:t>
            </a:r>
            <a:r>
              <a:rPr lang="en-JM" sz="3200" dirty="0" smtClean="0">
                <a:latin typeface="Times New Roman" panose="02020603050405020304" pitchFamily="18" charset="0"/>
                <a:cs typeface="Times New Roman" panose="02020603050405020304" pitchFamily="18" charset="0"/>
              </a:rPr>
              <a:t> &amp; </a:t>
            </a:r>
            <a:r>
              <a:rPr lang="en-JM" sz="3200" dirty="0" err="1" smtClean="0">
                <a:latin typeface="Times New Roman" panose="02020603050405020304" pitchFamily="18" charset="0"/>
                <a:cs typeface="Times New Roman" panose="02020603050405020304" pitchFamily="18" charset="0"/>
              </a:rPr>
              <a:t>Aryeetey</a:t>
            </a:r>
            <a:r>
              <a:rPr lang="en-JM" sz="3200" dirty="0" smtClean="0">
                <a:latin typeface="Times New Roman" panose="02020603050405020304" pitchFamily="18" charset="0"/>
                <a:cs typeface="Times New Roman" panose="02020603050405020304" pitchFamily="18" charset="0"/>
              </a:rPr>
              <a:t>, 2011). Selection involves the use of one or more methods to assess applicant’s suitability.</a:t>
            </a:r>
            <a:endParaRPr lang="en-JM"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185154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090390"/>
          </a:xfrm>
        </p:spPr>
        <p:txBody>
          <a:bodyPr>
            <a:normAutofit fontScale="90000"/>
          </a:bodyPr>
          <a:lstStyle/>
          <a:p>
            <a:pPr algn="ctr"/>
            <a:r>
              <a:rPr lang="en-US" sz="6000" b="1" dirty="0" smtClean="0"/>
              <a:t>RECRUITMENT AND SELECTION</a:t>
            </a:r>
            <a:endParaRPr lang="en-JM" sz="6000" b="1" dirty="0"/>
          </a:p>
        </p:txBody>
      </p:sp>
      <p:sp>
        <p:nvSpPr>
          <p:cNvPr id="3" name="Content Placeholder 2"/>
          <p:cNvSpPr>
            <a:spLocks noGrp="1"/>
          </p:cNvSpPr>
          <p:nvPr>
            <p:ph idx="1"/>
          </p:nvPr>
        </p:nvSpPr>
        <p:spPr>
          <a:xfrm>
            <a:off x="2589212" y="2410691"/>
            <a:ext cx="8915400" cy="3896591"/>
          </a:xfrm>
        </p:spPr>
        <p:txBody>
          <a:bodyPr>
            <a:noAutofit/>
          </a:bodyPr>
          <a:lstStyle/>
          <a:p>
            <a:r>
              <a:rPr lang="en-JM" sz="3200" dirty="0" smtClean="0">
                <a:latin typeface="Times New Roman" panose="02020603050405020304" pitchFamily="18" charset="0"/>
                <a:cs typeface="Times New Roman" panose="02020603050405020304" pitchFamily="18" charset="0"/>
              </a:rPr>
              <a:t>In order </a:t>
            </a:r>
            <a:r>
              <a:rPr lang="en-JM" sz="3200" dirty="0">
                <a:latin typeface="Times New Roman" panose="02020603050405020304" pitchFamily="18" charset="0"/>
                <a:cs typeface="Times New Roman" panose="02020603050405020304" pitchFamily="18" charset="0"/>
              </a:rPr>
              <a:t>to make the correct selection decision and can be alternatively seen as a process of rejection as it rejects a number of applicants and select only  a  few  applicants  to  fill  the  vacancy.  Thus,  selection  function  may  be  a  negative  function rather than a positive function (</a:t>
            </a:r>
            <a:r>
              <a:rPr lang="en-JM" sz="3200" dirty="0" err="1">
                <a:latin typeface="Times New Roman" panose="02020603050405020304" pitchFamily="18" charset="0"/>
                <a:cs typeface="Times New Roman" panose="02020603050405020304" pitchFamily="18" charset="0"/>
              </a:rPr>
              <a:t>Gamage</a:t>
            </a:r>
            <a:r>
              <a:rPr lang="en-JM" sz="3200" dirty="0">
                <a:latin typeface="Times New Roman" panose="02020603050405020304" pitchFamily="18" charset="0"/>
                <a:cs typeface="Times New Roman" panose="02020603050405020304" pitchFamily="18" charset="0"/>
              </a:rPr>
              <a:t>, 2014). </a:t>
            </a:r>
          </a:p>
        </p:txBody>
      </p:sp>
    </p:spTree>
    <p:extLst>
      <p:ext uri="{BB962C8B-B14F-4D97-AF65-F5344CB8AC3E}">
        <p14:creationId xmlns:p14="http://schemas.microsoft.com/office/powerpoint/2010/main" val="11785502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ONBOARDING AND ORIENTATION</a:t>
            </a:r>
            <a:endParaRPr lang="en-JM" b="1" dirty="0"/>
          </a:p>
        </p:txBody>
      </p:sp>
      <p:sp>
        <p:nvSpPr>
          <p:cNvPr id="3" name="Content Placeholder 2"/>
          <p:cNvSpPr>
            <a:spLocks noGrp="1"/>
          </p:cNvSpPr>
          <p:nvPr>
            <p:ph idx="1"/>
          </p:nvPr>
        </p:nvSpPr>
        <p:spPr/>
        <p:txBody>
          <a:bodyPr>
            <a:noAutofit/>
          </a:bodyPr>
          <a:lstStyle/>
          <a:p>
            <a:r>
              <a:rPr lang="en-JM" sz="2800" dirty="0" err="1">
                <a:solidFill>
                  <a:srgbClr val="333333"/>
                </a:solidFill>
                <a:latin typeface="Open Sans"/>
              </a:rPr>
              <a:t>Onboarding</a:t>
            </a:r>
            <a:r>
              <a:rPr lang="en-JM" sz="2800" dirty="0">
                <a:solidFill>
                  <a:srgbClr val="333333"/>
                </a:solidFill>
                <a:latin typeface="Open Sans"/>
              </a:rPr>
              <a:t> is a strategic process of bringing a new employee to the organization and providing information, training, mentoring and coaching throughout the </a:t>
            </a:r>
            <a:r>
              <a:rPr lang="en-JM" sz="2800" dirty="0" err="1">
                <a:solidFill>
                  <a:srgbClr val="333333"/>
                </a:solidFill>
                <a:latin typeface="Open Sans"/>
              </a:rPr>
              <a:t>transition.This</a:t>
            </a:r>
            <a:r>
              <a:rPr lang="en-JM" sz="2800" dirty="0">
                <a:solidFill>
                  <a:srgbClr val="333333"/>
                </a:solidFill>
                <a:latin typeface="Open Sans"/>
              </a:rPr>
              <a:t> process begins at the acceptance of an offer and throughout the first six to twelve months of employment. The </a:t>
            </a:r>
            <a:r>
              <a:rPr lang="en-JM" sz="2800" dirty="0" err="1">
                <a:solidFill>
                  <a:srgbClr val="333333"/>
                </a:solidFill>
                <a:latin typeface="Open Sans"/>
              </a:rPr>
              <a:t>onboarding</a:t>
            </a:r>
            <a:r>
              <a:rPr lang="en-JM" sz="2800" dirty="0">
                <a:solidFill>
                  <a:srgbClr val="333333"/>
                </a:solidFill>
                <a:latin typeface="Open Sans"/>
              </a:rPr>
              <a:t> process helps to build up a good relationship between the new employee and his </a:t>
            </a:r>
            <a:r>
              <a:rPr lang="en-JM" sz="2800" dirty="0">
                <a:solidFill>
                  <a:srgbClr val="2266BB"/>
                </a:solidFill>
                <a:latin typeface="Open Sans"/>
                <a:hlinkClick r:id="rId2" tooltip="Difference Between Supervisor and Manager"/>
              </a:rPr>
              <a:t>supervisor</a:t>
            </a:r>
            <a:r>
              <a:rPr lang="en-JM" sz="2800" dirty="0">
                <a:solidFill>
                  <a:srgbClr val="333333"/>
                </a:solidFill>
                <a:latin typeface="Open Sans"/>
              </a:rPr>
              <a:t>/manager. </a:t>
            </a:r>
            <a:endParaRPr lang="en-JM" sz="2800" dirty="0"/>
          </a:p>
        </p:txBody>
      </p:sp>
    </p:spTree>
    <p:extLst>
      <p:ext uri="{BB962C8B-B14F-4D97-AF65-F5344CB8AC3E}">
        <p14:creationId xmlns:p14="http://schemas.microsoft.com/office/powerpoint/2010/main" val="18782179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ONBOARDING AND ORIENTATION</a:t>
            </a:r>
            <a:endParaRPr lang="en-JM" b="1" dirty="0"/>
          </a:p>
        </p:txBody>
      </p:sp>
      <p:sp>
        <p:nvSpPr>
          <p:cNvPr id="3" name="Content Placeholder 2"/>
          <p:cNvSpPr>
            <a:spLocks noGrp="1"/>
          </p:cNvSpPr>
          <p:nvPr>
            <p:ph idx="1"/>
          </p:nvPr>
        </p:nvSpPr>
        <p:spPr>
          <a:xfrm>
            <a:off x="2589212" y="1600200"/>
            <a:ext cx="8915400" cy="4311022"/>
          </a:xfrm>
        </p:spPr>
        <p:txBody>
          <a:bodyPr>
            <a:normAutofit fontScale="92500" lnSpcReduction="10000"/>
          </a:bodyPr>
          <a:lstStyle/>
          <a:p>
            <a:r>
              <a:rPr lang="en-JM" sz="2600" dirty="0">
                <a:solidFill>
                  <a:srgbClr val="333333"/>
                </a:solidFill>
                <a:latin typeface="Open Sans"/>
              </a:rPr>
              <a:t>The main objectives of the </a:t>
            </a:r>
            <a:r>
              <a:rPr lang="en-JM" sz="2600" dirty="0" err="1">
                <a:solidFill>
                  <a:srgbClr val="333333"/>
                </a:solidFill>
                <a:latin typeface="Open Sans"/>
              </a:rPr>
              <a:t>onboarding</a:t>
            </a:r>
            <a:r>
              <a:rPr lang="en-JM" sz="2600" dirty="0">
                <a:solidFill>
                  <a:srgbClr val="333333"/>
                </a:solidFill>
                <a:latin typeface="Open Sans"/>
              </a:rPr>
              <a:t> process can be listed as </a:t>
            </a:r>
            <a:r>
              <a:rPr lang="en-JM" sz="2600" dirty="0" smtClean="0">
                <a:solidFill>
                  <a:srgbClr val="333333"/>
                </a:solidFill>
                <a:latin typeface="Open Sans"/>
              </a:rPr>
              <a:t>follows:-</a:t>
            </a:r>
            <a:endParaRPr lang="en-JM" sz="2600" dirty="0">
              <a:solidFill>
                <a:srgbClr val="333333"/>
              </a:solidFill>
              <a:latin typeface="Open Sans"/>
            </a:endParaRPr>
          </a:p>
          <a:p>
            <a:r>
              <a:rPr lang="en-JM" sz="2600" dirty="0" smtClean="0">
                <a:solidFill>
                  <a:srgbClr val="333333"/>
                </a:solidFill>
                <a:latin typeface="Open Sans"/>
              </a:rPr>
              <a:t>To </a:t>
            </a:r>
            <a:r>
              <a:rPr lang="en-JM" sz="2600" dirty="0">
                <a:solidFill>
                  <a:srgbClr val="333333"/>
                </a:solidFill>
                <a:latin typeface="Open Sans"/>
              </a:rPr>
              <a:t>facilitate the new employee’s ability to contribute in the new role.</a:t>
            </a:r>
          </a:p>
          <a:p>
            <a:r>
              <a:rPr lang="en-JM" sz="2600" dirty="0">
                <a:solidFill>
                  <a:srgbClr val="333333"/>
                </a:solidFill>
                <a:latin typeface="Open Sans"/>
              </a:rPr>
              <a:t>• To increase the new employee’s comfort level in the new role.</a:t>
            </a:r>
          </a:p>
          <a:p>
            <a:r>
              <a:rPr lang="en-JM" sz="2600" dirty="0">
                <a:solidFill>
                  <a:srgbClr val="333333"/>
                </a:solidFill>
                <a:latin typeface="Open Sans"/>
              </a:rPr>
              <a:t>• To reinforces his/her decision to stay within the company.</a:t>
            </a:r>
          </a:p>
          <a:p>
            <a:r>
              <a:rPr lang="en-JM" sz="2600" dirty="0">
                <a:solidFill>
                  <a:srgbClr val="333333"/>
                </a:solidFill>
                <a:latin typeface="Open Sans"/>
              </a:rPr>
              <a:t>• To enhance productivity.</a:t>
            </a:r>
          </a:p>
          <a:p>
            <a:r>
              <a:rPr lang="en-JM" sz="2600" dirty="0">
                <a:solidFill>
                  <a:srgbClr val="333333"/>
                </a:solidFill>
                <a:latin typeface="Open Sans"/>
              </a:rPr>
              <a:t>• To </a:t>
            </a:r>
            <a:r>
              <a:rPr lang="en-JM" sz="2600" dirty="0" smtClean="0">
                <a:solidFill>
                  <a:srgbClr val="333333"/>
                </a:solidFill>
                <a:latin typeface="Open Sans"/>
              </a:rPr>
              <a:t>encourage towards </a:t>
            </a:r>
            <a:r>
              <a:rPr lang="en-JM" sz="2600" dirty="0">
                <a:solidFill>
                  <a:srgbClr val="333333"/>
                </a:solidFill>
                <a:latin typeface="Open Sans"/>
              </a:rPr>
              <a:t>commitment and employee engagement</a:t>
            </a:r>
            <a:r>
              <a:rPr lang="en-JM" sz="2400" dirty="0">
                <a:solidFill>
                  <a:srgbClr val="333333"/>
                </a:solidFill>
                <a:latin typeface="Open Sans"/>
              </a:rPr>
              <a:t>.</a:t>
            </a:r>
          </a:p>
          <a:p>
            <a:endParaRPr lang="en-JM" sz="2400" dirty="0"/>
          </a:p>
        </p:txBody>
      </p:sp>
    </p:spTree>
    <p:extLst>
      <p:ext uri="{BB962C8B-B14F-4D97-AF65-F5344CB8AC3E}">
        <p14:creationId xmlns:p14="http://schemas.microsoft.com/office/powerpoint/2010/main" val="33133662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92963"/>
          </a:xfrm>
        </p:spPr>
        <p:txBody>
          <a:bodyPr/>
          <a:lstStyle/>
          <a:p>
            <a:pPr algn="ctr"/>
            <a:r>
              <a:rPr lang="en-US" b="1" dirty="0" smtClean="0"/>
              <a:t>ONBOARDING AND ORIENTATION</a:t>
            </a:r>
            <a:endParaRPr lang="en-JM" b="1" dirty="0"/>
          </a:p>
        </p:txBody>
      </p:sp>
      <p:sp>
        <p:nvSpPr>
          <p:cNvPr id="3" name="Content Placeholder 2"/>
          <p:cNvSpPr>
            <a:spLocks noGrp="1"/>
          </p:cNvSpPr>
          <p:nvPr>
            <p:ph idx="1"/>
          </p:nvPr>
        </p:nvSpPr>
        <p:spPr>
          <a:xfrm>
            <a:off x="2589212" y="1392382"/>
            <a:ext cx="8915400" cy="4518840"/>
          </a:xfrm>
        </p:spPr>
        <p:txBody>
          <a:bodyPr>
            <a:normAutofit/>
          </a:bodyPr>
          <a:lstStyle/>
          <a:p>
            <a:r>
              <a:rPr lang="en-JM" sz="2400" dirty="0"/>
              <a:t>As indicated in the below diagram, the </a:t>
            </a:r>
            <a:r>
              <a:rPr lang="en-JM" sz="2400" dirty="0" err="1"/>
              <a:t>onboarding</a:t>
            </a:r>
            <a:r>
              <a:rPr lang="en-JM" sz="2400" dirty="0"/>
              <a:t> process can be elaborated as a combination of activities as preparation, orientation, integration, engagement and follow up</a:t>
            </a:r>
            <a:r>
              <a:rPr lang="en-JM" sz="2400" dirty="0" smtClean="0"/>
              <a:t>.</a:t>
            </a:r>
          </a:p>
          <a:p>
            <a:endParaRPr lang="en-JM" sz="2400" dirty="0"/>
          </a:p>
        </p:txBody>
      </p:sp>
      <p:pic>
        <p:nvPicPr>
          <p:cNvPr id="4" name="Picture 3"/>
          <p:cNvPicPr>
            <a:picLocks noChangeAspect="1"/>
          </p:cNvPicPr>
          <p:nvPr/>
        </p:nvPicPr>
        <p:blipFill>
          <a:blip r:embed="rId2"/>
          <a:stretch>
            <a:fillRect/>
          </a:stretch>
        </p:blipFill>
        <p:spPr>
          <a:xfrm>
            <a:off x="4331710" y="3049732"/>
            <a:ext cx="4505325" cy="3314700"/>
          </a:xfrm>
          <a:prstGeom prst="rect">
            <a:avLst/>
          </a:prstGeom>
        </p:spPr>
      </p:pic>
    </p:spTree>
    <p:extLst>
      <p:ext uri="{BB962C8B-B14F-4D97-AF65-F5344CB8AC3E}">
        <p14:creationId xmlns:p14="http://schemas.microsoft.com/office/powerpoint/2010/main" val="15739469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92963"/>
          </a:xfrm>
        </p:spPr>
        <p:txBody>
          <a:bodyPr/>
          <a:lstStyle/>
          <a:p>
            <a:pPr algn="ctr"/>
            <a:r>
              <a:rPr lang="en-US" b="1" dirty="0" smtClean="0"/>
              <a:t>ONBOARDING AND ORIENTATION</a:t>
            </a:r>
            <a:endParaRPr lang="en-JM" b="1" dirty="0"/>
          </a:p>
        </p:txBody>
      </p:sp>
      <p:sp>
        <p:nvSpPr>
          <p:cNvPr id="3" name="Content Placeholder 2"/>
          <p:cNvSpPr>
            <a:spLocks noGrp="1"/>
          </p:cNvSpPr>
          <p:nvPr>
            <p:ph idx="1"/>
          </p:nvPr>
        </p:nvSpPr>
        <p:spPr>
          <a:xfrm>
            <a:off x="2589212" y="1392382"/>
            <a:ext cx="8915400" cy="4518840"/>
          </a:xfrm>
        </p:spPr>
        <p:txBody>
          <a:bodyPr>
            <a:noAutofit/>
          </a:bodyPr>
          <a:lstStyle/>
          <a:p>
            <a:r>
              <a:rPr lang="en-JM" sz="3600" dirty="0">
                <a:solidFill>
                  <a:srgbClr val="333333"/>
                </a:solidFill>
                <a:latin typeface="Open Sans"/>
              </a:rPr>
              <a:t>Orientation programs are focused on introducing the company for the newly recruited employees. It provides various details of the company regarding the company policies, procedures, culture, working environment, health and safety measures, etc. </a:t>
            </a:r>
            <a:endParaRPr lang="en-JM" sz="3600" dirty="0"/>
          </a:p>
        </p:txBody>
      </p:sp>
    </p:spTree>
    <p:extLst>
      <p:ext uri="{BB962C8B-B14F-4D97-AF65-F5344CB8AC3E}">
        <p14:creationId xmlns:p14="http://schemas.microsoft.com/office/powerpoint/2010/main" val="22333207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92963"/>
          </a:xfrm>
        </p:spPr>
        <p:txBody>
          <a:bodyPr/>
          <a:lstStyle/>
          <a:p>
            <a:pPr algn="ctr"/>
            <a:r>
              <a:rPr lang="en-US" b="1" dirty="0" smtClean="0"/>
              <a:t>ONBOARDING AND ORIENTATION</a:t>
            </a:r>
            <a:endParaRPr lang="en-JM" b="1" dirty="0"/>
          </a:p>
        </p:txBody>
      </p:sp>
      <p:sp>
        <p:nvSpPr>
          <p:cNvPr id="3" name="Content Placeholder 2"/>
          <p:cNvSpPr>
            <a:spLocks noGrp="1"/>
          </p:cNvSpPr>
          <p:nvPr>
            <p:ph idx="1"/>
          </p:nvPr>
        </p:nvSpPr>
        <p:spPr>
          <a:xfrm>
            <a:off x="2589212" y="1392382"/>
            <a:ext cx="8915400" cy="4518840"/>
          </a:xfrm>
        </p:spPr>
        <p:txBody>
          <a:bodyPr>
            <a:noAutofit/>
          </a:bodyPr>
          <a:lstStyle/>
          <a:p>
            <a:r>
              <a:rPr lang="en-JM" sz="3600" dirty="0" smtClean="0">
                <a:solidFill>
                  <a:srgbClr val="333333"/>
                </a:solidFill>
                <a:latin typeface="Open Sans"/>
              </a:rPr>
              <a:t>So </a:t>
            </a:r>
            <a:r>
              <a:rPr lang="en-JM" sz="3600" dirty="0">
                <a:solidFill>
                  <a:srgbClr val="333333"/>
                </a:solidFill>
                <a:latin typeface="Open Sans"/>
              </a:rPr>
              <a:t>this program helps to provide a clear understanding of the nature of the company to its employees. Usually, the Human Resource Department of the organization is responsible for conducting the orientation programs for the newly joined </a:t>
            </a:r>
            <a:r>
              <a:rPr lang="en-JM" sz="3600" dirty="0" smtClean="0">
                <a:solidFill>
                  <a:srgbClr val="333333"/>
                </a:solidFill>
                <a:latin typeface="Open Sans"/>
              </a:rPr>
              <a:t>employees.</a:t>
            </a:r>
            <a:endParaRPr lang="en-JM" sz="3600" dirty="0"/>
          </a:p>
        </p:txBody>
      </p:sp>
    </p:spTree>
    <p:extLst>
      <p:ext uri="{BB962C8B-B14F-4D97-AF65-F5344CB8AC3E}">
        <p14:creationId xmlns:p14="http://schemas.microsoft.com/office/powerpoint/2010/main" val="39398143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92963"/>
          </a:xfrm>
        </p:spPr>
        <p:txBody>
          <a:bodyPr/>
          <a:lstStyle/>
          <a:p>
            <a:pPr algn="ctr"/>
            <a:r>
              <a:rPr lang="en-US" b="1" dirty="0" smtClean="0"/>
              <a:t>ONBOARDING AND ORIENTATION</a:t>
            </a:r>
            <a:endParaRPr lang="en-JM" b="1" dirty="0"/>
          </a:p>
        </p:txBody>
      </p:sp>
      <p:sp>
        <p:nvSpPr>
          <p:cNvPr id="3" name="Content Placeholder 2"/>
          <p:cNvSpPr>
            <a:spLocks noGrp="1"/>
          </p:cNvSpPr>
          <p:nvPr>
            <p:ph idx="1"/>
          </p:nvPr>
        </p:nvSpPr>
        <p:spPr>
          <a:xfrm>
            <a:off x="2589212" y="1392382"/>
            <a:ext cx="8915400" cy="4518840"/>
          </a:xfrm>
        </p:spPr>
        <p:txBody>
          <a:bodyPr>
            <a:noAutofit/>
          </a:bodyPr>
          <a:lstStyle/>
          <a:p>
            <a:pPr algn="just"/>
            <a:r>
              <a:rPr lang="en-JM" sz="3600" dirty="0">
                <a:solidFill>
                  <a:srgbClr val="333333"/>
                </a:solidFill>
                <a:latin typeface="Open Sans"/>
              </a:rPr>
              <a:t>It has four main objectives </a:t>
            </a:r>
            <a:r>
              <a:rPr lang="en-JM" sz="3600" dirty="0" smtClean="0">
                <a:solidFill>
                  <a:srgbClr val="333333"/>
                </a:solidFill>
                <a:latin typeface="Open Sans"/>
              </a:rPr>
              <a:t>as follows:-</a:t>
            </a:r>
            <a:endParaRPr lang="en-JM" sz="3600" dirty="0">
              <a:solidFill>
                <a:srgbClr val="333333"/>
              </a:solidFill>
              <a:latin typeface="Open Sans"/>
            </a:endParaRPr>
          </a:p>
          <a:p>
            <a:r>
              <a:rPr lang="en-JM" sz="3600" dirty="0">
                <a:solidFill>
                  <a:srgbClr val="333333"/>
                </a:solidFill>
                <a:latin typeface="Open Sans"/>
              </a:rPr>
              <a:t>• To familiarize the working conditions for the newly joined employees.</a:t>
            </a:r>
          </a:p>
          <a:p>
            <a:r>
              <a:rPr lang="en-JM" sz="3600" dirty="0">
                <a:solidFill>
                  <a:srgbClr val="333333"/>
                </a:solidFill>
                <a:latin typeface="Open Sans"/>
              </a:rPr>
              <a:t>• To establish a </a:t>
            </a:r>
            <a:r>
              <a:rPr lang="en-JM" sz="3600" dirty="0" smtClean="0">
                <a:solidFill>
                  <a:srgbClr val="333333"/>
                </a:solidFill>
                <a:latin typeface="Open Sans"/>
              </a:rPr>
              <a:t>favourable </a:t>
            </a:r>
            <a:r>
              <a:rPr lang="en-JM" sz="3600" dirty="0">
                <a:solidFill>
                  <a:srgbClr val="333333"/>
                </a:solidFill>
                <a:latin typeface="Open Sans"/>
              </a:rPr>
              <a:t>attitude about the company in the mind of the new employees.</a:t>
            </a:r>
          </a:p>
          <a:p>
            <a:endParaRPr lang="en-JM" sz="3600" dirty="0"/>
          </a:p>
        </p:txBody>
      </p:sp>
    </p:spTree>
    <p:extLst>
      <p:ext uri="{BB962C8B-B14F-4D97-AF65-F5344CB8AC3E}">
        <p14:creationId xmlns:p14="http://schemas.microsoft.com/office/powerpoint/2010/main" val="7474343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JM" b="1" dirty="0" smtClean="0"/>
              <a:t>UNIT 19: RESOURCE AND TALENT PLANNING</a:t>
            </a:r>
            <a:endParaRPr lang="en-JM" b="1" dirty="0"/>
          </a:p>
        </p:txBody>
      </p:sp>
      <p:sp>
        <p:nvSpPr>
          <p:cNvPr id="3" name="Content Placeholder 2"/>
          <p:cNvSpPr>
            <a:spLocks noGrp="1"/>
          </p:cNvSpPr>
          <p:nvPr>
            <p:ph idx="1"/>
          </p:nvPr>
        </p:nvSpPr>
        <p:spPr/>
        <p:txBody>
          <a:bodyPr/>
          <a:lstStyle/>
          <a:p>
            <a:endParaRPr lang="en-JM" dirty="0" smtClean="0"/>
          </a:p>
          <a:p>
            <a:endParaRPr lang="en-JM" dirty="0"/>
          </a:p>
          <a:p>
            <a:endParaRPr lang="en-JM" dirty="0" smtClean="0"/>
          </a:p>
          <a:p>
            <a:endParaRPr lang="en-JM" dirty="0"/>
          </a:p>
          <a:p>
            <a:endParaRPr lang="en-JM" dirty="0" smtClean="0"/>
          </a:p>
          <a:p>
            <a:endParaRPr lang="en-JM" dirty="0"/>
          </a:p>
          <a:p>
            <a:endParaRPr lang="en-JM" dirty="0" smtClean="0"/>
          </a:p>
          <a:p>
            <a:r>
              <a:rPr lang="en-JM" b="1" dirty="0" smtClean="0"/>
              <a:t>Learning Outcome 3: Apply the appropriate documents and processes which contribute to effective recruitment and selection.</a:t>
            </a:r>
            <a:endParaRPr lang="en-JM" b="1" dirty="0"/>
          </a:p>
        </p:txBody>
      </p:sp>
      <p:pic>
        <p:nvPicPr>
          <p:cNvPr id="4" name="Picture 3"/>
          <p:cNvPicPr>
            <a:picLocks noChangeAspect="1"/>
          </p:cNvPicPr>
          <p:nvPr/>
        </p:nvPicPr>
        <p:blipFill rotWithShape="1">
          <a:blip r:embed="rId2"/>
          <a:srcRect l="4216" t="23814"/>
          <a:stretch/>
        </p:blipFill>
        <p:spPr>
          <a:xfrm>
            <a:off x="4934465" y="2413686"/>
            <a:ext cx="3369274" cy="1795313"/>
          </a:xfrm>
          <a:prstGeom prst="rect">
            <a:avLst/>
          </a:prstGeom>
        </p:spPr>
      </p:pic>
    </p:spTree>
    <p:extLst>
      <p:ext uri="{BB962C8B-B14F-4D97-AF65-F5344CB8AC3E}">
        <p14:creationId xmlns:p14="http://schemas.microsoft.com/office/powerpoint/2010/main" val="39832208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92963"/>
          </a:xfrm>
        </p:spPr>
        <p:txBody>
          <a:bodyPr/>
          <a:lstStyle/>
          <a:p>
            <a:pPr algn="ctr"/>
            <a:r>
              <a:rPr lang="en-US" b="1" dirty="0" smtClean="0"/>
              <a:t>ONBOARDING AND ORIENTATION</a:t>
            </a:r>
            <a:endParaRPr lang="en-JM" b="1" dirty="0"/>
          </a:p>
        </p:txBody>
      </p:sp>
      <p:sp>
        <p:nvSpPr>
          <p:cNvPr id="3" name="Content Placeholder 2"/>
          <p:cNvSpPr>
            <a:spLocks noGrp="1"/>
          </p:cNvSpPr>
          <p:nvPr>
            <p:ph idx="1"/>
          </p:nvPr>
        </p:nvSpPr>
        <p:spPr>
          <a:xfrm>
            <a:off x="2589212" y="1392382"/>
            <a:ext cx="8915400" cy="4518840"/>
          </a:xfrm>
        </p:spPr>
        <p:txBody>
          <a:bodyPr>
            <a:noAutofit/>
          </a:bodyPr>
          <a:lstStyle/>
          <a:p>
            <a:r>
              <a:rPr lang="en-JM" sz="3600" dirty="0" smtClean="0">
                <a:solidFill>
                  <a:srgbClr val="333333"/>
                </a:solidFill>
                <a:latin typeface="Open Sans"/>
              </a:rPr>
              <a:t>• </a:t>
            </a:r>
            <a:r>
              <a:rPr lang="en-JM" sz="4000" dirty="0">
                <a:solidFill>
                  <a:srgbClr val="333333"/>
                </a:solidFill>
                <a:latin typeface="Open Sans"/>
              </a:rPr>
              <a:t>To obtain effective output from the new employee in the shortest possible time.</a:t>
            </a:r>
          </a:p>
          <a:p>
            <a:r>
              <a:rPr lang="en-JM" sz="4000" dirty="0">
                <a:solidFill>
                  <a:srgbClr val="333333"/>
                </a:solidFill>
                <a:latin typeface="Open Sans"/>
              </a:rPr>
              <a:t>• To retain the employees within the organization.</a:t>
            </a:r>
          </a:p>
          <a:p>
            <a:endParaRPr lang="en-JM" sz="3600" dirty="0"/>
          </a:p>
        </p:txBody>
      </p:sp>
    </p:spTree>
    <p:extLst>
      <p:ext uri="{BB962C8B-B14F-4D97-AF65-F5344CB8AC3E}">
        <p14:creationId xmlns:p14="http://schemas.microsoft.com/office/powerpoint/2010/main" val="21905508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92963"/>
          </a:xfrm>
        </p:spPr>
        <p:txBody>
          <a:bodyPr/>
          <a:lstStyle/>
          <a:p>
            <a:pPr algn="ctr"/>
            <a:r>
              <a:rPr lang="en-US" b="1" dirty="0" smtClean="0"/>
              <a:t>PERFORMANCE MANAGEMENT</a:t>
            </a:r>
            <a:endParaRPr lang="en-JM" b="1" dirty="0"/>
          </a:p>
        </p:txBody>
      </p:sp>
      <p:sp>
        <p:nvSpPr>
          <p:cNvPr id="3" name="Content Placeholder 2"/>
          <p:cNvSpPr>
            <a:spLocks noGrp="1"/>
          </p:cNvSpPr>
          <p:nvPr>
            <p:ph idx="1"/>
          </p:nvPr>
        </p:nvSpPr>
        <p:spPr>
          <a:xfrm>
            <a:off x="2589212" y="1392382"/>
            <a:ext cx="8915400" cy="4518840"/>
          </a:xfrm>
        </p:spPr>
        <p:txBody>
          <a:bodyPr>
            <a:noAutofit/>
          </a:bodyPr>
          <a:lstStyle/>
          <a:p>
            <a:r>
              <a:rPr lang="en-JM" sz="3200" dirty="0"/>
              <a:t>Performance management is a much broader and a complicated function of HR, as it encompasses activities such as joint goal setting, continuous progress review and frequent communication, feedback and coaching for improved performance, implementation of employee development programmes and rewarding achievements.</a:t>
            </a:r>
          </a:p>
          <a:p>
            <a:endParaRPr lang="en-JM" sz="3600" dirty="0"/>
          </a:p>
        </p:txBody>
      </p:sp>
    </p:spTree>
    <p:extLst>
      <p:ext uri="{BB962C8B-B14F-4D97-AF65-F5344CB8AC3E}">
        <p14:creationId xmlns:p14="http://schemas.microsoft.com/office/powerpoint/2010/main" val="18519051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92963"/>
          </a:xfrm>
        </p:spPr>
        <p:txBody>
          <a:bodyPr/>
          <a:lstStyle/>
          <a:p>
            <a:pPr algn="ctr"/>
            <a:r>
              <a:rPr lang="en-US" b="1" dirty="0" smtClean="0"/>
              <a:t>PERFORMANCE MANAGEMENT</a:t>
            </a:r>
            <a:endParaRPr lang="en-JM" b="1" dirty="0"/>
          </a:p>
        </p:txBody>
      </p:sp>
      <p:sp>
        <p:nvSpPr>
          <p:cNvPr id="3" name="Content Placeholder 2"/>
          <p:cNvSpPr>
            <a:spLocks noGrp="1"/>
          </p:cNvSpPr>
          <p:nvPr>
            <p:ph idx="1"/>
          </p:nvPr>
        </p:nvSpPr>
        <p:spPr>
          <a:xfrm>
            <a:off x="2589212" y="1392382"/>
            <a:ext cx="8915400" cy="4518840"/>
          </a:xfrm>
        </p:spPr>
        <p:txBody>
          <a:bodyPr>
            <a:noAutofit/>
          </a:bodyPr>
          <a:lstStyle/>
          <a:p>
            <a:r>
              <a:rPr lang="en-JM" sz="4400" dirty="0"/>
              <a:t>The process of performance management starts with the joining of a new incumbent in a system and ends when an employee quits the organization.</a:t>
            </a:r>
          </a:p>
          <a:p>
            <a:pPr marL="0" indent="0">
              <a:buNone/>
            </a:pPr>
            <a:endParaRPr lang="en-JM" sz="3600" dirty="0"/>
          </a:p>
        </p:txBody>
      </p:sp>
    </p:spTree>
    <p:extLst>
      <p:ext uri="{BB962C8B-B14F-4D97-AF65-F5344CB8AC3E}">
        <p14:creationId xmlns:p14="http://schemas.microsoft.com/office/powerpoint/2010/main" val="17647644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92963"/>
          </a:xfrm>
        </p:spPr>
        <p:txBody>
          <a:bodyPr/>
          <a:lstStyle/>
          <a:p>
            <a:pPr algn="ctr"/>
            <a:r>
              <a:rPr lang="en-US" b="1" dirty="0" smtClean="0"/>
              <a:t>PERFORMANCE MANAGEMENT</a:t>
            </a:r>
            <a:endParaRPr lang="en-JM" b="1" dirty="0"/>
          </a:p>
        </p:txBody>
      </p:sp>
      <p:sp>
        <p:nvSpPr>
          <p:cNvPr id="3" name="Content Placeholder 2"/>
          <p:cNvSpPr>
            <a:spLocks noGrp="1"/>
          </p:cNvSpPr>
          <p:nvPr>
            <p:ph idx="1"/>
          </p:nvPr>
        </p:nvSpPr>
        <p:spPr>
          <a:xfrm>
            <a:off x="2589212" y="1392382"/>
            <a:ext cx="8915400" cy="4518840"/>
          </a:xfrm>
        </p:spPr>
        <p:txBody>
          <a:bodyPr>
            <a:noAutofit/>
          </a:bodyPr>
          <a:lstStyle/>
          <a:p>
            <a:r>
              <a:rPr lang="en-JM" sz="3600" dirty="0" smtClean="0"/>
              <a:t>Performance </a:t>
            </a:r>
            <a:r>
              <a:rPr lang="en-JM" sz="3600" dirty="0"/>
              <a:t>management can be regarded as a systematic process by which the overall performance of an organization can be improved by improving the performance of individuals within a team framework. </a:t>
            </a:r>
          </a:p>
        </p:txBody>
      </p:sp>
    </p:spTree>
    <p:extLst>
      <p:ext uri="{BB962C8B-B14F-4D97-AF65-F5344CB8AC3E}">
        <p14:creationId xmlns:p14="http://schemas.microsoft.com/office/powerpoint/2010/main" val="30694326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92963"/>
          </a:xfrm>
        </p:spPr>
        <p:txBody>
          <a:bodyPr/>
          <a:lstStyle/>
          <a:p>
            <a:pPr algn="ctr"/>
            <a:r>
              <a:rPr lang="en-US" b="1" dirty="0" smtClean="0"/>
              <a:t>PERFORMANCE MANAGEMENT</a:t>
            </a:r>
            <a:endParaRPr lang="en-JM" b="1" dirty="0"/>
          </a:p>
        </p:txBody>
      </p:sp>
      <p:sp>
        <p:nvSpPr>
          <p:cNvPr id="3" name="Content Placeholder 2"/>
          <p:cNvSpPr>
            <a:spLocks noGrp="1"/>
          </p:cNvSpPr>
          <p:nvPr>
            <p:ph idx="1"/>
          </p:nvPr>
        </p:nvSpPr>
        <p:spPr>
          <a:xfrm>
            <a:off x="2589212" y="1392382"/>
            <a:ext cx="8915400" cy="4518840"/>
          </a:xfrm>
        </p:spPr>
        <p:txBody>
          <a:bodyPr>
            <a:noAutofit/>
          </a:bodyPr>
          <a:lstStyle/>
          <a:p>
            <a:r>
              <a:rPr lang="en-JM" sz="3600" dirty="0" smtClean="0"/>
              <a:t>It </a:t>
            </a:r>
            <a:r>
              <a:rPr lang="en-JM" sz="3600" dirty="0"/>
              <a:t>is a means for promoting superior performance by communicating expectations, defining roles within a required competence framework and establishing achievable benchmarks.</a:t>
            </a:r>
          </a:p>
          <a:p>
            <a:endParaRPr lang="en-JM" sz="3600" dirty="0"/>
          </a:p>
        </p:txBody>
      </p:sp>
    </p:spTree>
    <p:extLst>
      <p:ext uri="{BB962C8B-B14F-4D97-AF65-F5344CB8AC3E}">
        <p14:creationId xmlns:p14="http://schemas.microsoft.com/office/powerpoint/2010/main" val="18052753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92963"/>
          </a:xfrm>
        </p:spPr>
        <p:txBody>
          <a:bodyPr/>
          <a:lstStyle/>
          <a:p>
            <a:pPr algn="ctr"/>
            <a:r>
              <a:rPr lang="en-US" b="1" dirty="0" smtClean="0"/>
              <a:t>PERFORMANCE MANAGEMENT</a:t>
            </a:r>
            <a:endParaRPr lang="en-JM" b="1" dirty="0"/>
          </a:p>
        </p:txBody>
      </p:sp>
      <p:sp>
        <p:nvSpPr>
          <p:cNvPr id="3" name="Content Placeholder 2"/>
          <p:cNvSpPr>
            <a:spLocks noGrp="1"/>
          </p:cNvSpPr>
          <p:nvPr>
            <p:ph idx="1"/>
          </p:nvPr>
        </p:nvSpPr>
        <p:spPr>
          <a:xfrm>
            <a:off x="2589212" y="1392382"/>
            <a:ext cx="8915400" cy="4518840"/>
          </a:xfrm>
        </p:spPr>
        <p:txBody>
          <a:bodyPr>
            <a:noAutofit/>
          </a:bodyPr>
          <a:lstStyle/>
          <a:p>
            <a:r>
              <a:rPr lang="en-JM" sz="3600" dirty="0" smtClean="0"/>
              <a:t>According </a:t>
            </a:r>
            <a:r>
              <a:rPr lang="en-JM" sz="3600" dirty="0"/>
              <a:t>to Armstrong and Baron (1998), Performance Management is both a strategic and an integrated approach to delivering successful results in organizations by improving the performance and developing the capabilities of teams and individuals.</a:t>
            </a:r>
          </a:p>
        </p:txBody>
      </p:sp>
    </p:spTree>
    <p:extLst>
      <p:ext uri="{BB962C8B-B14F-4D97-AF65-F5344CB8AC3E}">
        <p14:creationId xmlns:p14="http://schemas.microsoft.com/office/powerpoint/2010/main" val="34641686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SUCESSION PLANNING</a:t>
            </a:r>
            <a:endParaRPr lang="en-JM" b="1" dirty="0"/>
          </a:p>
        </p:txBody>
      </p:sp>
      <p:sp>
        <p:nvSpPr>
          <p:cNvPr id="3" name="Content Placeholder 2"/>
          <p:cNvSpPr>
            <a:spLocks noGrp="1"/>
          </p:cNvSpPr>
          <p:nvPr>
            <p:ph idx="1"/>
          </p:nvPr>
        </p:nvSpPr>
        <p:spPr/>
        <p:txBody>
          <a:bodyPr/>
          <a:lstStyle/>
          <a:p>
            <a:r>
              <a:rPr lang="en-JM" sz="3200" dirty="0"/>
              <a:t>Succession planning is the process whereby an organization ensures that employees are recruited and developed to fill each key role within the company. In this process, you ensure that you will never have a key role open for which another employee is not prepared</a:t>
            </a:r>
            <a:r>
              <a:rPr lang="en-JM" sz="2400" dirty="0"/>
              <a:t>. </a:t>
            </a:r>
            <a:endParaRPr lang="en-JM" dirty="0"/>
          </a:p>
        </p:txBody>
      </p:sp>
    </p:spTree>
    <p:extLst>
      <p:ext uri="{BB962C8B-B14F-4D97-AF65-F5344CB8AC3E}">
        <p14:creationId xmlns:p14="http://schemas.microsoft.com/office/powerpoint/2010/main" val="1269742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SUCESSION PLANNING</a:t>
            </a:r>
            <a:endParaRPr lang="en-JM" b="1" dirty="0"/>
          </a:p>
        </p:txBody>
      </p:sp>
      <p:sp>
        <p:nvSpPr>
          <p:cNvPr id="3" name="Content Placeholder 2"/>
          <p:cNvSpPr>
            <a:spLocks noGrp="1"/>
          </p:cNvSpPr>
          <p:nvPr>
            <p:ph idx="1"/>
          </p:nvPr>
        </p:nvSpPr>
        <p:spPr/>
        <p:txBody>
          <a:bodyPr>
            <a:noAutofit/>
          </a:bodyPr>
          <a:lstStyle/>
          <a:p>
            <a:r>
              <a:rPr lang="en-JM" sz="3200" dirty="0" smtClean="0"/>
              <a:t>Through </a:t>
            </a:r>
            <a:r>
              <a:rPr lang="en-JM" sz="3200" dirty="0"/>
              <a:t>your succession planning process, you recruit superior employees, develop their knowledge, skills, and abilities, and prepare them for advancement or promotion into ever more challenging roles in your organization</a:t>
            </a:r>
            <a:r>
              <a:rPr lang="en-JM" sz="2400" dirty="0"/>
              <a:t>.</a:t>
            </a:r>
          </a:p>
        </p:txBody>
      </p:sp>
    </p:spTree>
    <p:extLst>
      <p:ext uri="{BB962C8B-B14F-4D97-AF65-F5344CB8AC3E}">
        <p14:creationId xmlns:p14="http://schemas.microsoft.com/office/powerpoint/2010/main" val="20532428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SUCESSION PLANNING</a:t>
            </a:r>
            <a:endParaRPr lang="en-JM" b="1" dirty="0"/>
          </a:p>
        </p:txBody>
      </p:sp>
      <p:sp>
        <p:nvSpPr>
          <p:cNvPr id="3" name="Content Placeholder 2"/>
          <p:cNvSpPr>
            <a:spLocks noGrp="1"/>
          </p:cNvSpPr>
          <p:nvPr>
            <p:ph idx="1"/>
          </p:nvPr>
        </p:nvSpPr>
        <p:spPr/>
        <p:txBody>
          <a:bodyPr>
            <a:noAutofit/>
          </a:bodyPr>
          <a:lstStyle/>
          <a:p>
            <a:r>
              <a:rPr lang="en-JM" sz="2800" dirty="0"/>
              <a:t>The preparation for the employee's next role may also include transfers to different jobs or departments and on-the-job shadowing so the employee has a chance to observe various jobs in action.</a:t>
            </a:r>
          </a:p>
          <a:p>
            <a:r>
              <a:rPr lang="en-JM" sz="2800" dirty="0" smtClean="0"/>
              <a:t>Actively </a:t>
            </a:r>
            <a:r>
              <a:rPr lang="en-JM" sz="2800" dirty="0"/>
              <a:t>pursuing succession planning ensures that employees are constantly developed to fill each needed role in your organization. </a:t>
            </a:r>
          </a:p>
        </p:txBody>
      </p:sp>
    </p:spTree>
    <p:extLst>
      <p:ext uri="{BB962C8B-B14F-4D97-AF65-F5344CB8AC3E}">
        <p14:creationId xmlns:p14="http://schemas.microsoft.com/office/powerpoint/2010/main" val="34828263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SUCESSION PLANNING</a:t>
            </a:r>
            <a:endParaRPr lang="en-JM" b="1" dirty="0"/>
          </a:p>
        </p:txBody>
      </p:sp>
      <p:sp>
        <p:nvSpPr>
          <p:cNvPr id="3" name="Content Placeholder 2"/>
          <p:cNvSpPr>
            <a:spLocks noGrp="1"/>
          </p:cNvSpPr>
          <p:nvPr>
            <p:ph idx="1"/>
          </p:nvPr>
        </p:nvSpPr>
        <p:spPr/>
        <p:txBody>
          <a:bodyPr>
            <a:noAutofit/>
          </a:bodyPr>
          <a:lstStyle/>
          <a:p>
            <a:r>
              <a:rPr lang="en-JM" sz="2800" dirty="0" smtClean="0"/>
              <a:t>As </a:t>
            </a:r>
            <a:r>
              <a:rPr lang="en-JM" sz="2800" dirty="0"/>
              <a:t>your organization expands, loses key employees, provides promotional job opportunities and increases sales, your succession planning guarantees that you have employees on hand ready and waiting to fill the new roles.</a:t>
            </a:r>
          </a:p>
        </p:txBody>
      </p:sp>
    </p:spTree>
    <p:extLst>
      <p:ext uri="{BB962C8B-B14F-4D97-AF65-F5344CB8AC3E}">
        <p14:creationId xmlns:p14="http://schemas.microsoft.com/office/powerpoint/2010/main" val="8561121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JM" b="1" dirty="0" smtClean="0"/>
              <a:t>THE BASIC SYLLABUS</a:t>
            </a:r>
            <a:endParaRPr lang="en-JM" b="1" dirty="0"/>
          </a:p>
        </p:txBody>
      </p:sp>
      <p:sp>
        <p:nvSpPr>
          <p:cNvPr id="3" name="Content Placeholder 2"/>
          <p:cNvSpPr>
            <a:spLocks noGrp="1"/>
          </p:cNvSpPr>
          <p:nvPr>
            <p:ph idx="1"/>
          </p:nvPr>
        </p:nvSpPr>
        <p:spPr/>
        <p:txBody>
          <a:bodyPr>
            <a:noAutofit/>
          </a:bodyPr>
          <a:lstStyle/>
          <a:p>
            <a:r>
              <a:rPr lang="en-JM" sz="2400" b="1" dirty="0"/>
              <a:t>1. Analyse labour market trends and appropriate legal requirements which </a:t>
            </a:r>
            <a:r>
              <a:rPr lang="en-JM" sz="2400" b="1" dirty="0" smtClean="0"/>
              <a:t>influence workforce </a:t>
            </a:r>
            <a:r>
              <a:rPr lang="en-JM" sz="2400" b="1" dirty="0"/>
              <a:t>planning.</a:t>
            </a:r>
          </a:p>
          <a:p>
            <a:r>
              <a:rPr lang="en-JM" sz="2400" b="1" dirty="0"/>
              <a:t>2. Determine current and anticipated skills requirements in varying contexts.</a:t>
            </a:r>
          </a:p>
          <a:p>
            <a:r>
              <a:rPr lang="en-JM" sz="2400" b="1" dirty="0"/>
              <a:t>3. Apply the appropriate documents and processes which contribute to effective </a:t>
            </a:r>
            <a:r>
              <a:rPr lang="en-JM" sz="2400" b="1" dirty="0" smtClean="0"/>
              <a:t>recruitment and </a:t>
            </a:r>
            <a:r>
              <a:rPr lang="en-JM" sz="2400" b="1" dirty="0"/>
              <a:t>selection.</a:t>
            </a:r>
          </a:p>
          <a:p>
            <a:r>
              <a:rPr lang="en-JM" sz="2400" b="1" dirty="0"/>
              <a:t>4. Evaluate how to manage the human resource life-cycle within the context of a </a:t>
            </a:r>
            <a:r>
              <a:rPr lang="en-JM" sz="2400" b="1" dirty="0" smtClean="0"/>
              <a:t>HR strategy</a:t>
            </a:r>
            <a:r>
              <a:rPr lang="en-JM" sz="2400" b="1" dirty="0"/>
              <a:t>. </a:t>
            </a:r>
          </a:p>
        </p:txBody>
      </p:sp>
    </p:spTree>
    <p:extLst>
      <p:ext uri="{BB962C8B-B14F-4D97-AF65-F5344CB8AC3E}">
        <p14:creationId xmlns:p14="http://schemas.microsoft.com/office/powerpoint/2010/main" val="252749179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t>EXIT AND TRANSITION</a:t>
            </a:r>
            <a:endParaRPr lang="en-JM" sz="4000" b="1" dirty="0"/>
          </a:p>
        </p:txBody>
      </p:sp>
      <p:sp>
        <p:nvSpPr>
          <p:cNvPr id="3" name="Content Placeholder 2"/>
          <p:cNvSpPr>
            <a:spLocks noGrp="1"/>
          </p:cNvSpPr>
          <p:nvPr>
            <p:ph idx="1"/>
          </p:nvPr>
        </p:nvSpPr>
        <p:spPr>
          <a:xfrm>
            <a:off x="2589212" y="1776845"/>
            <a:ext cx="8915400" cy="4134377"/>
          </a:xfrm>
        </p:spPr>
        <p:txBody>
          <a:bodyPr>
            <a:noAutofit/>
          </a:bodyPr>
          <a:lstStyle/>
          <a:p>
            <a:r>
              <a:rPr lang="en-JM" sz="3200" dirty="0"/>
              <a:t>The first step in the transition process is to hire qualified human resources staff to manage the exit, employment and orientation of your workforce. They’ll assess the new needs of your business and </a:t>
            </a:r>
            <a:r>
              <a:rPr lang="en-JM" sz="3200" dirty="0" err="1"/>
              <a:t>analyze</a:t>
            </a:r>
            <a:r>
              <a:rPr lang="en-JM" sz="3200" dirty="0"/>
              <a:t> the skills and expertise of your existing staff. </a:t>
            </a:r>
            <a:endParaRPr lang="en-JM" sz="2400" dirty="0"/>
          </a:p>
        </p:txBody>
      </p:sp>
    </p:spTree>
    <p:extLst>
      <p:ext uri="{BB962C8B-B14F-4D97-AF65-F5344CB8AC3E}">
        <p14:creationId xmlns:p14="http://schemas.microsoft.com/office/powerpoint/2010/main" val="20322925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t>EXIT AND TRANSITION</a:t>
            </a:r>
            <a:endParaRPr lang="en-JM" sz="4000" b="1" dirty="0"/>
          </a:p>
        </p:txBody>
      </p:sp>
      <p:sp>
        <p:nvSpPr>
          <p:cNvPr id="3" name="Content Placeholder 2"/>
          <p:cNvSpPr>
            <a:spLocks noGrp="1"/>
          </p:cNvSpPr>
          <p:nvPr>
            <p:ph idx="1"/>
          </p:nvPr>
        </p:nvSpPr>
        <p:spPr/>
        <p:txBody>
          <a:bodyPr>
            <a:normAutofit fontScale="92500" lnSpcReduction="10000"/>
          </a:bodyPr>
          <a:lstStyle/>
          <a:p>
            <a:r>
              <a:rPr lang="en-JM" sz="2800" dirty="0"/>
              <a:t>They’ll likely retain employees willing to take on new responsibilities, as well as those with extensive experience working with your company. </a:t>
            </a:r>
          </a:p>
          <a:p>
            <a:r>
              <a:rPr lang="en-JM" sz="2800" dirty="0" smtClean="0"/>
              <a:t>Even </a:t>
            </a:r>
            <a:r>
              <a:rPr lang="en-JM" sz="2800" dirty="0"/>
              <a:t>if employees don't have the necessary qualifications, it can be advantageous to retain them, because they strive to work harder, advance their skills and move to better positions within your company. Your HR transition personnel can make this assessment</a:t>
            </a:r>
            <a:r>
              <a:rPr lang="en-JM" sz="2000" dirty="0"/>
              <a:t>.</a:t>
            </a:r>
          </a:p>
        </p:txBody>
      </p:sp>
    </p:spTree>
    <p:extLst>
      <p:ext uri="{BB962C8B-B14F-4D97-AF65-F5344CB8AC3E}">
        <p14:creationId xmlns:p14="http://schemas.microsoft.com/office/powerpoint/2010/main" val="29743226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t>EXIT AND TRANSITION</a:t>
            </a:r>
            <a:endParaRPr lang="en-JM" sz="4000" b="1" dirty="0"/>
          </a:p>
        </p:txBody>
      </p:sp>
      <p:sp>
        <p:nvSpPr>
          <p:cNvPr id="3" name="Content Placeholder 2"/>
          <p:cNvSpPr>
            <a:spLocks noGrp="1"/>
          </p:cNvSpPr>
          <p:nvPr>
            <p:ph idx="1"/>
          </p:nvPr>
        </p:nvSpPr>
        <p:spPr>
          <a:xfrm>
            <a:off x="2589212" y="1506682"/>
            <a:ext cx="8915400" cy="4404540"/>
          </a:xfrm>
        </p:spPr>
        <p:txBody>
          <a:bodyPr>
            <a:noAutofit/>
          </a:bodyPr>
          <a:lstStyle/>
          <a:p>
            <a:r>
              <a:rPr lang="en-JM" sz="2400" dirty="0"/>
              <a:t>An exit interview is a valuable opportunity to learn from a departing employee about their working </a:t>
            </a:r>
            <a:r>
              <a:rPr lang="en-JM" sz="2400" dirty="0" smtClean="0"/>
              <a:t>experience. If </a:t>
            </a:r>
            <a:r>
              <a:rPr lang="en-JM" sz="2400" dirty="0"/>
              <a:t>an employee requests, an exit interview may be conducted by the Human Resources </a:t>
            </a:r>
            <a:r>
              <a:rPr lang="en-JM" sz="2400" dirty="0" smtClean="0"/>
              <a:t>Unit. </a:t>
            </a:r>
          </a:p>
          <a:p>
            <a:r>
              <a:rPr lang="en-JM" sz="2400" dirty="0"/>
              <a:t>A critical part of the end-of-employment transition is to obtain from the departing employee a summary of project work, process documentation, location of files (physical and electronic) and any other items related to the transfer of knowledge before the employee’s departure.  Equally important to remaining employees is the fair and effective transfer of the workload for which the departing employee was responsible. </a:t>
            </a:r>
          </a:p>
        </p:txBody>
      </p:sp>
    </p:spTree>
    <p:extLst>
      <p:ext uri="{BB962C8B-B14F-4D97-AF65-F5344CB8AC3E}">
        <p14:creationId xmlns:p14="http://schemas.microsoft.com/office/powerpoint/2010/main" val="20123398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t>EXIT AND TRANSITION</a:t>
            </a:r>
            <a:endParaRPr lang="en-JM" sz="4000" b="1" dirty="0"/>
          </a:p>
        </p:txBody>
      </p:sp>
      <p:sp>
        <p:nvSpPr>
          <p:cNvPr id="3" name="Content Placeholder 2"/>
          <p:cNvSpPr>
            <a:spLocks noGrp="1"/>
          </p:cNvSpPr>
          <p:nvPr>
            <p:ph idx="1"/>
          </p:nvPr>
        </p:nvSpPr>
        <p:spPr>
          <a:xfrm>
            <a:off x="2589212" y="2133600"/>
            <a:ext cx="8915400" cy="4017818"/>
          </a:xfrm>
        </p:spPr>
        <p:txBody>
          <a:bodyPr>
            <a:noAutofit/>
          </a:bodyPr>
          <a:lstStyle/>
          <a:p>
            <a:r>
              <a:rPr lang="en-JM" sz="2800" dirty="0" smtClean="0"/>
              <a:t>An </a:t>
            </a:r>
            <a:r>
              <a:rPr lang="en-JM" sz="2800" dirty="0"/>
              <a:t>orderly but comprehensive work transition plan is critical and should include</a:t>
            </a:r>
            <a:r>
              <a:rPr lang="en-JM" sz="2800" dirty="0" smtClean="0"/>
              <a:t>:</a:t>
            </a:r>
          </a:p>
          <a:p>
            <a:r>
              <a:rPr lang="en-JM" sz="2800" dirty="0" smtClean="0"/>
              <a:t> </a:t>
            </a:r>
            <a:r>
              <a:rPr lang="en-JM" sz="2800" dirty="0"/>
              <a:t>• A timeline and responsibilities- clarity around gradual or immediate transition of work as well as clarity around interim or long-term </a:t>
            </a:r>
            <a:r>
              <a:rPr lang="en-JM" sz="2800" dirty="0" smtClean="0"/>
              <a:t>responsibility.</a:t>
            </a:r>
          </a:p>
          <a:p>
            <a:r>
              <a:rPr lang="en-JM" sz="2800" dirty="0" smtClean="0"/>
              <a:t>• </a:t>
            </a:r>
            <a:r>
              <a:rPr lang="en-JM" sz="2800" dirty="0"/>
              <a:t>Training responsibilities –supervisor, employee covering the responsibility or technical </a:t>
            </a:r>
            <a:r>
              <a:rPr lang="en-JM" sz="2800" dirty="0" smtClean="0"/>
              <a:t>specialist.</a:t>
            </a:r>
          </a:p>
          <a:p>
            <a:pPr marL="0" indent="0">
              <a:buNone/>
            </a:pPr>
            <a:endParaRPr lang="en-JM" sz="2800" dirty="0"/>
          </a:p>
        </p:txBody>
      </p:sp>
    </p:spTree>
    <p:extLst>
      <p:ext uri="{BB962C8B-B14F-4D97-AF65-F5344CB8AC3E}">
        <p14:creationId xmlns:p14="http://schemas.microsoft.com/office/powerpoint/2010/main" val="299392994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t>EXIT AND TRANSITION</a:t>
            </a:r>
            <a:endParaRPr lang="en-JM" sz="4000" b="1" dirty="0"/>
          </a:p>
        </p:txBody>
      </p:sp>
      <p:sp>
        <p:nvSpPr>
          <p:cNvPr id="3" name="Content Placeholder 2"/>
          <p:cNvSpPr>
            <a:spLocks noGrp="1"/>
          </p:cNvSpPr>
          <p:nvPr>
            <p:ph idx="1"/>
          </p:nvPr>
        </p:nvSpPr>
        <p:spPr/>
        <p:txBody>
          <a:bodyPr>
            <a:normAutofit/>
          </a:bodyPr>
          <a:lstStyle/>
          <a:p>
            <a:r>
              <a:rPr lang="en-JM" sz="2800" dirty="0" smtClean="0"/>
              <a:t>• </a:t>
            </a:r>
            <a:r>
              <a:rPr lang="en-JM" sz="2800" dirty="0"/>
              <a:t>Communication of plan – department, co-workers and campus </a:t>
            </a:r>
            <a:r>
              <a:rPr lang="en-JM" sz="2800" dirty="0" smtClean="0"/>
              <a:t>colleagues.</a:t>
            </a:r>
          </a:p>
          <a:p>
            <a:r>
              <a:rPr lang="en-JM" sz="2800" dirty="0" smtClean="0"/>
              <a:t> </a:t>
            </a:r>
            <a:r>
              <a:rPr lang="en-JM" sz="2800" dirty="0"/>
              <a:t>• Communication with ITS to ensure appropriate imaging and/or copying of the departing employees electronic files, email or hard drive are completed where applicable o This needs to begin immediately after the employee submits </a:t>
            </a:r>
            <a:r>
              <a:rPr lang="en-JM" sz="2800" dirty="0" smtClean="0"/>
              <a:t>resignation. </a:t>
            </a:r>
            <a:endParaRPr lang="en-JM" sz="2800" dirty="0"/>
          </a:p>
        </p:txBody>
      </p:sp>
    </p:spTree>
    <p:extLst>
      <p:ext uri="{BB962C8B-B14F-4D97-AF65-F5344CB8AC3E}">
        <p14:creationId xmlns:p14="http://schemas.microsoft.com/office/powerpoint/2010/main" val="114230685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JM" sz="6000" b="1" dirty="0" smtClean="0"/>
              <a:t>REFERENCES</a:t>
            </a:r>
            <a:endParaRPr lang="en-JM" sz="6000" b="1" dirty="0"/>
          </a:p>
        </p:txBody>
      </p:sp>
      <p:sp>
        <p:nvSpPr>
          <p:cNvPr id="3" name="Content Placeholder 2"/>
          <p:cNvSpPr>
            <a:spLocks noGrp="1"/>
          </p:cNvSpPr>
          <p:nvPr>
            <p:ph idx="1"/>
          </p:nvPr>
        </p:nvSpPr>
        <p:spPr>
          <a:xfrm>
            <a:off x="2224216" y="2092410"/>
            <a:ext cx="9486342" cy="4236027"/>
          </a:xfrm>
        </p:spPr>
        <p:txBody>
          <a:bodyPr>
            <a:normAutofit/>
          </a:bodyPr>
          <a:lstStyle/>
          <a:p>
            <a:r>
              <a:rPr lang="en-JM" dirty="0">
                <a:latin typeface="Times New Roman" panose="02020603050405020304" pitchFamily="18" charset="0"/>
                <a:cs typeface="Times New Roman" panose="02020603050405020304" pitchFamily="18" charset="0"/>
              </a:rPr>
              <a:t>Amanet.org. (2017). Strategic Talent Management. [online] Available at: http://www.amanet.org/training/articles/strategic-talent-management.aspx [Accessed 18 Nov. 2017].</a:t>
            </a:r>
            <a:endParaRPr lang="en-JM" dirty="0" smtClean="0">
              <a:latin typeface="Times New Roman" panose="02020603050405020304" pitchFamily="18" charset="0"/>
              <a:cs typeface="Times New Roman" panose="02020603050405020304" pitchFamily="18" charset="0"/>
            </a:endParaRPr>
          </a:p>
          <a:p>
            <a:r>
              <a:rPr lang="en-JM" dirty="0" smtClean="0">
                <a:latin typeface="Times New Roman" panose="02020603050405020304" pitchFamily="18" charset="0"/>
                <a:cs typeface="Times New Roman" panose="02020603050405020304" pitchFamily="18" charset="0"/>
              </a:rPr>
              <a:t>LLP</a:t>
            </a:r>
            <a:r>
              <a:rPr lang="en-JM" dirty="0">
                <a:latin typeface="Times New Roman" panose="02020603050405020304" pitchFamily="18" charset="0"/>
                <a:cs typeface="Times New Roman" panose="02020603050405020304" pitchFamily="18" charset="0"/>
              </a:rPr>
              <a:t>, B. (2017). Recruitment and selection Recruitment and selection business studies and business </a:t>
            </a:r>
            <a:r>
              <a:rPr lang="en-JM" dirty="0" err="1">
                <a:latin typeface="Times New Roman" panose="02020603050405020304" pitchFamily="18" charset="0"/>
                <a:cs typeface="Times New Roman" panose="02020603050405020304" pitchFamily="18" charset="0"/>
              </a:rPr>
              <a:t>english</a:t>
            </a:r>
            <a:r>
              <a:rPr lang="en-JM" dirty="0">
                <a:latin typeface="Times New Roman" panose="02020603050405020304" pitchFamily="18" charset="0"/>
                <a:cs typeface="Times New Roman" panose="02020603050405020304" pitchFamily="18" charset="0"/>
              </a:rPr>
              <a:t> | Business Case Studies. [online] Businesscasestudies.co.uk. Available at: http://businesscasestudies.co.uk/business-theory/people/recruitment-and-selection.html [Accessed 18 Nov. 2017</a:t>
            </a:r>
            <a:r>
              <a:rPr lang="en-JM" dirty="0" smtClean="0">
                <a:latin typeface="Times New Roman" panose="02020603050405020304" pitchFamily="18" charset="0"/>
                <a:cs typeface="Times New Roman" panose="02020603050405020304" pitchFamily="18" charset="0"/>
              </a:rPr>
              <a:t>].</a:t>
            </a:r>
          </a:p>
          <a:p>
            <a:r>
              <a:rPr lang="en-JM" dirty="0" smtClean="0">
                <a:latin typeface="Times New Roman" panose="02020603050405020304" pitchFamily="18" charset="0"/>
                <a:cs typeface="Times New Roman" panose="02020603050405020304" pitchFamily="18" charset="0"/>
              </a:rPr>
              <a:t> </a:t>
            </a:r>
            <a:r>
              <a:rPr lang="en-JM" dirty="0">
                <a:latin typeface="Times New Roman" panose="02020603050405020304" pitchFamily="18" charset="0"/>
                <a:cs typeface="Times New Roman" panose="02020603050405020304" pitchFamily="18" charset="0"/>
              </a:rPr>
              <a:t>Differencebetween.com. (2017). Difference Between </a:t>
            </a:r>
            <a:r>
              <a:rPr lang="en-JM" dirty="0" err="1">
                <a:latin typeface="Times New Roman" panose="02020603050405020304" pitchFamily="18" charset="0"/>
                <a:cs typeface="Times New Roman" panose="02020603050405020304" pitchFamily="18" charset="0"/>
              </a:rPr>
              <a:t>Onboarding</a:t>
            </a:r>
            <a:r>
              <a:rPr lang="en-JM" dirty="0">
                <a:latin typeface="Times New Roman" panose="02020603050405020304" pitchFamily="18" charset="0"/>
                <a:cs typeface="Times New Roman" panose="02020603050405020304" pitchFamily="18" charset="0"/>
              </a:rPr>
              <a:t> and Orientation | </a:t>
            </a:r>
            <a:r>
              <a:rPr lang="en-JM" dirty="0" err="1">
                <a:latin typeface="Times New Roman" panose="02020603050405020304" pitchFamily="18" charset="0"/>
                <a:cs typeface="Times New Roman" panose="02020603050405020304" pitchFamily="18" charset="0"/>
              </a:rPr>
              <a:t>Onboarding</a:t>
            </a:r>
            <a:r>
              <a:rPr lang="en-JM" dirty="0">
                <a:latin typeface="Times New Roman" panose="02020603050405020304" pitchFamily="18" charset="0"/>
                <a:cs typeface="Times New Roman" panose="02020603050405020304" pitchFamily="18" charset="0"/>
              </a:rPr>
              <a:t> vs Orientation. [online] Available at: http://www.differencebetween.com/difference-between-onboarding-and-vs-orientation [Accessed 18 Nov. 2017</a:t>
            </a:r>
            <a:r>
              <a:rPr lang="en-JM" dirty="0" smtClean="0">
                <a:latin typeface="Times New Roman" panose="02020603050405020304" pitchFamily="18" charset="0"/>
                <a:cs typeface="Times New Roman" panose="02020603050405020304" pitchFamily="18" charset="0"/>
              </a:rPr>
              <a:t>].</a:t>
            </a:r>
          </a:p>
          <a:p>
            <a:r>
              <a:rPr lang="en-JM" dirty="0">
                <a:latin typeface="Times New Roman" panose="02020603050405020304" pitchFamily="18" charset="0"/>
                <a:cs typeface="Times New Roman" panose="02020603050405020304" pitchFamily="18" charset="0"/>
              </a:rPr>
              <a:t> Managementstudyguide.com. (2017). Performance Management - Meaning, System and Process. [online] Available at: http://managementstudyguide.com/performance-management.htm [Accessed 18 Nov. 2017].</a:t>
            </a:r>
          </a:p>
        </p:txBody>
      </p:sp>
    </p:spTree>
    <p:extLst>
      <p:ext uri="{BB962C8B-B14F-4D97-AF65-F5344CB8AC3E}">
        <p14:creationId xmlns:p14="http://schemas.microsoft.com/office/powerpoint/2010/main" val="364750338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JM" sz="6000" b="1" dirty="0" smtClean="0"/>
              <a:t>REFERENCES</a:t>
            </a:r>
            <a:endParaRPr lang="en-JM" sz="6000" b="1" dirty="0"/>
          </a:p>
        </p:txBody>
      </p:sp>
      <p:sp>
        <p:nvSpPr>
          <p:cNvPr id="3" name="Content Placeholder 2"/>
          <p:cNvSpPr>
            <a:spLocks noGrp="1"/>
          </p:cNvSpPr>
          <p:nvPr>
            <p:ph idx="1"/>
          </p:nvPr>
        </p:nvSpPr>
        <p:spPr>
          <a:xfrm>
            <a:off x="2224216" y="2092410"/>
            <a:ext cx="9486342" cy="4236027"/>
          </a:xfrm>
        </p:spPr>
        <p:txBody>
          <a:bodyPr>
            <a:normAutofit/>
          </a:bodyPr>
          <a:lstStyle/>
          <a:p>
            <a:r>
              <a:rPr lang="en-JM" dirty="0">
                <a:latin typeface="Times New Roman" panose="02020603050405020304" pitchFamily="18" charset="0"/>
                <a:cs typeface="Times New Roman" panose="02020603050405020304" pitchFamily="18" charset="0"/>
              </a:rPr>
              <a:t>The Balance. (2017). What Every HR Manager Needs to Know About Succession Planning. [online] Available at: https://www.thebalance.com/succession-planning-1918267 [Accessed 18 Nov. 2017</a:t>
            </a:r>
            <a:r>
              <a:rPr lang="en-JM" dirty="0" smtClean="0">
                <a:latin typeface="Times New Roman" panose="02020603050405020304" pitchFamily="18" charset="0"/>
                <a:cs typeface="Times New Roman" panose="02020603050405020304" pitchFamily="18" charset="0"/>
              </a:rPr>
              <a:t>].</a:t>
            </a:r>
          </a:p>
          <a:p>
            <a:r>
              <a:rPr lang="en-JM" dirty="0">
                <a:latin typeface="Times New Roman" panose="02020603050405020304" pitchFamily="18" charset="0"/>
                <a:cs typeface="Times New Roman" panose="02020603050405020304" pitchFamily="18" charset="0"/>
              </a:rPr>
              <a:t> Yourbusiness.azcentral.com. (2017</a:t>
            </a:r>
            <a:r>
              <a:rPr lang="en-JM" dirty="0" smtClean="0">
                <a:latin typeface="Times New Roman" panose="02020603050405020304" pitchFamily="18" charset="0"/>
                <a:cs typeface="Times New Roman" panose="02020603050405020304" pitchFamily="18" charset="0"/>
              </a:rPr>
              <a:t>) </a:t>
            </a:r>
            <a:r>
              <a:rPr lang="en-JM" dirty="0">
                <a:latin typeface="Times New Roman" panose="02020603050405020304" pitchFamily="18" charset="0"/>
                <a:cs typeface="Times New Roman" panose="02020603050405020304" pitchFamily="18" charset="0"/>
              </a:rPr>
              <a:t>https://yourbusiness.azcentral.com/hr-company-transition-plan-checklist-27615.html [Accessed 18 Nov. 2017</a:t>
            </a:r>
            <a:r>
              <a:rPr lang="en-JM" dirty="0" smtClean="0">
                <a:latin typeface="Times New Roman" panose="02020603050405020304" pitchFamily="18" charset="0"/>
                <a:cs typeface="Times New Roman" panose="02020603050405020304" pitchFamily="18" charset="0"/>
              </a:rPr>
              <a:t>].</a:t>
            </a:r>
          </a:p>
          <a:p>
            <a:r>
              <a:rPr lang="en-JM" dirty="0">
                <a:latin typeface="Times New Roman" panose="02020603050405020304" pitchFamily="18" charset="0"/>
                <a:cs typeface="Times New Roman" panose="02020603050405020304" pitchFamily="18" charset="0"/>
              </a:rPr>
              <a:t> Hr.mc.vanderbilt.edu. (2017). Cite a Website - Cite This For Me. [online] Available at: https://hr.mc.vanderbilt.edu/forms/EndOfEmploymentChecklist.pdf [Accessed 18 Nov. 2017].</a:t>
            </a:r>
          </a:p>
        </p:txBody>
      </p:sp>
    </p:spTree>
    <p:extLst>
      <p:ext uri="{BB962C8B-B14F-4D97-AF65-F5344CB8AC3E}">
        <p14:creationId xmlns:p14="http://schemas.microsoft.com/office/powerpoint/2010/main" val="13915716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JM" b="1" dirty="0" smtClean="0"/>
              <a:t>LEARNING OUTCOMES</a:t>
            </a:r>
            <a:endParaRPr lang="en-JM" b="1" dirty="0"/>
          </a:p>
        </p:txBody>
      </p:sp>
      <p:sp>
        <p:nvSpPr>
          <p:cNvPr id="3" name="Content Placeholder 2"/>
          <p:cNvSpPr>
            <a:spLocks noGrp="1"/>
          </p:cNvSpPr>
          <p:nvPr>
            <p:ph idx="1"/>
          </p:nvPr>
        </p:nvSpPr>
        <p:spPr/>
        <p:txBody>
          <a:bodyPr>
            <a:normAutofit/>
          </a:bodyPr>
          <a:lstStyle/>
          <a:p>
            <a:endParaRPr lang="en-JM" b="1" dirty="0" smtClean="0"/>
          </a:p>
          <a:p>
            <a:r>
              <a:rPr lang="en-JM" b="1" dirty="0"/>
              <a:t>Evaluate how to manage the human resource life-cycle within the context of a HR strategy</a:t>
            </a:r>
          </a:p>
          <a:p>
            <a:endParaRPr lang="en-JM" b="1" dirty="0" smtClean="0"/>
          </a:p>
          <a:p>
            <a:endParaRPr lang="en-JM" b="1" dirty="0"/>
          </a:p>
          <a:p>
            <a:endParaRPr lang="en-JM" b="1" dirty="0" smtClean="0"/>
          </a:p>
          <a:p>
            <a:endParaRPr lang="en-JM" b="1" dirty="0"/>
          </a:p>
          <a:p>
            <a:endParaRPr lang="en-JM" b="1" dirty="0" smtClean="0"/>
          </a:p>
          <a:p>
            <a:r>
              <a:rPr lang="en-US" b="1" dirty="0" smtClean="0"/>
              <a:t>M4: Evaluate the importance of the HR lifecycle in relation to strategic talent management</a:t>
            </a:r>
            <a:endParaRPr lang="en-JM" b="1" dirty="0"/>
          </a:p>
        </p:txBody>
      </p:sp>
      <p:pic>
        <p:nvPicPr>
          <p:cNvPr id="5" name="Picture 4"/>
          <p:cNvPicPr>
            <a:picLocks noChangeAspect="1"/>
          </p:cNvPicPr>
          <p:nvPr/>
        </p:nvPicPr>
        <p:blipFill>
          <a:blip r:embed="rId2"/>
          <a:stretch>
            <a:fillRect/>
          </a:stretch>
        </p:blipFill>
        <p:spPr>
          <a:xfrm>
            <a:off x="5388574" y="3036756"/>
            <a:ext cx="2211087" cy="1843963"/>
          </a:xfrm>
          <a:prstGeom prst="rect">
            <a:avLst/>
          </a:prstGeom>
        </p:spPr>
      </p:pic>
    </p:spTree>
    <p:extLst>
      <p:ext uri="{BB962C8B-B14F-4D97-AF65-F5344CB8AC3E}">
        <p14:creationId xmlns:p14="http://schemas.microsoft.com/office/powerpoint/2010/main" val="26318489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JM" sz="6000" b="1" dirty="0" smtClean="0"/>
              <a:t>OVERVIEW</a:t>
            </a:r>
            <a:endParaRPr lang="en-JM" sz="6000" b="1" dirty="0"/>
          </a:p>
        </p:txBody>
      </p:sp>
      <p:sp>
        <p:nvSpPr>
          <p:cNvPr id="3" name="Content Placeholder 2"/>
          <p:cNvSpPr>
            <a:spLocks noGrp="1"/>
          </p:cNvSpPr>
          <p:nvPr>
            <p:ph idx="1"/>
          </p:nvPr>
        </p:nvSpPr>
        <p:spPr>
          <a:xfrm>
            <a:off x="2589212" y="1771135"/>
            <a:ext cx="8915400" cy="4536147"/>
          </a:xfrm>
        </p:spPr>
        <p:txBody>
          <a:bodyPr>
            <a:noAutofit/>
          </a:bodyPr>
          <a:lstStyle/>
          <a:p>
            <a:r>
              <a:rPr lang="en-JM" sz="3200" dirty="0">
                <a:latin typeface="Times New Roman" panose="02020603050405020304" pitchFamily="18" charset="0"/>
                <a:cs typeface="Times New Roman" panose="02020603050405020304" pitchFamily="18" charset="0"/>
              </a:rPr>
              <a:t>Talent management and planning should be closely aligned with the company’s strategic plan and business needs and consider the broadest range of potential of all employees within the firm—not just senior executives. And managers at all levels should be held accountable for the development of talent within their workgroups, with senior leaders actively participating in the process. </a:t>
            </a:r>
          </a:p>
        </p:txBody>
      </p:sp>
    </p:spTree>
    <p:extLst>
      <p:ext uri="{BB962C8B-B14F-4D97-AF65-F5344CB8AC3E}">
        <p14:creationId xmlns:p14="http://schemas.microsoft.com/office/powerpoint/2010/main" val="9566889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090390"/>
          </a:xfrm>
        </p:spPr>
        <p:txBody>
          <a:bodyPr>
            <a:normAutofit fontScale="90000"/>
          </a:bodyPr>
          <a:lstStyle/>
          <a:p>
            <a:pPr algn="ctr"/>
            <a:r>
              <a:rPr lang="en-US" sz="6000" b="1" dirty="0" smtClean="0"/>
              <a:t>RECRUITMENT AND SELECTION</a:t>
            </a:r>
            <a:endParaRPr lang="en-JM" sz="6000" b="1" dirty="0"/>
          </a:p>
        </p:txBody>
      </p:sp>
      <p:sp>
        <p:nvSpPr>
          <p:cNvPr id="3" name="Content Placeholder 2"/>
          <p:cNvSpPr>
            <a:spLocks noGrp="1"/>
          </p:cNvSpPr>
          <p:nvPr>
            <p:ph idx="1"/>
          </p:nvPr>
        </p:nvSpPr>
        <p:spPr>
          <a:xfrm>
            <a:off x="2589212" y="2410691"/>
            <a:ext cx="8915400" cy="3896591"/>
          </a:xfrm>
        </p:spPr>
        <p:txBody>
          <a:bodyPr>
            <a:noAutofit/>
          </a:bodyPr>
          <a:lstStyle/>
          <a:p>
            <a:r>
              <a:rPr lang="en-JM" sz="3200" dirty="0">
                <a:solidFill>
                  <a:srgbClr val="707070"/>
                </a:solidFill>
                <a:latin typeface="Arial" panose="020B0604020202020204" pitchFamily="34" charset="0"/>
              </a:rPr>
              <a:t>Recruitment is the process of identifying that the organisation needs to employ someone up to the point at which application forms for the post have arrived at the organisation. Selection then consists of the processes involved in choosing from applicants a suitable candidate to fill a post. </a:t>
            </a:r>
            <a:endParaRPr lang="en-JM"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00024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090390"/>
          </a:xfrm>
        </p:spPr>
        <p:txBody>
          <a:bodyPr>
            <a:normAutofit fontScale="90000"/>
          </a:bodyPr>
          <a:lstStyle/>
          <a:p>
            <a:pPr algn="ctr"/>
            <a:r>
              <a:rPr lang="en-US" sz="6000" b="1" dirty="0" smtClean="0"/>
              <a:t>RECRUITMENT AND SELECTION</a:t>
            </a:r>
            <a:endParaRPr lang="en-JM" sz="6000" b="1" dirty="0"/>
          </a:p>
        </p:txBody>
      </p:sp>
      <p:sp>
        <p:nvSpPr>
          <p:cNvPr id="3" name="Content Placeholder 2"/>
          <p:cNvSpPr>
            <a:spLocks noGrp="1"/>
          </p:cNvSpPr>
          <p:nvPr>
            <p:ph idx="1"/>
          </p:nvPr>
        </p:nvSpPr>
        <p:spPr>
          <a:xfrm>
            <a:off x="2589212" y="2410691"/>
            <a:ext cx="8915400" cy="3896591"/>
          </a:xfrm>
        </p:spPr>
        <p:txBody>
          <a:bodyPr>
            <a:noAutofit/>
          </a:bodyPr>
          <a:lstStyle/>
          <a:p>
            <a:r>
              <a:rPr lang="en-JM" sz="3200" dirty="0" smtClean="0">
                <a:solidFill>
                  <a:srgbClr val="707070"/>
                </a:solidFill>
                <a:latin typeface="Arial" panose="020B0604020202020204" pitchFamily="34" charset="0"/>
              </a:rPr>
              <a:t>Recruiting </a:t>
            </a:r>
            <a:r>
              <a:rPr lang="en-JM" sz="3200" dirty="0">
                <a:solidFill>
                  <a:srgbClr val="707070"/>
                </a:solidFill>
                <a:latin typeface="Arial" panose="020B0604020202020204" pitchFamily="34" charset="0"/>
              </a:rPr>
              <a:t>individuals to fill particular posts within a business can be done either internally by recruitment within the firm, or externally by </a:t>
            </a:r>
            <a:r>
              <a:rPr lang="en-JM" sz="3200" dirty="0" smtClean="0">
                <a:solidFill>
                  <a:srgbClr val="707070"/>
                </a:solidFill>
                <a:latin typeface="Arial" panose="020B0604020202020204" pitchFamily="34" charset="0"/>
              </a:rPr>
              <a:t>recruiting </a:t>
            </a:r>
            <a:r>
              <a:rPr lang="en-JM" sz="3200" dirty="0">
                <a:solidFill>
                  <a:srgbClr val="707070"/>
                </a:solidFill>
                <a:latin typeface="Arial" panose="020B0604020202020204" pitchFamily="34" charset="0"/>
              </a:rPr>
              <a:t>people from </a:t>
            </a:r>
            <a:r>
              <a:rPr lang="en-JM" sz="3200" dirty="0" smtClean="0">
                <a:solidFill>
                  <a:srgbClr val="707070"/>
                </a:solidFill>
                <a:latin typeface="Arial" panose="020B0604020202020204" pitchFamily="34" charset="0"/>
              </a:rPr>
              <a:t>outside.</a:t>
            </a:r>
            <a:endParaRPr lang="en-JM"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139141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090390"/>
          </a:xfrm>
        </p:spPr>
        <p:txBody>
          <a:bodyPr>
            <a:normAutofit fontScale="90000"/>
          </a:bodyPr>
          <a:lstStyle/>
          <a:p>
            <a:pPr algn="ctr"/>
            <a:r>
              <a:rPr lang="en-US" sz="6000" b="1" dirty="0" smtClean="0"/>
              <a:t>RECRUITMENT AND SELECTION</a:t>
            </a:r>
            <a:endParaRPr lang="en-JM" sz="6000" b="1" dirty="0"/>
          </a:p>
        </p:txBody>
      </p:sp>
      <p:sp>
        <p:nvSpPr>
          <p:cNvPr id="3" name="Content Placeholder 2"/>
          <p:cNvSpPr>
            <a:spLocks noGrp="1"/>
          </p:cNvSpPr>
          <p:nvPr>
            <p:ph idx="1"/>
          </p:nvPr>
        </p:nvSpPr>
        <p:spPr>
          <a:xfrm>
            <a:off x="2589212" y="2410691"/>
            <a:ext cx="8915400" cy="3896591"/>
          </a:xfrm>
        </p:spPr>
        <p:txBody>
          <a:bodyPr>
            <a:noAutofit/>
          </a:bodyPr>
          <a:lstStyle/>
          <a:p>
            <a:r>
              <a:rPr lang="en-JM" sz="3200" dirty="0">
                <a:latin typeface="Times New Roman" panose="02020603050405020304" pitchFamily="18" charset="0"/>
                <a:cs typeface="Times New Roman" panose="02020603050405020304" pitchFamily="18" charset="0"/>
              </a:rPr>
              <a:t>Recruitment  and  selection  are  vital  functions  of  human  resource  management  for  any  type  of business  organization.  These  are  terms  that  refer  to  the  process  of  attracting  and  choosing candidates for employment. The quality of the human resource the firm has heavily depends on the  effectiveness  of  these  two  functions (</a:t>
            </a:r>
            <a:r>
              <a:rPr lang="en-JM" sz="3200" dirty="0" err="1">
                <a:latin typeface="Times New Roman" panose="02020603050405020304" pitchFamily="18" charset="0"/>
                <a:cs typeface="Times New Roman" panose="02020603050405020304" pitchFamily="18" charset="0"/>
              </a:rPr>
              <a:t>Gamage</a:t>
            </a:r>
            <a:r>
              <a:rPr lang="en-JM" sz="3200" dirty="0">
                <a:latin typeface="Times New Roman" panose="02020603050405020304" pitchFamily="18" charset="0"/>
                <a:cs typeface="Times New Roman" panose="02020603050405020304" pitchFamily="18" charset="0"/>
              </a:rPr>
              <a:t>,  2014).  </a:t>
            </a:r>
          </a:p>
        </p:txBody>
      </p:sp>
    </p:spTree>
    <p:extLst>
      <p:ext uri="{BB962C8B-B14F-4D97-AF65-F5344CB8AC3E}">
        <p14:creationId xmlns:p14="http://schemas.microsoft.com/office/powerpoint/2010/main" val="13024599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090390"/>
          </a:xfrm>
        </p:spPr>
        <p:txBody>
          <a:bodyPr>
            <a:normAutofit fontScale="90000"/>
          </a:bodyPr>
          <a:lstStyle/>
          <a:p>
            <a:pPr algn="ctr"/>
            <a:r>
              <a:rPr lang="en-US" sz="6000" b="1" dirty="0" smtClean="0"/>
              <a:t>RECRUITMENT AND SELECTION</a:t>
            </a:r>
            <a:endParaRPr lang="en-JM" sz="6000" b="1" dirty="0"/>
          </a:p>
        </p:txBody>
      </p:sp>
      <p:sp>
        <p:nvSpPr>
          <p:cNvPr id="3" name="Content Placeholder 2"/>
          <p:cNvSpPr>
            <a:spLocks noGrp="1"/>
          </p:cNvSpPr>
          <p:nvPr>
            <p:ph idx="1"/>
          </p:nvPr>
        </p:nvSpPr>
        <p:spPr>
          <a:xfrm>
            <a:off x="2589212" y="2410691"/>
            <a:ext cx="8915400" cy="3896591"/>
          </a:xfrm>
        </p:spPr>
        <p:txBody>
          <a:bodyPr>
            <a:noAutofit/>
          </a:bodyPr>
          <a:lstStyle/>
          <a:p>
            <a:r>
              <a:rPr lang="en-JM" sz="3200" dirty="0" smtClean="0">
                <a:latin typeface="Times New Roman" panose="02020603050405020304" pitchFamily="18" charset="0"/>
                <a:cs typeface="Times New Roman" panose="02020603050405020304" pitchFamily="18" charset="0"/>
              </a:rPr>
              <a:t>Recruiting  </a:t>
            </a:r>
            <a:r>
              <a:rPr lang="en-JM" sz="3200" dirty="0">
                <a:latin typeface="Times New Roman" panose="02020603050405020304" pitchFamily="18" charset="0"/>
                <a:cs typeface="Times New Roman" panose="02020603050405020304" pitchFamily="18" charset="0"/>
              </a:rPr>
              <a:t>and  selecting  the  wrong candidates who are not capable come with a huge negative cost which businesses cannot afford. Thus, the overall aim of recruitment and selection within the organization is to obtain the number and quality of employees that are required to satisfy the strategic objectives of the organization, at minimal cost (</a:t>
            </a:r>
            <a:r>
              <a:rPr lang="en-JM" sz="3200" dirty="0" err="1">
                <a:latin typeface="Times New Roman" panose="02020603050405020304" pitchFamily="18" charset="0"/>
                <a:cs typeface="Times New Roman" panose="02020603050405020304" pitchFamily="18" charset="0"/>
              </a:rPr>
              <a:t>Ofori</a:t>
            </a:r>
            <a:r>
              <a:rPr lang="en-JM" sz="3200" dirty="0">
                <a:latin typeface="Times New Roman" panose="02020603050405020304" pitchFamily="18" charset="0"/>
                <a:cs typeface="Times New Roman" panose="02020603050405020304" pitchFamily="18" charset="0"/>
              </a:rPr>
              <a:t> &amp; </a:t>
            </a:r>
            <a:r>
              <a:rPr lang="en-JM" sz="3200" dirty="0" err="1">
                <a:latin typeface="Times New Roman" panose="02020603050405020304" pitchFamily="18" charset="0"/>
                <a:cs typeface="Times New Roman" panose="02020603050405020304" pitchFamily="18" charset="0"/>
              </a:rPr>
              <a:t>Aryeetey</a:t>
            </a:r>
            <a:r>
              <a:rPr lang="en-JM" sz="3200" dirty="0">
                <a:latin typeface="Times New Roman" panose="02020603050405020304" pitchFamily="18" charset="0"/>
                <a:cs typeface="Times New Roman" panose="02020603050405020304" pitchFamily="18" charset="0"/>
              </a:rPr>
              <a:t>, 2011). </a:t>
            </a:r>
          </a:p>
        </p:txBody>
      </p:sp>
    </p:spTree>
    <p:extLst>
      <p:ext uri="{BB962C8B-B14F-4D97-AF65-F5344CB8AC3E}">
        <p14:creationId xmlns:p14="http://schemas.microsoft.com/office/powerpoint/2010/main" val="769796286"/>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1607</TotalTime>
  <Words>1841</Words>
  <Application>Microsoft Office PowerPoint</Application>
  <PresentationFormat>Widescreen</PresentationFormat>
  <Paragraphs>109</Paragraphs>
  <Slides>36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36</vt:i4>
      </vt:variant>
    </vt:vector>
  </HeadingPairs>
  <TitlesOfParts>
    <vt:vector size="43" baseType="lpstr">
      <vt:lpstr>Arial</vt:lpstr>
      <vt:lpstr>Calibri</vt:lpstr>
      <vt:lpstr>Century Gothic</vt:lpstr>
      <vt:lpstr>Open Sans</vt:lpstr>
      <vt:lpstr>Times New Roman</vt:lpstr>
      <vt:lpstr>Wingdings 3</vt:lpstr>
      <vt:lpstr>Wisp</vt:lpstr>
      <vt:lpstr>UNIT 19: RESOURCE AND TALENT PLANNING</vt:lpstr>
      <vt:lpstr>UNIT 19: RESOURCE AND TALENT PLANNING</vt:lpstr>
      <vt:lpstr>THE BASIC SYLLABUS</vt:lpstr>
      <vt:lpstr>LEARNING OUTCOMES</vt:lpstr>
      <vt:lpstr>OVERVIEW</vt:lpstr>
      <vt:lpstr>RECRUITMENT AND SELECTION</vt:lpstr>
      <vt:lpstr>RECRUITMENT AND SELECTION</vt:lpstr>
      <vt:lpstr>RECRUITMENT AND SELECTION</vt:lpstr>
      <vt:lpstr>RECRUITMENT AND SELECTION</vt:lpstr>
      <vt:lpstr>RECRUITMENT AND SELECTION</vt:lpstr>
      <vt:lpstr>RECRUITMENT AND SELECTION</vt:lpstr>
      <vt:lpstr>RECRUITMENT AND SELECTION</vt:lpstr>
      <vt:lpstr>RECRUITMENT AND SELECTION</vt:lpstr>
      <vt:lpstr>ONBOARDING AND ORIENTATION</vt:lpstr>
      <vt:lpstr>ONBOARDING AND ORIENTATION</vt:lpstr>
      <vt:lpstr>ONBOARDING AND ORIENTATION</vt:lpstr>
      <vt:lpstr>ONBOARDING AND ORIENTATION</vt:lpstr>
      <vt:lpstr>ONBOARDING AND ORIENTATION</vt:lpstr>
      <vt:lpstr>ONBOARDING AND ORIENTATION</vt:lpstr>
      <vt:lpstr>ONBOARDING AND ORIENTATION</vt:lpstr>
      <vt:lpstr>PERFORMANCE MANAGEMENT</vt:lpstr>
      <vt:lpstr>PERFORMANCE MANAGEMENT</vt:lpstr>
      <vt:lpstr>PERFORMANCE MANAGEMENT</vt:lpstr>
      <vt:lpstr>PERFORMANCE MANAGEMENT</vt:lpstr>
      <vt:lpstr>PERFORMANCE MANAGEMENT</vt:lpstr>
      <vt:lpstr>SUCESSION PLANNING</vt:lpstr>
      <vt:lpstr>SUCESSION PLANNING</vt:lpstr>
      <vt:lpstr>SUCESSION PLANNING</vt:lpstr>
      <vt:lpstr>SUCESSION PLANNING</vt:lpstr>
      <vt:lpstr>EXIT AND TRANSITION</vt:lpstr>
      <vt:lpstr>EXIT AND TRANSITION</vt:lpstr>
      <vt:lpstr>EXIT AND TRANSITION</vt:lpstr>
      <vt:lpstr>EXIT AND TRANSITION</vt:lpstr>
      <vt:lpstr>EXIT AND TRANSITION</vt:lpstr>
      <vt:lpstr>REFERENCES</vt:lpstr>
      <vt:lpstr>REFERENCES</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19: RESOURCE AND TALENT PLANNING</dc:title>
  <dc:creator>Judith Robb-Walters</dc:creator>
  <cp:lastModifiedBy>judith walters</cp:lastModifiedBy>
  <cp:revision>141</cp:revision>
  <cp:lastPrinted>2017-11-10T14:21:29Z</cp:lastPrinted>
  <dcterms:created xsi:type="dcterms:W3CDTF">2017-09-13T12:38:32Z</dcterms:created>
  <dcterms:modified xsi:type="dcterms:W3CDTF">2017-11-21T02:34:13Z</dcterms:modified>
</cp:coreProperties>
</file>