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7"/>
  </p:handoutMasterIdLst>
  <p:sldIdLst>
    <p:sldId id="256" r:id="rId2"/>
    <p:sldId id="257" r:id="rId3"/>
    <p:sldId id="258" r:id="rId4"/>
    <p:sldId id="259" r:id="rId5"/>
    <p:sldId id="260"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261" r:id="rId25"/>
    <p:sldId id="281"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2" d="100"/>
          <a:sy n="92" d="100"/>
        </p:scale>
        <p:origin x="45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JM"/>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3952859-C054-4EF4-A889-297D124A5601}" type="datetimeFigureOut">
              <a:rPr lang="en-JM" smtClean="0"/>
              <a:t>27/11/2017</a:t>
            </a:fld>
            <a:endParaRPr lang="en-JM"/>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JM"/>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0D12C32-B07D-4D48-BDE0-A61A1116C62A}" type="slidenum">
              <a:rPr lang="en-JM" smtClean="0"/>
              <a:t>‹#›</a:t>
            </a:fld>
            <a:endParaRPr lang="en-JM"/>
          </a:p>
        </p:txBody>
      </p:sp>
    </p:spTree>
    <p:extLst>
      <p:ext uri="{BB962C8B-B14F-4D97-AF65-F5344CB8AC3E}">
        <p14:creationId xmlns:p14="http://schemas.microsoft.com/office/powerpoint/2010/main" val="36421581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11/27/2017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dummies.com/education/law/key-federal-laws-affecting-hr/" TargetMode="External"/><Relationship Id="rId2" Type="http://schemas.openxmlformats.org/officeDocument/2006/relationships/hyperlink" Target="http://smallbusiness.chron.com/key-functions-hr-department-31206.html" TargetMode="External"/><Relationship Id="rId1" Type="http://schemas.openxmlformats.org/officeDocument/2006/relationships/slideLayout" Target="../slideLayouts/slideLayout2.xml"/><Relationship Id="rId4" Type="http://schemas.openxmlformats.org/officeDocument/2006/relationships/hyperlink" Target="http://www.mlss.gov.jm/pub/index.php?artid=48"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ttps/www.hg.org/human-resources-law.html" TargetMode="External"/><Relationship Id="rId2" Type="http://schemas.openxmlformats.org/officeDocument/2006/relationships/hyperlink" Target="http://www.jtug.info/labour-law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JM" b="1" dirty="0" smtClean="0"/>
              <a:t>UNIT 19: RESOURCE AND TALENT PLANNING</a:t>
            </a:r>
            <a:endParaRPr lang="en-JM" b="1" dirty="0"/>
          </a:p>
        </p:txBody>
      </p:sp>
      <p:sp>
        <p:nvSpPr>
          <p:cNvPr id="3" name="Subtitle 2"/>
          <p:cNvSpPr>
            <a:spLocks noGrp="1"/>
          </p:cNvSpPr>
          <p:nvPr>
            <p:ph type="subTitle" idx="1"/>
          </p:nvPr>
        </p:nvSpPr>
        <p:spPr/>
        <p:txBody>
          <a:bodyPr/>
          <a:lstStyle/>
          <a:p>
            <a:r>
              <a:rPr lang="en-JM" b="1" dirty="0" smtClean="0"/>
              <a:t>UNIT CODE: T/508/0531</a:t>
            </a:r>
          </a:p>
          <a:p>
            <a:r>
              <a:rPr lang="en-JM" b="1" dirty="0" smtClean="0"/>
              <a:t>CREDIT VALUE: 15</a:t>
            </a:r>
            <a:endParaRPr lang="en-JM" b="1" dirty="0"/>
          </a:p>
        </p:txBody>
      </p:sp>
      <p:pic>
        <p:nvPicPr>
          <p:cNvPr id="4" name="Picture 3"/>
          <p:cNvPicPr>
            <a:picLocks noChangeAspect="1"/>
          </p:cNvPicPr>
          <p:nvPr/>
        </p:nvPicPr>
        <p:blipFill>
          <a:blip r:embed="rId2"/>
          <a:stretch>
            <a:fillRect/>
          </a:stretch>
        </p:blipFill>
        <p:spPr>
          <a:xfrm>
            <a:off x="10873946" y="5523454"/>
            <a:ext cx="1221901" cy="1213888"/>
          </a:xfrm>
          <a:prstGeom prst="rect">
            <a:avLst/>
          </a:prstGeom>
        </p:spPr>
      </p:pic>
    </p:spTree>
    <p:extLst>
      <p:ext uri="{BB962C8B-B14F-4D97-AF65-F5344CB8AC3E}">
        <p14:creationId xmlns:p14="http://schemas.microsoft.com/office/powerpoint/2010/main" val="644565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 HER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2800" dirty="0" smtClean="0">
                <a:latin typeface="Times New Roman" panose="02020603050405020304" pitchFamily="18" charset="0"/>
                <a:cs typeface="Times New Roman" panose="02020603050405020304" pitchFamily="18" charset="0"/>
              </a:rPr>
              <a:t>A </a:t>
            </a:r>
            <a:r>
              <a:rPr lang="en-JM" sz="2800" b="1" dirty="0">
                <a:latin typeface="Times New Roman" panose="02020603050405020304" pitchFamily="18" charset="0"/>
                <a:cs typeface="Times New Roman" panose="02020603050405020304" pitchFamily="18" charset="0"/>
              </a:rPr>
              <a:t>Seasonal Worker </a:t>
            </a:r>
            <a:r>
              <a:rPr lang="en-JM" sz="2800" dirty="0">
                <a:latin typeface="Times New Roman" panose="02020603050405020304" pitchFamily="18" charset="0"/>
                <a:cs typeface="Times New Roman" panose="02020603050405020304" pitchFamily="18" charset="0"/>
              </a:rPr>
              <a:t>is employed by the same employer in</a:t>
            </a:r>
          </a:p>
          <a:p>
            <a:r>
              <a:rPr lang="en-JM" sz="2800" dirty="0">
                <a:latin typeface="Times New Roman" panose="02020603050405020304" pitchFamily="18" charset="0"/>
                <a:cs typeface="Times New Roman" panose="02020603050405020304" pitchFamily="18" charset="0"/>
              </a:rPr>
              <a:t>seasonal work beginning at the same time each year for</a:t>
            </a:r>
          </a:p>
          <a:p>
            <a:r>
              <a:rPr lang="en-JM" sz="2800" dirty="0">
                <a:latin typeface="Times New Roman" panose="02020603050405020304" pitchFamily="18" charset="0"/>
                <a:cs typeface="Times New Roman" panose="02020603050405020304" pitchFamily="18" charset="0"/>
              </a:rPr>
              <a:t>two (2) or more consecutive </a:t>
            </a:r>
            <a:r>
              <a:rPr lang="en-JM" sz="2800" dirty="0" smtClean="0">
                <a:latin typeface="Times New Roman" panose="02020603050405020304" pitchFamily="18" charset="0"/>
                <a:cs typeface="Times New Roman" panose="02020603050405020304" pitchFamily="18" charset="0"/>
              </a:rPr>
              <a:t>years.</a:t>
            </a:r>
          </a:p>
          <a:p>
            <a:endParaRPr lang="en-JM" sz="2800" dirty="0">
              <a:latin typeface="Times New Roman" panose="02020603050405020304" pitchFamily="18" charset="0"/>
              <a:cs typeface="Times New Roman" panose="02020603050405020304" pitchFamily="18" charset="0"/>
            </a:endParaRPr>
          </a:p>
          <a:p>
            <a:r>
              <a:rPr lang="en-JM" sz="2800" b="1" dirty="0">
                <a:latin typeface="Times New Roman" panose="02020603050405020304" pitchFamily="18" charset="0"/>
                <a:cs typeface="Times New Roman" panose="02020603050405020304" pitchFamily="18" charset="0"/>
              </a:rPr>
              <a:t>Normal Wages </a:t>
            </a:r>
            <a:r>
              <a:rPr lang="en-JM" sz="2800" dirty="0">
                <a:latin typeface="Times New Roman" panose="02020603050405020304" pitchFamily="18" charset="0"/>
                <a:cs typeface="Times New Roman" panose="02020603050405020304" pitchFamily="18" charset="0"/>
              </a:rPr>
              <a:t>are the wages/ commission or bonus</a:t>
            </a:r>
          </a:p>
          <a:p>
            <a:r>
              <a:rPr lang="en-JM" sz="2800" dirty="0">
                <a:latin typeface="Times New Roman" panose="02020603050405020304" pitchFamily="18" charset="0"/>
                <a:cs typeface="Times New Roman" panose="02020603050405020304" pitchFamily="18" charset="0"/>
              </a:rPr>
              <a:t>regularly paid to an employee and excludes overtime as</a:t>
            </a:r>
          </a:p>
          <a:p>
            <a:r>
              <a:rPr lang="en-JM" sz="2800" dirty="0">
                <a:latin typeface="Times New Roman" panose="02020603050405020304" pitchFamily="18" charset="0"/>
                <a:cs typeface="Times New Roman" panose="02020603050405020304" pitchFamily="18" charset="0"/>
              </a:rPr>
              <a:t>well as any premium or special allowance</a:t>
            </a:r>
            <a:r>
              <a:rPr lang="en-JM" sz="2800" dirty="0" smtClean="0">
                <a:latin typeface="Times New Roman" panose="02020603050405020304" pitchFamily="18" charset="0"/>
                <a:cs typeface="Times New Roman" panose="02020603050405020304" pitchFamily="18" charset="0"/>
              </a:rPr>
              <a:t>.</a:t>
            </a:r>
            <a:endParaRPr lang="en-JM"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7985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 HER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2000" dirty="0" smtClean="0">
                <a:latin typeface="Times New Roman" panose="02020603050405020304" pitchFamily="18" charset="0"/>
                <a:cs typeface="Times New Roman" panose="02020603050405020304" pitchFamily="18" charset="0"/>
              </a:rPr>
              <a:t>The </a:t>
            </a:r>
            <a:r>
              <a:rPr lang="en-JM" sz="2000" b="1" dirty="0">
                <a:latin typeface="Times New Roman" panose="02020603050405020304" pitchFamily="18" charset="0"/>
                <a:cs typeface="Times New Roman" panose="02020603050405020304" pitchFamily="18" charset="0"/>
              </a:rPr>
              <a:t>Normal Work Week </a:t>
            </a:r>
            <a:r>
              <a:rPr lang="en-JM" sz="2000" dirty="0">
                <a:latin typeface="Times New Roman" panose="02020603050405020304" pitchFamily="18" charset="0"/>
                <a:cs typeface="Times New Roman" panose="02020603050405020304" pitchFamily="18" charset="0"/>
              </a:rPr>
              <a:t>is the number of days in a </a:t>
            </a:r>
            <a:r>
              <a:rPr lang="en-JM" sz="2000" dirty="0" smtClean="0">
                <a:latin typeface="Times New Roman" panose="02020603050405020304" pitchFamily="18" charset="0"/>
                <a:cs typeface="Times New Roman" panose="02020603050405020304" pitchFamily="18" charset="0"/>
              </a:rPr>
              <a:t>week during </a:t>
            </a:r>
            <a:r>
              <a:rPr lang="en-JM" sz="2000" dirty="0">
                <a:latin typeface="Times New Roman" panose="02020603050405020304" pitchFamily="18" charset="0"/>
                <a:cs typeface="Times New Roman" panose="02020603050405020304" pitchFamily="18" charset="0"/>
              </a:rPr>
              <a:t>which an employee is normally required to </a:t>
            </a:r>
            <a:r>
              <a:rPr lang="en-JM" sz="2000" dirty="0" smtClean="0">
                <a:latin typeface="Times New Roman" panose="02020603050405020304" pitchFamily="18" charset="0"/>
                <a:cs typeface="Times New Roman" panose="02020603050405020304" pitchFamily="18" charset="0"/>
              </a:rPr>
              <a:t>work for </a:t>
            </a:r>
            <a:r>
              <a:rPr lang="en-JM" sz="2000" dirty="0">
                <a:latin typeface="Times New Roman" panose="02020603050405020304" pitchFamily="18" charset="0"/>
                <a:cs typeface="Times New Roman" panose="02020603050405020304" pitchFamily="18" charset="0"/>
              </a:rPr>
              <a:t>his/ her </a:t>
            </a:r>
            <a:r>
              <a:rPr lang="en-JM" sz="2000" dirty="0" smtClean="0">
                <a:latin typeface="Times New Roman" panose="02020603050405020304" pitchFamily="18" charset="0"/>
                <a:cs typeface="Times New Roman" panose="02020603050405020304" pitchFamily="18" charset="0"/>
              </a:rPr>
              <a:t>employer.</a:t>
            </a:r>
          </a:p>
          <a:p>
            <a:r>
              <a:rPr lang="en-JM" sz="2000" b="1" dirty="0">
                <a:latin typeface="Times New Roman" panose="02020603050405020304" pitchFamily="18" charset="0"/>
                <a:cs typeface="Times New Roman" panose="02020603050405020304" pitchFamily="18" charset="0"/>
              </a:rPr>
              <a:t>The Holiday With Pay Act</a:t>
            </a:r>
          </a:p>
          <a:p>
            <a:r>
              <a:rPr lang="en-JM" sz="2000" dirty="0">
                <a:latin typeface="Times New Roman" panose="02020603050405020304" pitchFamily="18" charset="0"/>
                <a:cs typeface="Times New Roman" panose="02020603050405020304" pitchFamily="18" charset="0"/>
              </a:rPr>
              <a:t>* Under the Holidays With Pay </a:t>
            </a:r>
            <a:r>
              <a:rPr lang="en-JM" sz="2000" dirty="0" smtClean="0">
                <a:latin typeface="Times New Roman" panose="02020603050405020304" pitchFamily="18" charset="0"/>
                <a:cs typeface="Times New Roman" panose="02020603050405020304" pitchFamily="18" charset="0"/>
              </a:rPr>
              <a:t>Order,1973 </a:t>
            </a:r>
            <a:r>
              <a:rPr lang="en-JM" sz="2000" dirty="0">
                <a:latin typeface="Times New Roman" panose="02020603050405020304" pitchFamily="18" charset="0"/>
                <a:cs typeface="Times New Roman" panose="02020603050405020304" pitchFamily="18" charset="0"/>
              </a:rPr>
              <a:t>there are four (4) categories </a:t>
            </a:r>
            <a:r>
              <a:rPr lang="en-JM" sz="2000" dirty="0" smtClean="0">
                <a:latin typeface="Times New Roman" panose="02020603050405020304" pitchFamily="18" charset="0"/>
                <a:cs typeface="Times New Roman" panose="02020603050405020304" pitchFamily="18" charset="0"/>
              </a:rPr>
              <a:t>of paid </a:t>
            </a:r>
            <a:r>
              <a:rPr lang="en-JM" sz="2000" dirty="0">
                <a:latin typeface="Times New Roman" panose="02020603050405020304" pitchFamily="18" charset="0"/>
                <a:cs typeface="Times New Roman" panose="02020603050405020304" pitchFamily="18" charset="0"/>
              </a:rPr>
              <a:t>benefits/ entitlements.</a:t>
            </a:r>
          </a:p>
          <a:p>
            <a:r>
              <a:rPr lang="en-JM" sz="2000" dirty="0">
                <a:latin typeface="Times New Roman" panose="02020603050405020304" pitchFamily="18" charset="0"/>
                <a:cs typeface="Times New Roman" panose="02020603050405020304" pitchFamily="18" charset="0"/>
              </a:rPr>
              <a:t>These are:</a:t>
            </a:r>
          </a:p>
          <a:p>
            <a:r>
              <a:rPr lang="en-JM" sz="2000" dirty="0">
                <a:latin typeface="Times New Roman" panose="02020603050405020304" pitchFamily="18" charset="0"/>
                <a:cs typeface="Times New Roman" panose="02020603050405020304" pitchFamily="18" charset="0"/>
              </a:rPr>
              <a:t>1. Holidays With Pay (Vacation Leave)</a:t>
            </a:r>
          </a:p>
          <a:p>
            <a:r>
              <a:rPr lang="en-JM" sz="2000" dirty="0">
                <a:latin typeface="Times New Roman" panose="02020603050405020304" pitchFamily="18" charset="0"/>
                <a:cs typeface="Times New Roman" panose="02020603050405020304" pitchFamily="18" charset="0"/>
              </a:rPr>
              <a:t>2. Sick Leave With Pay</a:t>
            </a:r>
          </a:p>
          <a:p>
            <a:r>
              <a:rPr lang="en-JM" sz="2000" dirty="0">
                <a:latin typeface="Times New Roman" panose="02020603050405020304" pitchFamily="18" charset="0"/>
                <a:cs typeface="Times New Roman" panose="02020603050405020304" pitchFamily="18" charset="0"/>
              </a:rPr>
              <a:t>3. Gratuity</a:t>
            </a:r>
          </a:p>
          <a:p>
            <a:r>
              <a:rPr lang="en-JM" sz="2000" dirty="0">
                <a:latin typeface="Times New Roman" panose="02020603050405020304" pitchFamily="18" charset="0"/>
                <a:cs typeface="Times New Roman" panose="02020603050405020304" pitchFamily="18" charset="0"/>
              </a:rPr>
              <a:t>4. Sick Benefit </a:t>
            </a:r>
          </a:p>
          <a:p>
            <a:endParaRPr lang="en-JM"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5890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 HER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2800" dirty="0">
                <a:latin typeface="Times New Roman" panose="02020603050405020304" pitchFamily="18" charset="0"/>
                <a:cs typeface="Times New Roman" panose="02020603050405020304" pitchFamily="18" charset="0"/>
              </a:rPr>
              <a:t> </a:t>
            </a:r>
            <a:r>
              <a:rPr lang="en-JM" sz="3200" dirty="0">
                <a:latin typeface="Times New Roman" panose="02020603050405020304" pitchFamily="18" charset="0"/>
                <a:cs typeface="Times New Roman" panose="02020603050405020304" pitchFamily="18" charset="0"/>
              </a:rPr>
              <a:t>Please note that the Law does not prevent </a:t>
            </a:r>
            <a:r>
              <a:rPr lang="en-JM" sz="3200" dirty="0" smtClean="0">
                <a:latin typeface="Times New Roman" panose="02020603050405020304" pitchFamily="18" charset="0"/>
                <a:cs typeface="Times New Roman" panose="02020603050405020304" pitchFamily="18" charset="0"/>
              </a:rPr>
              <a:t>any worker </a:t>
            </a:r>
            <a:r>
              <a:rPr lang="en-JM" sz="3200" dirty="0">
                <a:latin typeface="Times New Roman" panose="02020603050405020304" pitchFamily="18" charset="0"/>
                <a:cs typeface="Times New Roman" panose="02020603050405020304" pitchFamily="18" charset="0"/>
              </a:rPr>
              <a:t>from being granted maternity leave </a:t>
            </a:r>
            <a:r>
              <a:rPr lang="en-JM" sz="3200" dirty="0" smtClean="0">
                <a:latin typeface="Times New Roman" panose="02020603050405020304" pitchFamily="18" charset="0"/>
                <a:cs typeface="Times New Roman" panose="02020603050405020304" pitchFamily="18" charset="0"/>
              </a:rPr>
              <a:t>and/or </a:t>
            </a:r>
            <a:r>
              <a:rPr lang="en-JM" sz="3200" dirty="0">
                <a:latin typeface="Times New Roman" panose="02020603050405020304" pitchFamily="18" charset="0"/>
                <a:cs typeface="Times New Roman" panose="02020603050405020304" pitchFamily="18" charset="0"/>
              </a:rPr>
              <a:t>pay in excess of the time and </a:t>
            </a:r>
            <a:r>
              <a:rPr lang="en-JM" sz="3200" dirty="0" smtClean="0">
                <a:latin typeface="Times New Roman" panose="02020603050405020304" pitchFamily="18" charset="0"/>
                <a:cs typeface="Times New Roman" panose="02020603050405020304" pitchFamily="18" charset="0"/>
              </a:rPr>
              <a:t>amount specified</a:t>
            </a:r>
            <a:r>
              <a:rPr lang="en-JM" sz="3200" dirty="0">
                <a:latin typeface="Times New Roman" panose="02020603050405020304" pitchFamily="18" charset="0"/>
                <a:cs typeface="Times New Roman" panose="02020603050405020304" pitchFamily="18" charset="0"/>
              </a:rPr>
              <a:t>.</a:t>
            </a:r>
          </a:p>
          <a:p>
            <a:r>
              <a:rPr lang="en-JM" sz="3200" dirty="0">
                <a:latin typeface="Times New Roman" panose="02020603050405020304" pitchFamily="18" charset="0"/>
                <a:cs typeface="Times New Roman" panose="02020603050405020304" pitchFamily="18" charset="0"/>
              </a:rPr>
              <a:t>Source: The Maternity Leave Act, 1979</a:t>
            </a:r>
          </a:p>
          <a:p>
            <a:r>
              <a:rPr lang="en-JM" sz="3200" dirty="0">
                <a:latin typeface="Times New Roman" panose="02020603050405020304" pitchFamily="18" charset="0"/>
                <a:cs typeface="Times New Roman" panose="02020603050405020304" pitchFamily="18" charset="0"/>
              </a:rPr>
              <a:t>The National Insurance (Amendment) Act, 1979</a:t>
            </a:r>
          </a:p>
        </p:txBody>
      </p:sp>
    </p:spTree>
    <p:extLst>
      <p:ext uri="{BB962C8B-B14F-4D97-AF65-F5344CB8AC3E}">
        <p14:creationId xmlns:p14="http://schemas.microsoft.com/office/powerpoint/2010/main" val="1132507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THE HR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2800" dirty="0">
                <a:latin typeface="Times New Roman" panose="02020603050405020304" pitchFamily="18" charset="0"/>
                <a:cs typeface="Times New Roman" panose="02020603050405020304" pitchFamily="18" charset="0"/>
              </a:rPr>
              <a:t> Employment Law is based largely upon common law concept of the contract of employment. The Employment (Termination and Redundancy) Payments Act (ETRP) 1974 (Jamaica) covers the separation payment whenever an employee is being made redundant or terminated.</a:t>
            </a:r>
          </a:p>
          <a:p>
            <a:r>
              <a:rPr lang="en-JM" sz="2800" dirty="0" smtClean="0">
                <a:latin typeface="Times New Roman" panose="02020603050405020304" pitchFamily="18" charset="0"/>
                <a:cs typeface="Times New Roman" panose="02020603050405020304" pitchFamily="18" charset="0"/>
              </a:rPr>
              <a:t>In </a:t>
            </a:r>
            <a:r>
              <a:rPr lang="en-JM" sz="2800" dirty="0">
                <a:latin typeface="Times New Roman" panose="02020603050405020304" pitchFamily="18" charset="0"/>
                <a:cs typeface="Times New Roman" panose="02020603050405020304" pitchFamily="18" charset="0"/>
              </a:rPr>
              <a:t>Britain employment protection rights, includes sex and race discrimination, unfair dismissal, etc.</a:t>
            </a:r>
            <a:endParaRPr lang="en-JM"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704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THE HR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2800" dirty="0">
                <a:latin typeface="Times New Roman" panose="02020603050405020304" pitchFamily="18" charset="0"/>
                <a:cs typeface="Times New Roman" panose="02020603050405020304" pitchFamily="18" charset="0"/>
              </a:rPr>
              <a:t> </a:t>
            </a:r>
            <a:r>
              <a:rPr lang="en-JM" sz="3200" b="1" dirty="0">
                <a:latin typeface="Times New Roman" panose="02020603050405020304" pitchFamily="18" charset="0"/>
                <a:cs typeface="Times New Roman" panose="02020603050405020304" pitchFamily="18" charset="0"/>
              </a:rPr>
              <a:t>Industrial relations </a:t>
            </a:r>
            <a:r>
              <a:rPr lang="en-JM" sz="3200" dirty="0">
                <a:latin typeface="Times New Roman" panose="02020603050405020304" pitchFamily="18" charset="0"/>
                <a:cs typeface="Times New Roman" panose="02020603050405020304" pitchFamily="18" charset="0"/>
              </a:rPr>
              <a:t>law is characterized by the principle of voluntarism. The Trade Union Act, 1919 (amended 1938), Labour Relations &amp; Industrial Disputes Act (LRIDA),1975 provides legislative framework for recognition, industrial dispute resolution and statutory arbitration.</a:t>
            </a:r>
            <a:endParaRPr lang="en-JM"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6715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THE HR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2800" dirty="0">
                <a:latin typeface="Times New Roman" panose="02020603050405020304" pitchFamily="18" charset="0"/>
                <a:cs typeface="Times New Roman" panose="02020603050405020304" pitchFamily="18" charset="0"/>
              </a:rPr>
              <a:t> </a:t>
            </a:r>
            <a:r>
              <a:rPr lang="en-JM" sz="3200" b="1" dirty="0">
                <a:latin typeface="Times New Roman" panose="02020603050405020304" pitchFamily="18" charset="0"/>
                <a:cs typeface="Times New Roman" panose="02020603050405020304" pitchFamily="18" charset="0"/>
              </a:rPr>
              <a:t>Industrial Safety Law </a:t>
            </a:r>
            <a:r>
              <a:rPr lang="en-JM" sz="3200" dirty="0">
                <a:latin typeface="Times New Roman" panose="02020603050405020304" pitchFamily="18" charset="0"/>
                <a:cs typeface="Times New Roman" panose="02020603050405020304" pitchFamily="18" charset="0"/>
              </a:rPr>
              <a:t>comprise of the Factories Act, 1943. Under section 12 of this act includes provision. Therefore, the Building Operations and Works of Engineering Construction Regulations of 1968 as well as the Docks (Safety, Health and Welfare) Regulations of 1968 provide the framework for these laws.</a:t>
            </a:r>
            <a:endParaRPr lang="en-JM"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0189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THE HR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2800" dirty="0">
                <a:latin typeface="Times New Roman" panose="02020603050405020304" pitchFamily="18" charset="0"/>
                <a:cs typeface="Times New Roman" panose="02020603050405020304" pitchFamily="18" charset="0"/>
              </a:rPr>
              <a:t> </a:t>
            </a:r>
            <a:r>
              <a:rPr lang="en-JM" sz="3200" dirty="0">
                <a:latin typeface="Times New Roman" panose="02020603050405020304" pitchFamily="18" charset="0"/>
                <a:cs typeface="Times New Roman" panose="02020603050405020304" pitchFamily="18" charset="0"/>
              </a:rPr>
              <a:t>In Jamaica there are no comprehensive industrial safety laws in place. However, in Britain the Health and Safety at Work Act, 1974 provides a guideline for health and safety act. Jamaica is however drafting legislations for a comprehensive Health &amp; Safety Act</a:t>
            </a:r>
            <a:r>
              <a:rPr lang="en-JM" sz="3200" dirty="0" smtClean="0">
                <a:latin typeface="Times New Roman" panose="02020603050405020304" pitchFamily="18" charset="0"/>
                <a:cs typeface="Times New Roman" panose="02020603050405020304" pitchFamily="18" charset="0"/>
              </a:rPr>
              <a:t>.</a:t>
            </a:r>
          </a:p>
          <a:p>
            <a:r>
              <a:rPr lang="en-JM" sz="3200" dirty="0">
                <a:latin typeface="Times New Roman" panose="02020603050405020304" pitchFamily="18" charset="0"/>
                <a:cs typeface="Times New Roman" panose="02020603050405020304" pitchFamily="18" charset="0"/>
              </a:rPr>
              <a:t>Labour laws are enacted with three purposes:</a:t>
            </a:r>
          </a:p>
          <a:p>
            <a:r>
              <a:rPr lang="en-JM" sz="3200" dirty="0" smtClean="0">
                <a:latin typeface="Times New Roman" panose="02020603050405020304" pitchFamily="18" charset="0"/>
                <a:cs typeface="Times New Roman" panose="02020603050405020304" pitchFamily="18" charset="0"/>
              </a:rPr>
              <a:t>Protective </a:t>
            </a:r>
            <a:r>
              <a:rPr lang="en-JM" sz="3200" dirty="0">
                <a:latin typeface="Times New Roman" panose="02020603050405020304" pitchFamily="18" charset="0"/>
                <a:cs typeface="Times New Roman" panose="02020603050405020304" pitchFamily="18" charset="0"/>
              </a:rPr>
              <a:t>Legislations, Auxiliary Legislations and Restrictive Legislations</a:t>
            </a:r>
          </a:p>
        </p:txBody>
      </p:sp>
    </p:spTree>
    <p:extLst>
      <p:ext uri="{BB962C8B-B14F-4D97-AF65-F5344CB8AC3E}">
        <p14:creationId xmlns:p14="http://schemas.microsoft.com/office/powerpoint/2010/main" val="4222285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THE HR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2800" dirty="0">
                <a:latin typeface="Times New Roman" panose="02020603050405020304" pitchFamily="18" charset="0"/>
                <a:cs typeface="Times New Roman" panose="02020603050405020304" pitchFamily="18" charset="0"/>
              </a:rPr>
              <a:t> </a:t>
            </a:r>
            <a:r>
              <a:rPr lang="en-JM" sz="3200" dirty="0">
                <a:latin typeface="Times New Roman" panose="02020603050405020304" pitchFamily="18" charset="0"/>
                <a:cs typeface="Times New Roman" panose="02020603050405020304" pitchFamily="18" charset="0"/>
              </a:rPr>
              <a:t>In the Commonwealth Caribbean, including Jamaica labour laws in industrial relations have relied heavily on legislative initiatives. These laws generally covered:  </a:t>
            </a:r>
          </a:p>
          <a:p>
            <a:r>
              <a:rPr lang="en-JM" sz="3200" dirty="0" smtClean="0">
                <a:latin typeface="Times New Roman" panose="02020603050405020304" pitchFamily="18" charset="0"/>
                <a:cs typeface="Times New Roman" panose="02020603050405020304" pitchFamily="18" charset="0"/>
              </a:rPr>
              <a:t>Trade </a:t>
            </a:r>
            <a:r>
              <a:rPr lang="en-JM" sz="3200" dirty="0">
                <a:latin typeface="Times New Roman" panose="02020603050405020304" pitchFamily="18" charset="0"/>
                <a:cs typeface="Times New Roman" panose="02020603050405020304" pitchFamily="18" charset="0"/>
              </a:rPr>
              <a:t>union recognition </a:t>
            </a:r>
          </a:p>
          <a:p>
            <a:r>
              <a:rPr lang="en-JM" sz="3200" dirty="0">
                <a:latin typeface="Times New Roman" panose="02020603050405020304" pitchFamily="18" charset="0"/>
                <a:cs typeface="Times New Roman" panose="02020603050405020304" pitchFamily="18" charset="0"/>
              </a:rPr>
              <a:t> </a:t>
            </a:r>
            <a:r>
              <a:rPr lang="en-JM" sz="3200" dirty="0" smtClean="0">
                <a:latin typeface="Times New Roman" panose="02020603050405020304" pitchFamily="18" charset="0"/>
                <a:cs typeface="Times New Roman" panose="02020603050405020304" pitchFamily="18" charset="0"/>
              </a:rPr>
              <a:t>Establishment </a:t>
            </a:r>
            <a:r>
              <a:rPr lang="en-JM" sz="3200" dirty="0">
                <a:latin typeface="Times New Roman" panose="02020603050405020304" pitchFamily="18" charset="0"/>
                <a:cs typeface="Times New Roman" panose="02020603050405020304" pitchFamily="18" charset="0"/>
              </a:rPr>
              <a:t>of collective bargaining apparatus </a:t>
            </a:r>
          </a:p>
          <a:p>
            <a:r>
              <a:rPr lang="en-JM" sz="3200" dirty="0" smtClean="0">
                <a:latin typeface="Times New Roman" panose="02020603050405020304" pitchFamily="18" charset="0"/>
                <a:cs typeface="Times New Roman" panose="02020603050405020304" pitchFamily="18" charset="0"/>
              </a:rPr>
              <a:t> </a:t>
            </a:r>
            <a:r>
              <a:rPr lang="en-JM" sz="3200" dirty="0">
                <a:latin typeface="Times New Roman" panose="02020603050405020304" pitchFamily="18" charset="0"/>
                <a:cs typeface="Times New Roman" panose="02020603050405020304" pitchFamily="18" charset="0"/>
              </a:rPr>
              <a:t>Encourage good industrial relations practices </a:t>
            </a:r>
          </a:p>
          <a:p>
            <a:r>
              <a:rPr lang="en-JM" sz="3200" dirty="0">
                <a:latin typeface="Times New Roman" panose="02020603050405020304" pitchFamily="18" charset="0"/>
                <a:cs typeface="Times New Roman" panose="02020603050405020304" pitchFamily="18" charset="0"/>
              </a:rPr>
              <a:t> </a:t>
            </a:r>
            <a:r>
              <a:rPr lang="en-JM" sz="3200" dirty="0" smtClean="0">
                <a:latin typeface="Times New Roman" panose="02020603050405020304" pitchFamily="18" charset="0"/>
                <a:cs typeface="Times New Roman" panose="02020603050405020304" pitchFamily="18" charset="0"/>
              </a:rPr>
              <a:t> </a:t>
            </a:r>
            <a:r>
              <a:rPr lang="en-JM" sz="3200" dirty="0">
                <a:latin typeface="Times New Roman" panose="02020603050405020304" pitchFamily="18" charset="0"/>
                <a:cs typeface="Times New Roman" panose="02020603050405020304" pitchFamily="18" charset="0"/>
              </a:rPr>
              <a:t>Mechanism for statutory arbitration </a:t>
            </a:r>
          </a:p>
        </p:txBody>
      </p:sp>
    </p:spTree>
    <p:extLst>
      <p:ext uri="{BB962C8B-B14F-4D97-AF65-F5344CB8AC3E}">
        <p14:creationId xmlns:p14="http://schemas.microsoft.com/office/powerpoint/2010/main" val="1333712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THE HR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2800" dirty="0">
                <a:latin typeface="Times New Roman" panose="02020603050405020304" pitchFamily="18" charset="0"/>
                <a:cs typeface="Times New Roman" panose="02020603050405020304" pitchFamily="18" charset="0"/>
              </a:rPr>
              <a:t> Human Resources (HR) Law is related to </a:t>
            </a:r>
            <a:r>
              <a:rPr lang="en-JM" sz="2800" dirty="0" err="1">
                <a:latin typeface="Times New Roman" panose="02020603050405020304" pitchFamily="18" charset="0"/>
                <a:cs typeface="Times New Roman" panose="02020603050405020304" pitchFamily="18" charset="0"/>
              </a:rPr>
              <a:t>Labor</a:t>
            </a:r>
            <a:r>
              <a:rPr lang="en-JM" sz="2800" dirty="0">
                <a:latin typeface="Times New Roman" panose="02020603050405020304" pitchFamily="18" charset="0"/>
                <a:cs typeface="Times New Roman" panose="02020603050405020304" pitchFamily="18" charset="0"/>
              </a:rPr>
              <a:t> and Employment law and encompasses the various laws and regulations specific to HR professionals. It deals with the issues that HR professionals must contend with in the majority of their work functions, predominantly in overseeing and managing duties related to hiring, firing, employee benefits, wages, </a:t>
            </a:r>
            <a:r>
              <a:rPr lang="en-JM" sz="2800" dirty="0" err="1">
                <a:latin typeface="Times New Roman" panose="02020603050405020304" pitchFamily="18" charset="0"/>
                <a:cs typeface="Times New Roman" panose="02020603050405020304" pitchFamily="18" charset="0"/>
              </a:rPr>
              <a:t>paychecks</a:t>
            </a:r>
            <a:r>
              <a:rPr lang="en-JM" sz="2800" dirty="0">
                <a:latin typeface="Times New Roman" panose="02020603050405020304" pitchFamily="18" charset="0"/>
                <a:cs typeface="Times New Roman" panose="02020603050405020304" pitchFamily="18" charset="0"/>
              </a:rPr>
              <a:t>, and overtime. It may also pertain to workplace safety, privacy; and preventing discrimination and harassment. </a:t>
            </a:r>
            <a:endParaRPr lang="en-JM"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1971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THE HR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2800" dirty="0">
                <a:latin typeface="Times New Roman" panose="02020603050405020304" pitchFamily="18" charset="0"/>
                <a:cs typeface="Times New Roman" panose="02020603050405020304" pitchFamily="18" charset="0"/>
              </a:rPr>
              <a:t> Local, state, and federal employment laws all play a role in human resources, and HR professionals must be familiar with a wide array of different statutory and regulatory authorities in order to effectively and lawfully deal with company personnel. </a:t>
            </a:r>
            <a:endParaRPr lang="en-JM"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4471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UNIT 19: RESOURCE AND TALENT PLANNING</a:t>
            </a:r>
            <a:endParaRPr lang="en-JM" b="1" dirty="0"/>
          </a:p>
        </p:txBody>
      </p:sp>
      <p:sp>
        <p:nvSpPr>
          <p:cNvPr id="3" name="Content Placeholder 2"/>
          <p:cNvSpPr>
            <a:spLocks noGrp="1"/>
          </p:cNvSpPr>
          <p:nvPr>
            <p:ph idx="1"/>
          </p:nvPr>
        </p:nvSpPr>
        <p:spPr/>
        <p:txBody>
          <a:bodyPr/>
          <a:lstStyle/>
          <a:p>
            <a:endParaRPr lang="en-JM" dirty="0" smtClean="0"/>
          </a:p>
          <a:p>
            <a:endParaRPr lang="en-JM" dirty="0"/>
          </a:p>
          <a:p>
            <a:endParaRPr lang="en-JM" dirty="0" smtClean="0"/>
          </a:p>
          <a:p>
            <a:endParaRPr lang="en-JM" dirty="0"/>
          </a:p>
          <a:p>
            <a:endParaRPr lang="en-JM" dirty="0" smtClean="0"/>
          </a:p>
          <a:p>
            <a:endParaRPr lang="en-JM" dirty="0"/>
          </a:p>
          <a:p>
            <a:endParaRPr lang="en-JM" dirty="0" smtClean="0"/>
          </a:p>
          <a:p>
            <a:r>
              <a:rPr lang="en-JM" b="1" dirty="0" smtClean="0"/>
              <a:t>Learning Outcome </a:t>
            </a:r>
            <a:r>
              <a:rPr lang="en-JM" b="1" dirty="0"/>
              <a:t>4:Evaluate how to manage the human resource life-cycle within the context of a HR strategy. </a:t>
            </a:r>
          </a:p>
          <a:p>
            <a:endParaRPr lang="en-JM" b="1" dirty="0"/>
          </a:p>
        </p:txBody>
      </p:sp>
      <p:pic>
        <p:nvPicPr>
          <p:cNvPr id="4" name="Picture 3"/>
          <p:cNvPicPr>
            <a:picLocks noChangeAspect="1"/>
          </p:cNvPicPr>
          <p:nvPr/>
        </p:nvPicPr>
        <p:blipFill rotWithShape="1">
          <a:blip r:embed="rId2"/>
          <a:srcRect l="4216" t="23814"/>
          <a:stretch/>
        </p:blipFill>
        <p:spPr>
          <a:xfrm>
            <a:off x="4934465" y="2413686"/>
            <a:ext cx="3369274" cy="1795313"/>
          </a:xfrm>
          <a:prstGeom prst="rect">
            <a:avLst/>
          </a:prstGeom>
        </p:spPr>
      </p:pic>
    </p:spTree>
    <p:extLst>
      <p:ext uri="{BB962C8B-B14F-4D97-AF65-F5344CB8AC3E}">
        <p14:creationId xmlns:p14="http://schemas.microsoft.com/office/powerpoint/2010/main" val="3983220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THE HR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2800" dirty="0" smtClean="0">
                <a:latin typeface="Times New Roman" panose="02020603050405020304" pitchFamily="18" charset="0"/>
                <a:cs typeface="Times New Roman" panose="02020603050405020304" pitchFamily="18" charset="0"/>
              </a:rPr>
              <a:t>Common </a:t>
            </a:r>
            <a:r>
              <a:rPr lang="en-JM" sz="2800" dirty="0">
                <a:latin typeface="Times New Roman" panose="02020603050405020304" pitchFamily="18" charset="0"/>
                <a:cs typeface="Times New Roman" panose="02020603050405020304" pitchFamily="18" charset="0"/>
              </a:rPr>
              <a:t>matters of concern to HR managers include employee handbooks/manuals, establishing policies and procedures, affirmative action programs and policies, government contract and wage laws, human resources compliance audits, non-competition and confidentiality agreements, plant closing laws, substance abuse and drug testing laws, and unemployment compensation. </a:t>
            </a:r>
            <a:endParaRPr lang="en-JM"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9472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THE HR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pPr fontAlgn="base"/>
            <a:r>
              <a:rPr lang="en-JM" sz="3200" dirty="0">
                <a:solidFill>
                  <a:srgbClr val="000000"/>
                </a:solidFill>
                <a:latin typeface="Georgia" panose="02040502050405020303" pitchFamily="18" charset="0"/>
              </a:rPr>
              <a:t>Risk management is a cycle. That means that it is not something that gets checked off a "to do" list but it is a continuous activity. Having a risk management process means that your organization knows and understands the risks to which you are exposed. </a:t>
            </a:r>
            <a:endParaRPr lang="en-JM"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0509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THE HR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pPr fontAlgn="base"/>
            <a:r>
              <a:rPr lang="en-JM" sz="3200" dirty="0" smtClean="0">
                <a:solidFill>
                  <a:srgbClr val="000000"/>
                </a:solidFill>
                <a:latin typeface="Georgia" panose="02040502050405020303" pitchFamily="18" charset="0"/>
              </a:rPr>
              <a:t>It </a:t>
            </a:r>
            <a:r>
              <a:rPr lang="en-JM" sz="3200" dirty="0">
                <a:solidFill>
                  <a:srgbClr val="000000"/>
                </a:solidFill>
                <a:latin typeface="Georgia" panose="02040502050405020303" pitchFamily="18" charset="0"/>
              </a:rPr>
              <a:t>also means that your organization has deliberately evaluated the risks and has strategies in place to remove the risk altogether, reduce the likelihood of the risk happening or minimize harm in the event that something happens</a:t>
            </a:r>
            <a:r>
              <a:rPr lang="en-JM" sz="3200" dirty="0" smtClean="0">
                <a:solidFill>
                  <a:srgbClr val="000000"/>
                </a:solidFill>
                <a:latin typeface="Georgia" panose="02040502050405020303" pitchFamily="18" charset="0"/>
              </a:rPr>
              <a:t>.</a:t>
            </a:r>
            <a:endParaRPr lang="en-JM" sz="32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2065148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THE HR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pPr fontAlgn="base"/>
            <a:r>
              <a:rPr lang="en-JM" sz="3200" dirty="0" smtClean="0">
                <a:solidFill>
                  <a:srgbClr val="000000"/>
                </a:solidFill>
                <a:latin typeface="Georgia" panose="02040502050405020303" pitchFamily="18" charset="0"/>
              </a:rPr>
              <a:t>At </a:t>
            </a:r>
            <a:r>
              <a:rPr lang="en-JM" sz="3200" dirty="0">
                <a:solidFill>
                  <a:srgbClr val="000000"/>
                </a:solidFill>
                <a:latin typeface="Georgia" panose="02040502050405020303" pitchFamily="18" charset="0"/>
              </a:rPr>
              <a:t>a very basic level, risk management focuses you on two fundamental questions:</a:t>
            </a:r>
          </a:p>
          <a:p>
            <a:pPr fontAlgn="base">
              <a:buFont typeface="+mj-lt"/>
              <a:buAutoNum type="arabicPeriod"/>
            </a:pPr>
            <a:r>
              <a:rPr lang="en-JM" sz="3200" dirty="0">
                <a:solidFill>
                  <a:srgbClr val="000000"/>
                </a:solidFill>
                <a:latin typeface="Georgia" panose="02040502050405020303" pitchFamily="18" charset="0"/>
              </a:rPr>
              <a:t>What can go wrong?</a:t>
            </a:r>
          </a:p>
          <a:p>
            <a:pPr fontAlgn="base">
              <a:buFont typeface="+mj-lt"/>
              <a:buAutoNum type="arabicPeriod"/>
            </a:pPr>
            <a:r>
              <a:rPr lang="en-JM" sz="3200" dirty="0">
                <a:solidFill>
                  <a:srgbClr val="000000"/>
                </a:solidFill>
                <a:latin typeface="Georgia" panose="02040502050405020303" pitchFamily="18" charset="0"/>
              </a:rPr>
              <a:t>What will we do to prevent the harm from occurring in the first place and in response to the harm or loss if it actually happens?</a:t>
            </a:r>
          </a:p>
          <a:p>
            <a:endParaRPr lang="en-JM"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7231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sz="6000" b="1" dirty="0" smtClean="0"/>
              <a:t>REFERENCES</a:t>
            </a:r>
            <a:endParaRPr lang="en-JM" sz="6000" b="1" dirty="0"/>
          </a:p>
        </p:txBody>
      </p:sp>
      <p:sp>
        <p:nvSpPr>
          <p:cNvPr id="3" name="Content Placeholder 2"/>
          <p:cNvSpPr>
            <a:spLocks noGrp="1"/>
          </p:cNvSpPr>
          <p:nvPr>
            <p:ph idx="1"/>
          </p:nvPr>
        </p:nvSpPr>
        <p:spPr>
          <a:xfrm>
            <a:off x="2224216" y="2092410"/>
            <a:ext cx="9486342" cy="4236027"/>
          </a:xfrm>
        </p:spPr>
        <p:txBody>
          <a:bodyPr>
            <a:normAutofit/>
          </a:bodyPr>
          <a:lstStyle/>
          <a:p>
            <a:r>
              <a:rPr lang="en-JM" b="1" dirty="0">
                <a:solidFill>
                  <a:srgbClr val="666666"/>
                </a:solidFill>
                <a:latin typeface="Open Sans" panose="020B0606030504020204" pitchFamily="34" charset="0"/>
              </a:rPr>
              <a:t> </a:t>
            </a:r>
            <a:r>
              <a:rPr lang="en-JM" i="1" dirty="0">
                <a:solidFill>
                  <a:srgbClr val="666666"/>
                </a:solidFill>
                <a:latin typeface="Open Sans" panose="020B0606030504020204" pitchFamily="34" charset="0"/>
              </a:rPr>
              <a:t>Key Functions of an HR Department</a:t>
            </a:r>
            <a:r>
              <a:rPr lang="en-JM" dirty="0">
                <a:solidFill>
                  <a:srgbClr val="666666"/>
                </a:solidFill>
                <a:latin typeface="Open Sans" panose="020B0606030504020204" pitchFamily="34" charset="0"/>
              </a:rPr>
              <a:t>. (2017). </a:t>
            </a:r>
            <a:r>
              <a:rPr lang="en-JM" i="1" dirty="0">
                <a:solidFill>
                  <a:srgbClr val="666666"/>
                </a:solidFill>
                <a:latin typeface="Open Sans" panose="020B0606030504020204" pitchFamily="34" charset="0"/>
              </a:rPr>
              <a:t>Smallbusiness.chron.com</a:t>
            </a:r>
            <a:r>
              <a:rPr lang="en-JM" dirty="0">
                <a:solidFill>
                  <a:srgbClr val="666666"/>
                </a:solidFill>
                <a:latin typeface="Open Sans" panose="020B0606030504020204" pitchFamily="34" charset="0"/>
              </a:rPr>
              <a:t>. Retrieved 24 November 2017, from </a:t>
            </a:r>
            <a:r>
              <a:rPr lang="en-JM" dirty="0">
                <a:solidFill>
                  <a:srgbClr val="666666"/>
                </a:solidFill>
                <a:latin typeface="Open Sans" panose="020B0606030504020204" pitchFamily="34" charset="0"/>
                <a:hlinkClick r:id="rId2"/>
              </a:rPr>
              <a:t>http://</a:t>
            </a:r>
            <a:r>
              <a:rPr lang="en-JM" dirty="0" smtClean="0">
                <a:solidFill>
                  <a:srgbClr val="666666"/>
                </a:solidFill>
                <a:latin typeface="Open Sans" panose="020B0606030504020204" pitchFamily="34" charset="0"/>
                <a:hlinkClick r:id="rId2"/>
              </a:rPr>
              <a:t>smallbusiness.chron.com/key-functions-hr-department-31206.html</a:t>
            </a:r>
            <a:endParaRPr lang="en-JM" dirty="0" smtClean="0">
              <a:solidFill>
                <a:srgbClr val="666666"/>
              </a:solidFill>
              <a:latin typeface="Open Sans" panose="020B0606030504020204" pitchFamily="34" charset="0"/>
            </a:endParaRPr>
          </a:p>
          <a:p>
            <a:r>
              <a:rPr lang="en-JM" dirty="0">
                <a:solidFill>
                  <a:srgbClr val="666666"/>
                </a:solidFill>
                <a:latin typeface="Open Sans" panose="020B0606030504020204" pitchFamily="34" charset="0"/>
              </a:rPr>
              <a:t> Key Federal Laws Affecting HR - dummies. (2017). dummies. Retrieved 24 November 2017, from </a:t>
            </a:r>
            <a:r>
              <a:rPr lang="en-JM" dirty="0">
                <a:solidFill>
                  <a:srgbClr val="666666"/>
                </a:solidFill>
                <a:latin typeface="Open Sans" panose="020B0606030504020204" pitchFamily="34" charset="0"/>
                <a:hlinkClick r:id="rId3"/>
              </a:rPr>
              <a:t>http://www.dummies.com/education/law/key-federal-laws-affecting-hr</a:t>
            </a:r>
            <a:r>
              <a:rPr lang="en-JM" dirty="0" smtClean="0">
                <a:solidFill>
                  <a:srgbClr val="666666"/>
                </a:solidFill>
                <a:latin typeface="Open Sans" panose="020B0606030504020204" pitchFamily="34" charset="0"/>
                <a:hlinkClick r:id="rId3"/>
              </a:rPr>
              <a:t>/</a:t>
            </a:r>
            <a:endParaRPr lang="en-JM" dirty="0" smtClean="0">
              <a:solidFill>
                <a:srgbClr val="666666"/>
              </a:solidFill>
              <a:latin typeface="Open Sans" panose="020B0606030504020204" pitchFamily="34" charset="0"/>
            </a:endParaRPr>
          </a:p>
          <a:p>
            <a:r>
              <a:rPr lang="en-JM" dirty="0" smtClean="0">
                <a:latin typeface="Times New Roman" panose="02020603050405020304" pitchFamily="18" charset="0"/>
                <a:cs typeface="Times New Roman" panose="02020603050405020304" pitchFamily="18" charset="0"/>
              </a:rPr>
              <a:t> </a:t>
            </a:r>
            <a:r>
              <a:rPr lang="en-JM" dirty="0">
                <a:latin typeface="Times New Roman" panose="02020603050405020304" pitchFamily="18" charset="0"/>
                <a:cs typeface="Times New Roman" panose="02020603050405020304" pitchFamily="18" charset="0"/>
              </a:rPr>
              <a:t>Pay and Conditions of Employment Branch (P.C.E.B) :.:: Ministry of Labour and Social Security </a:t>
            </a:r>
            <a:r>
              <a:rPr lang="en-JM" dirty="0" smtClean="0">
                <a:latin typeface="Times New Roman" panose="02020603050405020304" pitchFamily="18" charset="0"/>
                <a:cs typeface="Times New Roman" panose="02020603050405020304" pitchFamily="18" charset="0"/>
              </a:rPr>
              <a:t> </a:t>
            </a:r>
            <a:r>
              <a:rPr lang="en-JM" dirty="0">
                <a:latin typeface="Times New Roman" panose="02020603050405020304" pitchFamily="18" charset="0"/>
                <a:cs typeface="Times New Roman" panose="02020603050405020304" pitchFamily="18" charset="0"/>
              </a:rPr>
              <a:t>(2017). Mlss.gov.jm. Retrieved 24 November 2017, from </a:t>
            </a:r>
            <a:r>
              <a:rPr lang="en-JM" dirty="0" smtClean="0">
                <a:latin typeface="Times New Roman" panose="02020603050405020304" pitchFamily="18" charset="0"/>
                <a:cs typeface="Times New Roman" panose="02020603050405020304" pitchFamily="18" charset="0"/>
                <a:hlinkClick r:id="rId4"/>
              </a:rPr>
              <a:t>http</a:t>
            </a:r>
            <a:r>
              <a:rPr lang="en-JM" dirty="0">
                <a:latin typeface="Times New Roman" panose="02020603050405020304" pitchFamily="18" charset="0"/>
                <a:cs typeface="Times New Roman" panose="02020603050405020304" pitchFamily="18" charset="0"/>
                <a:hlinkClick r:id="rId4"/>
              </a:rPr>
              <a:t>://</a:t>
            </a:r>
            <a:r>
              <a:rPr lang="en-JM" dirty="0" smtClean="0">
                <a:latin typeface="Times New Roman" panose="02020603050405020304" pitchFamily="18" charset="0"/>
                <a:cs typeface="Times New Roman" panose="02020603050405020304" pitchFamily="18" charset="0"/>
                <a:hlinkClick r:id="rId4"/>
              </a:rPr>
              <a:t>www.mlss.gov.jm/pub/index.php?artid=48</a:t>
            </a:r>
            <a:endParaRPr lang="en-JM" dirty="0" smtClean="0">
              <a:latin typeface="Times New Roman" panose="02020603050405020304" pitchFamily="18" charset="0"/>
              <a:cs typeface="Times New Roman" panose="02020603050405020304" pitchFamily="18" charset="0"/>
            </a:endParaRPr>
          </a:p>
          <a:p>
            <a:r>
              <a:rPr lang="en-JM" dirty="0">
                <a:latin typeface="Times New Roman" panose="02020603050405020304" pitchFamily="18" charset="0"/>
                <a:cs typeface="Times New Roman" panose="02020603050405020304" pitchFamily="18" charset="0"/>
              </a:rPr>
              <a:t> Jamaica Trade Union - Jamaica ILO Ratifications. (2017). Jtug.info. Retrieved 24 November 2017, from http://www.jtug.info/jamaica-ilo-ratifications.html</a:t>
            </a:r>
          </a:p>
        </p:txBody>
      </p:sp>
    </p:spTree>
    <p:extLst>
      <p:ext uri="{BB962C8B-B14F-4D97-AF65-F5344CB8AC3E}">
        <p14:creationId xmlns:p14="http://schemas.microsoft.com/office/powerpoint/2010/main" val="3647503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sz="6000" b="1" dirty="0" smtClean="0"/>
              <a:t>REFERENCES</a:t>
            </a:r>
            <a:endParaRPr lang="en-JM" sz="6000" b="1" dirty="0"/>
          </a:p>
        </p:txBody>
      </p:sp>
      <p:sp>
        <p:nvSpPr>
          <p:cNvPr id="3" name="Content Placeholder 2"/>
          <p:cNvSpPr>
            <a:spLocks noGrp="1"/>
          </p:cNvSpPr>
          <p:nvPr>
            <p:ph idx="1"/>
          </p:nvPr>
        </p:nvSpPr>
        <p:spPr>
          <a:xfrm>
            <a:off x="2224216" y="2092410"/>
            <a:ext cx="9486342" cy="4236027"/>
          </a:xfrm>
        </p:spPr>
        <p:txBody>
          <a:bodyPr>
            <a:normAutofit/>
          </a:bodyPr>
          <a:lstStyle/>
          <a:p>
            <a:r>
              <a:rPr lang="en-JM" dirty="0">
                <a:latin typeface="Times New Roman" panose="02020603050405020304" pitchFamily="18" charset="0"/>
                <a:cs typeface="Times New Roman" panose="02020603050405020304" pitchFamily="18" charset="0"/>
              </a:rPr>
              <a:t>Jamaica Trade Union - Labour Laws. (2017). Jtug.info. Retrieved 24 November 2017, from </a:t>
            </a:r>
            <a:r>
              <a:rPr lang="en-JM" dirty="0">
                <a:latin typeface="Times New Roman" panose="02020603050405020304" pitchFamily="18" charset="0"/>
                <a:cs typeface="Times New Roman" panose="02020603050405020304" pitchFamily="18" charset="0"/>
                <a:hlinkClick r:id="rId2"/>
              </a:rPr>
              <a:t>http://</a:t>
            </a:r>
            <a:r>
              <a:rPr lang="en-JM" dirty="0" smtClean="0">
                <a:latin typeface="Times New Roman" panose="02020603050405020304" pitchFamily="18" charset="0"/>
                <a:cs typeface="Times New Roman" panose="02020603050405020304" pitchFamily="18" charset="0"/>
                <a:hlinkClick r:id="rId2"/>
              </a:rPr>
              <a:t>www.jtug.info/labour-laws.html</a:t>
            </a:r>
            <a:endParaRPr lang="en-JM" dirty="0" smtClean="0">
              <a:latin typeface="Times New Roman" panose="02020603050405020304" pitchFamily="18" charset="0"/>
              <a:cs typeface="Times New Roman" panose="02020603050405020304" pitchFamily="18" charset="0"/>
            </a:endParaRPr>
          </a:p>
          <a:p>
            <a:r>
              <a:rPr lang="en-JM" b="1" dirty="0">
                <a:solidFill>
                  <a:srgbClr val="666666"/>
                </a:solidFill>
                <a:latin typeface="Open Sans" panose="020B0606030504020204" pitchFamily="34" charset="0"/>
              </a:rPr>
              <a:t> </a:t>
            </a:r>
            <a:r>
              <a:rPr lang="en-JM" dirty="0">
                <a:solidFill>
                  <a:srgbClr val="666666"/>
                </a:solidFill>
                <a:latin typeface="Open Sans" panose="020B0606030504020204" pitchFamily="34" charset="0"/>
              </a:rPr>
              <a:t>(2017). Retrieved 24 November 2017, from </a:t>
            </a:r>
            <a:r>
              <a:rPr lang="en-JM" dirty="0">
                <a:solidFill>
                  <a:srgbClr val="666666"/>
                </a:solidFill>
                <a:latin typeface="Open Sans" panose="020B0606030504020204" pitchFamily="34" charset="0"/>
                <a:hlinkClick r:id="rId3"/>
              </a:rPr>
              <a:t>http://ttps://</a:t>
            </a:r>
            <a:r>
              <a:rPr lang="en-JM" dirty="0" smtClean="0">
                <a:solidFill>
                  <a:srgbClr val="666666"/>
                </a:solidFill>
                <a:latin typeface="Open Sans" panose="020B0606030504020204" pitchFamily="34" charset="0"/>
                <a:hlinkClick r:id="rId3"/>
              </a:rPr>
              <a:t>www.hg.org/human-resources-law.html</a:t>
            </a:r>
            <a:endParaRPr lang="en-JM" dirty="0" smtClean="0">
              <a:solidFill>
                <a:srgbClr val="666666"/>
              </a:solidFill>
              <a:latin typeface="Open Sans" panose="020B0606030504020204" pitchFamily="34" charset="0"/>
            </a:endParaRPr>
          </a:p>
          <a:p>
            <a:r>
              <a:rPr lang="en-JM" dirty="0" smtClean="0">
                <a:latin typeface="Times New Roman" panose="02020603050405020304" pitchFamily="18" charset="0"/>
                <a:cs typeface="Times New Roman" panose="02020603050405020304" pitchFamily="18" charset="0"/>
              </a:rPr>
              <a:t>Hrcouncil.ca</a:t>
            </a:r>
            <a:r>
              <a:rPr lang="en-JM" dirty="0">
                <a:latin typeface="Times New Roman" panose="02020603050405020304" pitchFamily="18" charset="0"/>
                <a:cs typeface="Times New Roman" panose="02020603050405020304" pitchFamily="18" charset="0"/>
              </a:rPr>
              <a:t>. (2017). Risk Management in HR | HR Planning | HR Toolkit | hrcouncil.ca. [online] Available at: http://hrcouncil.ca/hr-toolkit/planning-risk-assessment.cfm [Accessed 24 Nov. 2017].</a:t>
            </a:r>
          </a:p>
        </p:txBody>
      </p:sp>
    </p:spTree>
    <p:extLst>
      <p:ext uri="{BB962C8B-B14F-4D97-AF65-F5344CB8AC3E}">
        <p14:creationId xmlns:p14="http://schemas.microsoft.com/office/powerpoint/2010/main" val="1391571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THE BASIC SYLLABUS</a:t>
            </a:r>
            <a:endParaRPr lang="en-JM" b="1" dirty="0"/>
          </a:p>
        </p:txBody>
      </p:sp>
      <p:sp>
        <p:nvSpPr>
          <p:cNvPr id="3" name="Content Placeholder 2"/>
          <p:cNvSpPr>
            <a:spLocks noGrp="1"/>
          </p:cNvSpPr>
          <p:nvPr>
            <p:ph idx="1"/>
          </p:nvPr>
        </p:nvSpPr>
        <p:spPr/>
        <p:txBody>
          <a:bodyPr>
            <a:noAutofit/>
          </a:bodyPr>
          <a:lstStyle/>
          <a:p>
            <a:r>
              <a:rPr lang="en-JM" sz="2400" b="1" dirty="0"/>
              <a:t>1. Analyse labour market trends and appropriate legal requirements which </a:t>
            </a:r>
            <a:r>
              <a:rPr lang="en-JM" sz="2400" b="1" dirty="0" smtClean="0"/>
              <a:t>influence workforce </a:t>
            </a:r>
            <a:r>
              <a:rPr lang="en-JM" sz="2400" b="1" dirty="0"/>
              <a:t>planning.</a:t>
            </a:r>
          </a:p>
          <a:p>
            <a:r>
              <a:rPr lang="en-JM" sz="2400" b="1" dirty="0"/>
              <a:t>2. Determine current and anticipated skills requirements in varying contexts.</a:t>
            </a:r>
          </a:p>
          <a:p>
            <a:r>
              <a:rPr lang="en-JM" sz="2400" b="1" dirty="0"/>
              <a:t>3. Apply the appropriate documents and processes which contribute to effective </a:t>
            </a:r>
            <a:r>
              <a:rPr lang="en-JM" sz="2400" b="1" dirty="0" smtClean="0"/>
              <a:t>recruitment and </a:t>
            </a:r>
            <a:r>
              <a:rPr lang="en-JM" sz="2400" b="1" dirty="0"/>
              <a:t>selection.</a:t>
            </a:r>
          </a:p>
          <a:p>
            <a:r>
              <a:rPr lang="en-JM" sz="2400" b="1" dirty="0"/>
              <a:t>4. Evaluate how to manage the human resource life-cycle within the context of a </a:t>
            </a:r>
            <a:r>
              <a:rPr lang="en-JM" sz="2400" b="1" dirty="0" smtClean="0"/>
              <a:t>HR strategy</a:t>
            </a:r>
            <a:r>
              <a:rPr lang="en-JM" sz="2400" b="1" dirty="0"/>
              <a:t>. </a:t>
            </a:r>
          </a:p>
        </p:txBody>
      </p:sp>
    </p:spTree>
    <p:extLst>
      <p:ext uri="{BB962C8B-B14F-4D97-AF65-F5344CB8AC3E}">
        <p14:creationId xmlns:p14="http://schemas.microsoft.com/office/powerpoint/2010/main" val="2527491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LEARNING OUTCOMES</a:t>
            </a:r>
            <a:endParaRPr lang="en-JM" b="1" dirty="0"/>
          </a:p>
        </p:txBody>
      </p:sp>
      <p:sp>
        <p:nvSpPr>
          <p:cNvPr id="3" name="Content Placeholder 2"/>
          <p:cNvSpPr>
            <a:spLocks noGrp="1"/>
          </p:cNvSpPr>
          <p:nvPr>
            <p:ph idx="1"/>
          </p:nvPr>
        </p:nvSpPr>
        <p:spPr/>
        <p:txBody>
          <a:bodyPr>
            <a:normAutofit/>
          </a:bodyPr>
          <a:lstStyle/>
          <a:p>
            <a:endParaRPr lang="en-JM" b="1" dirty="0" smtClean="0"/>
          </a:p>
          <a:p>
            <a:r>
              <a:rPr lang="en-JM" b="1" dirty="0"/>
              <a:t>Evaluate how to manage the human resource life-cycle within the context of a HR strategy</a:t>
            </a:r>
          </a:p>
          <a:p>
            <a:endParaRPr lang="en-JM" b="1" dirty="0" smtClean="0"/>
          </a:p>
          <a:p>
            <a:endParaRPr lang="en-JM" b="1" dirty="0"/>
          </a:p>
          <a:p>
            <a:endParaRPr lang="en-JM" b="1" dirty="0" smtClean="0"/>
          </a:p>
          <a:p>
            <a:endParaRPr lang="en-JM" b="1" dirty="0"/>
          </a:p>
          <a:p>
            <a:r>
              <a:rPr lang="en-JM" b="1" dirty="0" smtClean="0"/>
              <a:t>D 3: Critically evaluate how stages of the HR life-cycle can be applied separately and integrated to support strategic talent management</a:t>
            </a:r>
          </a:p>
        </p:txBody>
      </p:sp>
      <p:pic>
        <p:nvPicPr>
          <p:cNvPr id="5" name="Picture 4"/>
          <p:cNvPicPr>
            <a:picLocks noChangeAspect="1"/>
          </p:cNvPicPr>
          <p:nvPr/>
        </p:nvPicPr>
        <p:blipFill>
          <a:blip r:embed="rId2"/>
          <a:stretch>
            <a:fillRect/>
          </a:stretch>
        </p:blipFill>
        <p:spPr>
          <a:xfrm>
            <a:off x="5388574" y="3036756"/>
            <a:ext cx="2211087" cy="1843963"/>
          </a:xfrm>
          <a:prstGeom prst="rect">
            <a:avLst/>
          </a:prstGeom>
        </p:spPr>
      </p:pic>
    </p:spTree>
    <p:extLst>
      <p:ext uri="{BB962C8B-B14F-4D97-AF65-F5344CB8AC3E}">
        <p14:creationId xmlns:p14="http://schemas.microsoft.com/office/powerpoint/2010/main" val="2631848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sz="6000" b="1" dirty="0" smtClean="0"/>
              <a:t>OVERVIEW</a:t>
            </a:r>
            <a:endParaRPr lang="en-JM" sz="6000" b="1" dirty="0"/>
          </a:p>
        </p:txBody>
      </p:sp>
      <p:sp>
        <p:nvSpPr>
          <p:cNvPr id="3" name="Content Placeholder 2"/>
          <p:cNvSpPr>
            <a:spLocks noGrp="1"/>
          </p:cNvSpPr>
          <p:nvPr>
            <p:ph idx="1"/>
          </p:nvPr>
        </p:nvSpPr>
        <p:spPr>
          <a:xfrm>
            <a:off x="2589212" y="1771135"/>
            <a:ext cx="8915400" cy="4536147"/>
          </a:xfrm>
        </p:spPr>
        <p:txBody>
          <a:bodyPr>
            <a:noAutofit/>
          </a:bodyPr>
          <a:lstStyle/>
          <a:p>
            <a:r>
              <a:rPr lang="en-JM" sz="3200" dirty="0">
                <a:latin typeface="Times New Roman" panose="02020603050405020304" pitchFamily="18" charset="0"/>
                <a:cs typeface="Times New Roman" panose="02020603050405020304" pitchFamily="18" charset="0"/>
              </a:rPr>
              <a:t>The human resources department handles many necessary functions of </a:t>
            </a:r>
            <a:r>
              <a:rPr lang="en-JM" sz="3200" dirty="0" smtClean="0">
                <a:latin typeface="Times New Roman" panose="02020603050405020304" pitchFamily="18" charset="0"/>
                <a:cs typeface="Times New Roman" panose="02020603050405020304" pitchFamily="18" charset="0"/>
              </a:rPr>
              <a:t> businesses. </a:t>
            </a:r>
            <a:r>
              <a:rPr lang="en-JM" sz="3200" dirty="0">
                <a:latin typeface="Times New Roman" panose="02020603050405020304" pitchFamily="18" charset="0"/>
                <a:cs typeface="Times New Roman" panose="02020603050405020304" pitchFamily="18" charset="0"/>
              </a:rPr>
              <a:t>It is instrumental in providing </a:t>
            </a:r>
            <a:r>
              <a:rPr lang="en-JM" sz="3200" dirty="0" smtClean="0">
                <a:latin typeface="Times New Roman" panose="02020603050405020304" pitchFamily="18" charset="0"/>
                <a:cs typeface="Times New Roman" panose="02020603050405020304" pitchFamily="18" charset="0"/>
              </a:rPr>
              <a:t>labour </a:t>
            </a:r>
            <a:r>
              <a:rPr lang="en-JM" sz="3200" dirty="0">
                <a:latin typeface="Times New Roman" panose="02020603050405020304" pitchFamily="18" charset="0"/>
                <a:cs typeface="Times New Roman" panose="02020603050405020304" pitchFamily="18" charset="0"/>
              </a:rPr>
              <a:t>law compliance, record keeping, hiring and training, compensation, relational assistance and help with handling specific performance issues. These functions are critical because without those functions being completed, </a:t>
            </a:r>
            <a:r>
              <a:rPr lang="en-JM" sz="3200" dirty="0" smtClean="0">
                <a:latin typeface="Times New Roman" panose="02020603050405020304" pitchFamily="18" charset="0"/>
                <a:cs typeface="Times New Roman" panose="02020603050405020304" pitchFamily="18" charset="0"/>
              </a:rPr>
              <a:t>the company </a:t>
            </a:r>
            <a:r>
              <a:rPr lang="en-JM" sz="3200" dirty="0">
                <a:latin typeface="Times New Roman" panose="02020603050405020304" pitchFamily="18" charset="0"/>
                <a:cs typeface="Times New Roman" panose="02020603050405020304" pitchFamily="18" charset="0"/>
              </a:rPr>
              <a:t>would not be able to meet the essential needs of management and staff.</a:t>
            </a:r>
          </a:p>
        </p:txBody>
      </p:sp>
    </p:spTree>
    <p:extLst>
      <p:ext uri="{BB962C8B-B14F-4D97-AF65-F5344CB8AC3E}">
        <p14:creationId xmlns:p14="http://schemas.microsoft.com/office/powerpoint/2010/main" val="95668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THE HR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3200" dirty="0">
                <a:latin typeface="Times New Roman" panose="02020603050405020304" pitchFamily="18" charset="0"/>
                <a:cs typeface="Times New Roman" panose="02020603050405020304" pitchFamily="18" charset="0"/>
              </a:rPr>
              <a:t>One of the chief duties of the human resources office of your company is to ensure the business operates in compliance with all </a:t>
            </a:r>
            <a:r>
              <a:rPr lang="en-JM" sz="3200" dirty="0" smtClean="0">
                <a:latin typeface="Times New Roman" panose="02020603050405020304" pitchFamily="18" charset="0"/>
                <a:cs typeface="Times New Roman" panose="02020603050405020304" pitchFamily="18" charset="0"/>
              </a:rPr>
              <a:t>labour </a:t>
            </a:r>
            <a:r>
              <a:rPr lang="en-JM" sz="3200" dirty="0">
                <a:latin typeface="Times New Roman" panose="02020603050405020304" pitchFamily="18" charset="0"/>
                <a:cs typeface="Times New Roman" panose="02020603050405020304" pitchFamily="18" charset="0"/>
              </a:rPr>
              <a:t>laws. The department has to know and comply with </a:t>
            </a:r>
            <a:r>
              <a:rPr lang="en-JM" sz="3200" dirty="0" smtClean="0">
                <a:latin typeface="Times New Roman" panose="02020603050405020304" pitchFamily="18" charset="0"/>
                <a:cs typeface="Times New Roman" panose="02020603050405020304" pitchFamily="18" charset="0"/>
              </a:rPr>
              <a:t>the country’s particular </a:t>
            </a:r>
            <a:r>
              <a:rPr lang="en-JM" sz="3200" dirty="0">
                <a:latin typeface="Times New Roman" panose="02020603050405020304" pitchFamily="18" charset="0"/>
                <a:cs typeface="Times New Roman" panose="02020603050405020304" pitchFamily="18" charset="0"/>
              </a:rPr>
              <a:t>set of rules employment regulations. This includes such issues as the number of breaks given per number of hours worked and the number of hours and the age in which an individual can become employed.</a:t>
            </a:r>
          </a:p>
        </p:txBody>
      </p:sp>
    </p:spTree>
    <p:extLst>
      <p:ext uri="{BB962C8B-B14F-4D97-AF65-F5344CB8AC3E}">
        <p14:creationId xmlns:p14="http://schemas.microsoft.com/office/powerpoint/2010/main" val="966682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THE HR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4000" dirty="0">
                <a:latin typeface="Times New Roman" panose="02020603050405020304" pitchFamily="18" charset="0"/>
                <a:cs typeface="Times New Roman" panose="02020603050405020304" pitchFamily="18" charset="0"/>
              </a:rPr>
              <a:t>There’s no substitute for the guidance of an attorney, but HR professionals need to have a basic understanding of the many legal issues and challenges that come with hiring and managing employees. </a:t>
            </a:r>
          </a:p>
        </p:txBody>
      </p:sp>
    </p:spTree>
    <p:extLst>
      <p:ext uri="{BB962C8B-B14F-4D97-AF65-F5344CB8AC3E}">
        <p14:creationId xmlns:p14="http://schemas.microsoft.com/office/powerpoint/2010/main" val="935910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THE HR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2800" dirty="0" smtClean="0">
                <a:latin typeface="Times New Roman" panose="02020603050405020304" pitchFamily="18" charset="0"/>
                <a:cs typeface="Times New Roman" panose="02020603050405020304" pitchFamily="18" charset="0"/>
              </a:rPr>
              <a:t>The Human Resource life cycle operations are carried out to include the following in keeping with the legislation: </a:t>
            </a:r>
            <a:r>
              <a:rPr lang="en-JM" sz="2800" dirty="0">
                <a:latin typeface="Times New Roman" panose="02020603050405020304" pitchFamily="18" charset="0"/>
                <a:cs typeface="Times New Roman" panose="02020603050405020304" pitchFamily="18" charset="0"/>
              </a:rPr>
              <a:t>-</a:t>
            </a:r>
          </a:p>
          <a:p>
            <a:r>
              <a:rPr lang="en-JM" sz="2800" dirty="0" smtClean="0">
                <a:latin typeface="Times New Roman" panose="02020603050405020304" pitchFamily="18" charset="0"/>
                <a:cs typeface="Times New Roman" panose="02020603050405020304" pitchFamily="18" charset="0"/>
              </a:rPr>
              <a:t>That </a:t>
            </a:r>
            <a:r>
              <a:rPr lang="en-JM" sz="2800" dirty="0">
                <a:latin typeface="Times New Roman" panose="02020603050405020304" pitchFamily="18" charset="0"/>
                <a:cs typeface="Times New Roman" panose="02020603050405020304" pitchFamily="18" charset="0"/>
              </a:rPr>
              <a:t>no worker is paid wages at less than the National Minimum </a:t>
            </a:r>
            <a:r>
              <a:rPr lang="en-JM" sz="2800" dirty="0" smtClean="0">
                <a:latin typeface="Times New Roman" panose="02020603050405020304" pitchFamily="18" charset="0"/>
                <a:cs typeface="Times New Roman" panose="02020603050405020304" pitchFamily="18" charset="0"/>
              </a:rPr>
              <a:t>Wage.</a:t>
            </a:r>
          </a:p>
          <a:p>
            <a:r>
              <a:rPr lang="en-JM" sz="2800" dirty="0">
                <a:latin typeface="Times New Roman" panose="02020603050405020304" pitchFamily="18" charset="0"/>
                <a:cs typeface="Times New Roman" panose="02020603050405020304" pitchFamily="18" charset="0"/>
              </a:rPr>
              <a:t>That no Industrial Security Guard is paid wages at less than that prescribed by the Industrial Security Guard Order</a:t>
            </a:r>
          </a:p>
          <a:p>
            <a:endParaRPr lang="en-JM" sz="2800" dirty="0" smtClean="0">
              <a:latin typeface="Times New Roman" panose="02020603050405020304" pitchFamily="18" charset="0"/>
              <a:cs typeface="Times New Roman" panose="02020603050405020304" pitchFamily="18" charset="0"/>
            </a:endParaRPr>
          </a:p>
          <a:p>
            <a:endParaRPr lang="en-JM"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6984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JM" sz="3200" b="1" dirty="0" smtClean="0"/>
              <a:t>KEY HR LEGISLATION CONSIDERATIONS IN RELATION TO TH HER LIFE CYCLE</a:t>
            </a:r>
            <a:endParaRPr lang="en-JM" sz="3200" b="1" dirty="0"/>
          </a:p>
        </p:txBody>
      </p:sp>
      <p:sp>
        <p:nvSpPr>
          <p:cNvPr id="3" name="Content Placeholder 2"/>
          <p:cNvSpPr>
            <a:spLocks noGrp="1"/>
          </p:cNvSpPr>
          <p:nvPr>
            <p:ph idx="1"/>
          </p:nvPr>
        </p:nvSpPr>
        <p:spPr>
          <a:xfrm>
            <a:off x="2589212" y="1771135"/>
            <a:ext cx="8915400" cy="4536147"/>
          </a:xfrm>
        </p:spPr>
        <p:txBody>
          <a:bodyPr>
            <a:noAutofit/>
          </a:bodyPr>
          <a:lstStyle/>
          <a:p>
            <a:r>
              <a:rPr lang="en-JM" sz="2800" dirty="0" smtClean="0">
                <a:latin typeface="Times New Roman" panose="02020603050405020304" pitchFamily="18" charset="0"/>
                <a:cs typeface="Times New Roman" panose="02020603050405020304" pitchFamily="18" charset="0"/>
              </a:rPr>
              <a:t>That </a:t>
            </a:r>
            <a:r>
              <a:rPr lang="en-JM" sz="2800" dirty="0">
                <a:latin typeface="Times New Roman" panose="02020603050405020304" pitchFamily="18" charset="0"/>
                <a:cs typeface="Times New Roman" panose="02020603050405020304" pitchFamily="18" charset="0"/>
              </a:rPr>
              <a:t>all workers receive vacation and sick leave entitlements as prescribed by the Holidays with Pay Order</a:t>
            </a:r>
          </a:p>
          <a:p>
            <a:r>
              <a:rPr lang="en-JM" sz="2800" dirty="0">
                <a:latin typeface="Times New Roman" panose="02020603050405020304" pitchFamily="18" charset="0"/>
                <a:cs typeface="Times New Roman" panose="02020603050405020304" pitchFamily="18" charset="0"/>
              </a:rPr>
              <a:t>That all qualified workers are granted Maternity Leave entitlement as provided for in the Maternity Leave Act</a:t>
            </a:r>
          </a:p>
          <a:p>
            <a:r>
              <a:rPr lang="en-JM" sz="2800" dirty="0">
                <a:latin typeface="Times New Roman" panose="02020603050405020304" pitchFamily="18" charset="0"/>
                <a:cs typeface="Times New Roman" panose="02020603050405020304" pitchFamily="18" charset="0"/>
              </a:rPr>
              <a:t>That workers who are made redundant are adequately compensated as provided for by the Employment (Termination and Redundancy Payments) Act &amp; </a:t>
            </a:r>
            <a:r>
              <a:rPr lang="en-JM" sz="2800" dirty="0" smtClean="0">
                <a:latin typeface="Times New Roman" panose="02020603050405020304" pitchFamily="18" charset="0"/>
                <a:cs typeface="Times New Roman" panose="02020603050405020304" pitchFamily="18" charset="0"/>
              </a:rPr>
              <a:t>Regulation</a:t>
            </a:r>
            <a:endParaRPr lang="en-JM"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292121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2026</TotalTime>
  <Words>1415</Words>
  <Application>Microsoft Office PowerPoint</Application>
  <PresentationFormat>Widescreen</PresentationFormat>
  <Paragraphs>100</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Century Gothic</vt:lpstr>
      <vt:lpstr>Georgia</vt:lpstr>
      <vt:lpstr>Open Sans</vt:lpstr>
      <vt:lpstr>Times New Roman</vt:lpstr>
      <vt:lpstr>Wingdings 3</vt:lpstr>
      <vt:lpstr>Wisp</vt:lpstr>
      <vt:lpstr>UNIT 19: RESOURCE AND TALENT PLANNING</vt:lpstr>
      <vt:lpstr>UNIT 19: RESOURCE AND TALENT PLANNING</vt:lpstr>
      <vt:lpstr>THE BASIC SYLLABUS</vt:lpstr>
      <vt:lpstr>LEARNING OUTCOMES</vt:lpstr>
      <vt:lpstr>OVERVIEW</vt:lpstr>
      <vt:lpstr>KEY HR LEGISLATION CONSIDERATIONS IN RELATION TO THE HR LIFE CYCLE</vt:lpstr>
      <vt:lpstr>KEY HR LEGISLATION CONSIDERATIONS IN RELATION TO THE HR LIFE CYCLE</vt:lpstr>
      <vt:lpstr>KEY HR LEGISLATION CONSIDERATIONS IN RELATION TO THE HR LIFE CYCLE</vt:lpstr>
      <vt:lpstr>KEY HR LEGISLATION CONSIDERATIONS IN RELATION TO TH HER LIFE CYCLE</vt:lpstr>
      <vt:lpstr>KEY HR LEGISLATION CONSIDERATIONS IN RELATION TO TH HER LIFE CYCLE</vt:lpstr>
      <vt:lpstr>KEY HR LEGISLATION CONSIDERATIONS IN RELATION TO TH HER LIFE CYCLE</vt:lpstr>
      <vt:lpstr>KEY HR LEGISLATION CONSIDERATIONS IN RELATION TO TH HER LIFE CYCLE</vt:lpstr>
      <vt:lpstr>KEY HR LEGISLATION CONSIDERATIONS IN RELATION TO THE HR LIFE CYCLE</vt:lpstr>
      <vt:lpstr>KEY HR LEGISLATION CONSIDERATIONS IN RELATION TO THE HR LIFE CYCLE</vt:lpstr>
      <vt:lpstr>KEY HR LEGISLATION CONSIDERATIONS IN RELATION TO THE HR LIFE CYCLE</vt:lpstr>
      <vt:lpstr>KEY HR LEGISLATION CONSIDERATIONS IN RELATION TO THE HR LIFE CYCLE</vt:lpstr>
      <vt:lpstr>KEY HR LEGISLATION CONSIDERATIONS IN RELATION TO THE HR LIFE CYCLE</vt:lpstr>
      <vt:lpstr>KEY HR LEGISLATION CONSIDERATIONS IN RELATION TO THE HR LIFE CYCLE</vt:lpstr>
      <vt:lpstr>KEY HR LEGISLATION CONSIDERATIONS IN RELATION TO THE HR LIFE CYCLE</vt:lpstr>
      <vt:lpstr>KEY HR LEGISLATION CONSIDERATIONS IN RELATION TO THE HR LIFE CYCLE</vt:lpstr>
      <vt:lpstr>KEY HR LEGISLATION CONSIDERATIONS IN RELATION TO THE HR LIFE CYCLE</vt:lpstr>
      <vt:lpstr>KEY HR LEGISLATION CONSIDERATIONS IN RELATION TO THE HR LIFE CYCLE</vt:lpstr>
      <vt:lpstr>KEY HR LEGISLATION CONSIDERATIONS IN RELATION TO THE HR LIFE CYCLE</vt:lpstr>
      <vt:lpstr>REFERENCES</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19: RESOURCE AND TALENT PLANNING</dc:title>
  <dc:creator>Judith Robb-Walters</dc:creator>
  <cp:lastModifiedBy>judith walters</cp:lastModifiedBy>
  <cp:revision>167</cp:revision>
  <cp:lastPrinted>2017-11-10T14:21:29Z</cp:lastPrinted>
  <dcterms:created xsi:type="dcterms:W3CDTF">2017-09-13T12:38:32Z</dcterms:created>
  <dcterms:modified xsi:type="dcterms:W3CDTF">2017-11-28T02:21:49Z</dcterms:modified>
</cp:coreProperties>
</file>