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33"/>
  </p:handoutMasterIdLst>
  <p:sldIdLst>
    <p:sldId id="256" r:id="rId2"/>
    <p:sldId id="257" r:id="rId3"/>
    <p:sldId id="258" r:id="rId4"/>
    <p:sldId id="259" r:id="rId5"/>
    <p:sldId id="260"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5" r:id="rId23"/>
    <p:sldId id="294" r:id="rId24"/>
    <p:sldId id="293" r:id="rId25"/>
    <p:sldId id="296" r:id="rId26"/>
    <p:sldId id="292" r:id="rId27"/>
    <p:sldId id="291" r:id="rId28"/>
    <p:sldId id="297" r:id="rId29"/>
    <p:sldId id="298" r:id="rId30"/>
    <p:sldId id="299" r:id="rId31"/>
    <p:sldId id="261" r:id="rId3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JM"/>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3952859-C054-4EF4-A889-297D124A5601}" type="datetimeFigureOut">
              <a:rPr lang="en-JM" smtClean="0"/>
              <a:t>23/10/2017</a:t>
            </a:fld>
            <a:endParaRPr lang="en-JM"/>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JM"/>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0D12C32-B07D-4D48-BDE0-A61A1116C62A}" type="slidenum">
              <a:rPr lang="en-JM" smtClean="0"/>
              <a:t>‹#›</a:t>
            </a:fld>
            <a:endParaRPr lang="en-JM"/>
          </a:p>
        </p:txBody>
      </p:sp>
    </p:spTree>
    <p:extLst>
      <p:ext uri="{BB962C8B-B14F-4D97-AF65-F5344CB8AC3E}">
        <p14:creationId xmlns:p14="http://schemas.microsoft.com/office/powerpoint/2010/main" val="36421581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10/23/2017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JM" b="1" dirty="0" smtClean="0"/>
              <a:t>UNIT 19: RESOURCE AND TALENT PLANNING</a:t>
            </a:r>
            <a:endParaRPr lang="en-JM" b="1" dirty="0"/>
          </a:p>
        </p:txBody>
      </p:sp>
      <p:sp>
        <p:nvSpPr>
          <p:cNvPr id="3" name="Subtitle 2"/>
          <p:cNvSpPr>
            <a:spLocks noGrp="1"/>
          </p:cNvSpPr>
          <p:nvPr>
            <p:ph type="subTitle" idx="1"/>
          </p:nvPr>
        </p:nvSpPr>
        <p:spPr/>
        <p:txBody>
          <a:bodyPr/>
          <a:lstStyle/>
          <a:p>
            <a:r>
              <a:rPr lang="en-JM" b="1" dirty="0" smtClean="0"/>
              <a:t>UNIT CODE: T/508/0531</a:t>
            </a:r>
          </a:p>
          <a:p>
            <a:r>
              <a:rPr lang="en-JM" b="1" dirty="0" smtClean="0"/>
              <a:t>CREDIT VALUE: 15</a:t>
            </a:r>
            <a:endParaRPr lang="en-JM" b="1" dirty="0"/>
          </a:p>
        </p:txBody>
      </p:sp>
      <p:pic>
        <p:nvPicPr>
          <p:cNvPr id="4" name="Picture 3"/>
          <p:cNvPicPr>
            <a:picLocks noChangeAspect="1"/>
          </p:cNvPicPr>
          <p:nvPr/>
        </p:nvPicPr>
        <p:blipFill>
          <a:blip r:embed="rId2"/>
          <a:stretch>
            <a:fillRect/>
          </a:stretch>
        </p:blipFill>
        <p:spPr>
          <a:xfrm>
            <a:off x="10873946" y="5523454"/>
            <a:ext cx="1221901" cy="1213888"/>
          </a:xfrm>
          <a:prstGeom prst="rect">
            <a:avLst/>
          </a:prstGeom>
        </p:spPr>
      </p:pic>
    </p:spTree>
    <p:extLst>
      <p:ext uri="{BB962C8B-B14F-4D97-AF65-F5344CB8AC3E}">
        <p14:creationId xmlns:p14="http://schemas.microsoft.com/office/powerpoint/2010/main" val="644565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RECRUITMENT PROCESS</a:t>
            </a:r>
            <a:endParaRPr lang="en-JM" sz="4400" b="1" dirty="0"/>
          </a:p>
        </p:txBody>
      </p:sp>
      <p:sp>
        <p:nvSpPr>
          <p:cNvPr id="3" name="Content Placeholder 2"/>
          <p:cNvSpPr>
            <a:spLocks noGrp="1"/>
          </p:cNvSpPr>
          <p:nvPr>
            <p:ph idx="1"/>
          </p:nvPr>
        </p:nvSpPr>
        <p:spPr>
          <a:xfrm>
            <a:off x="2589212" y="2133599"/>
            <a:ext cx="8915400" cy="4163291"/>
          </a:xfrm>
        </p:spPr>
        <p:txBody>
          <a:bodyPr>
            <a:noAutofit/>
          </a:bodyPr>
          <a:lstStyle/>
          <a:p>
            <a:r>
              <a:rPr lang="en-JM" sz="3200" dirty="0" smtClean="0"/>
              <a:t>The </a:t>
            </a:r>
            <a:r>
              <a:rPr lang="en-JM" sz="3200" dirty="0"/>
              <a:t>recruitment process is sensitive to the external and internal changes, and it can be used as the best indicator for the future HR trends. By careful analysis of HR Recruitment Measures, the HR Management team can predict the trends in the job market simply. </a:t>
            </a:r>
          </a:p>
        </p:txBody>
      </p:sp>
    </p:spTree>
    <p:extLst>
      <p:ext uri="{BB962C8B-B14F-4D97-AF65-F5344CB8AC3E}">
        <p14:creationId xmlns:p14="http://schemas.microsoft.com/office/powerpoint/2010/main" val="1608922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RECRUITMENT PROCESS</a:t>
            </a:r>
            <a:endParaRPr lang="en-JM" sz="4400" b="1" dirty="0"/>
          </a:p>
        </p:txBody>
      </p:sp>
      <p:sp>
        <p:nvSpPr>
          <p:cNvPr id="3" name="Content Placeholder 2"/>
          <p:cNvSpPr>
            <a:spLocks noGrp="1"/>
          </p:cNvSpPr>
          <p:nvPr>
            <p:ph idx="1"/>
          </p:nvPr>
        </p:nvSpPr>
        <p:spPr>
          <a:xfrm>
            <a:off x="2589212" y="2133599"/>
            <a:ext cx="8915400" cy="4163291"/>
          </a:xfrm>
        </p:spPr>
        <p:txBody>
          <a:bodyPr>
            <a:noAutofit/>
          </a:bodyPr>
          <a:lstStyle/>
          <a:p>
            <a:r>
              <a:rPr lang="en-JM" sz="4000" dirty="0">
                <a:latin typeface="Arial" panose="020B0604020202020204" pitchFamily="34" charset="0"/>
              </a:rPr>
              <a:t>The recruitment process is designed to staff the organization with the new employees, </a:t>
            </a:r>
            <a:r>
              <a:rPr lang="en-JM" sz="4000" dirty="0" smtClean="0">
                <a:latin typeface="Arial" panose="020B0604020202020204" pitchFamily="34" charset="0"/>
              </a:rPr>
              <a:t>and </a:t>
            </a:r>
            <a:r>
              <a:rPr lang="en-JM" sz="4000" dirty="0">
                <a:latin typeface="Arial" panose="020B0604020202020204" pitchFamily="34" charset="0"/>
              </a:rPr>
              <a:t>it uses many different recruitment sources to attract the right talent in the defined quality and </a:t>
            </a:r>
            <a:r>
              <a:rPr lang="en-JM" sz="4000" dirty="0" smtClean="0">
                <a:latin typeface="Arial" panose="020B0604020202020204" pitchFamily="34" charset="0"/>
              </a:rPr>
              <a:t>within </a:t>
            </a:r>
            <a:r>
              <a:rPr lang="en-JM" sz="4000" dirty="0">
                <a:latin typeface="Arial" panose="020B0604020202020204" pitchFamily="34" charset="0"/>
              </a:rPr>
              <a:t>a defined time. </a:t>
            </a:r>
          </a:p>
          <a:p>
            <a:endParaRPr lang="en-JM" sz="3200" dirty="0"/>
          </a:p>
        </p:txBody>
      </p:sp>
    </p:spTree>
    <p:extLst>
      <p:ext uri="{BB962C8B-B14F-4D97-AF65-F5344CB8AC3E}">
        <p14:creationId xmlns:p14="http://schemas.microsoft.com/office/powerpoint/2010/main" val="1845750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1"/>
            <a:ext cx="8743557" cy="539672"/>
          </a:xfrm>
        </p:spPr>
        <p:txBody>
          <a:bodyPr>
            <a:normAutofit fontScale="90000"/>
          </a:bodyPr>
          <a:lstStyle/>
          <a:p>
            <a:pPr algn="ctr"/>
            <a:r>
              <a:rPr lang="en-US" sz="4400" b="1" dirty="0" smtClean="0"/>
              <a:t>RECRUITMENT PROCESS</a:t>
            </a:r>
            <a:endParaRPr lang="en-JM" sz="4400" b="1" dirty="0"/>
          </a:p>
        </p:txBody>
      </p:sp>
      <p:sp>
        <p:nvSpPr>
          <p:cNvPr id="3" name="Content Placeholder 2"/>
          <p:cNvSpPr>
            <a:spLocks noGrp="1"/>
          </p:cNvSpPr>
          <p:nvPr>
            <p:ph idx="1"/>
          </p:nvPr>
        </p:nvSpPr>
        <p:spPr>
          <a:xfrm>
            <a:off x="2589212" y="1413164"/>
            <a:ext cx="8915400" cy="5444836"/>
          </a:xfrm>
        </p:spPr>
        <p:txBody>
          <a:bodyPr>
            <a:noAutofit/>
          </a:bodyPr>
          <a:lstStyle/>
          <a:p>
            <a:pPr marL="0" indent="0">
              <a:buNone/>
            </a:pPr>
            <a:r>
              <a:rPr lang="en-JM" sz="3200" dirty="0" smtClean="0">
                <a:latin typeface="Arial" panose="020B0604020202020204" pitchFamily="34" charset="0"/>
              </a:rPr>
              <a:t> The </a:t>
            </a:r>
            <a:r>
              <a:rPr lang="en-JM" sz="3200" dirty="0">
                <a:latin typeface="Arial" panose="020B0604020202020204" pitchFamily="34" charset="0"/>
              </a:rPr>
              <a:t>recruitment process has several goals: </a:t>
            </a:r>
          </a:p>
          <a:p>
            <a:pPr>
              <a:buFont typeface="Wingdings" panose="05000000000000000000" pitchFamily="2" charset="2"/>
              <a:buChar char="v"/>
            </a:pPr>
            <a:r>
              <a:rPr lang="en-JM" sz="3200" dirty="0" smtClean="0">
                <a:latin typeface="Arial" panose="020B0604020202020204" pitchFamily="34" charset="0"/>
              </a:rPr>
              <a:t> </a:t>
            </a:r>
            <a:r>
              <a:rPr lang="en-JM" sz="3200" dirty="0">
                <a:latin typeface="Arial" panose="020B0604020202020204" pitchFamily="34" charset="0"/>
              </a:rPr>
              <a:t>Find the best talents for the vacancies </a:t>
            </a:r>
          </a:p>
          <a:p>
            <a:pPr>
              <a:buFont typeface="Wingdings" panose="05000000000000000000" pitchFamily="2" charset="2"/>
              <a:buChar char="v"/>
            </a:pPr>
            <a:r>
              <a:rPr lang="en-JM" sz="3200" dirty="0" smtClean="0">
                <a:latin typeface="Arial" panose="020B0604020202020204" pitchFamily="34" charset="0"/>
              </a:rPr>
              <a:t> </a:t>
            </a:r>
            <a:r>
              <a:rPr lang="en-JM" sz="3200" dirty="0">
                <a:latin typeface="Arial" panose="020B0604020202020204" pitchFamily="34" charset="0"/>
              </a:rPr>
              <a:t>Manage the recruitment sources </a:t>
            </a:r>
          </a:p>
          <a:p>
            <a:pPr>
              <a:buFont typeface="Wingdings" panose="05000000000000000000" pitchFamily="2" charset="2"/>
              <a:buChar char="v"/>
            </a:pPr>
            <a:r>
              <a:rPr lang="en-JM" sz="3200" dirty="0" smtClean="0">
                <a:latin typeface="Arial" panose="020B0604020202020204" pitchFamily="34" charset="0"/>
              </a:rPr>
              <a:t>Manage </a:t>
            </a:r>
            <a:r>
              <a:rPr lang="en-JM" sz="3200" dirty="0">
                <a:latin typeface="Arial" panose="020B0604020202020204" pitchFamily="34" charset="0"/>
              </a:rPr>
              <a:t>the vacancies in the organization </a:t>
            </a:r>
          </a:p>
          <a:p>
            <a:pPr>
              <a:buFont typeface="Wingdings" panose="05000000000000000000" pitchFamily="2" charset="2"/>
              <a:buChar char="v"/>
            </a:pPr>
            <a:r>
              <a:rPr lang="en-JM" sz="3200" dirty="0" smtClean="0">
                <a:latin typeface="Arial" panose="020B0604020202020204" pitchFamily="34" charset="0"/>
              </a:rPr>
              <a:t> </a:t>
            </a:r>
            <a:r>
              <a:rPr lang="en-JM" sz="3200" dirty="0">
                <a:latin typeface="Arial" panose="020B0604020202020204" pitchFamily="34" charset="0"/>
              </a:rPr>
              <a:t>Run the internal recruitment process </a:t>
            </a:r>
          </a:p>
          <a:p>
            <a:pPr>
              <a:buFont typeface="Wingdings" panose="05000000000000000000" pitchFamily="2" charset="2"/>
              <a:buChar char="v"/>
            </a:pPr>
            <a:r>
              <a:rPr lang="en-JM" sz="3200" dirty="0" smtClean="0">
                <a:latin typeface="Arial" panose="020B0604020202020204" pitchFamily="34" charset="0"/>
              </a:rPr>
              <a:t> </a:t>
            </a:r>
            <a:r>
              <a:rPr lang="en-JM" sz="3200" dirty="0">
                <a:latin typeface="Arial" panose="020B0604020202020204" pitchFamily="34" charset="0"/>
              </a:rPr>
              <a:t>Building the strong HR Marketing platform </a:t>
            </a:r>
          </a:p>
          <a:p>
            <a:pPr>
              <a:buFont typeface="Wingdings" panose="05000000000000000000" pitchFamily="2" charset="2"/>
              <a:buChar char="v"/>
            </a:pPr>
            <a:r>
              <a:rPr lang="en-JM" sz="3200" dirty="0" smtClean="0">
                <a:latin typeface="Arial" panose="020B0604020202020204" pitchFamily="34" charset="0"/>
              </a:rPr>
              <a:t> </a:t>
            </a:r>
            <a:r>
              <a:rPr lang="en-JM" sz="3200" dirty="0">
                <a:latin typeface="Arial" panose="020B0604020202020204" pitchFamily="34" charset="0"/>
              </a:rPr>
              <a:t>Co-operation with local and international universities </a:t>
            </a:r>
          </a:p>
          <a:p>
            <a:pPr>
              <a:buFont typeface="Wingdings" panose="05000000000000000000" pitchFamily="2" charset="2"/>
              <a:buChar char="v"/>
            </a:pPr>
            <a:r>
              <a:rPr lang="en-JM" sz="3200" dirty="0" smtClean="0">
                <a:latin typeface="Arial" panose="020B0604020202020204" pitchFamily="34" charset="0"/>
              </a:rPr>
              <a:t> </a:t>
            </a:r>
            <a:r>
              <a:rPr lang="en-JM" sz="3200" dirty="0">
                <a:latin typeface="Arial" panose="020B0604020202020204" pitchFamily="34" charset="0"/>
              </a:rPr>
              <a:t>Provide feedback about the trends in the job market </a:t>
            </a:r>
          </a:p>
          <a:p>
            <a:endParaRPr lang="en-JM" sz="3200" dirty="0"/>
          </a:p>
        </p:txBody>
      </p:sp>
    </p:spTree>
    <p:extLst>
      <p:ext uri="{BB962C8B-B14F-4D97-AF65-F5344CB8AC3E}">
        <p14:creationId xmlns:p14="http://schemas.microsoft.com/office/powerpoint/2010/main" val="1478826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RECRUITMENT PROCESS</a:t>
            </a:r>
            <a:endParaRPr lang="en-JM" sz="4400" b="1" dirty="0"/>
          </a:p>
        </p:txBody>
      </p:sp>
      <p:sp>
        <p:nvSpPr>
          <p:cNvPr id="3" name="Content Placeholder 2"/>
          <p:cNvSpPr>
            <a:spLocks noGrp="1"/>
          </p:cNvSpPr>
          <p:nvPr>
            <p:ph idx="1"/>
          </p:nvPr>
        </p:nvSpPr>
        <p:spPr>
          <a:xfrm>
            <a:off x="2589212" y="2133599"/>
            <a:ext cx="8915400" cy="4724401"/>
          </a:xfrm>
        </p:spPr>
        <p:txBody>
          <a:bodyPr>
            <a:noAutofit/>
          </a:bodyPr>
          <a:lstStyle/>
          <a:p>
            <a:pPr>
              <a:buFont typeface="Wingdings" panose="05000000000000000000" pitchFamily="2" charset="2"/>
              <a:buChar char="v"/>
            </a:pPr>
            <a:r>
              <a:rPr lang="en-JM" sz="3200" dirty="0">
                <a:latin typeface="Arial" panose="020B0604020202020204" pitchFamily="34" charset="0"/>
              </a:rPr>
              <a:t> Provide feedback about the trends in the job market </a:t>
            </a:r>
          </a:p>
          <a:p>
            <a:pPr marL="0" indent="0">
              <a:buNone/>
            </a:pPr>
            <a:r>
              <a:rPr lang="en-JM" sz="3200" dirty="0" smtClean="0">
                <a:latin typeface="Arial" panose="020B0604020202020204" pitchFamily="34" charset="0"/>
              </a:rPr>
              <a:t> </a:t>
            </a:r>
            <a:r>
              <a:rPr lang="en-JM" sz="3200" dirty="0">
                <a:latin typeface="Arial" panose="020B0604020202020204" pitchFamily="34" charset="0"/>
              </a:rPr>
              <a:t>Most recruitment goals are not visible to managers directly, and they use just sourcing of the job candidates as the main outcome from the recruitment process. HR has to use the other outcomes from the recruitment process as it is the source of valuable information. </a:t>
            </a:r>
            <a:endParaRPr lang="en-JM" sz="3200" dirty="0"/>
          </a:p>
        </p:txBody>
      </p:sp>
    </p:spTree>
    <p:extLst>
      <p:ext uri="{BB962C8B-B14F-4D97-AF65-F5344CB8AC3E}">
        <p14:creationId xmlns:p14="http://schemas.microsoft.com/office/powerpoint/2010/main" val="1902234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SELECTION  PROCESS</a:t>
            </a:r>
            <a:endParaRPr lang="en-JM" sz="4400" b="1" dirty="0"/>
          </a:p>
        </p:txBody>
      </p:sp>
      <p:sp>
        <p:nvSpPr>
          <p:cNvPr id="3" name="Content Placeholder 2"/>
          <p:cNvSpPr>
            <a:spLocks noGrp="1"/>
          </p:cNvSpPr>
          <p:nvPr>
            <p:ph idx="1"/>
          </p:nvPr>
        </p:nvSpPr>
        <p:spPr>
          <a:xfrm>
            <a:off x="2589212" y="2133599"/>
            <a:ext cx="8915400" cy="4724401"/>
          </a:xfrm>
        </p:spPr>
        <p:txBody>
          <a:bodyPr>
            <a:noAutofit/>
          </a:bodyPr>
          <a:lstStyle/>
          <a:p>
            <a:pPr marL="0" indent="0">
              <a:buNone/>
            </a:pPr>
            <a:r>
              <a:rPr lang="en-JM" sz="3200" dirty="0"/>
              <a:t>Employee Selection is the process of putting </a:t>
            </a:r>
            <a:r>
              <a:rPr lang="en-JM" sz="3200" dirty="0" smtClean="0"/>
              <a:t>right person on </a:t>
            </a:r>
            <a:r>
              <a:rPr lang="en-JM" sz="3200" dirty="0"/>
              <a:t>right job. It is a procedure of matching organizational requirements with the skills and qualifications of people. Effective selection can be done only when there is effective matching. By selecting best candidate for the required job, the organization will get quality performance of </a:t>
            </a:r>
            <a:r>
              <a:rPr lang="en-JM" sz="3200" dirty="0" smtClean="0"/>
              <a:t>employees.</a:t>
            </a:r>
            <a:endParaRPr lang="en-JM" sz="3200" dirty="0"/>
          </a:p>
        </p:txBody>
      </p:sp>
    </p:spTree>
    <p:extLst>
      <p:ext uri="{BB962C8B-B14F-4D97-AF65-F5344CB8AC3E}">
        <p14:creationId xmlns:p14="http://schemas.microsoft.com/office/powerpoint/2010/main" val="1416433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SELECTION  PROCESS</a:t>
            </a:r>
            <a:endParaRPr lang="en-JM" sz="4400" b="1" dirty="0"/>
          </a:p>
        </p:txBody>
      </p:sp>
      <p:sp>
        <p:nvSpPr>
          <p:cNvPr id="3" name="Content Placeholder 2"/>
          <p:cNvSpPr>
            <a:spLocks noGrp="1"/>
          </p:cNvSpPr>
          <p:nvPr>
            <p:ph idx="1"/>
          </p:nvPr>
        </p:nvSpPr>
        <p:spPr>
          <a:xfrm>
            <a:off x="2589212" y="2133599"/>
            <a:ext cx="8915400" cy="4724401"/>
          </a:xfrm>
        </p:spPr>
        <p:txBody>
          <a:bodyPr>
            <a:noAutofit/>
          </a:bodyPr>
          <a:lstStyle/>
          <a:p>
            <a:pPr marL="0" indent="0">
              <a:buNone/>
            </a:pPr>
            <a:r>
              <a:rPr lang="en-JM" sz="3200" dirty="0" smtClean="0"/>
              <a:t>Moreover</a:t>
            </a:r>
            <a:r>
              <a:rPr lang="en-JM" sz="3200" dirty="0"/>
              <a:t>, organization will face less of absenteeism and employee turnover problems. By selecting right candidate for the required job, organization will also save time and money. Proper screening of candidates takes place during selection procedure. All the potential candidates who apply for the given job are tested.</a:t>
            </a:r>
          </a:p>
        </p:txBody>
      </p:sp>
    </p:spTree>
    <p:extLst>
      <p:ext uri="{BB962C8B-B14F-4D97-AF65-F5344CB8AC3E}">
        <p14:creationId xmlns:p14="http://schemas.microsoft.com/office/powerpoint/2010/main" val="2566113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SELECTION  PROCESS</a:t>
            </a:r>
            <a:endParaRPr lang="en-JM" sz="4400" b="1" dirty="0"/>
          </a:p>
        </p:txBody>
      </p:sp>
      <p:sp>
        <p:nvSpPr>
          <p:cNvPr id="3" name="Content Placeholder 2"/>
          <p:cNvSpPr>
            <a:spLocks noGrp="1"/>
          </p:cNvSpPr>
          <p:nvPr>
            <p:ph idx="1"/>
          </p:nvPr>
        </p:nvSpPr>
        <p:spPr>
          <a:xfrm>
            <a:off x="2589212" y="2133599"/>
            <a:ext cx="8915400" cy="4724401"/>
          </a:xfrm>
        </p:spPr>
        <p:txBody>
          <a:bodyPr>
            <a:noAutofit/>
          </a:bodyPr>
          <a:lstStyle/>
          <a:p>
            <a:pPr marL="0" indent="0">
              <a:buNone/>
            </a:pPr>
            <a:r>
              <a:rPr lang="en-JM" sz="3200" dirty="0"/>
              <a:t>The Employee selection Process takes place in following order-</a:t>
            </a:r>
          </a:p>
          <a:p>
            <a:pPr marL="0" indent="0">
              <a:buNone/>
            </a:pPr>
            <a:r>
              <a:rPr lang="en-JM" sz="3200" b="1" dirty="0" smtClean="0"/>
              <a:t>Preliminary </a:t>
            </a:r>
            <a:r>
              <a:rPr lang="en-JM" sz="3200" b="1" dirty="0"/>
              <a:t>Interviews- </a:t>
            </a:r>
            <a:r>
              <a:rPr lang="en-JM" sz="3200" dirty="0"/>
              <a:t>It is used to eliminate those candidates who do not meet the minimum </a:t>
            </a:r>
            <a:r>
              <a:rPr lang="en-JM" sz="3200" dirty="0" err="1"/>
              <a:t>eligiblity</a:t>
            </a:r>
            <a:r>
              <a:rPr lang="en-JM" sz="3200" dirty="0"/>
              <a:t> criteria laid down by the organization. </a:t>
            </a:r>
            <a:endParaRPr lang="en-JM" sz="3200" dirty="0" smtClean="0"/>
          </a:p>
          <a:p>
            <a:pPr marL="0" indent="0">
              <a:buNone/>
            </a:pPr>
            <a:r>
              <a:rPr lang="en-JM" sz="3200" b="1" dirty="0" smtClean="0"/>
              <a:t>Application </a:t>
            </a:r>
            <a:r>
              <a:rPr lang="en-JM" sz="3200" b="1" dirty="0"/>
              <a:t>blanks- </a:t>
            </a:r>
            <a:r>
              <a:rPr lang="en-JM" sz="3200" dirty="0"/>
              <a:t>The candidates who clear the preliminary interview are required to fill application blank</a:t>
            </a:r>
            <a:r>
              <a:rPr lang="en-JM" sz="3200" dirty="0" smtClean="0"/>
              <a:t>.</a:t>
            </a:r>
            <a:endParaRPr lang="en-JM" sz="3200" dirty="0"/>
          </a:p>
          <a:p>
            <a:pPr marL="0" indent="0">
              <a:buNone/>
            </a:pPr>
            <a:r>
              <a:rPr lang="en-JM" sz="3200" dirty="0"/>
              <a:t>Written Tests- Various written tests conducted during selection procedure are aptitude test, intelligence test, reasoning test, personality test, etc. These tests are used to objectively assess the potential candidate. They should not be biased.</a:t>
            </a:r>
          </a:p>
          <a:p>
            <a:pPr marL="0" indent="0">
              <a:buNone/>
            </a:pPr>
            <a:r>
              <a:rPr lang="en-JM" sz="3200" dirty="0"/>
              <a:t>Employment Interviews- It is a one to one interaction between the interviewer and the potential candidate. It is used to find whether the candidate is best suited for the required job or not. But such interviews consume time and money both. Moreover the competencies of the candidate cannot be judged. Such interviews may be biased at times. Such interviews should be conducted properly. No distractions should be there in room. There should be an honest communication between candidate and interviewer.</a:t>
            </a:r>
          </a:p>
          <a:p>
            <a:pPr marL="0" indent="0">
              <a:buNone/>
            </a:pPr>
            <a:r>
              <a:rPr lang="en-JM" sz="3200" dirty="0"/>
              <a:t>Medical examination- Medical tests are conducted to ensure physical fitness of the potential employee. It will decrease chances of employee absenteeism.</a:t>
            </a:r>
          </a:p>
          <a:p>
            <a:pPr marL="0" indent="0">
              <a:buNone/>
            </a:pPr>
            <a:r>
              <a:rPr lang="en-JM" sz="3200" dirty="0"/>
              <a:t>Appointment Letter- A reference check is made about the candidate selected and then finally he is appointed by giving a formal appointment letter.</a:t>
            </a:r>
          </a:p>
          <a:p>
            <a:pPr marL="0" indent="0">
              <a:buNone/>
            </a:pPr>
            <a:endParaRPr lang="en-JM" sz="3200" dirty="0"/>
          </a:p>
        </p:txBody>
      </p:sp>
    </p:spTree>
    <p:extLst>
      <p:ext uri="{BB962C8B-B14F-4D97-AF65-F5344CB8AC3E}">
        <p14:creationId xmlns:p14="http://schemas.microsoft.com/office/powerpoint/2010/main" val="804769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SELECTION  PROCESS</a:t>
            </a:r>
            <a:endParaRPr lang="en-JM" sz="4400" b="1" dirty="0"/>
          </a:p>
        </p:txBody>
      </p:sp>
      <p:sp>
        <p:nvSpPr>
          <p:cNvPr id="3" name="Content Placeholder 2"/>
          <p:cNvSpPr>
            <a:spLocks noGrp="1"/>
          </p:cNvSpPr>
          <p:nvPr>
            <p:ph idx="1"/>
          </p:nvPr>
        </p:nvSpPr>
        <p:spPr>
          <a:xfrm>
            <a:off x="2589212" y="1745673"/>
            <a:ext cx="8915400" cy="5112327"/>
          </a:xfrm>
        </p:spPr>
        <p:txBody>
          <a:bodyPr>
            <a:noAutofit/>
          </a:bodyPr>
          <a:lstStyle/>
          <a:p>
            <a:pPr marL="0" indent="0">
              <a:buNone/>
            </a:pPr>
            <a:r>
              <a:rPr lang="en-JM" sz="3200" b="1" dirty="0" smtClean="0"/>
              <a:t>Written </a:t>
            </a:r>
            <a:r>
              <a:rPr lang="en-JM" sz="3200" b="1" dirty="0"/>
              <a:t>Tests- </a:t>
            </a:r>
            <a:r>
              <a:rPr lang="en-JM" sz="3200" dirty="0"/>
              <a:t>Various written tests conducted during selection procedure are aptitude test, intelligence test, reasoning test, personality test, </a:t>
            </a:r>
            <a:r>
              <a:rPr lang="en-JM" sz="3200" dirty="0" smtClean="0"/>
              <a:t>etc.</a:t>
            </a:r>
          </a:p>
          <a:p>
            <a:pPr marL="0" indent="0">
              <a:buNone/>
            </a:pPr>
            <a:r>
              <a:rPr lang="en-JM" sz="3200" b="1" dirty="0" smtClean="0"/>
              <a:t>Employment </a:t>
            </a:r>
            <a:r>
              <a:rPr lang="en-JM" sz="3200" b="1" dirty="0"/>
              <a:t>Interviews- </a:t>
            </a:r>
            <a:r>
              <a:rPr lang="en-JM" sz="3200" dirty="0"/>
              <a:t>It is a one to one interaction between the interviewer and the potential candidate. </a:t>
            </a:r>
            <a:endParaRPr lang="en-JM" sz="3200" dirty="0" smtClean="0"/>
          </a:p>
        </p:txBody>
      </p:sp>
    </p:spTree>
    <p:extLst>
      <p:ext uri="{BB962C8B-B14F-4D97-AF65-F5344CB8AC3E}">
        <p14:creationId xmlns:p14="http://schemas.microsoft.com/office/powerpoint/2010/main" val="1022378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SELECTION  PROCESS</a:t>
            </a:r>
            <a:endParaRPr lang="en-JM" sz="4400" b="1" dirty="0"/>
          </a:p>
        </p:txBody>
      </p:sp>
      <p:sp>
        <p:nvSpPr>
          <p:cNvPr id="3" name="Content Placeholder 2"/>
          <p:cNvSpPr>
            <a:spLocks noGrp="1"/>
          </p:cNvSpPr>
          <p:nvPr>
            <p:ph idx="1"/>
          </p:nvPr>
        </p:nvSpPr>
        <p:spPr>
          <a:xfrm>
            <a:off x="2589212" y="1620983"/>
            <a:ext cx="8915400" cy="5237018"/>
          </a:xfrm>
        </p:spPr>
        <p:txBody>
          <a:bodyPr>
            <a:noAutofit/>
          </a:bodyPr>
          <a:lstStyle/>
          <a:p>
            <a:pPr marL="0" indent="0">
              <a:buNone/>
            </a:pPr>
            <a:r>
              <a:rPr lang="en-JM" sz="3200" b="1" dirty="0" smtClean="0"/>
              <a:t>Medical </a:t>
            </a:r>
            <a:r>
              <a:rPr lang="en-JM" sz="3200" b="1" dirty="0"/>
              <a:t>examination- </a:t>
            </a:r>
            <a:r>
              <a:rPr lang="en-JM" sz="3200" dirty="0"/>
              <a:t>Medical tests are conducted to ensure physical fitness of the potential employee. It will decrease chances of employee absenteeism.</a:t>
            </a:r>
          </a:p>
          <a:p>
            <a:pPr marL="0" indent="0">
              <a:buNone/>
            </a:pPr>
            <a:r>
              <a:rPr lang="en-JM" sz="3200" b="1" dirty="0"/>
              <a:t>Appointment Letter- </a:t>
            </a:r>
            <a:r>
              <a:rPr lang="en-JM" sz="3200" dirty="0"/>
              <a:t>A reference check is made about the candidate selected and then finally he is appointed by giving a formal appointment letter.</a:t>
            </a:r>
          </a:p>
          <a:p>
            <a:pPr marL="0" indent="0">
              <a:buNone/>
            </a:pPr>
            <a:endParaRPr lang="en-JM" sz="3200" dirty="0"/>
          </a:p>
        </p:txBody>
      </p:sp>
    </p:spTree>
    <p:extLst>
      <p:ext uri="{BB962C8B-B14F-4D97-AF65-F5344CB8AC3E}">
        <p14:creationId xmlns:p14="http://schemas.microsoft.com/office/powerpoint/2010/main" val="533566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RECRUITMENT METHODS</a:t>
            </a:r>
            <a:endParaRPr lang="en-JM" sz="4800" b="1" dirty="0"/>
          </a:p>
        </p:txBody>
      </p:sp>
      <p:sp>
        <p:nvSpPr>
          <p:cNvPr id="3" name="Content Placeholder 2"/>
          <p:cNvSpPr>
            <a:spLocks noGrp="1"/>
          </p:cNvSpPr>
          <p:nvPr>
            <p:ph idx="1"/>
          </p:nvPr>
        </p:nvSpPr>
        <p:spPr>
          <a:xfrm>
            <a:off x="2589212" y="1610591"/>
            <a:ext cx="8915400" cy="4300631"/>
          </a:xfrm>
        </p:spPr>
        <p:txBody>
          <a:bodyPr>
            <a:normAutofit/>
          </a:bodyPr>
          <a:lstStyle/>
          <a:p>
            <a:r>
              <a:rPr lang="en-JM" sz="2800" dirty="0"/>
              <a:t>Recruitment methods are particular means to develop the practices of each stage in the recruitment life-cycle and process, from sourcing candidates to the hiring decision. A detailed recruitment best practices document or policy framework should include methods and practices for each stage in the recruitment process, with the goal of optimizing each stage for conversion and cost efficiency.</a:t>
            </a:r>
          </a:p>
        </p:txBody>
      </p:sp>
    </p:spTree>
    <p:extLst>
      <p:ext uri="{BB962C8B-B14F-4D97-AF65-F5344CB8AC3E}">
        <p14:creationId xmlns:p14="http://schemas.microsoft.com/office/powerpoint/2010/main" val="149996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UNIT 19: RESOURCE AND TALENT PLANNING</a:t>
            </a:r>
            <a:endParaRPr lang="en-JM" b="1" dirty="0"/>
          </a:p>
        </p:txBody>
      </p:sp>
      <p:sp>
        <p:nvSpPr>
          <p:cNvPr id="3" name="Content Placeholder 2"/>
          <p:cNvSpPr>
            <a:spLocks noGrp="1"/>
          </p:cNvSpPr>
          <p:nvPr>
            <p:ph idx="1"/>
          </p:nvPr>
        </p:nvSpPr>
        <p:spPr/>
        <p:txBody>
          <a:bodyPr/>
          <a:lstStyle/>
          <a:p>
            <a:endParaRPr lang="en-JM" dirty="0" smtClean="0"/>
          </a:p>
          <a:p>
            <a:endParaRPr lang="en-JM" dirty="0"/>
          </a:p>
          <a:p>
            <a:endParaRPr lang="en-JM" dirty="0" smtClean="0"/>
          </a:p>
          <a:p>
            <a:endParaRPr lang="en-JM" dirty="0"/>
          </a:p>
          <a:p>
            <a:endParaRPr lang="en-JM" dirty="0" smtClean="0"/>
          </a:p>
          <a:p>
            <a:endParaRPr lang="en-JM" dirty="0"/>
          </a:p>
          <a:p>
            <a:endParaRPr lang="en-JM" dirty="0" smtClean="0"/>
          </a:p>
          <a:p>
            <a:r>
              <a:rPr lang="en-JM" b="1" dirty="0" smtClean="0"/>
              <a:t>Learning Outcome 3: Apply the appropriate documents and processes which contribute to effective recruitment and selection.</a:t>
            </a:r>
            <a:endParaRPr lang="en-JM" b="1" dirty="0"/>
          </a:p>
        </p:txBody>
      </p:sp>
      <p:pic>
        <p:nvPicPr>
          <p:cNvPr id="4" name="Picture 3"/>
          <p:cNvPicPr>
            <a:picLocks noChangeAspect="1"/>
          </p:cNvPicPr>
          <p:nvPr/>
        </p:nvPicPr>
        <p:blipFill rotWithShape="1">
          <a:blip r:embed="rId2"/>
          <a:srcRect l="4216" t="23814"/>
          <a:stretch/>
        </p:blipFill>
        <p:spPr>
          <a:xfrm>
            <a:off x="4934465" y="2413686"/>
            <a:ext cx="3369274" cy="1795313"/>
          </a:xfrm>
          <a:prstGeom prst="rect">
            <a:avLst/>
          </a:prstGeom>
        </p:spPr>
      </p:pic>
    </p:spTree>
    <p:extLst>
      <p:ext uri="{BB962C8B-B14F-4D97-AF65-F5344CB8AC3E}">
        <p14:creationId xmlns:p14="http://schemas.microsoft.com/office/powerpoint/2010/main" val="3983220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RECRUITMENT METHODS</a:t>
            </a:r>
            <a:endParaRPr lang="en-JM" sz="4800" b="1" dirty="0"/>
          </a:p>
        </p:txBody>
      </p:sp>
      <p:sp>
        <p:nvSpPr>
          <p:cNvPr id="3" name="Content Placeholder 2"/>
          <p:cNvSpPr>
            <a:spLocks noGrp="1"/>
          </p:cNvSpPr>
          <p:nvPr>
            <p:ph idx="1"/>
          </p:nvPr>
        </p:nvSpPr>
        <p:spPr>
          <a:xfrm>
            <a:off x="2589212" y="1610591"/>
            <a:ext cx="8915400" cy="4300631"/>
          </a:xfrm>
        </p:spPr>
        <p:txBody>
          <a:bodyPr>
            <a:normAutofit/>
          </a:bodyPr>
          <a:lstStyle/>
          <a:p>
            <a:r>
              <a:rPr lang="en-JM" sz="2800" dirty="0"/>
              <a:t>There are two broad sources of recruitment – internal and </a:t>
            </a:r>
            <a:r>
              <a:rPr lang="en-JM" sz="2800" dirty="0" smtClean="0"/>
              <a:t>external:</a:t>
            </a:r>
          </a:p>
          <a:p>
            <a:r>
              <a:rPr lang="en-JM" sz="2800" dirty="0"/>
              <a:t> </a:t>
            </a:r>
            <a:r>
              <a:rPr lang="en-JM" sz="2800" b="1" dirty="0"/>
              <a:t>Internal Sources of Recruitment: </a:t>
            </a:r>
            <a:r>
              <a:rPr lang="en-JM" sz="2800" dirty="0"/>
              <a:t>Existing employees of an organization provide the internal sources in the main. Whenever any vacancy arises, someone from within the organization is upgraded, transferred, promoted or even </a:t>
            </a:r>
            <a:r>
              <a:rPr lang="en-JM" sz="2800" dirty="0" smtClean="0"/>
              <a:t>demoted.</a:t>
            </a:r>
            <a:endParaRPr lang="en-JM" sz="2800" dirty="0"/>
          </a:p>
        </p:txBody>
      </p:sp>
    </p:spTree>
    <p:extLst>
      <p:ext uri="{BB962C8B-B14F-4D97-AF65-F5344CB8AC3E}">
        <p14:creationId xmlns:p14="http://schemas.microsoft.com/office/powerpoint/2010/main" val="3744773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RECRUITMENT METHODS</a:t>
            </a:r>
            <a:endParaRPr lang="en-JM" sz="4800" b="1" dirty="0"/>
          </a:p>
        </p:txBody>
      </p:sp>
      <p:sp>
        <p:nvSpPr>
          <p:cNvPr id="3" name="Content Placeholder 2"/>
          <p:cNvSpPr>
            <a:spLocks noGrp="1"/>
          </p:cNvSpPr>
          <p:nvPr>
            <p:ph idx="1"/>
          </p:nvPr>
        </p:nvSpPr>
        <p:spPr>
          <a:xfrm>
            <a:off x="2589212" y="1361209"/>
            <a:ext cx="8915400" cy="4759036"/>
          </a:xfrm>
        </p:spPr>
        <p:txBody>
          <a:bodyPr>
            <a:noAutofit/>
          </a:bodyPr>
          <a:lstStyle/>
          <a:p>
            <a:r>
              <a:rPr lang="en-JM" sz="3200" dirty="0"/>
              <a:t>The major internal sources of recruitment are as </a:t>
            </a:r>
            <a:r>
              <a:rPr lang="en-JM" sz="3200" dirty="0" smtClean="0"/>
              <a:t>under:</a:t>
            </a:r>
          </a:p>
          <a:p>
            <a:r>
              <a:rPr lang="en-JM" sz="3200" b="1" dirty="0"/>
              <a:t>Promotion and Transfers: </a:t>
            </a:r>
            <a:r>
              <a:rPr lang="en-JM" sz="3200" dirty="0"/>
              <a:t>The most important source of filling vacancies from within is through transfers and promotions. A transfer is a lateral movement within the same grade, from one job to another. They may lead to changes in duties and responsibilities, working conditions, etc. but not necessarily salary. </a:t>
            </a:r>
          </a:p>
        </p:txBody>
      </p:sp>
    </p:spTree>
    <p:extLst>
      <p:ext uri="{BB962C8B-B14F-4D97-AF65-F5344CB8AC3E}">
        <p14:creationId xmlns:p14="http://schemas.microsoft.com/office/powerpoint/2010/main" val="2170733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RECRUITMENT METHODS</a:t>
            </a:r>
            <a:endParaRPr lang="en-JM" sz="4800" b="1" dirty="0"/>
          </a:p>
        </p:txBody>
      </p:sp>
      <p:sp>
        <p:nvSpPr>
          <p:cNvPr id="3" name="Content Placeholder 2"/>
          <p:cNvSpPr>
            <a:spLocks noGrp="1"/>
          </p:cNvSpPr>
          <p:nvPr>
            <p:ph idx="1"/>
          </p:nvPr>
        </p:nvSpPr>
        <p:spPr>
          <a:xfrm>
            <a:off x="2589212" y="1610591"/>
            <a:ext cx="8915400" cy="4300631"/>
          </a:xfrm>
        </p:spPr>
        <p:txBody>
          <a:bodyPr>
            <a:normAutofit/>
          </a:bodyPr>
          <a:lstStyle/>
          <a:p>
            <a:r>
              <a:rPr lang="en-JM" sz="3200" dirty="0"/>
              <a:t>They may lead to changes in duties and responsibilities, working conditions, etc. but not necessarily salary. Promotion, on the other hand, involves movement of employees from a lower level position to a higher level position accompanied by (usually) changes in authority, duties, responsibilities, status and remuneration.</a:t>
            </a:r>
          </a:p>
          <a:p>
            <a:endParaRPr lang="en-JM" sz="2800" dirty="0"/>
          </a:p>
        </p:txBody>
      </p:sp>
    </p:spTree>
    <p:extLst>
      <p:ext uri="{BB962C8B-B14F-4D97-AF65-F5344CB8AC3E}">
        <p14:creationId xmlns:p14="http://schemas.microsoft.com/office/powerpoint/2010/main" val="1531549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RECRUITMENT METHODS</a:t>
            </a:r>
            <a:endParaRPr lang="en-JM" sz="4800" b="1" dirty="0"/>
          </a:p>
        </p:txBody>
      </p:sp>
      <p:sp>
        <p:nvSpPr>
          <p:cNvPr id="3" name="Content Placeholder 2"/>
          <p:cNvSpPr>
            <a:spLocks noGrp="1"/>
          </p:cNvSpPr>
          <p:nvPr>
            <p:ph idx="1"/>
          </p:nvPr>
        </p:nvSpPr>
        <p:spPr>
          <a:xfrm>
            <a:off x="2589212" y="1610591"/>
            <a:ext cx="8915400" cy="3948545"/>
          </a:xfrm>
        </p:spPr>
        <p:txBody>
          <a:bodyPr>
            <a:noAutofit/>
          </a:bodyPr>
          <a:lstStyle/>
          <a:p>
            <a:r>
              <a:rPr lang="en-JM" sz="3200" b="1" dirty="0"/>
              <a:t>Job posting: </a:t>
            </a:r>
            <a:r>
              <a:rPr lang="en-JM" sz="3200" dirty="0"/>
              <a:t>Job posting is another way of hiring people from within. In job posting, the organization publicizes job openings on bulletin boards, electronic media and similar outlets. One of the important advantages of this method is that it offers a chance to highly qualified applicants working within the company to look for growth opportunities within the company without looking for external opportunities.</a:t>
            </a:r>
          </a:p>
        </p:txBody>
      </p:sp>
    </p:spTree>
    <p:extLst>
      <p:ext uri="{BB962C8B-B14F-4D97-AF65-F5344CB8AC3E}">
        <p14:creationId xmlns:p14="http://schemas.microsoft.com/office/powerpoint/2010/main" val="3366196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RECRUITMENT METHODS</a:t>
            </a:r>
            <a:endParaRPr lang="en-JM" sz="4800" b="1" dirty="0"/>
          </a:p>
        </p:txBody>
      </p:sp>
      <p:sp>
        <p:nvSpPr>
          <p:cNvPr id="3" name="Content Placeholder 2"/>
          <p:cNvSpPr>
            <a:spLocks noGrp="1"/>
          </p:cNvSpPr>
          <p:nvPr>
            <p:ph idx="1"/>
          </p:nvPr>
        </p:nvSpPr>
        <p:spPr>
          <a:xfrm>
            <a:off x="2589212" y="1610591"/>
            <a:ext cx="8915400" cy="4300631"/>
          </a:xfrm>
        </p:spPr>
        <p:txBody>
          <a:bodyPr>
            <a:normAutofit lnSpcReduction="10000"/>
          </a:bodyPr>
          <a:lstStyle/>
          <a:p>
            <a:r>
              <a:rPr lang="en-JM" sz="2800" b="1" dirty="0"/>
              <a:t>Employee referrals: </a:t>
            </a:r>
            <a:r>
              <a:rPr lang="en-JM" sz="2800" dirty="0"/>
              <a:t>Employee referral means using personal contacts to locate job opportunities. It is a recommendation from a current employee regarding a job applicant. The logic behind employee referral is that “it takes one to know one”. Employees working in the organization, in this case, are encouraged to recommend the names of their friends working in other organizations for a possible vacancy in the near future. </a:t>
            </a:r>
          </a:p>
        </p:txBody>
      </p:sp>
    </p:spTree>
    <p:extLst>
      <p:ext uri="{BB962C8B-B14F-4D97-AF65-F5344CB8AC3E}">
        <p14:creationId xmlns:p14="http://schemas.microsoft.com/office/powerpoint/2010/main" val="539251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RECRUITMENT METHODS</a:t>
            </a:r>
            <a:endParaRPr lang="en-JM" sz="4800" b="1" dirty="0"/>
          </a:p>
        </p:txBody>
      </p:sp>
      <p:sp>
        <p:nvSpPr>
          <p:cNvPr id="3" name="Content Placeholder 2"/>
          <p:cNvSpPr>
            <a:spLocks noGrp="1"/>
          </p:cNvSpPr>
          <p:nvPr>
            <p:ph idx="1"/>
          </p:nvPr>
        </p:nvSpPr>
        <p:spPr>
          <a:xfrm>
            <a:off x="2589212" y="1610591"/>
            <a:ext cx="8915400" cy="4300631"/>
          </a:xfrm>
        </p:spPr>
        <p:txBody>
          <a:bodyPr>
            <a:normAutofit lnSpcReduction="10000"/>
          </a:bodyPr>
          <a:lstStyle/>
          <a:p>
            <a:r>
              <a:rPr lang="en-JM" sz="2800" dirty="0" smtClean="0"/>
              <a:t>In </a:t>
            </a:r>
            <a:r>
              <a:rPr lang="en-JM" sz="2800" dirty="0"/>
              <a:t>fact, this has become a popular way of recruiting people in the highly competitive IT industry now-a-days. Companies offer rewards also to employees whose recommendations are accepted – after the routine screening and examining process is over and job offers extended to the suggested candidates. As a goodwill gesture, companies also consider the names recommended by unions from time to time.</a:t>
            </a:r>
          </a:p>
        </p:txBody>
      </p:sp>
    </p:spTree>
    <p:extLst>
      <p:ext uri="{BB962C8B-B14F-4D97-AF65-F5344CB8AC3E}">
        <p14:creationId xmlns:p14="http://schemas.microsoft.com/office/powerpoint/2010/main" val="106527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RECRUITMENT METHODS</a:t>
            </a:r>
            <a:endParaRPr lang="en-JM" sz="4800" b="1" dirty="0"/>
          </a:p>
        </p:txBody>
      </p:sp>
      <p:sp>
        <p:nvSpPr>
          <p:cNvPr id="3" name="Content Placeholder 2"/>
          <p:cNvSpPr>
            <a:spLocks noGrp="1"/>
          </p:cNvSpPr>
          <p:nvPr>
            <p:ph idx="1"/>
          </p:nvPr>
        </p:nvSpPr>
        <p:spPr>
          <a:xfrm>
            <a:off x="2589212" y="1610591"/>
            <a:ext cx="8915400" cy="4300631"/>
          </a:xfrm>
        </p:spPr>
        <p:txBody>
          <a:bodyPr>
            <a:normAutofit fontScale="92500"/>
          </a:bodyPr>
          <a:lstStyle/>
          <a:p>
            <a:r>
              <a:rPr lang="en-JM" sz="2800" b="1" dirty="0"/>
              <a:t>External Sources of Recruitment: </a:t>
            </a:r>
            <a:r>
              <a:rPr lang="en-JM" sz="2800" dirty="0"/>
              <a:t>The sources of recruitment that are used to hire people from outside the organization may be many but a few most important among them are discussed below</a:t>
            </a:r>
            <a:r>
              <a:rPr lang="en-JM" sz="2800" dirty="0" smtClean="0"/>
              <a:t>:</a:t>
            </a:r>
          </a:p>
          <a:p>
            <a:r>
              <a:rPr lang="en-JM" sz="2800" b="1" dirty="0"/>
              <a:t>Advertisements: </a:t>
            </a:r>
            <a:r>
              <a:rPr lang="en-JM" sz="2800" dirty="0"/>
              <a:t>When an organization desires to communicate to the public that it has a vacancy, advertisement is one of the most popular methods used. However, the media of advertisement preferred is often determined by the type of job.</a:t>
            </a:r>
          </a:p>
        </p:txBody>
      </p:sp>
    </p:spTree>
    <p:extLst>
      <p:ext uri="{BB962C8B-B14F-4D97-AF65-F5344CB8AC3E}">
        <p14:creationId xmlns:p14="http://schemas.microsoft.com/office/powerpoint/2010/main" val="2793652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RECRUITMENT METHODS</a:t>
            </a:r>
            <a:endParaRPr lang="en-JM" sz="4800" b="1" dirty="0"/>
          </a:p>
        </p:txBody>
      </p:sp>
      <p:sp>
        <p:nvSpPr>
          <p:cNvPr id="3" name="Content Placeholder 2"/>
          <p:cNvSpPr>
            <a:spLocks noGrp="1"/>
          </p:cNvSpPr>
          <p:nvPr>
            <p:ph idx="1"/>
          </p:nvPr>
        </p:nvSpPr>
        <p:spPr>
          <a:xfrm>
            <a:off x="2589212" y="1610591"/>
            <a:ext cx="8915400" cy="4300631"/>
          </a:xfrm>
        </p:spPr>
        <p:txBody>
          <a:bodyPr>
            <a:normAutofit lnSpcReduction="10000"/>
          </a:bodyPr>
          <a:lstStyle/>
          <a:p>
            <a:r>
              <a:rPr lang="en-JM" sz="2800" dirty="0"/>
              <a:t> </a:t>
            </a:r>
            <a:r>
              <a:rPr lang="en-JM" sz="2800" b="1" dirty="0"/>
              <a:t>Internet ads: </a:t>
            </a:r>
            <a:r>
              <a:rPr lang="en-JM" sz="2800" dirty="0"/>
              <a:t>In the age of globalization prospective candidates for specialized jobs in large </a:t>
            </a:r>
            <a:r>
              <a:rPr lang="en-JM" sz="2800" dirty="0" smtClean="0"/>
              <a:t>organizations.</a:t>
            </a:r>
          </a:p>
          <a:p>
            <a:r>
              <a:rPr lang="en-JM" sz="2800" dirty="0"/>
              <a:t> </a:t>
            </a:r>
            <a:r>
              <a:rPr lang="en-JM" sz="2800" b="1" dirty="0"/>
              <a:t>Newspaper ads: </a:t>
            </a:r>
            <a:r>
              <a:rPr lang="en-JM" sz="2800" dirty="0"/>
              <a:t>Ads in news papers may be published without much of a lead time. It has flexibility in terms of information and can conveniently target a specific geographic location. On the negative side, newspaper ads tend to attract only those who are actively seeking employment at that point of </a:t>
            </a:r>
            <a:r>
              <a:rPr lang="en-JM" sz="2800" dirty="0" smtClean="0"/>
              <a:t>time.</a:t>
            </a:r>
            <a:endParaRPr lang="en-JM" sz="2800" dirty="0"/>
          </a:p>
          <a:p>
            <a:endParaRPr lang="en-JM" sz="2800" dirty="0"/>
          </a:p>
        </p:txBody>
      </p:sp>
    </p:spTree>
    <p:extLst>
      <p:ext uri="{BB962C8B-B14F-4D97-AF65-F5344CB8AC3E}">
        <p14:creationId xmlns:p14="http://schemas.microsoft.com/office/powerpoint/2010/main" val="1325830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RECRUITMENT METHODS</a:t>
            </a:r>
            <a:endParaRPr lang="en-JM" sz="4800" b="1" dirty="0"/>
          </a:p>
        </p:txBody>
      </p:sp>
      <p:sp>
        <p:nvSpPr>
          <p:cNvPr id="3" name="Content Placeholder 2"/>
          <p:cNvSpPr>
            <a:spLocks noGrp="1"/>
          </p:cNvSpPr>
          <p:nvPr>
            <p:ph idx="1"/>
          </p:nvPr>
        </p:nvSpPr>
        <p:spPr>
          <a:xfrm>
            <a:off x="2589212" y="1610591"/>
            <a:ext cx="8915400" cy="4300631"/>
          </a:xfrm>
        </p:spPr>
        <p:txBody>
          <a:bodyPr>
            <a:normAutofit/>
          </a:bodyPr>
          <a:lstStyle/>
          <a:p>
            <a:r>
              <a:rPr lang="en-JM" sz="2800" dirty="0"/>
              <a:t> </a:t>
            </a:r>
            <a:r>
              <a:rPr lang="en-JM" sz="2800" b="1" dirty="0"/>
              <a:t>Television and radio ads: </a:t>
            </a:r>
            <a:r>
              <a:rPr lang="en-JM" sz="2800" dirty="0"/>
              <a:t>These ads are more likely to reach individuals who are not actively seeking employment, they are more likely to stand out distinctly, they help the organization to target the audience more selectively and they offer considerable scope for designing the message creatively.</a:t>
            </a:r>
          </a:p>
        </p:txBody>
      </p:sp>
    </p:spTree>
    <p:extLst>
      <p:ext uri="{BB962C8B-B14F-4D97-AF65-F5344CB8AC3E}">
        <p14:creationId xmlns:p14="http://schemas.microsoft.com/office/powerpoint/2010/main" val="3047467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RECRUITMENT METHODS</a:t>
            </a:r>
            <a:endParaRPr lang="en-JM" sz="4800" b="1" dirty="0"/>
          </a:p>
        </p:txBody>
      </p:sp>
      <p:sp>
        <p:nvSpPr>
          <p:cNvPr id="3" name="Content Placeholder 2"/>
          <p:cNvSpPr>
            <a:spLocks noGrp="1"/>
          </p:cNvSpPr>
          <p:nvPr>
            <p:ph idx="1"/>
          </p:nvPr>
        </p:nvSpPr>
        <p:spPr>
          <a:xfrm>
            <a:off x="2589212" y="1610591"/>
            <a:ext cx="8915400" cy="4300631"/>
          </a:xfrm>
        </p:spPr>
        <p:txBody>
          <a:bodyPr>
            <a:normAutofit lnSpcReduction="10000"/>
          </a:bodyPr>
          <a:lstStyle/>
          <a:p>
            <a:r>
              <a:rPr lang="en-JM" sz="2800" b="1" dirty="0"/>
              <a:t>Employment agencies: </a:t>
            </a:r>
            <a:r>
              <a:rPr lang="en-JM" sz="2800" dirty="0"/>
              <a:t>There are three forms of employment agencies – public employment agencies, private employment agencies, and </a:t>
            </a:r>
            <a:r>
              <a:rPr lang="en-JM" sz="2800" dirty="0" smtClean="0"/>
              <a:t>management </a:t>
            </a:r>
            <a:r>
              <a:rPr lang="en-JM" sz="2800" dirty="0"/>
              <a:t>consulting firms</a:t>
            </a:r>
            <a:r>
              <a:rPr lang="en-JM" sz="2800" dirty="0" smtClean="0"/>
              <a:t>.</a:t>
            </a:r>
          </a:p>
          <a:p>
            <a:r>
              <a:rPr lang="en-JM" sz="2800" dirty="0"/>
              <a:t> </a:t>
            </a:r>
            <a:r>
              <a:rPr lang="en-JM" sz="2800" b="1" dirty="0"/>
              <a:t>Unsolicited Applicants / Walk – ins: </a:t>
            </a:r>
            <a:r>
              <a:rPr lang="en-JM" sz="2800" dirty="0"/>
              <a:t>Companies generally receive unsolicited applications from job seekers at various points of time. </a:t>
            </a:r>
            <a:endParaRPr lang="en-JM" sz="2800" dirty="0" smtClean="0"/>
          </a:p>
          <a:p>
            <a:r>
              <a:rPr lang="en-JM" sz="2800" dirty="0"/>
              <a:t> </a:t>
            </a:r>
            <a:r>
              <a:rPr lang="en-JM" sz="2800" b="1" dirty="0"/>
              <a:t>Temporary help Services: </a:t>
            </a:r>
            <a:r>
              <a:rPr lang="en-JM" sz="2800" dirty="0"/>
              <a:t>This can be a source of employees when individuals are needed on a temporary basis</a:t>
            </a:r>
            <a:endParaRPr lang="en-JM" sz="2800" dirty="0" smtClean="0"/>
          </a:p>
        </p:txBody>
      </p:sp>
    </p:spTree>
    <p:extLst>
      <p:ext uri="{BB962C8B-B14F-4D97-AF65-F5344CB8AC3E}">
        <p14:creationId xmlns:p14="http://schemas.microsoft.com/office/powerpoint/2010/main" val="2134456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THE BASIC SYLLABUS</a:t>
            </a:r>
            <a:endParaRPr lang="en-JM" b="1" dirty="0"/>
          </a:p>
        </p:txBody>
      </p:sp>
      <p:sp>
        <p:nvSpPr>
          <p:cNvPr id="3" name="Content Placeholder 2"/>
          <p:cNvSpPr>
            <a:spLocks noGrp="1"/>
          </p:cNvSpPr>
          <p:nvPr>
            <p:ph idx="1"/>
          </p:nvPr>
        </p:nvSpPr>
        <p:spPr/>
        <p:txBody>
          <a:bodyPr>
            <a:noAutofit/>
          </a:bodyPr>
          <a:lstStyle/>
          <a:p>
            <a:r>
              <a:rPr lang="en-JM" sz="2400" dirty="0"/>
              <a:t>1. Analyse labour market trends and appropriate legal requirements which </a:t>
            </a:r>
            <a:r>
              <a:rPr lang="en-JM" sz="2400" dirty="0" smtClean="0"/>
              <a:t>influence workforce </a:t>
            </a:r>
            <a:r>
              <a:rPr lang="en-JM" sz="2400" dirty="0"/>
              <a:t>planning.</a:t>
            </a:r>
          </a:p>
          <a:p>
            <a:r>
              <a:rPr lang="en-JM" sz="2400" dirty="0"/>
              <a:t>2. Determine current and anticipated skills requirements in varying contexts.</a:t>
            </a:r>
          </a:p>
          <a:p>
            <a:r>
              <a:rPr lang="en-JM" sz="2400" dirty="0"/>
              <a:t>3. Apply the appropriate documents and processes which contribute to effective </a:t>
            </a:r>
            <a:r>
              <a:rPr lang="en-JM" sz="2400" dirty="0" smtClean="0"/>
              <a:t>recruitment and </a:t>
            </a:r>
            <a:r>
              <a:rPr lang="en-JM" sz="2400" dirty="0"/>
              <a:t>selection.</a:t>
            </a:r>
          </a:p>
          <a:p>
            <a:r>
              <a:rPr lang="en-JM" sz="2400" dirty="0"/>
              <a:t>4. Evaluate how to manage the human resource life-cycle within the context of a </a:t>
            </a:r>
            <a:r>
              <a:rPr lang="en-JM" sz="2400" dirty="0" smtClean="0"/>
              <a:t>HR strategy</a:t>
            </a:r>
            <a:r>
              <a:rPr lang="en-JM" sz="2400" dirty="0"/>
              <a:t>. </a:t>
            </a:r>
          </a:p>
        </p:txBody>
      </p:sp>
    </p:spTree>
    <p:extLst>
      <p:ext uri="{BB962C8B-B14F-4D97-AF65-F5344CB8AC3E}">
        <p14:creationId xmlns:p14="http://schemas.microsoft.com/office/powerpoint/2010/main" val="25274917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RECRUITMENT METHODS</a:t>
            </a:r>
            <a:endParaRPr lang="en-JM" sz="4800" b="1" dirty="0"/>
          </a:p>
        </p:txBody>
      </p:sp>
      <p:sp>
        <p:nvSpPr>
          <p:cNvPr id="3" name="Content Placeholder 2"/>
          <p:cNvSpPr>
            <a:spLocks noGrp="1"/>
          </p:cNvSpPr>
          <p:nvPr>
            <p:ph idx="1"/>
          </p:nvPr>
        </p:nvSpPr>
        <p:spPr>
          <a:xfrm>
            <a:off x="2589212" y="1610591"/>
            <a:ext cx="8915400" cy="4300631"/>
          </a:xfrm>
        </p:spPr>
        <p:txBody>
          <a:bodyPr>
            <a:normAutofit/>
          </a:bodyPr>
          <a:lstStyle/>
          <a:p>
            <a:r>
              <a:rPr lang="en-JM" sz="2800" b="1" dirty="0"/>
              <a:t>Campus Recruitment: </a:t>
            </a:r>
            <a:r>
              <a:rPr lang="en-JM" sz="2800" dirty="0"/>
              <a:t>It is a method of recruiting by visiting and participating in university campuses and their placement </a:t>
            </a:r>
            <a:r>
              <a:rPr lang="en-JM" sz="2800" dirty="0" err="1"/>
              <a:t>centers</a:t>
            </a:r>
            <a:r>
              <a:rPr lang="en-JM" sz="2800" dirty="0" smtClean="0"/>
              <a:t>.</a:t>
            </a:r>
          </a:p>
          <a:p>
            <a:r>
              <a:rPr lang="en-JM" sz="2800" b="1" dirty="0" smtClean="0"/>
              <a:t>Professional </a:t>
            </a:r>
            <a:r>
              <a:rPr lang="en-JM" sz="2800" b="1" dirty="0"/>
              <a:t>Organization: </a:t>
            </a:r>
            <a:r>
              <a:rPr lang="en-JM" sz="2800" dirty="0"/>
              <a:t>Organization like the chambers of commerce and industries, engineer’s institutions, management associations, etc. may act as external sources of recruitment.</a:t>
            </a:r>
            <a:endParaRPr lang="en-JM" sz="2800" dirty="0" smtClean="0"/>
          </a:p>
        </p:txBody>
      </p:sp>
    </p:spTree>
    <p:extLst>
      <p:ext uri="{BB962C8B-B14F-4D97-AF65-F5344CB8AC3E}">
        <p14:creationId xmlns:p14="http://schemas.microsoft.com/office/powerpoint/2010/main" val="23241351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JM" sz="6000" b="1" dirty="0" smtClean="0"/>
              <a:t>REFERENCES</a:t>
            </a:r>
            <a:endParaRPr lang="en-JM" sz="6000" b="1" dirty="0"/>
          </a:p>
        </p:txBody>
      </p:sp>
      <p:sp>
        <p:nvSpPr>
          <p:cNvPr id="3" name="Content Placeholder 2"/>
          <p:cNvSpPr>
            <a:spLocks noGrp="1"/>
          </p:cNvSpPr>
          <p:nvPr>
            <p:ph idx="1"/>
          </p:nvPr>
        </p:nvSpPr>
        <p:spPr>
          <a:xfrm>
            <a:off x="2589212" y="2133599"/>
            <a:ext cx="8915400" cy="4236027"/>
          </a:xfrm>
        </p:spPr>
        <p:txBody>
          <a:bodyPr>
            <a:normAutofit/>
          </a:bodyPr>
          <a:lstStyle/>
          <a:p>
            <a:r>
              <a:rPr lang="en-JM" dirty="0">
                <a:latin typeface="Times New Roman" panose="02020603050405020304" pitchFamily="18" charset="0"/>
                <a:cs typeface="Times New Roman" panose="02020603050405020304" pitchFamily="18" charset="0"/>
              </a:rPr>
              <a:t>: Human Resource Management. (2017). 1st ed. University of Minnesota: University of Minnesota Libraries Publishing edition, 2016. This edition adapted from a work originally produced in </a:t>
            </a:r>
            <a:r>
              <a:rPr lang="en-JM" dirty="0" smtClean="0">
                <a:latin typeface="Times New Roman" panose="02020603050405020304" pitchFamily="18" charset="0"/>
                <a:cs typeface="Times New Roman" panose="02020603050405020304" pitchFamily="18" charset="0"/>
              </a:rPr>
              <a:t>2011.</a:t>
            </a:r>
          </a:p>
          <a:p>
            <a:r>
              <a:rPr lang="en-JM" dirty="0">
                <a:latin typeface="Times New Roman" panose="02020603050405020304" pitchFamily="18" charset="0"/>
                <a:cs typeface="Times New Roman" panose="02020603050405020304" pitchFamily="18" charset="0"/>
              </a:rPr>
              <a:t> Devi, B. and </a:t>
            </a:r>
            <a:r>
              <a:rPr lang="en-JM" dirty="0" err="1">
                <a:latin typeface="Times New Roman" panose="02020603050405020304" pitchFamily="18" charset="0"/>
                <a:cs typeface="Times New Roman" panose="02020603050405020304" pitchFamily="18" charset="0"/>
              </a:rPr>
              <a:t>Banu</a:t>
            </a:r>
            <a:r>
              <a:rPr lang="en-JM" dirty="0">
                <a:latin typeface="Times New Roman" panose="02020603050405020304" pitchFamily="18" charset="0"/>
                <a:cs typeface="Times New Roman" panose="02020603050405020304" pitchFamily="18" charset="0"/>
              </a:rPr>
              <a:t>, P. (2014). Introduction to Recruitment. SSRG International Journal of </a:t>
            </a:r>
            <a:r>
              <a:rPr lang="en-JM" dirty="0" smtClean="0">
                <a:latin typeface="Times New Roman" panose="02020603050405020304" pitchFamily="18" charset="0"/>
                <a:cs typeface="Times New Roman" panose="02020603050405020304" pitchFamily="18" charset="0"/>
              </a:rPr>
              <a:t>Economics </a:t>
            </a:r>
            <a:r>
              <a:rPr lang="en-JM" dirty="0">
                <a:latin typeface="Times New Roman" panose="02020603050405020304" pitchFamily="18" charset="0"/>
                <a:cs typeface="Times New Roman" panose="02020603050405020304" pitchFamily="18" charset="0"/>
              </a:rPr>
              <a:t>and Management Studies (SSRG-IJEMS), 1(2), pp.8-10</a:t>
            </a:r>
            <a:r>
              <a:rPr lang="en-JM" dirty="0" smtClean="0">
                <a:latin typeface="Times New Roman" panose="02020603050405020304" pitchFamily="18" charset="0"/>
                <a:cs typeface="Times New Roman" panose="02020603050405020304" pitchFamily="18" charset="0"/>
              </a:rPr>
              <a:t>.</a:t>
            </a:r>
          </a:p>
          <a:p>
            <a:r>
              <a:rPr lang="en-JM" dirty="0">
                <a:latin typeface="Times New Roman" panose="02020603050405020304" pitchFamily="18" charset="0"/>
                <a:cs typeface="Times New Roman" panose="02020603050405020304" pitchFamily="18" charset="0"/>
              </a:rPr>
              <a:t>Managementstudyguide.com. (2017). Employee Selection Process. [online] Available at: http://managementstudyguide.com/employee-selection-process.htm [Accessed 15 Oct. 2017].</a:t>
            </a:r>
            <a:endParaRPr lang="en-JM" dirty="0" smtClean="0">
              <a:latin typeface="Times New Roman" panose="02020603050405020304" pitchFamily="18" charset="0"/>
              <a:cs typeface="Times New Roman" panose="02020603050405020304" pitchFamily="18" charset="0"/>
            </a:endParaRPr>
          </a:p>
          <a:p>
            <a:r>
              <a:rPr lang="en-JM" dirty="0">
                <a:latin typeface="Times New Roman" panose="02020603050405020304" pitchFamily="18" charset="0"/>
                <a:cs typeface="Times New Roman" panose="02020603050405020304" pitchFamily="18" charset="0"/>
              </a:rPr>
              <a:t> Recruiter. (2017). Recruitment Methods. [online] Available at: https://www.recruiter.com/recruitment-methods.html [Accessed 15 Oct. 2017</a:t>
            </a:r>
            <a:r>
              <a:rPr lang="en-JM" dirty="0" smtClean="0">
                <a:latin typeface="Times New Roman" panose="02020603050405020304" pitchFamily="18" charset="0"/>
                <a:cs typeface="Times New Roman" panose="02020603050405020304" pitchFamily="18" charset="0"/>
              </a:rPr>
              <a:t>].</a:t>
            </a:r>
          </a:p>
          <a:p>
            <a:r>
              <a:rPr lang="en-JM" dirty="0">
                <a:latin typeface="Times New Roman" panose="02020603050405020304" pitchFamily="18" charset="0"/>
                <a:cs typeface="Times New Roman" panose="02020603050405020304" pitchFamily="18" charset="0"/>
              </a:rPr>
              <a:t> Hrmpractice.com. (2017). Sources of recruitment | Human Resource Management. [online] Available at: http://hrmpractice.com/sources-of-recruitment/ [Accessed 15 Oct. 2017].</a:t>
            </a:r>
          </a:p>
        </p:txBody>
      </p:sp>
    </p:spTree>
    <p:extLst>
      <p:ext uri="{BB962C8B-B14F-4D97-AF65-F5344CB8AC3E}">
        <p14:creationId xmlns:p14="http://schemas.microsoft.com/office/powerpoint/2010/main" val="3647503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LEARNING OUTCOMES</a:t>
            </a:r>
            <a:endParaRPr lang="en-JM" b="1" dirty="0"/>
          </a:p>
        </p:txBody>
      </p:sp>
      <p:sp>
        <p:nvSpPr>
          <p:cNvPr id="3" name="Content Placeholder 2"/>
          <p:cNvSpPr>
            <a:spLocks noGrp="1"/>
          </p:cNvSpPr>
          <p:nvPr>
            <p:ph idx="1"/>
          </p:nvPr>
        </p:nvSpPr>
        <p:spPr/>
        <p:txBody>
          <a:bodyPr>
            <a:normAutofit fontScale="92500" lnSpcReduction="20000"/>
          </a:bodyPr>
          <a:lstStyle/>
          <a:p>
            <a:r>
              <a:rPr lang="en-JM" b="1" dirty="0"/>
              <a:t>Determine current and anticipated skills requirements in varying contexts.</a:t>
            </a:r>
          </a:p>
          <a:p>
            <a:endParaRPr lang="en-JM" b="1" dirty="0" smtClean="0"/>
          </a:p>
          <a:p>
            <a:endParaRPr lang="en-JM" b="1" dirty="0" smtClean="0"/>
          </a:p>
          <a:p>
            <a:endParaRPr lang="en-JM" b="1" dirty="0"/>
          </a:p>
          <a:p>
            <a:endParaRPr lang="en-JM" b="1" dirty="0" smtClean="0"/>
          </a:p>
          <a:p>
            <a:endParaRPr lang="en-JM" b="1" dirty="0"/>
          </a:p>
          <a:p>
            <a:endParaRPr lang="en-JM" b="1" dirty="0" smtClean="0"/>
          </a:p>
          <a:p>
            <a:endParaRPr lang="en-JM" b="1" dirty="0"/>
          </a:p>
          <a:p>
            <a:r>
              <a:rPr lang="en-JM" b="1" dirty="0" smtClean="0"/>
              <a:t>P4: Produce appropriate examples of job description and person specification documents for effective recruitment and selection.</a:t>
            </a:r>
          </a:p>
          <a:p>
            <a:r>
              <a:rPr lang="en-US" b="1" dirty="0" smtClean="0"/>
              <a:t>P5: Apply different recruitment and selection methods for effective talent resourcing and planning.</a:t>
            </a:r>
            <a:endParaRPr lang="en-JM" b="1" dirty="0"/>
          </a:p>
        </p:txBody>
      </p:sp>
      <p:pic>
        <p:nvPicPr>
          <p:cNvPr id="5" name="Picture 4"/>
          <p:cNvPicPr>
            <a:picLocks noChangeAspect="1"/>
          </p:cNvPicPr>
          <p:nvPr/>
        </p:nvPicPr>
        <p:blipFill>
          <a:blip r:embed="rId2"/>
          <a:stretch>
            <a:fillRect/>
          </a:stretch>
        </p:blipFill>
        <p:spPr>
          <a:xfrm>
            <a:off x="5297958" y="2847286"/>
            <a:ext cx="2211087" cy="1843963"/>
          </a:xfrm>
          <a:prstGeom prst="rect">
            <a:avLst/>
          </a:prstGeom>
        </p:spPr>
      </p:pic>
    </p:spTree>
    <p:extLst>
      <p:ext uri="{BB962C8B-B14F-4D97-AF65-F5344CB8AC3E}">
        <p14:creationId xmlns:p14="http://schemas.microsoft.com/office/powerpoint/2010/main" val="2631848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JM" sz="6000" b="1" dirty="0" smtClean="0"/>
              <a:t>OVERVIEW</a:t>
            </a:r>
            <a:endParaRPr lang="en-JM" sz="6000" b="1" dirty="0"/>
          </a:p>
        </p:txBody>
      </p:sp>
      <p:sp>
        <p:nvSpPr>
          <p:cNvPr id="3" name="Content Placeholder 2"/>
          <p:cNvSpPr>
            <a:spLocks noGrp="1"/>
          </p:cNvSpPr>
          <p:nvPr>
            <p:ph idx="1"/>
          </p:nvPr>
        </p:nvSpPr>
        <p:spPr>
          <a:xfrm>
            <a:off x="2589212" y="2133600"/>
            <a:ext cx="8915400" cy="4173682"/>
          </a:xfrm>
        </p:spPr>
        <p:txBody>
          <a:bodyPr>
            <a:noAutofit/>
          </a:bodyPr>
          <a:lstStyle/>
          <a:p>
            <a:r>
              <a:rPr lang="en-JM" sz="3600" dirty="0" smtClean="0">
                <a:latin typeface="Times New Roman" panose="02020603050405020304" pitchFamily="18" charset="0"/>
                <a:cs typeface="Times New Roman" panose="02020603050405020304" pitchFamily="18" charset="0"/>
              </a:rPr>
              <a:t>Recruitment </a:t>
            </a:r>
            <a:r>
              <a:rPr lang="en-JM" sz="3600" dirty="0">
                <a:latin typeface="Times New Roman" panose="02020603050405020304" pitchFamily="18" charset="0"/>
                <a:cs typeface="Times New Roman" panose="02020603050405020304" pitchFamily="18" charset="0"/>
              </a:rPr>
              <a:t>is defined as a process that provides the organization with a pool of qualified job candidates from which to choose. The selection process refers to the steps involved in choosing people who have the right qualifications to fill a current or future job </a:t>
            </a:r>
            <a:r>
              <a:rPr lang="en-JM" sz="3600" dirty="0" smtClean="0">
                <a:latin typeface="Times New Roman" panose="02020603050405020304" pitchFamily="18" charset="0"/>
                <a:cs typeface="Times New Roman" panose="02020603050405020304" pitchFamily="18" charset="0"/>
              </a:rPr>
              <a:t>opening.</a:t>
            </a:r>
            <a:endParaRPr lang="en-JM"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68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RECRUITMENT PROCESS</a:t>
            </a:r>
            <a:endParaRPr lang="en-JM" sz="4400" b="1" dirty="0"/>
          </a:p>
        </p:txBody>
      </p:sp>
      <p:sp>
        <p:nvSpPr>
          <p:cNvPr id="3" name="Content Placeholder 2"/>
          <p:cNvSpPr>
            <a:spLocks noGrp="1"/>
          </p:cNvSpPr>
          <p:nvPr>
            <p:ph idx="1"/>
          </p:nvPr>
        </p:nvSpPr>
        <p:spPr>
          <a:xfrm>
            <a:off x="2589212" y="2133599"/>
            <a:ext cx="8915400" cy="4163291"/>
          </a:xfrm>
        </p:spPr>
        <p:txBody>
          <a:bodyPr>
            <a:noAutofit/>
          </a:bodyPr>
          <a:lstStyle/>
          <a:p>
            <a:r>
              <a:rPr lang="en-JM" sz="2400" dirty="0" smtClean="0"/>
              <a:t>Recruitment </a:t>
            </a:r>
            <a:r>
              <a:rPr lang="en-JM" sz="2400" dirty="0"/>
              <a:t>is the process of searching the candidates for employment and stimulating them to apply for jobs in the </a:t>
            </a:r>
            <a:r>
              <a:rPr lang="en-JM" sz="2400" dirty="0" smtClean="0"/>
              <a:t>organisation. </a:t>
            </a:r>
            <a:r>
              <a:rPr lang="en-JM" sz="2400" dirty="0"/>
              <a:t>The process of finding and hiring the best-qualified candidate (from within or outside of an organization) for a job opening, in a timely and cost effective manner. The recruitment process includes </a:t>
            </a:r>
            <a:r>
              <a:rPr lang="en-JM" sz="2400" dirty="0" smtClean="0"/>
              <a:t>analysing </a:t>
            </a:r>
            <a:r>
              <a:rPr lang="en-JM" sz="2400" dirty="0"/>
              <a:t>the requirements of a job, attracting employees to that job, screening and selecting applicants, hiring, and integrating the new employee to the organization. </a:t>
            </a:r>
          </a:p>
        </p:txBody>
      </p:sp>
    </p:spTree>
    <p:extLst>
      <p:ext uri="{BB962C8B-B14F-4D97-AF65-F5344CB8AC3E}">
        <p14:creationId xmlns:p14="http://schemas.microsoft.com/office/powerpoint/2010/main" val="3919127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RECRUITMENT PROCESS</a:t>
            </a:r>
            <a:endParaRPr lang="en-JM" sz="4400" b="1" dirty="0"/>
          </a:p>
        </p:txBody>
      </p:sp>
      <p:sp>
        <p:nvSpPr>
          <p:cNvPr id="3" name="Content Placeholder 2"/>
          <p:cNvSpPr>
            <a:spLocks noGrp="1"/>
          </p:cNvSpPr>
          <p:nvPr>
            <p:ph idx="1"/>
          </p:nvPr>
        </p:nvSpPr>
        <p:spPr>
          <a:xfrm>
            <a:off x="2589212" y="2133599"/>
            <a:ext cx="8915400" cy="4163291"/>
          </a:xfrm>
        </p:spPr>
        <p:txBody>
          <a:bodyPr>
            <a:noAutofit/>
          </a:bodyPr>
          <a:lstStyle/>
          <a:p>
            <a:r>
              <a:rPr lang="en-JM" sz="2800" dirty="0"/>
              <a:t>A process of finding and attracting capable applicants for employment. The process begins when new recruits are sought and ends when their applications are submitted. The result is a pool of applications from which new employees are selected</a:t>
            </a:r>
            <a:r>
              <a:rPr lang="en-JM" sz="2800" dirty="0" smtClean="0"/>
              <a:t>.</a:t>
            </a:r>
          </a:p>
          <a:p>
            <a:r>
              <a:rPr lang="en-JM" sz="2800" dirty="0"/>
              <a:t>The recruitment process is one of the most fundamental value added HR Processes. The recruitment is especially critical for managers in the organization. </a:t>
            </a:r>
          </a:p>
        </p:txBody>
      </p:sp>
    </p:spTree>
    <p:extLst>
      <p:ext uri="{BB962C8B-B14F-4D97-AF65-F5344CB8AC3E}">
        <p14:creationId xmlns:p14="http://schemas.microsoft.com/office/powerpoint/2010/main" val="2730097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RECRUITMENT PROCESS</a:t>
            </a:r>
            <a:endParaRPr lang="en-JM" sz="4400" b="1" dirty="0"/>
          </a:p>
        </p:txBody>
      </p:sp>
      <p:sp>
        <p:nvSpPr>
          <p:cNvPr id="3" name="Content Placeholder 2"/>
          <p:cNvSpPr>
            <a:spLocks noGrp="1"/>
          </p:cNvSpPr>
          <p:nvPr>
            <p:ph idx="1"/>
          </p:nvPr>
        </p:nvSpPr>
        <p:spPr>
          <a:xfrm>
            <a:off x="2589212" y="2133599"/>
            <a:ext cx="8915400" cy="4163291"/>
          </a:xfrm>
        </p:spPr>
        <p:txBody>
          <a:bodyPr>
            <a:noAutofit/>
          </a:bodyPr>
          <a:lstStyle/>
          <a:p>
            <a:r>
              <a:rPr lang="en-JM" sz="2800" dirty="0" smtClean="0"/>
              <a:t>The </a:t>
            </a:r>
            <a:r>
              <a:rPr lang="en-JM" sz="2800" dirty="0"/>
              <a:t>managers use the recruitment process intensively, and satisfaction with Human Resources is mostly about the satisfaction with the recruitment process. The recruitment process is sensitive to the external and internal changes, and it can be used as the best indicator for the future HR trends. By careful analysis of HR Recruitment Measures, the HR Management team can predict the trends in the job market simply. </a:t>
            </a:r>
          </a:p>
        </p:txBody>
      </p:sp>
    </p:spTree>
    <p:extLst>
      <p:ext uri="{BB962C8B-B14F-4D97-AF65-F5344CB8AC3E}">
        <p14:creationId xmlns:p14="http://schemas.microsoft.com/office/powerpoint/2010/main" val="2710029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RECRUITMENT PROCESS</a:t>
            </a:r>
            <a:endParaRPr lang="en-JM" sz="4400" b="1" dirty="0"/>
          </a:p>
        </p:txBody>
      </p:sp>
      <p:sp>
        <p:nvSpPr>
          <p:cNvPr id="3" name="Content Placeholder 2"/>
          <p:cNvSpPr>
            <a:spLocks noGrp="1"/>
          </p:cNvSpPr>
          <p:nvPr>
            <p:ph idx="1"/>
          </p:nvPr>
        </p:nvSpPr>
        <p:spPr>
          <a:xfrm>
            <a:off x="2589212" y="2133599"/>
            <a:ext cx="8915400" cy="4163291"/>
          </a:xfrm>
        </p:spPr>
        <p:txBody>
          <a:bodyPr>
            <a:noAutofit/>
          </a:bodyPr>
          <a:lstStyle/>
          <a:p>
            <a:r>
              <a:rPr lang="en-JM" sz="3200" dirty="0"/>
              <a:t>The recruitment process is one of the most fundamental value added HR Processes. The recruitment is especially critical for managers in the organization. The managers use the recruitment process intensively, and satisfaction with Human Resources is mostly about the satisfaction with the recruitment process. </a:t>
            </a:r>
          </a:p>
        </p:txBody>
      </p:sp>
    </p:spTree>
    <p:extLst>
      <p:ext uri="{BB962C8B-B14F-4D97-AF65-F5344CB8AC3E}">
        <p14:creationId xmlns:p14="http://schemas.microsoft.com/office/powerpoint/2010/main" val="208751602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428</TotalTime>
  <Words>2056</Words>
  <Application>Microsoft Office PowerPoint</Application>
  <PresentationFormat>Widescreen</PresentationFormat>
  <Paragraphs>110</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Century Gothic</vt:lpstr>
      <vt:lpstr>Times New Roman</vt:lpstr>
      <vt:lpstr>Wingdings</vt:lpstr>
      <vt:lpstr>Wingdings 3</vt:lpstr>
      <vt:lpstr>Wisp</vt:lpstr>
      <vt:lpstr>UNIT 19: RESOURCE AND TALENT PLANNING</vt:lpstr>
      <vt:lpstr>UNIT 19: RESOURCE AND TALENT PLANNING</vt:lpstr>
      <vt:lpstr>THE BASIC SYLLABUS</vt:lpstr>
      <vt:lpstr>LEARNING OUTCOMES</vt:lpstr>
      <vt:lpstr>OVERVIEW</vt:lpstr>
      <vt:lpstr>RECRUITMENT PROCESS</vt:lpstr>
      <vt:lpstr>RECRUITMENT PROCESS</vt:lpstr>
      <vt:lpstr>RECRUITMENT PROCESS</vt:lpstr>
      <vt:lpstr>RECRUITMENT PROCESS</vt:lpstr>
      <vt:lpstr>RECRUITMENT PROCESS</vt:lpstr>
      <vt:lpstr>RECRUITMENT PROCESS</vt:lpstr>
      <vt:lpstr>RECRUITMENT PROCESS</vt:lpstr>
      <vt:lpstr>RECRUITMENT PROCESS</vt:lpstr>
      <vt:lpstr>SELECTION  PROCESS</vt:lpstr>
      <vt:lpstr>SELECTION  PROCESS</vt:lpstr>
      <vt:lpstr>SELECTION  PROCESS</vt:lpstr>
      <vt:lpstr>SELECTION  PROCESS</vt:lpstr>
      <vt:lpstr>SELECTION  PROCESS</vt:lpstr>
      <vt:lpstr>RECRUITMENT METHODS</vt:lpstr>
      <vt:lpstr>RECRUITMENT METHODS</vt:lpstr>
      <vt:lpstr>RECRUITMENT METHODS</vt:lpstr>
      <vt:lpstr>RECRUITMENT METHODS</vt:lpstr>
      <vt:lpstr>RECRUITMENT METHODS</vt:lpstr>
      <vt:lpstr>RECRUITMENT METHODS</vt:lpstr>
      <vt:lpstr>RECRUITMENT METHODS</vt:lpstr>
      <vt:lpstr>RECRUITMENT METHODS</vt:lpstr>
      <vt:lpstr>RECRUITMENT METHODS</vt:lpstr>
      <vt:lpstr>RECRUITMENT METHODS</vt:lpstr>
      <vt:lpstr>RECRUITMENT METHODS</vt:lpstr>
      <vt:lpstr>RECRUITMENT METHODS</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19: RESOURCE AND TALENT PLANNING</dc:title>
  <dc:creator>Judith Robb-Walters</dc:creator>
  <cp:lastModifiedBy>Judith Robb-Walters</cp:lastModifiedBy>
  <cp:revision>48</cp:revision>
  <cp:lastPrinted>2017-09-13T14:34:14Z</cp:lastPrinted>
  <dcterms:created xsi:type="dcterms:W3CDTF">2017-09-13T12:38:32Z</dcterms:created>
  <dcterms:modified xsi:type="dcterms:W3CDTF">2017-10-23T16:59:56Z</dcterms:modified>
</cp:coreProperties>
</file>