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handoutMasterIdLst>
    <p:handoutMasterId r:id="rId28"/>
  </p:handoutMasterIdLst>
  <p:sldIdLst>
    <p:sldId id="256" r:id="rId2"/>
    <p:sldId id="257" r:id="rId3"/>
    <p:sldId id="258" r:id="rId4"/>
    <p:sldId id="259" r:id="rId5"/>
    <p:sldId id="260" r:id="rId6"/>
    <p:sldId id="275" r:id="rId7"/>
    <p:sldId id="280" r:id="rId8"/>
    <p:sldId id="279" r:id="rId9"/>
    <p:sldId id="276" r:id="rId10"/>
    <p:sldId id="277" r:id="rId11"/>
    <p:sldId id="278" r:id="rId12"/>
    <p:sldId id="281" r:id="rId13"/>
    <p:sldId id="282" r:id="rId14"/>
    <p:sldId id="283" r:id="rId15"/>
    <p:sldId id="291" r:id="rId16"/>
    <p:sldId id="284" r:id="rId17"/>
    <p:sldId id="293" r:id="rId18"/>
    <p:sldId id="292" r:id="rId19"/>
    <p:sldId id="285" r:id="rId20"/>
    <p:sldId id="294" r:id="rId21"/>
    <p:sldId id="286" r:id="rId22"/>
    <p:sldId id="287" r:id="rId23"/>
    <p:sldId id="288" r:id="rId24"/>
    <p:sldId id="289" r:id="rId25"/>
    <p:sldId id="290" r:id="rId26"/>
    <p:sldId id="261" r:id="rId27"/>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6" d="100"/>
          <a:sy n="116" d="100"/>
        </p:scale>
        <p:origin x="336"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JM"/>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D3952859-C054-4EF4-A889-297D124A5601}" type="datetimeFigureOut">
              <a:rPr lang="en-JM" smtClean="0"/>
              <a:t>07/11/2017</a:t>
            </a:fld>
            <a:endParaRPr lang="en-JM"/>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JM"/>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B0D12C32-B07D-4D48-BDE0-A61A1116C62A}" type="slidenum">
              <a:rPr lang="en-JM" smtClean="0"/>
              <a:t>‹#›</a:t>
            </a:fld>
            <a:endParaRPr lang="en-JM"/>
          </a:p>
        </p:txBody>
      </p:sp>
    </p:spTree>
    <p:extLst>
      <p:ext uri="{BB962C8B-B14F-4D97-AF65-F5344CB8AC3E}">
        <p14:creationId xmlns:p14="http://schemas.microsoft.com/office/powerpoint/2010/main" val="3642158186"/>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11/7/2017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11/7/2017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11/7/2017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11/7/2017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11/7/2017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11/7/2017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11/7/2017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11/7/2017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11/7/2017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11/7/2017</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https://www.slideshare.net/Alexander_Furmanenko/manpower-group-15661737"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JM" b="1" dirty="0" smtClean="0"/>
              <a:t>UNIT 19: RESOURCE AND TALENT PLANNING</a:t>
            </a:r>
            <a:endParaRPr lang="en-JM" b="1" dirty="0"/>
          </a:p>
        </p:txBody>
      </p:sp>
      <p:sp>
        <p:nvSpPr>
          <p:cNvPr id="3" name="Subtitle 2"/>
          <p:cNvSpPr>
            <a:spLocks noGrp="1"/>
          </p:cNvSpPr>
          <p:nvPr>
            <p:ph type="subTitle" idx="1"/>
          </p:nvPr>
        </p:nvSpPr>
        <p:spPr/>
        <p:txBody>
          <a:bodyPr/>
          <a:lstStyle/>
          <a:p>
            <a:r>
              <a:rPr lang="en-JM" b="1" dirty="0" smtClean="0"/>
              <a:t>UNIT CODE: T/508/0531</a:t>
            </a:r>
          </a:p>
          <a:p>
            <a:r>
              <a:rPr lang="en-JM" b="1" dirty="0" smtClean="0"/>
              <a:t>CREDIT VALUE: 15</a:t>
            </a:r>
            <a:endParaRPr lang="en-JM" b="1" dirty="0"/>
          </a:p>
        </p:txBody>
      </p:sp>
      <p:pic>
        <p:nvPicPr>
          <p:cNvPr id="4" name="Picture 3"/>
          <p:cNvPicPr>
            <a:picLocks noChangeAspect="1"/>
          </p:cNvPicPr>
          <p:nvPr/>
        </p:nvPicPr>
        <p:blipFill>
          <a:blip r:embed="rId2"/>
          <a:stretch>
            <a:fillRect/>
          </a:stretch>
        </p:blipFill>
        <p:spPr>
          <a:xfrm>
            <a:off x="10873946" y="5523454"/>
            <a:ext cx="1221901" cy="1213888"/>
          </a:xfrm>
          <a:prstGeom prst="rect">
            <a:avLst/>
          </a:prstGeom>
        </p:spPr>
      </p:pic>
    </p:spTree>
    <p:extLst>
      <p:ext uri="{BB962C8B-B14F-4D97-AF65-F5344CB8AC3E}">
        <p14:creationId xmlns:p14="http://schemas.microsoft.com/office/powerpoint/2010/main" val="64456599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JM" sz="3200" b="1" dirty="0" smtClean="0"/>
              <a:t>HOW TO EFFECTIVELY ADMINISTER RECRUITMENT AND SELECTION POLICIES</a:t>
            </a:r>
            <a:endParaRPr lang="en-JM" sz="3200" b="1" dirty="0"/>
          </a:p>
        </p:txBody>
      </p:sp>
      <p:sp>
        <p:nvSpPr>
          <p:cNvPr id="3" name="Content Placeholder 2"/>
          <p:cNvSpPr>
            <a:spLocks noGrp="1"/>
          </p:cNvSpPr>
          <p:nvPr>
            <p:ph idx="1"/>
          </p:nvPr>
        </p:nvSpPr>
        <p:spPr>
          <a:xfrm>
            <a:off x="2589212" y="1771135"/>
            <a:ext cx="8915400" cy="4536147"/>
          </a:xfrm>
        </p:spPr>
        <p:txBody>
          <a:bodyPr>
            <a:noAutofit/>
          </a:bodyPr>
          <a:lstStyle/>
          <a:p>
            <a:r>
              <a:rPr lang="en-JM" sz="3200" dirty="0">
                <a:latin typeface="Times New Roman" panose="02020603050405020304" pitchFamily="18" charset="0"/>
                <a:cs typeface="Times New Roman" panose="02020603050405020304" pitchFamily="18" charset="0"/>
              </a:rPr>
              <a:t>The recruitment phase of the hiring process takes place when the company tries to reach a pool of candidates through job postings, job referrals, advertisements, college campus recruitment, etc. Candidates who respond to these measures then come in for interviews and other methods of assessment. Employers may check the background of prospective employees, as well as check references.</a:t>
            </a:r>
          </a:p>
        </p:txBody>
      </p:sp>
    </p:spTree>
    <p:extLst>
      <p:ext uri="{BB962C8B-B14F-4D97-AF65-F5344CB8AC3E}">
        <p14:creationId xmlns:p14="http://schemas.microsoft.com/office/powerpoint/2010/main" val="32663966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JM" sz="3200" b="1" dirty="0" smtClean="0"/>
              <a:t>HOW TO EFFECTIVELY ADMINISTER RECRUITMENT AND SELECTION POLICIES</a:t>
            </a:r>
            <a:endParaRPr lang="en-JM" sz="3200" b="1" dirty="0"/>
          </a:p>
        </p:txBody>
      </p:sp>
      <p:sp>
        <p:nvSpPr>
          <p:cNvPr id="3" name="Content Placeholder 2"/>
          <p:cNvSpPr>
            <a:spLocks noGrp="1"/>
          </p:cNvSpPr>
          <p:nvPr>
            <p:ph idx="1"/>
          </p:nvPr>
        </p:nvSpPr>
        <p:spPr>
          <a:xfrm>
            <a:off x="2589212" y="1771135"/>
            <a:ext cx="8915400" cy="4536147"/>
          </a:xfrm>
        </p:spPr>
        <p:txBody>
          <a:bodyPr>
            <a:noAutofit/>
          </a:bodyPr>
          <a:lstStyle/>
          <a:p>
            <a:r>
              <a:rPr lang="en-JM" sz="4000" dirty="0">
                <a:latin typeface="Times New Roman" panose="02020603050405020304" pitchFamily="18" charset="0"/>
                <a:cs typeface="Times New Roman" panose="02020603050405020304" pitchFamily="18" charset="0"/>
              </a:rPr>
              <a:t>Employee selection is the process by which an employer evaluates information about the pool of applicants generated during the recruitment phase. After assessing the candidates, the company decides which applicant will be offered the position.</a:t>
            </a:r>
          </a:p>
        </p:txBody>
      </p:sp>
    </p:spTree>
    <p:extLst>
      <p:ext uri="{BB962C8B-B14F-4D97-AF65-F5344CB8AC3E}">
        <p14:creationId xmlns:p14="http://schemas.microsoft.com/office/powerpoint/2010/main" val="31919937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JM" sz="3200" b="1" dirty="0" smtClean="0"/>
              <a:t>HOW TO EFFECTIVELY ADMINISTER RECRUITMENT AND SELECTION POLICIES</a:t>
            </a:r>
            <a:endParaRPr lang="en-JM" sz="3200" b="1" dirty="0"/>
          </a:p>
        </p:txBody>
      </p:sp>
      <p:pic>
        <p:nvPicPr>
          <p:cNvPr id="8" name="Content Placeholder 7"/>
          <p:cNvPicPr>
            <a:picLocks noGrp="1" noChangeAspect="1"/>
          </p:cNvPicPr>
          <p:nvPr>
            <p:ph idx="1"/>
          </p:nvPr>
        </p:nvPicPr>
        <p:blipFill>
          <a:blip r:embed="rId2"/>
          <a:stretch>
            <a:fillRect/>
          </a:stretch>
        </p:blipFill>
        <p:spPr>
          <a:xfrm>
            <a:off x="2776152" y="1820562"/>
            <a:ext cx="8254313" cy="4275437"/>
          </a:xfrm>
          <a:prstGeom prst="rect">
            <a:avLst/>
          </a:prstGeom>
        </p:spPr>
      </p:pic>
    </p:spTree>
    <p:extLst>
      <p:ext uri="{BB962C8B-B14F-4D97-AF65-F5344CB8AC3E}">
        <p14:creationId xmlns:p14="http://schemas.microsoft.com/office/powerpoint/2010/main" val="245639229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JM" sz="3200" b="1" dirty="0" smtClean="0"/>
              <a:t>HOW TO EFFECTIVELY ADMINISTER RECRUITMENT AND SELECTION POLICIES</a:t>
            </a:r>
            <a:endParaRPr lang="en-JM" sz="3200" b="1" dirty="0"/>
          </a:p>
        </p:txBody>
      </p:sp>
      <p:sp>
        <p:nvSpPr>
          <p:cNvPr id="3" name="Content Placeholder 2"/>
          <p:cNvSpPr>
            <a:spLocks noGrp="1"/>
          </p:cNvSpPr>
          <p:nvPr>
            <p:ph idx="1"/>
          </p:nvPr>
        </p:nvSpPr>
        <p:spPr/>
        <p:txBody>
          <a:bodyPr>
            <a:normAutofit/>
          </a:bodyPr>
          <a:lstStyle/>
          <a:p>
            <a:r>
              <a:rPr lang="en-JM" sz="2400" dirty="0"/>
              <a:t>Employee selection may be described as a screening or sifting process. It involves </a:t>
            </a:r>
            <a:r>
              <a:rPr lang="en-JM" sz="2400" dirty="0" smtClean="0"/>
              <a:t>gathering information </a:t>
            </a:r>
            <a:r>
              <a:rPr lang="en-JM" sz="2400" dirty="0"/>
              <a:t>about each applicant for a position, and then using that </a:t>
            </a:r>
            <a:r>
              <a:rPr lang="en-JM" sz="2400" dirty="0" smtClean="0"/>
              <a:t>information to </a:t>
            </a:r>
            <a:r>
              <a:rPr lang="en-JM" sz="2400" dirty="0"/>
              <a:t>choose the most appropriate applicant. Interviews, tests, physical examinations, </a:t>
            </a:r>
            <a:r>
              <a:rPr lang="en-JM" sz="2400" dirty="0" smtClean="0"/>
              <a:t>and referee </a:t>
            </a:r>
            <a:r>
              <a:rPr lang="en-JM" sz="2400" dirty="0"/>
              <a:t>and reference checks are all part of this process. In selecting staff, the idea is </a:t>
            </a:r>
            <a:r>
              <a:rPr lang="en-JM" sz="2400" dirty="0" smtClean="0"/>
              <a:t>to choose </a:t>
            </a:r>
            <a:r>
              <a:rPr lang="en-JM" sz="2400" dirty="0"/>
              <a:t>the most ‘appropriate’ person with the </a:t>
            </a:r>
            <a:r>
              <a:rPr lang="en-JM" sz="2400" dirty="0" smtClean="0"/>
              <a:t>qualifications </a:t>
            </a:r>
            <a:r>
              <a:rPr lang="en-JM" sz="2400" dirty="0"/>
              <a:t>that best match the position</a:t>
            </a:r>
            <a:r>
              <a:rPr lang="en-JM" sz="2400" dirty="0" smtClean="0"/>
              <a:t>, rather </a:t>
            </a:r>
            <a:r>
              <a:rPr lang="en-JM" sz="2400" dirty="0"/>
              <a:t>than the applicant with the ‘most’ </a:t>
            </a:r>
            <a:r>
              <a:rPr lang="en-JM" sz="2400" dirty="0" smtClean="0"/>
              <a:t>qualifications. </a:t>
            </a:r>
            <a:endParaRPr lang="en-JM" sz="2400" dirty="0"/>
          </a:p>
        </p:txBody>
      </p:sp>
    </p:spTree>
    <p:extLst>
      <p:ext uri="{BB962C8B-B14F-4D97-AF65-F5344CB8AC3E}">
        <p14:creationId xmlns:p14="http://schemas.microsoft.com/office/powerpoint/2010/main" val="326417389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JM" sz="3200" b="1" dirty="0" smtClean="0"/>
              <a:t>HOW TO EFFECTIVELY ADMINISTER RECRUITMENT AND SELECTION POLICIES</a:t>
            </a:r>
            <a:endParaRPr lang="en-JM" sz="3200" b="1" dirty="0"/>
          </a:p>
        </p:txBody>
      </p:sp>
      <p:sp>
        <p:nvSpPr>
          <p:cNvPr id="3" name="Content Placeholder 2"/>
          <p:cNvSpPr>
            <a:spLocks noGrp="1"/>
          </p:cNvSpPr>
          <p:nvPr>
            <p:ph idx="1"/>
          </p:nvPr>
        </p:nvSpPr>
        <p:spPr/>
        <p:txBody>
          <a:bodyPr>
            <a:noAutofit/>
          </a:bodyPr>
          <a:lstStyle/>
          <a:p>
            <a:r>
              <a:rPr lang="en-JM" sz="2800" dirty="0" smtClean="0"/>
              <a:t>Employee </a:t>
            </a:r>
            <a:r>
              <a:rPr lang="en-JM" sz="2800" dirty="0"/>
              <a:t>selection can be an expensive process — not only in terms of the </a:t>
            </a:r>
            <a:r>
              <a:rPr lang="en-JM" sz="2800" dirty="0" smtClean="0"/>
              <a:t>time and </a:t>
            </a:r>
            <a:r>
              <a:rPr lang="en-JM" sz="2800" dirty="0"/>
              <a:t>effort put into the screening process, but also in terms of the costs of </a:t>
            </a:r>
            <a:r>
              <a:rPr lang="en-JM" sz="2800" dirty="0" smtClean="0"/>
              <a:t>inappropriate selection. A </a:t>
            </a:r>
            <a:r>
              <a:rPr lang="en-JM" sz="2800" dirty="0"/>
              <a:t>poor selection process leads to increased costs and lower productivity </a:t>
            </a:r>
            <a:r>
              <a:rPr lang="en-JM" sz="2800" dirty="0" smtClean="0"/>
              <a:t>by increasing</a:t>
            </a:r>
            <a:r>
              <a:rPr lang="en-JM" sz="2800" dirty="0"/>
              <a:t>:</a:t>
            </a:r>
          </a:p>
          <a:p>
            <a:r>
              <a:rPr lang="en-JM" sz="2800" dirty="0" smtClean="0"/>
              <a:t>• </a:t>
            </a:r>
            <a:r>
              <a:rPr lang="en-JM" sz="2800" dirty="0"/>
              <a:t>training costs, if poorly </a:t>
            </a:r>
            <a:r>
              <a:rPr lang="en-JM" sz="2800" dirty="0" smtClean="0"/>
              <a:t>qualified </a:t>
            </a:r>
            <a:r>
              <a:rPr lang="en-JM" sz="2800" dirty="0"/>
              <a:t>staff are selected</a:t>
            </a:r>
          </a:p>
          <a:p>
            <a:pPr marL="0" indent="0">
              <a:buNone/>
            </a:pPr>
            <a:endParaRPr lang="en-JM" sz="2800" dirty="0"/>
          </a:p>
        </p:txBody>
      </p:sp>
    </p:spTree>
    <p:extLst>
      <p:ext uri="{BB962C8B-B14F-4D97-AF65-F5344CB8AC3E}">
        <p14:creationId xmlns:p14="http://schemas.microsoft.com/office/powerpoint/2010/main" val="243642333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JM" sz="3200" b="1" dirty="0" smtClean="0"/>
              <a:t>HOW TO EFFECTIVELY ADMINISTER RECRUITMENT AND SELECTION POLICIES</a:t>
            </a:r>
            <a:endParaRPr lang="en-JM" sz="3200" b="1" dirty="0"/>
          </a:p>
        </p:txBody>
      </p:sp>
      <p:sp>
        <p:nvSpPr>
          <p:cNvPr id="3" name="Content Placeholder 2"/>
          <p:cNvSpPr>
            <a:spLocks noGrp="1"/>
          </p:cNvSpPr>
          <p:nvPr>
            <p:ph idx="1"/>
          </p:nvPr>
        </p:nvSpPr>
        <p:spPr/>
        <p:txBody>
          <a:bodyPr>
            <a:noAutofit/>
          </a:bodyPr>
          <a:lstStyle/>
          <a:p>
            <a:r>
              <a:rPr lang="en-JM" sz="2800" dirty="0" smtClean="0"/>
              <a:t>• </a:t>
            </a:r>
            <a:r>
              <a:rPr lang="en-JM" sz="2800" dirty="0"/>
              <a:t>job dissatisfaction and labour turnover, if the organisation or the job does </a:t>
            </a:r>
            <a:r>
              <a:rPr lang="en-JM" sz="2800" dirty="0" smtClean="0"/>
              <a:t>not meet </a:t>
            </a:r>
            <a:r>
              <a:rPr lang="en-JM" sz="2800" dirty="0"/>
              <a:t>the expectations of candidates selected</a:t>
            </a:r>
          </a:p>
          <a:p>
            <a:r>
              <a:rPr lang="en-JM" sz="2800" dirty="0" smtClean="0"/>
              <a:t>• </a:t>
            </a:r>
            <a:r>
              <a:rPr lang="en-JM" sz="2800" dirty="0"/>
              <a:t>absenteeism rate, if staff feel inadequate on the job or feel under excessive </a:t>
            </a:r>
            <a:r>
              <a:rPr lang="en-JM" sz="2800" dirty="0" smtClean="0"/>
              <a:t>work pressure</a:t>
            </a:r>
            <a:endParaRPr lang="en-JM" sz="2800" dirty="0"/>
          </a:p>
          <a:p>
            <a:r>
              <a:rPr lang="en-JM" sz="2800" dirty="0" smtClean="0"/>
              <a:t>• </a:t>
            </a:r>
            <a:r>
              <a:rPr lang="en-JM" sz="2800" dirty="0"/>
              <a:t>accident or defect rates, and </a:t>
            </a:r>
            <a:r>
              <a:rPr lang="en-JM" sz="2800" dirty="0" smtClean="0"/>
              <a:t>fines </a:t>
            </a:r>
            <a:r>
              <a:rPr lang="en-JM" sz="2800" dirty="0"/>
              <a:t>or claims, if untrained staff are selected.</a:t>
            </a:r>
          </a:p>
        </p:txBody>
      </p:sp>
    </p:spTree>
    <p:extLst>
      <p:ext uri="{BB962C8B-B14F-4D97-AF65-F5344CB8AC3E}">
        <p14:creationId xmlns:p14="http://schemas.microsoft.com/office/powerpoint/2010/main" val="389036939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JM" sz="3200" b="1" dirty="0" smtClean="0"/>
              <a:t>HOW TO EFFECTIVELY ADMINISTER RECRUITMENT AND SELECTION POLICIES</a:t>
            </a:r>
            <a:endParaRPr lang="en-JM" sz="3200" b="1" dirty="0"/>
          </a:p>
        </p:txBody>
      </p:sp>
      <p:sp>
        <p:nvSpPr>
          <p:cNvPr id="3" name="Content Placeholder 2"/>
          <p:cNvSpPr>
            <a:spLocks noGrp="1"/>
          </p:cNvSpPr>
          <p:nvPr>
            <p:ph idx="1"/>
          </p:nvPr>
        </p:nvSpPr>
        <p:spPr/>
        <p:txBody>
          <a:bodyPr>
            <a:noAutofit/>
          </a:bodyPr>
          <a:lstStyle/>
          <a:p>
            <a:r>
              <a:rPr lang="en-JM" sz="2800" dirty="0"/>
              <a:t>Selecting a candidate for a position is an important decision. The decision </a:t>
            </a:r>
            <a:r>
              <a:rPr lang="en-JM" sz="2800" dirty="0" smtClean="0"/>
              <a:t>maker must </a:t>
            </a:r>
            <a:r>
              <a:rPr lang="en-JM" sz="2800" dirty="0"/>
              <a:t>choose appropriate devices for screening applicants, gradually ‘</a:t>
            </a:r>
            <a:r>
              <a:rPr lang="en-JM" sz="2800" dirty="0" smtClean="0"/>
              <a:t>narrowing the field</a:t>
            </a:r>
            <a:r>
              <a:rPr lang="en-JM" sz="2800" dirty="0"/>
              <a:t>’ until the most suitable person is found. Developing a short list of </a:t>
            </a:r>
            <a:r>
              <a:rPr lang="en-JM" sz="2800" dirty="0" smtClean="0"/>
              <a:t>suitable applicants </a:t>
            </a:r>
            <a:r>
              <a:rPr lang="en-JM" sz="2800" dirty="0"/>
              <a:t>helps to limit the number of interviews to be conducted or tests </a:t>
            </a:r>
            <a:r>
              <a:rPr lang="en-JM" sz="2800" dirty="0" smtClean="0"/>
              <a:t>and checks </a:t>
            </a:r>
            <a:r>
              <a:rPr lang="en-JM" sz="2800" dirty="0"/>
              <a:t>to be carried out. The following devices can be used in the selection process:</a:t>
            </a:r>
          </a:p>
          <a:p>
            <a:endParaRPr lang="en-JM" sz="2800" dirty="0"/>
          </a:p>
        </p:txBody>
      </p:sp>
    </p:spTree>
    <p:extLst>
      <p:ext uri="{BB962C8B-B14F-4D97-AF65-F5344CB8AC3E}">
        <p14:creationId xmlns:p14="http://schemas.microsoft.com/office/powerpoint/2010/main" val="428437147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JM" sz="3200" b="1" dirty="0" smtClean="0"/>
              <a:t>HOW TO EFFECTIVELY ADMINISTER RECRUITMENT AND SELECTION POLICIES</a:t>
            </a:r>
            <a:endParaRPr lang="en-JM" sz="3200" b="1" dirty="0"/>
          </a:p>
        </p:txBody>
      </p:sp>
      <p:sp>
        <p:nvSpPr>
          <p:cNvPr id="3" name="Content Placeholder 2"/>
          <p:cNvSpPr>
            <a:spLocks noGrp="1"/>
          </p:cNvSpPr>
          <p:nvPr>
            <p:ph idx="1"/>
          </p:nvPr>
        </p:nvSpPr>
        <p:spPr/>
        <p:txBody>
          <a:bodyPr>
            <a:noAutofit/>
          </a:bodyPr>
          <a:lstStyle/>
          <a:p>
            <a:r>
              <a:rPr lang="en-JM" sz="2800" dirty="0" smtClean="0"/>
              <a:t>•</a:t>
            </a:r>
            <a:r>
              <a:rPr lang="en-JM" sz="2800" dirty="0"/>
              <a:t>	 Application forms. Candidates outline information about themselves. The </a:t>
            </a:r>
            <a:r>
              <a:rPr lang="en-JM" sz="2800" dirty="0" smtClean="0"/>
              <a:t>form may </a:t>
            </a:r>
            <a:r>
              <a:rPr lang="en-JM" sz="2800" dirty="0"/>
              <a:t>be simple, requiring details such as name, address and contact number</a:t>
            </a:r>
            <a:r>
              <a:rPr lang="en-JM" sz="2800" dirty="0" smtClean="0"/>
              <a:t>, or </a:t>
            </a:r>
            <a:r>
              <a:rPr lang="en-JM" sz="2800" dirty="0"/>
              <a:t>it may require more detail about an applicant’s personal history, skills </a:t>
            </a:r>
            <a:r>
              <a:rPr lang="en-JM" sz="2800" dirty="0" smtClean="0"/>
              <a:t>and experience</a:t>
            </a:r>
            <a:r>
              <a:rPr lang="en-JM" sz="2800" dirty="0" smtClean="0"/>
              <a:t>.</a:t>
            </a:r>
          </a:p>
          <a:p>
            <a:endParaRPr lang="en-JM" sz="2800" dirty="0"/>
          </a:p>
          <a:p>
            <a:pPr marL="0" indent="0">
              <a:buNone/>
            </a:pPr>
            <a:endParaRPr lang="en-JM" sz="2800" dirty="0"/>
          </a:p>
        </p:txBody>
      </p:sp>
    </p:spTree>
    <p:extLst>
      <p:ext uri="{BB962C8B-B14F-4D97-AF65-F5344CB8AC3E}">
        <p14:creationId xmlns:p14="http://schemas.microsoft.com/office/powerpoint/2010/main" val="103268201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JM" sz="3200" b="1" dirty="0" smtClean="0"/>
              <a:t>HOW TO EFFECTIVELY ADMINISTER RECRUITMENT AND SELECTION POLICIES</a:t>
            </a:r>
            <a:endParaRPr lang="en-JM" sz="3200" b="1" dirty="0"/>
          </a:p>
        </p:txBody>
      </p:sp>
      <p:sp>
        <p:nvSpPr>
          <p:cNvPr id="3" name="Content Placeholder 2"/>
          <p:cNvSpPr>
            <a:spLocks noGrp="1"/>
          </p:cNvSpPr>
          <p:nvPr>
            <p:ph idx="1"/>
          </p:nvPr>
        </p:nvSpPr>
        <p:spPr/>
        <p:txBody>
          <a:bodyPr>
            <a:normAutofit/>
          </a:bodyPr>
          <a:lstStyle/>
          <a:p>
            <a:r>
              <a:rPr lang="en-JM" dirty="0" smtClean="0"/>
              <a:t>•</a:t>
            </a:r>
            <a:r>
              <a:rPr lang="en-JM" dirty="0"/>
              <a:t>	 </a:t>
            </a:r>
            <a:r>
              <a:rPr lang="en-JM" sz="2800" dirty="0"/>
              <a:t>Tests. These may be written or practical and are designed to assess aptitude</a:t>
            </a:r>
            <a:r>
              <a:rPr lang="en-JM" sz="2800" dirty="0" smtClean="0"/>
              <a:t>, intelligence </a:t>
            </a:r>
            <a:r>
              <a:rPr lang="en-JM" sz="2800" dirty="0"/>
              <a:t>or ability. They are not used by all industries, and they are </a:t>
            </a:r>
            <a:r>
              <a:rPr lang="en-JM" sz="2800" dirty="0" smtClean="0"/>
              <a:t>not always </a:t>
            </a:r>
            <a:r>
              <a:rPr lang="en-JM" sz="2800" dirty="0"/>
              <a:t>reliable as the sole indicator of an applicant’s suitability for a position</a:t>
            </a:r>
            <a:r>
              <a:rPr lang="en-JM" sz="2800" dirty="0" smtClean="0"/>
              <a:t>.</a:t>
            </a:r>
            <a:endParaRPr lang="en-JM" sz="2800" dirty="0"/>
          </a:p>
        </p:txBody>
      </p:sp>
    </p:spTree>
    <p:extLst>
      <p:ext uri="{BB962C8B-B14F-4D97-AF65-F5344CB8AC3E}">
        <p14:creationId xmlns:p14="http://schemas.microsoft.com/office/powerpoint/2010/main" val="265652448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JM" sz="3200" b="1" dirty="0" smtClean="0"/>
              <a:t>HOW TO EFFECTIVELY ADMINISTER RECRUITMENT AND SELECTION POLICIES</a:t>
            </a:r>
            <a:endParaRPr lang="en-JM" sz="3200" b="1" dirty="0"/>
          </a:p>
        </p:txBody>
      </p:sp>
      <p:sp>
        <p:nvSpPr>
          <p:cNvPr id="3" name="Content Placeholder 2"/>
          <p:cNvSpPr>
            <a:spLocks noGrp="1"/>
          </p:cNvSpPr>
          <p:nvPr>
            <p:ph idx="1"/>
          </p:nvPr>
        </p:nvSpPr>
        <p:spPr>
          <a:xfrm>
            <a:off x="2589212" y="1795849"/>
            <a:ext cx="8915400" cy="4115373"/>
          </a:xfrm>
        </p:spPr>
        <p:txBody>
          <a:bodyPr>
            <a:noAutofit/>
          </a:bodyPr>
          <a:lstStyle/>
          <a:p>
            <a:r>
              <a:rPr lang="en-JM" sz="2800" dirty="0" smtClean="0"/>
              <a:t>• </a:t>
            </a:r>
            <a:r>
              <a:rPr lang="en-JM" sz="2800" dirty="0"/>
              <a:t>Interviews. This is the most common device used in the selection process. </a:t>
            </a:r>
            <a:r>
              <a:rPr lang="en-JM" sz="2800" dirty="0" smtClean="0"/>
              <a:t>The interview </a:t>
            </a:r>
            <a:r>
              <a:rPr lang="en-JM" sz="2800" dirty="0"/>
              <a:t>must be well organised and structured, and common questions </a:t>
            </a:r>
            <a:r>
              <a:rPr lang="en-JM" sz="2800" dirty="0" smtClean="0"/>
              <a:t>must be </a:t>
            </a:r>
            <a:r>
              <a:rPr lang="en-JM" sz="2800" dirty="0"/>
              <a:t>used in each interview to ensure a consistent basis for selection.</a:t>
            </a:r>
          </a:p>
          <a:p>
            <a:r>
              <a:rPr lang="en-JM" sz="2800" dirty="0" smtClean="0"/>
              <a:t>• </a:t>
            </a:r>
            <a:r>
              <a:rPr lang="en-JM" sz="2800" dirty="0"/>
              <a:t>Background checks. The employer </a:t>
            </a:r>
            <a:r>
              <a:rPr lang="en-JM" sz="2800" dirty="0" smtClean="0"/>
              <a:t>verifies </a:t>
            </a:r>
            <a:r>
              <a:rPr lang="en-JM" sz="2800" dirty="0"/>
              <a:t>the information on the </a:t>
            </a:r>
            <a:r>
              <a:rPr lang="en-JM" sz="2800" dirty="0" smtClean="0"/>
              <a:t>application form </a:t>
            </a:r>
            <a:r>
              <a:rPr lang="en-JM" sz="2800" dirty="0"/>
              <a:t>by contacting referees or agencies for information about an applicant’s </a:t>
            </a:r>
            <a:r>
              <a:rPr lang="en-JM" sz="2800" dirty="0" smtClean="0"/>
              <a:t>previous experience</a:t>
            </a:r>
            <a:r>
              <a:rPr lang="en-JM" sz="2800" dirty="0"/>
              <a:t>, performance or record.</a:t>
            </a:r>
          </a:p>
          <a:p>
            <a:pPr marL="0" indent="0">
              <a:buNone/>
            </a:pPr>
            <a:endParaRPr lang="en-JM" sz="2800" dirty="0"/>
          </a:p>
        </p:txBody>
      </p:sp>
    </p:spTree>
    <p:extLst>
      <p:ext uri="{BB962C8B-B14F-4D97-AF65-F5344CB8AC3E}">
        <p14:creationId xmlns:p14="http://schemas.microsoft.com/office/powerpoint/2010/main" val="28764034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JM" b="1" dirty="0" smtClean="0"/>
              <a:t>UNIT 19: RESOURCE AND TALENT PLANNING</a:t>
            </a:r>
            <a:endParaRPr lang="en-JM" b="1" dirty="0"/>
          </a:p>
        </p:txBody>
      </p:sp>
      <p:sp>
        <p:nvSpPr>
          <p:cNvPr id="3" name="Content Placeholder 2"/>
          <p:cNvSpPr>
            <a:spLocks noGrp="1"/>
          </p:cNvSpPr>
          <p:nvPr>
            <p:ph idx="1"/>
          </p:nvPr>
        </p:nvSpPr>
        <p:spPr/>
        <p:txBody>
          <a:bodyPr/>
          <a:lstStyle/>
          <a:p>
            <a:endParaRPr lang="en-JM" dirty="0" smtClean="0"/>
          </a:p>
          <a:p>
            <a:endParaRPr lang="en-JM" dirty="0"/>
          </a:p>
          <a:p>
            <a:endParaRPr lang="en-JM" dirty="0" smtClean="0"/>
          </a:p>
          <a:p>
            <a:endParaRPr lang="en-JM" dirty="0"/>
          </a:p>
          <a:p>
            <a:endParaRPr lang="en-JM" dirty="0" smtClean="0"/>
          </a:p>
          <a:p>
            <a:endParaRPr lang="en-JM" dirty="0"/>
          </a:p>
          <a:p>
            <a:endParaRPr lang="en-JM" dirty="0" smtClean="0"/>
          </a:p>
          <a:p>
            <a:r>
              <a:rPr lang="en-JM" b="1" dirty="0" smtClean="0"/>
              <a:t>Learning Outcome 3: Apply the appropriate documents and processes which contribute to effective recruitment and selection.</a:t>
            </a:r>
            <a:endParaRPr lang="en-JM" b="1" dirty="0"/>
          </a:p>
        </p:txBody>
      </p:sp>
      <p:pic>
        <p:nvPicPr>
          <p:cNvPr id="4" name="Picture 3"/>
          <p:cNvPicPr>
            <a:picLocks noChangeAspect="1"/>
          </p:cNvPicPr>
          <p:nvPr/>
        </p:nvPicPr>
        <p:blipFill rotWithShape="1">
          <a:blip r:embed="rId2"/>
          <a:srcRect l="4216" t="23814"/>
          <a:stretch/>
        </p:blipFill>
        <p:spPr>
          <a:xfrm>
            <a:off x="4934465" y="2413686"/>
            <a:ext cx="3369274" cy="1795313"/>
          </a:xfrm>
          <a:prstGeom prst="rect">
            <a:avLst/>
          </a:prstGeom>
        </p:spPr>
      </p:pic>
    </p:spTree>
    <p:extLst>
      <p:ext uri="{BB962C8B-B14F-4D97-AF65-F5344CB8AC3E}">
        <p14:creationId xmlns:p14="http://schemas.microsoft.com/office/powerpoint/2010/main" val="398322084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JM" sz="3200" b="1" dirty="0" smtClean="0"/>
              <a:t>HOW TO EFFECTIVELY ADMINISTER RECRUITMENT AND SELECTION POLICIES</a:t>
            </a:r>
            <a:endParaRPr lang="en-JM" sz="3200" b="1" dirty="0"/>
          </a:p>
        </p:txBody>
      </p:sp>
      <p:sp>
        <p:nvSpPr>
          <p:cNvPr id="3" name="Content Placeholder 2"/>
          <p:cNvSpPr>
            <a:spLocks noGrp="1"/>
          </p:cNvSpPr>
          <p:nvPr>
            <p:ph idx="1"/>
          </p:nvPr>
        </p:nvSpPr>
        <p:spPr/>
        <p:txBody>
          <a:bodyPr>
            <a:normAutofit/>
          </a:bodyPr>
          <a:lstStyle/>
          <a:p>
            <a:r>
              <a:rPr lang="en-JM" dirty="0" smtClean="0"/>
              <a:t>• </a:t>
            </a:r>
            <a:r>
              <a:rPr lang="en-JM" sz="2800" dirty="0"/>
              <a:t>Medical examinations. Some jobs require certain physical attributes. For example</a:t>
            </a:r>
            <a:r>
              <a:rPr lang="en-JM" sz="2800" dirty="0" smtClean="0"/>
              <a:t>, The Jamaica Constabulary Force  </a:t>
            </a:r>
            <a:r>
              <a:rPr lang="en-JM" sz="2800" dirty="0"/>
              <a:t>requires medical assessment as part of their background checks</a:t>
            </a:r>
            <a:r>
              <a:rPr lang="en-JM" dirty="0"/>
              <a:t>.</a:t>
            </a:r>
          </a:p>
        </p:txBody>
      </p:sp>
    </p:spTree>
    <p:extLst>
      <p:ext uri="{BB962C8B-B14F-4D97-AF65-F5344CB8AC3E}">
        <p14:creationId xmlns:p14="http://schemas.microsoft.com/office/powerpoint/2010/main" val="394696450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JM" sz="3200" b="1" dirty="0" smtClean="0"/>
              <a:t>HOW TO EFFECTIVELY ADMINISTER RECRUITMENT AND SELECTION POLICIES</a:t>
            </a:r>
            <a:endParaRPr lang="en-JM" sz="3200" b="1" dirty="0"/>
          </a:p>
        </p:txBody>
      </p:sp>
      <p:sp>
        <p:nvSpPr>
          <p:cNvPr id="3" name="Content Placeholder 2"/>
          <p:cNvSpPr>
            <a:spLocks noGrp="1"/>
          </p:cNvSpPr>
          <p:nvPr>
            <p:ph idx="1"/>
          </p:nvPr>
        </p:nvSpPr>
        <p:spPr/>
        <p:txBody>
          <a:bodyPr>
            <a:noAutofit/>
          </a:bodyPr>
          <a:lstStyle/>
          <a:p>
            <a:r>
              <a:rPr lang="en-JM" sz="2800" dirty="0"/>
              <a:t>The job interview is the most commonly used selection technique. Interviews </a:t>
            </a:r>
            <a:r>
              <a:rPr lang="en-JM" sz="2800" dirty="0" smtClean="0"/>
              <a:t>provide an </a:t>
            </a:r>
            <a:r>
              <a:rPr lang="en-JM" sz="2800" dirty="0"/>
              <a:t>opportunity for the job seeker and the organisation to learn more </a:t>
            </a:r>
            <a:r>
              <a:rPr lang="en-JM" sz="2800" dirty="0" smtClean="0"/>
              <a:t>about each </a:t>
            </a:r>
            <a:r>
              <a:rPr lang="en-JM" sz="2800" dirty="0"/>
              <a:t>other. Interviewers ask questions to evaluate the candidate’s motivation, </a:t>
            </a:r>
            <a:r>
              <a:rPr lang="en-JM" sz="2800" dirty="0" smtClean="0"/>
              <a:t>personality and </a:t>
            </a:r>
            <a:r>
              <a:rPr lang="en-JM" sz="2800" dirty="0"/>
              <a:t>attitudes. The interview also provides the candidate with the </a:t>
            </a:r>
            <a:r>
              <a:rPr lang="en-JM" sz="2800" dirty="0" smtClean="0"/>
              <a:t>opportunity to find </a:t>
            </a:r>
            <a:r>
              <a:rPr lang="en-JM" sz="2800" dirty="0"/>
              <a:t>out more about the job.</a:t>
            </a:r>
          </a:p>
        </p:txBody>
      </p:sp>
    </p:spTree>
    <p:extLst>
      <p:ext uri="{BB962C8B-B14F-4D97-AF65-F5344CB8AC3E}">
        <p14:creationId xmlns:p14="http://schemas.microsoft.com/office/powerpoint/2010/main" val="394145589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JM" sz="3200" b="1" dirty="0" smtClean="0"/>
              <a:t>HOW TO EFFECTIVELY ADMINISTER RECRUITMENT AND SELECTION POLICIES</a:t>
            </a:r>
            <a:endParaRPr lang="en-JM" sz="3200" b="1" dirty="0"/>
          </a:p>
        </p:txBody>
      </p:sp>
      <p:sp>
        <p:nvSpPr>
          <p:cNvPr id="3" name="Content Placeholder 2"/>
          <p:cNvSpPr>
            <a:spLocks noGrp="1"/>
          </p:cNvSpPr>
          <p:nvPr>
            <p:ph idx="1"/>
          </p:nvPr>
        </p:nvSpPr>
        <p:spPr/>
        <p:txBody>
          <a:bodyPr>
            <a:noAutofit/>
          </a:bodyPr>
          <a:lstStyle/>
          <a:p>
            <a:r>
              <a:rPr lang="en-JM" sz="3200" dirty="0"/>
              <a:t>After the interviews have been conducted and the checks and testing have </a:t>
            </a:r>
            <a:r>
              <a:rPr lang="en-JM" sz="3200" dirty="0" smtClean="0"/>
              <a:t>been performed</a:t>
            </a:r>
            <a:r>
              <a:rPr lang="en-JM" sz="3200" dirty="0"/>
              <a:t>, the most suitable applicant will be offered the position. That person </a:t>
            </a:r>
            <a:r>
              <a:rPr lang="en-JM" sz="3200" dirty="0" smtClean="0"/>
              <a:t>is the </a:t>
            </a:r>
            <a:r>
              <a:rPr lang="en-JM" sz="3200" dirty="0"/>
              <a:t>applicant that best meets the job </a:t>
            </a:r>
            <a:r>
              <a:rPr lang="en-JM" sz="3200" dirty="0" smtClean="0"/>
              <a:t>specification</a:t>
            </a:r>
            <a:r>
              <a:rPr lang="en-JM" sz="3200" dirty="0"/>
              <a:t>, in terms of skills, </a:t>
            </a:r>
            <a:r>
              <a:rPr lang="en-JM" sz="3200" dirty="0" smtClean="0"/>
              <a:t>qualifications and </a:t>
            </a:r>
            <a:r>
              <a:rPr lang="en-JM" sz="3200" dirty="0"/>
              <a:t>experience. </a:t>
            </a:r>
          </a:p>
        </p:txBody>
      </p:sp>
    </p:spTree>
    <p:extLst>
      <p:ext uri="{BB962C8B-B14F-4D97-AF65-F5344CB8AC3E}">
        <p14:creationId xmlns:p14="http://schemas.microsoft.com/office/powerpoint/2010/main" val="173200301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JM" sz="3200" b="1" dirty="0" smtClean="0"/>
              <a:t>HOW TO EFFECTIVELY ADMINISTER RECRUITMENT AND SELECTION POLICIES</a:t>
            </a:r>
            <a:endParaRPr lang="en-JM" sz="3200" b="1" dirty="0"/>
          </a:p>
        </p:txBody>
      </p:sp>
      <p:sp>
        <p:nvSpPr>
          <p:cNvPr id="3" name="Content Placeholder 2"/>
          <p:cNvSpPr>
            <a:spLocks noGrp="1"/>
          </p:cNvSpPr>
          <p:nvPr>
            <p:ph idx="1"/>
          </p:nvPr>
        </p:nvSpPr>
        <p:spPr/>
        <p:txBody>
          <a:bodyPr>
            <a:noAutofit/>
          </a:bodyPr>
          <a:lstStyle/>
          <a:p>
            <a:r>
              <a:rPr lang="en-JM" sz="3200" dirty="0" smtClean="0"/>
              <a:t>The </a:t>
            </a:r>
            <a:r>
              <a:rPr lang="en-JM" sz="3200" dirty="0"/>
              <a:t>organisation will usually wait for the successful </a:t>
            </a:r>
            <a:r>
              <a:rPr lang="en-JM" sz="3200" dirty="0" smtClean="0"/>
              <a:t>applicant to </a:t>
            </a:r>
            <a:r>
              <a:rPr lang="en-JM" sz="3200" dirty="0"/>
              <a:t>accept the position before informing the other applicants that they have </a:t>
            </a:r>
            <a:r>
              <a:rPr lang="en-JM" sz="3200" dirty="0" smtClean="0"/>
              <a:t>been unsuccessful</a:t>
            </a:r>
            <a:r>
              <a:rPr lang="en-JM" sz="3200" dirty="0"/>
              <a:t>. This will help to avoid a potential problem, if the successful </a:t>
            </a:r>
            <a:r>
              <a:rPr lang="en-JM" sz="3200" dirty="0" smtClean="0"/>
              <a:t>applicant no </a:t>
            </a:r>
            <a:r>
              <a:rPr lang="en-JM" sz="3200" dirty="0"/>
              <a:t>longer wishes to accept the </a:t>
            </a:r>
            <a:r>
              <a:rPr lang="en-JM" sz="3200" dirty="0" smtClean="0"/>
              <a:t>position.</a:t>
            </a:r>
            <a:endParaRPr lang="en-JM" sz="3200" dirty="0"/>
          </a:p>
        </p:txBody>
      </p:sp>
    </p:spTree>
    <p:extLst>
      <p:ext uri="{BB962C8B-B14F-4D97-AF65-F5344CB8AC3E}">
        <p14:creationId xmlns:p14="http://schemas.microsoft.com/office/powerpoint/2010/main" val="93487650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JM" sz="3200" b="1" dirty="0" smtClean="0"/>
              <a:t>HOW TO EFFECTIVELY ADMINISTER RECRUITMENT AND SELECTION POLICIES</a:t>
            </a:r>
            <a:endParaRPr lang="en-JM" sz="3200" b="1" dirty="0"/>
          </a:p>
        </p:txBody>
      </p:sp>
      <p:pic>
        <p:nvPicPr>
          <p:cNvPr id="4" name="Content Placeholder 3"/>
          <p:cNvPicPr>
            <a:picLocks noGrp="1" noChangeAspect="1"/>
          </p:cNvPicPr>
          <p:nvPr>
            <p:ph idx="1"/>
          </p:nvPr>
        </p:nvPicPr>
        <p:blipFill>
          <a:blip r:embed="rId2"/>
          <a:stretch>
            <a:fillRect/>
          </a:stretch>
        </p:blipFill>
        <p:spPr>
          <a:xfrm>
            <a:off x="2592925" y="1905000"/>
            <a:ext cx="8190405" cy="3883927"/>
          </a:xfrm>
          <a:prstGeom prst="rect">
            <a:avLst/>
          </a:prstGeom>
        </p:spPr>
      </p:pic>
    </p:spTree>
    <p:extLst>
      <p:ext uri="{BB962C8B-B14F-4D97-AF65-F5344CB8AC3E}">
        <p14:creationId xmlns:p14="http://schemas.microsoft.com/office/powerpoint/2010/main" val="126089909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JM" sz="6600" b="1" dirty="0" smtClean="0"/>
              <a:t>Quiz</a:t>
            </a:r>
            <a:endParaRPr lang="en-JM" sz="6600" b="1" dirty="0"/>
          </a:p>
        </p:txBody>
      </p:sp>
      <p:sp>
        <p:nvSpPr>
          <p:cNvPr id="3" name="Content Placeholder 2"/>
          <p:cNvSpPr>
            <a:spLocks noGrp="1"/>
          </p:cNvSpPr>
          <p:nvPr>
            <p:ph idx="1"/>
          </p:nvPr>
        </p:nvSpPr>
        <p:spPr/>
        <p:txBody>
          <a:bodyPr/>
          <a:lstStyle/>
          <a:p>
            <a:r>
              <a:rPr lang="en-JM" dirty="0" smtClean="0"/>
              <a:t>1.Identify </a:t>
            </a:r>
            <a:r>
              <a:rPr lang="en-JM" dirty="0"/>
              <a:t>the costs that may result from a </a:t>
            </a:r>
            <a:r>
              <a:rPr lang="en-JM" dirty="0" smtClean="0"/>
              <a:t>poor Recruitment </a:t>
            </a:r>
            <a:r>
              <a:rPr lang="en-JM" dirty="0"/>
              <a:t>and selection process. Give examples.</a:t>
            </a:r>
          </a:p>
          <a:p>
            <a:r>
              <a:rPr lang="en-JM" dirty="0"/>
              <a:t>2 Discuss the strengths and weaknesses of </a:t>
            </a:r>
            <a:r>
              <a:rPr lang="en-JM" dirty="0" smtClean="0"/>
              <a:t>recruiting internally </a:t>
            </a:r>
            <a:r>
              <a:rPr lang="en-JM" dirty="0"/>
              <a:t>and recruiting from external sources.</a:t>
            </a:r>
          </a:p>
          <a:p>
            <a:r>
              <a:rPr lang="en-JM" dirty="0"/>
              <a:t>3 What is the purpose of a job interview?</a:t>
            </a:r>
          </a:p>
        </p:txBody>
      </p:sp>
    </p:spTree>
    <p:extLst>
      <p:ext uri="{BB962C8B-B14F-4D97-AF65-F5344CB8AC3E}">
        <p14:creationId xmlns:p14="http://schemas.microsoft.com/office/powerpoint/2010/main" val="343364243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JM" sz="6000" b="1" dirty="0" smtClean="0"/>
              <a:t>REFERENCES</a:t>
            </a:r>
            <a:endParaRPr lang="en-JM" sz="6000" b="1" dirty="0"/>
          </a:p>
        </p:txBody>
      </p:sp>
      <p:sp>
        <p:nvSpPr>
          <p:cNvPr id="3" name="Content Placeholder 2"/>
          <p:cNvSpPr>
            <a:spLocks noGrp="1"/>
          </p:cNvSpPr>
          <p:nvPr>
            <p:ph idx="1"/>
          </p:nvPr>
        </p:nvSpPr>
        <p:spPr>
          <a:xfrm>
            <a:off x="2589212" y="2133599"/>
            <a:ext cx="8915400" cy="4236027"/>
          </a:xfrm>
        </p:spPr>
        <p:txBody>
          <a:bodyPr>
            <a:normAutofit/>
          </a:bodyPr>
          <a:lstStyle/>
          <a:p>
            <a:r>
              <a:rPr lang="en-JM" dirty="0" smtClean="0">
                <a:latin typeface="Times New Roman" panose="02020603050405020304" pitchFamily="18" charset="0"/>
                <a:cs typeface="Times New Roman" panose="02020603050405020304" pitchFamily="18" charset="0"/>
              </a:rPr>
              <a:t>" </a:t>
            </a:r>
            <a:r>
              <a:rPr lang="en-JM" dirty="0">
                <a:latin typeface="Times New Roman" panose="02020603050405020304" pitchFamily="18" charset="0"/>
                <a:cs typeface="Times New Roman" panose="02020603050405020304" pitchFamily="18" charset="0"/>
              </a:rPr>
              <a:t>Receptionacademy.com. </a:t>
            </a:r>
            <a:r>
              <a:rPr lang="en-JM" dirty="0" err="1">
                <a:latin typeface="Times New Roman" panose="02020603050405020304" pitchFamily="18" charset="0"/>
                <a:cs typeface="Times New Roman" panose="02020603050405020304" pitchFamily="18" charset="0"/>
              </a:rPr>
              <a:t>N.p</a:t>
            </a:r>
            <a:r>
              <a:rPr lang="en-JM" dirty="0">
                <a:latin typeface="Times New Roman" panose="02020603050405020304" pitchFamily="18" charset="0"/>
                <a:cs typeface="Times New Roman" panose="02020603050405020304" pitchFamily="18" charset="0"/>
              </a:rPr>
              <a:t>., 2017. Web. 2 Nov. 2017. </a:t>
            </a:r>
            <a:endParaRPr lang="en-JM" dirty="0" smtClean="0">
              <a:latin typeface="Times New Roman" panose="02020603050405020304" pitchFamily="18" charset="0"/>
              <a:cs typeface="Times New Roman" panose="02020603050405020304" pitchFamily="18" charset="0"/>
            </a:endParaRPr>
          </a:p>
          <a:p>
            <a:r>
              <a:rPr lang="en-JM" dirty="0">
                <a:latin typeface="Times New Roman" panose="02020603050405020304" pitchFamily="18" charset="0"/>
                <a:cs typeface="Times New Roman" panose="02020603050405020304" pitchFamily="18" charset="0"/>
              </a:rPr>
              <a:t> "How The Recruiting Process Works." The Balance. </a:t>
            </a:r>
            <a:r>
              <a:rPr lang="en-JM" dirty="0" err="1">
                <a:latin typeface="Times New Roman" panose="02020603050405020304" pitchFamily="18" charset="0"/>
                <a:cs typeface="Times New Roman" panose="02020603050405020304" pitchFamily="18" charset="0"/>
              </a:rPr>
              <a:t>N.p</a:t>
            </a:r>
            <a:r>
              <a:rPr lang="en-JM" dirty="0">
                <a:latin typeface="Times New Roman" panose="02020603050405020304" pitchFamily="18" charset="0"/>
                <a:cs typeface="Times New Roman" panose="02020603050405020304" pitchFamily="18" charset="0"/>
              </a:rPr>
              <a:t>., 2017. Web. 3 Nov. 2017</a:t>
            </a:r>
            <a:r>
              <a:rPr lang="en-JM" dirty="0" smtClean="0">
                <a:latin typeface="Times New Roman" panose="02020603050405020304" pitchFamily="18" charset="0"/>
                <a:cs typeface="Times New Roman" panose="02020603050405020304" pitchFamily="18" charset="0"/>
              </a:rPr>
              <a:t>.</a:t>
            </a:r>
          </a:p>
          <a:p>
            <a:r>
              <a:rPr lang="en-JM" dirty="0">
                <a:latin typeface="Times New Roman" panose="02020603050405020304" pitchFamily="18" charset="0"/>
                <a:cs typeface="Times New Roman" panose="02020603050405020304" pitchFamily="18" charset="0"/>
              </a:rPr>
              <a:t>The Recruitment Process Life Cycle." Smallbusiness.chron.com. </a:t>
            </a:r>
            <a:r>
              <a:rPr lang="en-JM" dirty="0" err="1">
                <a:latin typeface="Times New Roman" panose="02020603050405020304" pitchFamily="18" charset="0"/>
                <a:cs typeface="Times New Roman" panose="02020603050405020304" pitchFamily="18" charset="0"/>
              </a:rPr>
              <a:t>N.p</a:t>
            </a:r>
            <a:r>
              <a:rPr lang="en-JM" dirty="0">
                <a:latin typeface="Times New Roman" panose="02020603050405020304" pitchFamily="18" charset="0"/>
                <a:cs typeface="Times New Roman" panose="02020603050405020304" pitchFamily="18" charset="0"/>
              </a:rPr>
              <a:t>., 2017. Web. 3 Nov. 2017</a:t>
            </a:r>
            <a:r>
              <a:rPr lang="en-JM" dirty="0" smtClean="0">
                <a:latin typeface="Times New Roman" panose="02020603050405020304" pitchFamily="18" charset="0"/>
                <a:cs typeface="Times New Roman" panose="02020603050405020304" pitchFamily="18" charset="0"/>
              </a:rPr>
              <a:t>.</a:t>
            </a:r>
          </a:p>
          <a:p>
            <a:r>
              <a:rPr lang="en-JM" dirty="0">
                <a:latin typeface="Times New Roman" panose="02020603050405020304" pitchFamily="18" charset="0"/>
                <a:cs typeface="Times New Roman" panose="02020603050405020304" pitchFamily="18" charset="0"/>
                <a:hlinkClick r:id="rId2"/>
              </a:rPr>
              <a:t>https://</a:t>
            </a:r>
            <a:r>
              <a:rPr lang="en-JM" dirty="0" smtClean="0">
                <a:latin typeface="Times New Roman" panose="02020603050405020304" pitchFamily="18" charset="0"/>
                <a:cs typeface="Times New Roman" panose="02020603050405020304" pitchFamily="18" charset="0"/>
                <a:hlinkClick r:id="rId2"/>
              </a:rPr>
              <a:t>www.slideshare.net/Alexander_Furmanenko/manpower-group-15661737</a:t>
            </a:r>
            <a:endParaRPr lang="en-JM" dirty="0" smtClean="0">
              <a:latin typeface="Times New Roman" panose="02020603050405020304" pitchFamily="18" charset="0"/>
              <a:cs typeface="Times New Roman" panose="02020603050405020304" pitchFamily="18" charset="0"/>
            </a:endParaRPr>
          </a:p>
          <a:p>
            <a:r>
              <a:rPr lang="en-JM" dirty="0">
                <a:latin typeface="Times New Roman" panose="02020603050405020304" pitchFamily="18" charset="0"/>
                <a:cs typeface="Times New Roman" panose="02020603050405020304" pitchFamily="18" charset="0"/>
              </a:rPr>
              <a:t>Wiley, R. "The Human Resource Management Function — The Employment Cycle." 2017. Web. 3 Nov. 2017.</a:t>
            </a:r>
          </a:p>
          <a:p>
            <a:endParaRPr lang="en-JM"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475033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JM" b="1" dirty="0" smtClean="0"/>
              <a:t>THE BASIC SYLLABUS</a:t>
            </a:r>
            <a:endParaRPr lang="en-JM" b="1" dirty="0"/>
          </a:p>
        </p:txBody>
      </p:sp>
      <p:sp>
        <p:nvSpPr>
          <p:cNvPr id="3" name="Content Placeholder 2"/>
          <p:cNvSpPr>
            <a:spLocks noGrp="1"/>
          </p:cNvSpPr>
          <p:nvPr>
            <p:ph idx="1"/>
          </p:nvPr>
        </p:nvSpPr>
        <p:spPr/>
        <p:txBody>
          <a:bodyPr>
            <a:noAutofit/>
          </a:bodyPr>
          <a:lstStyle/>
          <a:p>
            <a:r>
              <a:rPr lang="en-JM" sz="2400" dirty="0"/>
              <a:t>1. Analyse labour market trends and appropriate legal requirements which </a:t>
            </a:r>
            <a:r>
              <a:rPr lang="en-JM" sz="2400" dirty="0" smtClean="0"/>
              <a:t>influence workforce </a:t>
            </a:r>
            <a:r>
              <a:rPr lang="en-JM" sz="2400" dirty="0"/>
              <a:t>planning.</a:t>
            </a:r>
          </a:p>
          <a:p>
            <a:r>
              <a:rPr lang="en-JM" sz="2400" dirty="0"/>
              <a:t>2. Determine current and anticipated skills requirements in varying contexts.</a:t>
            </a:r>
          </a:p>
          <a:p>
            <a:r>
              <a:rPr lang="en-JM" sz="2400" dirty="0"/>
              <a:t>3. Apply the appropriate documents and processes which contribute to effective </a:t>
            </a:r>
            <a:r>
              <a:rPr lang="en-JM" sz="2400" dirty="0" smtClean="0"/>
              <a:t>recruitment and </a:t>
            </a:r>
            <a:r>
              <a:rPr lang="en-JM" sz="2400" dirty="0"/>
              <a:t>selection.</a:t>
            </a:r>
          </a:p>
          <a:p>
            <a:r>
              <a:rPr lang="en-JM" sz="2400" dirty="0"/>
              <a:t>4. Evaluate how to manage the human resource life-cycle within the context of a </a:t>
            </a:r>
            <a:r>
              <a:rPr lang="en-JM" sz="2400" dirty="0" smtClean="0"/>
              <a:t>HR strategy</a:t>
            </a:r>
            <a:r>
              <a:rPr lang="en-JM" sz="2400" dirty="0"/>
              <a:t>. </a:t>
            </a:r>
          </a:p>
        </p:txBody>
      </p:sp>
    </p:spTree>
    <p:extLst>
      <p:ext uri="{BB962C8B-B14F-4D97-AF65-F5344CB8AC3E}">
        <p14:creationId xmlns:p14="http://schemas.microsoft.com/office/powerpoint/2010/main" val="25274917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JM" b="1" dirty="0" smtClean="0"/>
              <a:t>LEARNING OUTCOMES</a:t>
            </a:r>
            <a:endParaRPr lang="en-JM" b="1" dirty="0"/>
          </a:p>
        </p:txBody>
      </p:sp>
      <p:sp>
        <p:nvSpPr>
          <p:cNvPr id="3" name="Content Placeholder 2"/>
          <p:cNvSpPr>
            <a:spLocks noGrp="1"/>
          </p:cNvSpPr>
          <p:nvPr>
            <p:ph idx="1"/>
          </p:nvPr>
        </p:nvSpPr>
        <p:spPr/>
        <p:txBody>
          <a:bodyPr>
            <a:normAutofit fontScale="92500" lnSpcReduction="20000"/>
          </a:bodyPr>
          <a:lstStyle/>
          <a:p>
            <a:endParaRPr lang="en-JM" b="1" dirty="0" smtClean="0"/>
          </a:p>
          <a:p>
            <a:r>
              <a:rPr lang="en-JM" b="1" dirty="0"/>
              <a:t>Apply the appropriate documents and processes which contribute to effective recruitment and selection.</a:t>
            </a:r>
          </a:p>
          <a:p>
            <a:endParaRPr lang="en-JM" b="1" dirty="0" smtClean="0"/>
          </a:p>
          <a:p>
            <a:endParaRPr lang="en-JM" b="1" dirty="0"/>
          </a:p>
          <a:p>
            <a:endParaRPr lang="en-JM" b="1" dirty="0" smtClean="0"/>
          </a:p>
          <a:p>
            <a:endParaRPr lang="en-JM" b="1" dirty="0"/>
          </a:p>
          <a:p>
            <a:endParaRPr lang="en-JM" b="1" dirty="0" smtClean="0"/>
          </a:p>
          <a:p>
            <a:endParaRPr lang="en-JM" b="1" dirty="0"/>
          </a:p>
          <a:p>
            <a:r>
              <a:rPr lang="en-US" b="1" dirty="0" smtClean="0"/>
              <a:t>D 2: Make valid judgements and recommendations on how appropriates documents and process can be improved for effective recruitment and selection.</a:t>
            </a:r>
            <a:endParaRPr lang="en-JM" b="1" dirty="0"/>
          </a:p>
        </p:txBody>
      </p:sp>
      <p:pic>
        <p:nvPicPr>
          <p:cNvPr id="5" name="Picture 4"/>
          <p:cNvPicPr>
            <a:picLocks noChangeAspect="1"/>
          </p:cNvPicPr>
          <p:nvPr/>
        </p:nvPicPr>
        <p:blipFill>
          <a:blip r:embed="rId2"/>
          <a:stretch>
            <a:fillRect/>
          </a:stretch>
        </p:blipFill>
        <p:spPr>
          <a:xfrm>
            <a:off x="5388574" y="3036756"/>
            <a:ext cx="2211087" cy="1843963"/>
          </a:xfrm>
          <a:prstGeom prst="rect">
            <a:avLst/>
          </a:prstGeom>
        </p:spPr>
      </p:pic>
    </p:spTree>
    <p:extLst>
      <p:ext uri="{BB962C8B-B14F-4D97-AF65-F5344CB8AC3E}">
        <p14:creationId xmlns:p14="http://schemas.microsoft.com/office/powerpoint/2010/main" val="26318489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JM" sz="6000" b="1" dirty="0" smtClean="0"/>
              <a:t>OVERVIEW</a:t>
            </a:r>
            <a:endParaRPr lang="en-JM" sz="6000" b="1" dirty="0"/>
          </a:p>
        </p:txBody>
      </p:sp>
      <p:sp>
        <p:nvSpPr>
          <p:cNvPr id="3" name="Content Placeholder 2"/>
          <p:cNvSpPr>
            <a:spLocks noGrp="1"/>
          </p:cNvSpPr>
          <p:nvPr>
            <p:ph idx="1"/>
          </p:nvPr>
        </p:nvSpPr>
        <p:spPr>
          <a:xfrm>
            <a:off x="2589212" y="1771135"/>
            <a:ext cx="8915400" cy="4536147"/>
          </a:xfrm>
        </p:spPr>
        <p:txBody>
          <a:bodyPr>
            <a:noAutofit/>
          </a:bodyPr>
          <a:lstStyle/>
          <a:p>
            <a:r>
              <a:rPr lang="en-JM" sz="2800" dirty="0" smtClean="0">
                <a:latin typeface="Times New Roman" panose="02020603050405020304" pitchFamily="18" charset="0"/>
                <a:cs typeface="Times New Roman" panose="02020603050405020304" pitchFamily="18" charset="0"/>
              </a:rPr>
              <a:t>The  policy </a:t>
            </a:r>
            <a:r>
              <a:rPr lang="en-JM" sz="2800" dirty="0">
                <a:latin typeface="Times New Roman" panose="02020603050405020304" pitchFamily="18" charset="0"/>
                <a:cs typeface="Times New Roman" panose="02020603050405020304" pitchFamily="18" charset="0"/>
              </a:rPr>
              <a:t>is to ensure that recruitment and selection decisions are based on the ability of </a:t>
            </a:r>
            <a:r>
              <a:rPr lang="en-JM" sz="2800" dirty="0" smtClean="0">
                <a:latin typeface="Times New Roman" panose="02020603050405020304" pitchFamily="18" charset="0"/>
                <a:cs typeface="Times New Roman" panose="02020603050405020304" pitchFamily="18" charset="0"/>
              </a:rPr>
              <a:t>the applicant </a:t>
            </a:r>
            <a:r>
              <a:rPr lang="en-JM" sz="2800" dirty="0">
                <a:latin typeface="Times New Roman" panose="02020603050405020304" pitchFamily="18" charset="0"/>
                <a:cs typeface="Times New Roman" panose="02020603050405020304" pitchFamily="18" charset="0"/>
              </a:rPr>
              <a:t>to meet the requirements of the job description, person specification and any </a:t>
            </a:r>
            <a:r>
              <a:rPr lang="en-JM" sz="2800" dirty="0" smtClean="0">
                <a:latin typeface="Times New Roman" panose="02020603050405020304" pitchFamily="18" charset="0"/>
                <a:cs typeface="Times New Roman" panose="02020603050405020304" pitchFamily="18" charset="0"/>
              </a:rPr>
              <a:t>other relevant </a:t>
            </a:r>
            <a:r>
              <a:rPr lang="en-JM" sz="2800" dirty="0">
                <a:latin typeface="Times New Roman" panose="02020603050405020304" pitchFamily="18" charset="0"/>
                <a:cs typeface="Times New Roman" panose="02020603050405020304" pitchFamily="18" charset="0"/>
              </a:rPr>
              <a:t>criteria. All applicants and employees </a:t>
            </a:r>
            <a:r>
              <a:rPr lang="en-JM" sz="2800" dirty="0" smtClean="0">
                <a:latin typeface="Times New Roman" panose="02020603050405020304" pitchFamily="18" charset="0"/>
                <a:cs typeface="Times New Roman" panose="02020603050405020304" pitchFamily="18" charset="0"/>
              </a:rPr>
              <a:t>should  </a:t>
            </a:r>
            <a:r>
              <a:rPr lang="en-JM" sz="2800" dirty="0">
                <a:latin typeface="Times New Roman" panose="02020603050405020304" pitchFamily="18" charset="0"/>
                <a:cs typeface="Times New Roman" panose="02020603050405020304" pitchFamily="18" charset="0"/>
              </a:rPr>
              <a:t>be treated fairly and according to </a:t>
            </a:r>
            <a:r>
              <a:rPr lang="en-JM" sz="2800" dirty="0" smtClean="0">
                <a:latin typeface="Times New Roman" panose="02020603050405020304" pitchFamily="18" charset="0"/>
                <a:cs typeface="Times New Roman" panose="02020603050405020304" pitchFamily="18" charset="0"/>
              </a:rPr>
              <a:t>this policy </a:t>
            </a:r>
            <a:r>
              <a:rPr lang="en-JM" sz="2800" dirty="0">
                <a:latin typeface="Times New Roman" panose="02020603050405020304" pitchFamily="18" charset="0"/>
                <a:cs typeface="Times New Roman" panose="02020603050405020304" pitchFamily="18" charset="0"/>
              </a:rPr>
              <a:t>and procedure, and </a:t>
            </a:r>
            <a:r>
              <a:rPr lang="en-JM" sz="2800" dirty="0" smtClean="0">
                <a:latin typeface="Times New Roman" panose="02020603050405020304" pitchFamily="18" charset="0"/>
                <a:cs typeface="Times New Roman" panose="02020603050405020304" pitchFamily="18" charset="0"/>
              </a:rPr>
              <a:t>the </a:t>
            </a:r>
            <a:r>
              <a:rPr lang="en-JM" sz="2800" dirty="0">
                <a:latin typeface="Times New Roman" panose="02020603050405020304" pitchFamily="18" charset="0"/>
                <a:cs typeface="Times New Roman" panose="02020603050405020304" pitchFamily="18" charset="0"/>
              </a:rPr>
              <a:t>relevant equality policies. </a:t>
            </a:r>
            <a:r>
              <a:rPr lang="en-JM" sz="2800" dirty="0" smtClean="0">
                <a:latin typeface="Times New Roman" panose="02020603050405020304" pitchFamily="18" charset="0"/>
                <a:cs typeface="Times New Roman" panose="02020603050405020304" pitchFamily="18" charset="0"/>
              </a:rPr>
              <a:t>The organisation is committed </a:t>
            </a:r>
            <a:r>
              <a:rPr lang="en-JM" sz="2800" dirty="0">
                <a:latin typeface="Times New Roman" panose="02020603050405020304" pitchFamily="18" charset="0"/>
                <a:cs typeface="Times New Roman" panose="02020603050405020304" pitchFamily="18" charset="0"/>
              </a:rPr>
              <a:t>to </a:t>
            </a:r>
            <a:r>
              <a:rPr lang="en-JM" sz="2800" dirty="0" smtClean="0">
                <a:latin typeface="Times New Roman" panose="02020603050405020304" pitchFamily="18" charset="0"/>
                <a:cs typeface="Times New Roman" panose="02020603050405020304" pitchFamily="18" charset="0"/>
              </a:rPr>
              <a:t>valuing diversity </a:t>
            </a:r>
            <a:r>
              <a:rPr lang="en-JM" sz="2800" dirty="0">
                <a:latin typeface="Times New Roman" panose="02020603050405020304" pitchFamily="18" charset="0"/>
                <a:cs typeface="Times New Roman" panose="02020603050405020304" pitchFamily="18" charset="0"/>
              </a:rPr>
              <a:t>and </a:t>
            </a:r>
            <a:r>
              <a:rPr lang="en-JM" sz="2800" dirty="0" smtClean="0">
                <a:latin typeface="Times New Roman" panose="02020603050405020304" pitchFamily="18" charset="0"/>
                <a:cs typeface="Times New Roman" panose="02020603050405020304" pitchFamily="18" charset="0"/>
              </a:rPr>
              <a:t>promoting </a:t>
            </a:r>
            <a:r>
              <a:rPr lang="en-JM" sz="2800" dirty="0">
                <a:latin typeface="Times New Roman" panose="02020603050405020304" pitchFamily="18" charset="0"/>
                <a:cs typeface="Times New Roman" panose="02020603050405020304" pitchFamily="18" charset="0"/>
              </a:rPr>
              <a:t>equality. </a:t>
            </a:r>
          </a:p>
        </p:txBody>
      </p:sp>
    </p:spTree>
    <p:extLst>
      <p:ext uri="{BB962C8B-B14F-4D97-AF65-F5344CB8AC3E}">
        <p14:creationId xmlns:p14="http://schemas.microsoft.com/office/powerpoint/2010/main" val="9566889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JM" sz="3200" b="1" dirty="0" smtClean="0"/>
              <a:t>HOW TO EFFECTIVELY ADMINISTER RECRUITMENT AND SELECTION POLICIES</a:t>
            </a:r>
            <a:endParaRPr lang="en-JM" sz="3200" b="1" dirty="0"/>
          </a:p>
        </p:txBody>
      </p:sp>
      <p:sp>
        <p:nvSpPr>
          <p:cNvPr id="3" name="Content Placeholder 2"/>
          <p:cNvSpPr>
            <a:spLocks noGrp="1"/>
          </p:cNvSpPr>
          <p:nvPr>
            <p:ph idx="1"/>
          </p:nvPr>
        </p:nvSpPr>
        <p:spPr>
          <a:xfrm>
            <a:off x="2589212" y="1771135"/>
            <a:ext cx="8915400" cy="4536147"/>
          </a:xfrm>
        </p:spPr>
        <p:txBody>
          <a:bodyPr>
            <a:noAutofit/>
          </a:bodyPr>
          <a:lstStyle/>
          <a:p>
            <a:pPr marL="0" indent="0">
              <a:buNone/>
            </a:pPr>
            <a:r>
              <a:rPr lang="en-JM" sz="4400" dirty="0">
                <a:latin typeface="Times New Roman" panose="02020603050405020304" pitchFamily="18" charset="0"/>
                <a:cs typeface="Times New Roman" panose="02020603050405020304" pitchFamily="18" charset="0"/>
              </a:rPr>
              <a:t> The recruitment and selection process, from start to finish, entails several stages, which are collectively referred to as the recruitment life cycle. </a:t>
            </a:r>
          </a:p>
        </p:txBody>
      </p:sp>
    </p:spTree>
    <p:extLst>
      <p:ext uri="{BB962C8B-B14F-4D97-AF65-F5344CB8AC3E}">
        <p14:creationId xmlns:p14="http://schemas.microsoft.com/office/powerpoint/2010/main" val="12479115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JM" sz="3200" b="1" dirty="0" smtClean="0"/>
              <a:t>HOW TO EFFECTIVELY ADMINISTER RECRUITMENT AND SELECTION POLICIES</a:t>
            </a:r>
            <a:endParaRPr lang="en-JM" sz="3200" b="1" dirty="0"/>
          </a:p>
        </p:txBody>
      </p:sp>
      <p:sp>
        <p:nvSpPr>
          <p:cNvPr id="3" name="Content Placeholder 2"/>
          <p:cNvSpPr>
            <a:spLocks noGrp="1"/>
          </p:cNvSpPr>
          <p:nvPr>
            <p:ph idx="1"/>
          </p:nvPr>
        </p:nvSpPr>
        <p:spPr>
          <a:xfrm>
            <a:off x="2589212" y="1771135"/>
            <a:ext cx="8915400" cy="4536147"/>
          </a:xfrm>
        </p:spPr>
        <p:txBody>
          <a:bodyPr>
            <a:noAutofit/>
          </a:bodyPr>
          <a:lstStyle/>
          <a:p>
            <a:pPr marL="0" indent="0">
              <a:buNone/>
            </a:pPr>
            <a:r>
              <a:rPr lang="en-JM" sz="4400" dirty="0" smtClean="0">
                <a:latin typeface="Times New Roman" panose="02020603050405020304" pitchFamily="18" charset="0"/>
                <a:cs typeface="Times New Roman" panose="02020603050405020304" pitchFamily="18" charset="0"/>
              </a:rPr>
              <a:t>The </a:t>
            </a:r>
            <a:r>
              <a:rPr lang="en-JM" sz="4400" dirty="0">
                <a:latin typeface="Times New Roman" panose="02020603050405020304" pitchFamily="18" charset="0"/>
                <a:cs typeface="Times New Roman" panose="02020603050405020304" pitchFamily="18" charset="0"/>
              </a:rPr>
              <a:t>recruitment life cycle ensures your organization attracts the best possible talent and seals the employment relationship deal with an </a:t>
            </a:r>
            <a:r>
              <a:rPr lang="en-JM" sz="4400" dirty="0" smtClean="0">
                <a:latin typeface="Times New Roman" panose="02020603050405020304" pitchFamily="18" charset="0"/>
                <a:cs typeface="Times New Roman" panose="02020603050405020304" pitchFamily="18" charset="0"/>
              </a:rPr>
              <a:t>on boarding </a:t>
            </a:r>
            <a:r>
              <a:rPr lang="en-JM" sz="4400" dirty="0">
                <a:latin typeface="Times New Roman" panose="02020603050405020304" pitchFamily="18" charset="0"/>
                <a:cs typeface="Times New Roman" panose="02020603050405020304" pitchFamily="18" charset="0"/>
              </a:rPr>
              <a:t>process that welcomes new additions to your staff.</a:t>
            </a:r>
          </a:p>
        </p:txBody>
      </p:sp>
    </p:spTree>
    <p:extLst>
      <p:ext uri="{BB962C8B-B14F-4D97-AF65-F5344CB8AC3E}">
        <p14:creationId xmlns:p14="http://schemas.microsoft.com/office/powerpoint/2010/main" val="34878781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JM" sz="3200" b="1" dirty="0" smtClean="0"/>
              <a:t>HOW TO EFFECTIVELY ADMINISTER RECRUITMENT AND SELECTION POLICIES</a:t>
            </a:r>
            <a:endParaRPr lang="en-JM" sz="3200" b="1" dirty="0"/>
          </a:p>
        </p:txBody>
      </p:sp>
      <p:sp>
        <p:nvSpPr>
          <p:cNvPr id="3" name="Content Placeholder 2"/>
          <p:cNvSpPr>
            <a:spLocks noGrp="1"/>
          </p:cNvSpPr>
          <p:nvPr>
            <p:ph idx="1"/>
          </p:nvPr>
        </p:nvSpPr>
        <p:spPr>
          <a:xfrm>
            <a:off x="2589212" y="1771135"/>
            <a:ext cx="8915400" cy="4536147"/>
          </a:xfrm>
        </p:spPr>
        <p:txBody>
          <a:bodyPr>
            <a:noAutofit/>
          </a:bodyPr>
          <a:lstStyle/>
          <a:p>
            <a:r>
              <a:rPr lang="en-JM" sz="4400" dirty="0">
                <a:latin typeface="Times New Roman" panose="02020603050405020304" pitchFamily="18" charset="0"/>
                <a:cs typeface="Times New Roman" panose="02020603050405020304" pitchFamily="18" charset="0"/>
              </a:rPr>
              <a:t>Before hiring an applicant for a job position, a company goes through a step-by-step hiring process. This process has three key phases, including planning, recruitment, and employee selection.</a:t>
            </a:r>
          </a:p>
        </p:txBody>
      </p:sp>
    </p:spTree>
    <p:extLst>
      <p:ext uri="{BB962C8B-B14F-4D97-AF65-F5344CB8AC3E}">
        <p14:creationId xmlns:p14="http://schemas.microsoft.com/office/powerpoint/2010/main" val="33072415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JM" sz="3200" b="1" dirty="0" smtClean="0"/>
              <a:t>HOW TO EFFECTIVELY ADMINISTER RECRUITMENT AND SELECTION POLICIES</a:t>
            </a:r>
            <a:endParaRPr lang="en-JM" sz="3200" b="1" dirty="0"/>
          </a:p>
        </p:txBody>
      </p:sp>
      <p:sp>
        <p:nvSpPr>
          <p:cNvPr id="3" name="Content Placeholder 2"/>
          <p:cNvSpPr>
            <a:spLocks noGrp="1"/>
          </p:cNvSpPr>
          <p:nvPr>
            <p:ph idx="1"/>
          </p:nvPr>
        </p:nvSpPr>
        <p:spPr>
          <a:xfrm>
            <a:off x="2589212" y="1771135"/>
            <a:ext cx="8915400" cy="4536147"/>
          </a:xfrm>
        </p:spPr>
        <p:txBody>
          <a:bodyPr>
            <a:noAutofit/>
          </a:bodyPr>
          <a:lstStyle/>
          <a:p>
            <a:r>
              <a:rPr lang="en-JM" sz="3600" dirty="0">
                <a:latin typeface="Times New Roman" panose="02020603050405020304" pitchFamily="18" charset="0"/>
                <a:cs typeface="Times New Roman" panose="02020603050405020304" pitchFamily="18" charset="0"/>
              </a:rPr>
              <a:t>Human resource planning is when a company settles on the number of employees they are looking to hire and the skill sets they require of these employees. The company must then compare their needs to the expected number of qualified candidates in the </a:t>
            </a:r>
            <a:r>
              <a:rPr lang="en-JM" sz="3600" dirty="0" smtClean="0">
                <a:latin typeface="Times New Roman" panose="02020603050405020304" pitchFamily="18" charset="0"/>
                <a:cs typeface="Times New Roman" panose="02020603050405020304" pitchFamily="18" charset="0"/>
              </a:rPr>
              <a:t>labour </a:t>
            </a:r>
            <a:r>
              <a:rPr lang="en-JM" sz="3600" dirty="0">
                <a:latin typeface="Times New Roman" panose="02020603050405020304" pitchFamily="18" charset="0"/>
                <a:cs typeface="Times New Roman" panose="02020603050405020304" pitchFamily="18" charset="0"/>
              </a:rPr>
              <a:t>market.</a:t>
            </a:r>
          </a:p>
        </p:txBody>
      </p:sp>
    </p:spTree>
    <p:extLst>
      <p:ext uri="{BB962C8B-B14F-4D97-AF65-F5344CB8AC3E}">
        <p14:creationId xmlns:p14="http://schemas.microsoft.com/office/powerpoint/2010/main" val="382956196"/>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1187</TotalTime>
  <Words>1171</Words>
  <Application>Microsoft Office PowerPoint</Application>
  <PresentationFormat>Widescreen</PresentationFormat>
  <Paragraphs>79</Paragraphs>
  <Slides>26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26</vt:i4>
      </vt:variant>
    </vt:vector>
  </HeadingPairs>
  <TitlesOfParts>
    <vt:vector size="32" baseType="lpstr">
      <vt:lpstr>Arial</vt:lpstr>
      <vt:lpstr>Calibri</vt:lpstr>
      <vt:lpstr>Century Gothic</vt:lpstr>
      <vt:lpstr>Times New Roman</vt:lpstr>
      <vt:lpstr>Wingdings 3</vt:lpstr>
      <vt:lpstr>Wisp</vt:lpstr>
      <vt:lpstr>UNIT 19: RESOURCE AND TALENT PLANNING</vt:lpstr>
      <vt:lpstr>UNIT 19: RESOURCE AND TALENT PLANNING</vt:lpstr>
      <vt:lpstr>THE BASIC SYLLABUS</vt:lpstr>
      <vt:lpstr>LEARNING OUTCOMES</vt:lpstr>
      <vt:lpstr>OVERVIEW</vt:lpstr>
      <vt:lpstr>HOW TO EFFECTIVELY ADMINISTER RECRUITMENT AND SELECTION POLICIES</vt:lpstr>
      <vt:lpstr>HOW TO EFFECTIVELY ADMINISTER RECRUITMENT AND SELECTION POLICIES</vt:lpstr>
      <vt:lpstr>HOW TO EFFECTIVELY ADMINISTER RECRUITMENT AND SELECTION POLICIES</vt:lpstr>
      <vt:lpstr>HOW TO EFFECTIVELY ADMINISTER RECRUITMENT AND SELECTION POLICIES</vt:lpstr>
      <vt:lpstr>HOW TO EFFECTIVELY ADMINISTER RECRUITMENT AND SELECTION POLICIES</vt:lpstr>
      <vt:lpstr>HOW TO EFFECTIVELY ADMINISTER RECRUITMENT AND SELECTION POLICIES</vt:lpstr>
      <vt:lpstr>HOW TO EFFECTIVELY ADMINISTER RECRUITMENT AND SELECTION POLICIES</vt:lpstr>
      <vt:lpstr>HOW TO EFFECTIVELY ADMINISTER RECRUITMENT AND SELECTION POLICIES</vt:lpstr>
      <vt:lpstr>HOW TO EFFECTIVELY ADMINISTER RECRUITMENT AND SELECTION POLICIES</vt:lpstr>
      <vt:lpstr>HOW TO EFFECTIVELY ADMINISTER RECRUITMENT AND SELECTION POLICIES</vt:lpstr>
      <vt:lpstr>HOW TO EFFECTIVELY ADMINISTER RECRUITMENT AND SELECTION POLICIES</vt:lpstr>
      <vt:lpstr>HOW TO EFFECTIVELY ADMINISTER RECRUITMENT AND SELECTION POLICIES</vt:lpstr>
      <vt:lpstr>HOW TO EFFECTIVELY ADMINISTER RECRUITMENT AND SELECTION POLICIES</vt:lpstr>
      <vt:lpstr>HOW TO EFFECTIVELY ADMINISTER RECRUITMENT AND SELECTION POLICIES</vt:lpstr>
      <vt:lpstr>HOW TO EFFECTIVELY ADMINISTER RECRUITMENT AND SELECTION POLICIES</vt:lpstr>
      <vt:lpstr>HOW TO EFFECTIVELY ADMINISTER RECRUITMENT AND SELECTION POLICIES</vt:lpstr>
      <vt:lpstr>HOW TO EFFECTIVELY ADMINISTER RECRUITMENT AND SELECTION POLICIES</vt:lpstr>
      <vt:lpstr>HOW TO EFFECTIVELY ADMINISTER RECRUITMENT AND SELECTION POLICIES</vt:lpstr>
      <vt:lpstr>HOW TO EFFECTIVELY ADMINISTER RECRUITMENT AND SELECTION POLICIES</vt:lpstr>
      <vt:lpstr>Quiz</vt:lpstr>
      <vt:lpstr>REFERENCES</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 19: RESOURCE AND TALENT PLANNING</dc:title>
  <dc:creator>Judith Robb-Walters</dc:creator>
  <cp:lastModifiedBy>Judith Robb-Walters</cp:lastModifiedBy>
  <cp:revision>101</cp:revision>
  <cp:lastPrinted>2017-10-30T12:38:47Z</cp:lastPrinted>
  <dcterms:created xsi:type="dcterms:W3CDTF">2017-09-13T12:38:32Z</dcterms:created>
  <dcterms:modified xsi:type="dcterms:W3CDTF">2017-11-07T13:15:48Z</dcterms:modified>
</cp:coreProperties>
</file>