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37"/>
  </p:handoutMasterIdLst>
  <p:sldIdLst>
    <p:sldId id="256" r:id="rId2"/>
    <p:sldId id="257" r:id="rId3"/>
    <p:sldId id="258" r:id="rId4"/>
    <p:sldId id="259" r:id="rId5"/>
    <p:sldId id="260" r:id="rId6"/>
    <p:sldId id="262" r:id="rId7"/>
    <p:sldId id="278" r:id="rId8"/>
    <p:sldId id="263" r:id="rId9"/>
    <p:sldId id="279" r:id="rId10"/>
    <p:sldId id="280" r:id="rId11"/>
    <p:sldId id="276" r:id="rId12"/>
    <p:sldId id="281" r:id="rId13"/>
    <p:sldId id="282" r:id="rId14"/>
    <p:sldId id="277" r:id="rId15"/>
    <p:sldId id="284" r:id="rId16"/>
    <p:sldId id="285" r:id="rId17"/>
    <p:sldId id="286" r:id="rId18"/>
    <p:sldId id="288" r:id="rId19"/>
    <p:sldId id="289" r:id="rId20"/>
    <p:sldId id="290" r:id="rId21"/>
    <p:sldId id="291" r:id="rId22"/>
    <p:sldId id="265" r:id="rId23"/>
    <p:sldId id="292" r:id="rId24"/>
    <p:sldId id="297" r:id="rId25"/>
    <p:sldId id="293" r:id="rId26"/>
    <p:sldId id="298" r:id="rId27"/>
    <p:sldId id="294" r:id="rId28"/>
    <p:sldId id="295" r:id="rId29"/>
    <p:sldId id="301" r:id="rId30"/>
    <p:sldId id="302" r:id="rId31"/>
    <p:sldId id="303" r:id="rId32"/>
    <p:sldId id="261" r:id="rId33"/>
    <p:sldId id="274" r:id="rId34"/>
    <p:sldId id="296" r:id="rId35"/>
    <p:sldId id="304" r:id="rId3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JM"/>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3952859-C054-4EF4-A889-297D124A5601}" type="datetimeFigureOut">
              <a:rPr lang="en-JM" smtClean="0"/>
              <a:t>20/09/2017</a:t>
            </a:fld>
            <a:endParaRPr lang="en-JM"/>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JM"/>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B0D12C32-B07D-4D48-BDE0-A61A1116C62A}" type="slidenum">
              <a:rPr lang="en-JM" smtClean="0"/>
              <a:t>‹#›</a:t>
            </a:fld>
            <a:endParaRPr lang="en-JM"/>
          </a:p>
        </p:txBody>
      </p:sp>
    </p:spTree>
    <p:extLst>
      <p:ext uri="{BB962C8B-B14F-4D97-AF65-F5344CB8AC3E}">
        <p14:creationId xmlns:p14="http://schemas.microsoft.com/office/powerpoint/2010/main" val="364215818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9/20/2017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www.euacademic.org/"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JM" b="1" dirty="0" smtClean="0"/>
              <a:t>UNIT 19: RESOURCE AND TALENT PLANNING</a:t>
            </a:r>
            <a:endParaRPr lang="en-JM" b="1" dirty="0"/>
          </a:p>
        </p:txBody>
      </p:sp>
      <p:sp>
        <p:nvSpPr>
          <p:cNvPr id="3" name="Subtitle 2"/>
          <p:cNvSpPr>
            <a:spLocks noGrp="1"/>
          </p:cNvSpPr>
          <p:nvPr>
            <p:ph type="subTitle" idx="1"/>
          </p:nvPr>
        </p:nvSpPr>
        <p:spPr/>
        <p:txBody>
          <a:bodyPr/>
          <a:lstStyle/>
          <a:p>
            <a:r>
              <a:rPr lang="en-JM" b="1" dirty="0" smtClean="0"/>
              <a:t>UNIT CODE: T/508/0531</a:t>
            </a:r>
          </a:p>
          <a:p>
            <a:r>
              <a:rPr lang="en-JM" b="1" dirty="0" smtClean="0"/>
              <a:t>CREDIT VALUE: 15</a:t>
            </a:r>
            <a:endParaRPr lang="en-JM" b="1" dirty="0"/>
          </a:p>
        </p:txBody>
      </p:sp>
      <p:pic>
        <p:nvPicPr>
          <p:cNvPr id="4" name="Picture 3"/>
          <p:cNvPicPr>
            <a:picLocks noChangeAspect="1"/>
          </p:cNvPicPr>
          <p:nvPr/>
        </p:nvPicPr>
        <p:blipFill>
          <a:blip r:embed="rId2"/>
          <a:stretch>
            <a:fillRect/>
          </a:stretch>
        </p:blipFill>
        <p:spPr>
          <a:xfrm>
            <a:off x="10873946" y="5523454"/>
            <a:ext cx="1221901" cy="1213888"/>
          </a:xfrm>
          <a:prstGeom prst="rect">
            <a:avLst/>
          </a:prstGeom>
        </p:spPr>
      </p:pic>
    </p:spTree>
    <p:extLst>
      <p:ext uri="{BB962C8B-B14F-4D97-AF65-F5344CB8AC3E}">
        <p14:creationId xmlns:p14="http://schemas.microsoft.com/office/powerpoint/2010/main" val="644565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76646"/>
            <a:ext cx="8911687" cy="1839192"/>
          </a:xfrm>
        </p:spPr>
        <p:txBody>
          <a:bodyPr>
            <a:normAutofit fontScale="90000"/>
          </a:bodyPr>
          <a:lstStyle/>
          <a:p>
            <a:pPr algn="ctr"/>
            <a:r>
              <a:rPr lang="en-JM" sz="4400" b="1" dirty="0" smtClean="0"/>
              <a:t>Labour Market Trends and Political Composition of a Population and Social </a:t>
            </a:r>
            <a:r>
              <a:rPr lang="en-JM" sz="4400" b="1" dirty="0"/>
              <a:t>T</a:t>
            </a:r>
            <a:r>
              <a:rPr lang="en-JM" sz="4400" b="1" dirty="0" smtClean="0"/>
              <a:t>rends</a:t>
            </a:r>
            <a:endParaRPr lang="en-JM" sz="4400" b="1" dirty="0"/>
          </a:p>
        </p:txBody>
      </p:sp>
      <p:pic>
        <p:nvPicPr>
          <p:cNvPr id="5" name="Content Placeholder 4"/>
          <p:cNvPicPr>
            <a:picLocks noGrp="1" noChangeAspect="1"/>
          </p:cNvPicPr>
          <p:nvPr>
            <p:ph idx="1"/>
          </p:nvPr>
        </p:nvPicPr>
        <p:blipFill>
          <a:blip r:embed="rId2"/>
          <a:stretch>
            <a:fillRect/>
          </a:stretch>
        </p:blipFill>
        <p:spPr>
          <a:xfrm>
            <a:off x="2160725" y="2143991"/>
            <a:ext cx="8666602" cy="4329545"/>
          </a:xfrm>
          <a:prstGeom prst="rect">
            <a:avLst/>
          </a:prstGeom>
        </p:spPr>
      </p:pic>
    </p:spTree>
    <p:extLst>
      <p:ext uri="{BB962C8B-B14F-4D97-AF65-F5344CB8AC3E}">
        <p14:creationId xmlns:p14="http://schemas.microsoft.com/office/powerpoint/2010/main" val="31264702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Labour</a:t>
            </a:r>
            <a:r>
              <a:rPr lang="en-US" b="1" dirty="0" smtClean="0"/>
              <a:t> Demand and Supply Forecasting</a:t>
            </a:r>
            <a:endParaRPr lang="en-JM" b="1" dirty="0"/>
          </a:p>
        </p:txBody>
      </p:sp>
      <p:sp>
        <p:nvSpPr>
          <p:cNvPr id="3" name="Content Placeholder 2"/>
          <p:cNvSpPr>
            <a:spLocks noGrp="1"/>
          </p:cNvSpPr>
          <p:nvPr>
            <p:ph idx="1"/>
          </p:nvPr>
        </p:nvSpPr>
        <p:spPr/>
        <p:txBody>
          <a:bodyPr>
            <a:noAutofit/>
          </a:bodyPr>
          <a:lstStyle/>
          <a:p>
            <a:r>
              <a:rPr lang="en-JM" sz="2800" dirty="0" smtClean="0"/>
              <a:t>Workforce </a:t>
            </a:r>
            <a:r>
              <a:rPr lang="en-JM" sz="2800" dirty="0"/>
              <a:t>planning is about forecasting your current and future staffing needs in relation to your strategic business objectives, then addressing matters relating to the supply of labour, for example are there candidates with the skills you require available? The final step is to get the right balance between labour demand and supply, so that you have the right number of employees, with the right skills at the right time.</a:t>
            </a:r>
          </a:p>
        </p:txBody>
      </p:sp>
    </p:spTree>
    <p:extLst>
      <p:ext uri="{BB962C8B-B14F-4D97-AF65-F5344CB8AC3E}">
        <p14:creationId xmlns:p14="http://schemas.microsoft.com/office/powerpoint/2010/main" val="28538283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Labour</a:t>
            </a:r>
            <a:r>
              <a:rPr lang="en-US" b="1" dirty="0" smtClean="0"/>
              <a:t> Demand and Supply Forecasting</a:t>
            </a:r>
            <a:endParaRPr lang="en-JM" b="1" dirty="0"/>
          </a:p>
        </p:txBody>
      </p:sp>
      <p:sp>
        <p:nvSpPr>
          <p:cNvPr id="3" name="Content Placeholder 2"/>
          <p:cNvSpPr>
            <a:spLocks noGrp="1"/>
          </p:cNvSpPr>
          <p:nvPr>
            <p:ph idx="1"/>
          </p:nvPr>
        </p:nvSpPr>
        <p:spPr/>
        <p:txBody>
          <a:bodyPr>
            <a:noAutofit/>
          </a:bodyPr>
          <a:lstStyle/>
          <a:p>
            <a:r>
              <a:rPr lang="en-JM" sz="3200" dirty="0"/>
              <a:t>Labour demand forecasting is crucial, as businesses don’t want a surplus of employees who are not being fully and effectively deployed, nor do they want gaps in their employee pool which results in reduced productivity, performance and profitability.</a:t>
            </a:r>
          </a:p>
        </p:txBody>
      </p:sp>
    </p:spTree>
    <p:extLst>
      <p:ext uri="{BB962C8B-B14F-4D97-AF65-F5344CB8AC3E}">
        <p14:creationId xmlns:p14="http://schemas.microsoft.com/office/powerpoint/2010/main" val="697135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err="1" smtClean="0"/>
              <a:t>Labour</a:t>
            </a:r>
            <a:r>
              <a:rPr lang="en-US" b="1" dirty="0" smtClean="0"/>
              <a:t> Demand and Supply Forecasting</a:t>
            </a:r>
            <a:endParaRPr lang="en-JM" b="1" dirty="0"/>
          </a:p>
        </p:txBody>
      </p:sp>
      <p:sp>
        <p:nvSpPr>
          <p:cNvPr id="3" name="Content Placeholder 2"/>
          <p:cNvSpPr>
            <a:spLocks noGrp="1"/>
          </p:cNvSpPr>
          <p:nvPr>
            <p:ph idx="1"/>
          </p:nvPr>
        </p:nvSpPr>
        <p:spPr/>
        <p:txBody>
          <a:bodyPr>
            <a:noAutofit/>
          </a:bodyPr>
          <a:lstStyle/>
          <a:p>
            <a:r>
              <a:rPr lang="en-JM" sz="3600" dirty="0"/>
              <a:t>Once a business has forecast what it’s future requirements are likely to be, it is then important to determine what number of employees will be needed, with what skills and when. Labour supply may come from within the organisation or outside. </a:t>
            </a:r>
          </a:p>
        </p:txBody>
      </p:sp>
    </p:spTree>
    <p:extLst>
      <p:ext uri="{BB962C8B-B14F-4D97-AF65-F5344CB8AC3E}">
        <p14:creationId xmlns:p14="http://schemas.microsoft.com/office/powerpoint/2010/main" val="15068895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HR Legislation Constraints and Requirements</a:t>
            </a:r>
            <a:endParaRPr lang="en-JM" dirty="0"/>
          </a:p>
        </p:txBody>
      </p:sp>
      <p:sp>
        <p:nvSpPr>
          <p:cNvPr id="3" name="Content Placeholder 2"/>
          <p:cNvSpPr>
            <a:spLocks noGrp="1"/>
          </p:cNvSpPr>
          <p:nvPr>
            <p:ph idx="1"/>
          </p:nvPr>
        </p:nvSpPr>
        <p:spPr/>
        <p:txBody>
          <a:bodyPr>
            <a:normAutofit/>
          </a:bodyPr>
          <a:lstStyle/>
          <a:p>
            <a:r>
              <a:rPr lang="en-JM" sz="2400" dirty="0">
                <a:latin typeface="Times New Roman" panose="02020603050405020304" pitchFamily="18" charset="0"/>
                <a:cs typeface="Times New Roman" panose="02020603050405020304" pitchFamily="18" charset="0"/>
              </a:rPr>
              <a:t>The field of human resources management is greatly influenced and shaped by </a:t>
            </a:r>
            <a:r>
              <a:rPr lang="en-JM" sz="2400" dirty="0" smtClean="0">
                <a:latin typeface="Times New Roman" panose="02020603050405020304" pitchFamily="18" charset="0"/>
                <a:cs typeface="Times New Roman" panose="02020603050405020304" pitchFamily="18" charset="0"/>
              </a:rPr>
              <a:t>various  </a:t>
            </a:r>
            <a:r>
              <a:rPr lang="en-JM" sz="2400" dirty="0">
                <a:latin typeface="Times New Roman" panose="02020603050405020304" pitchFamily="18" charset="0"/>
                <a:cs typeface="Times New Roman" panose="02020603050405020304" pitchFamily="18" charset="0"/>
              </a:rPr>
              <a:t>laws governing employment issues. Indeed, regulations and laws govern all aspects of human resource </a:t>
            </a:r>
            <a:r>
              <a:rPr lang="en-JM" sz="2400" dirty="0" smtClean="0">
                <a:latin typeface="Times New Roman" panose="02020603050405020304" pitchFamily="18" charset="0"/>
                <a:cs typeface="Times New Roman" panose="02020603050405020304" pitchFamily="18" charset="0"/>
              </a:rPr>
              <a:t>management recruitment</a:t>
            </a:r>
            <a:r>
              <a:rPr lang="en-JM" sz="2400" dirty="0">
                <a:latin typeface="Times New Roman" panose="02020603050405020304" pitchFamily="18" charset="0"/>
                <a:cs typeface="Times New Roman" panose="02020603050405020304" pitchFamily="18" charset="0"/>
              </a:rPr>
              <a:t>, placement, development, and compensation. These acts made illegal the discrimination against employees or potential recruits for reasons of race, </a:t>
            </a:r>
            <a:r>
              <a:rPr lang="en-JM" sz="2400" dirty="0" smtClean="0">
                <a:latin typeface="Times New Roman" panose="02020603050405020304" pitchFamily="18" charset="0"/>
                <a:cs typeface="Times New Roman" panose="02020603050405020304" pitchFamily="18" charset="0"/>
              </a:rPr>
              <a:t>colour, </a:t>
            </a:r>
            <a:r>
              <a:rPr lang="en-JM" sz="2400" dirty="0">
                <a:latin typeface="Times New Roman" panose="02020603050405020304" pitchFamily="18" charset="0"/>
                <a:cs typeface="Times New Roman" panose="02020603050405020304" pitchFamily="18" charset="0"/>
              </a:rPr>
              <a:t>religion, sex, and national origin. It forces employers to </a:t>
            </a:r>
            <a:r>
              <a:rPr lang="en-JM" sz="2400" dirty="0" smtClean="0">
                <a:latin typeface="Times New Roman" panose="02020603050405020304" pitchFamily="18" charset="0"/>
                <a:cs typeface="Times New Roman" panose="02020603050405020304" pitchFamily="18" charset="0"/>
              </a:rPr>
              <a:t>follow and </a:t>
            </a:r>
            <a:r>
              <a:rPr lang="en-JM" sz="2400" dirty="0">
                <a:latin typeface="Times New Roman" panose="02020603050405020304" pitchFamily="18" charset="0"/>
                <a:cs typeface="Times New Roman" panose="02020603050405020304" pitchFamily="18" charset="0"/>
              </a:rPr>
              <a:t>often </a:t>
            </a:r>
            <a:r>
              <a:rPr lang="en-JM" sz="2400" dirty="0" smtClean="0">
                <a:latin typeface="Times New Roman" panose="02020603050405020304" pitchFamily="18" charset="0"/>
                <a:cs typeface="Times New Roman" panose="02020603050405020304" pitchFamily="18" charset="0"/>
              </a:rPr>
              <a:t>document fairness </a:t>
            </a:r>
            <a:r>
              <a:rPr lang="en-JM" sz="2400" dirty="0">
                <a:latin typeface="Times New Roman" panose="02020603050405020304" pitchFamily="18" charset="0"/>
                <a:cs typeface="Times New Roman" panose="02020603050405020304" pitchFamily="18" charset="0"/>
              </a:rPr>
              <a:t>practices related to hiring, training, pay, benefits, and virtually all other activities and responsibilities related to </a:t>
            </a:r>
            <a:r>
              <a:rPr lang="en-JM" sz="2400" dirty="0" smtClean="0">
                <a:latin typeface="Times New Roman" panose="02020603050405020304" pitchFamily="18" charset="0"/>
                <a:cs typeface="Times New Roman" panose="02020603050405020304" pitchFamily="18" charset="0"/>
              </a:rPr>
              <a:t>HRM.</a:t>
            </a:r>
            <a:endParaRPr lang="en-JM"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74870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HR Legislation Constraints and Requirements</a:t>
            </a:r>
            <a:endParaRPr lang="en-JM" dirty="0"/>
          </a:p>
        </p:txBody>
      </p:sp>
      <p:sp>
        <p:nvSpPr>
          <p:cNvPr id="3" name="Content Placeholder 2"/>
          <p:cNvSpPr>
            <a:spLocks noGrp="1"/>
          </p:cNvSpPr>
          <p:nvPr>
            <p:ph idx="1"/>
          </p:nvPr>
        </p:nvSpPr>
        <p:spPr/>
        <p:txBody>
          <a:bodyPr>
            <a:normAutofit/>
          </a:bodyPr>
          <a:lstStyle/>
          <a:p>
            <a:r>
              <a:rPr lang="en-JM" sz="3200" dirty="0">
                <a:latin typeface="Times New Roman" panose="02020603050405020304" pitchFamily="18" charset="0"/>
                <a:cs typeface="Times New Roman" panose="02020603050405020304" pitchFamily="18" charset="0"/>
              </a:rPr>
              <a:t>Labour laws in Jamaica may be divided into three broad categories:  </a:t>
            </a:r>
          </a:p>
          <a:p>
            <a:r>
              <a:rPr lang="en-JM" sz="3200" dirty="0" smtClean="0">
                <a:latin typeface="Times New Roman" panose="02020603050405020304" pitchFamily="18" charset="0"/>
                <a:cs typeface="Times New Roman" panose="02020603050405020304" pitchFamily="18" charset="0"/>
              </a:rPr>
              <a:t>                       </a:t>
            </a:r>
            <a:r>
              <a:rPr lang="en-JM" sz="3200" dirty="0">
                <a:latin typeface="Times New Roman" panose="02020603050405020304" pitchFamily="18" charset="0"/>
                <a:cs typeface="Times New Roman" panose="02020603050405020304" pitchFamily="18" charset="0"/>
              </a:rPr>
              <a:t>a) Employment law </a:t>
            </a:r>
          </a:p>
          <a:p>
            <a:r>
              <a:rPr lang="en-JM" sz="3200" dirty="0" smtClean="0">
                <a:latin typeface="Times New Roman" panose="02020603050405020304" pitchFamily="18" charset="0"/>
                <a:cs typeface="Times New Roman" panose="02020603050405020304" pitchFamily="18" charset="0"/>
              </a:rPr>
              <a:t>                       </a:t>
            </a:r>
            <a:r>
              <a:rPr lang="en-JM" sz="3200" dirty="0">
                <a:latin typeface="Times New Roman" panose="02020603050405020304" pitchFamily="18" charset="0"/>
                <a:cs typeface="Times New Roman" panose="02020603050405020304" pitchFamily="18" charset="0"/>
              </a:rPr>
              <a:t>b) Industrial relations law </a:t>
            </a:r>
          </a:p>
          <a:p>
            <a:r>
              <a:rPr lang="en-JM" sz="3200" dirty="0" smtClean="0">
                <a:latin typeface="Times New Roman" panose="02020603050405020304" pitchFamily="18" charset="0"/>
                <a:cs typeface="Times New Roman" panose="02020603050405020304" pitchFamily="18" charset="0"/>
              </a:rPr>
              <a:t>                       </a:t>
            </a:r>
            <a:r>
              <a:rPr lang="en-JM" sz="3200" dirty="0">
                <a:latin typeface="Times New Roman" panose="02020603050405020304" pitchFamily="18" charset="0"/>
                <a:cs typeface="Times New Roman" panose="02020603050405020304" pitchFamily="18" charset="0"/>
              </a:rPr>
              <a:t>c) Industrial safety law </a:t>
            </a:r>
          </a:p>
          <a:p>
            <a:endParaRPr lang="en-JM"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183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HR Legislation Constraints and Requirements</a:t>
            </a:r>
            <a:endParaRPr lang="en-JM" dirty="0"/>
          </a:p>
        </p:txBody>
      </p:sp>
      <p:sp>
        <p:nvSpPr>
          <p:cNvPr id="3" name="Content Placeholder 2"/>
          <p:cNvSpPr>
            <a:spLocks noGrp="1"/>
          </p:cNvSpPr>
          <p:nvPr>
            <p:ph idx="1"/>
          </p:nvPr>
        </p:nvSpPr>
        <p:spPr/>
        <p:txBody>
          <a:bodyPr>
            <a:normAutofit fontScale="92500" lnSpcReduction="20000"/>
          </a:bodyPr>
          <a:lstStyle/>
          <a:p>
            <a:endParaRPr lang="en-JM" sz="2400" dirty="0">
              <a:latin typeface="Times New Roman" panose="02020603050405020304" pitchFamily="18" charset="0"/>
              <a:cs typeface="Times New Roman" panose="02020603050405020304" pitchFamily="18" charset="0"/>
            </a:endParaRPr>
          </a:p>
          <a:p>
            <a:r>
              <a:rPr lang="en-JM" sz="2400" dirty="0">
                <a:latin typeface="Times New Roman" panose="02020603050405020304" pitchFamily="18" charset="0"/>
                <a:cs typeface="Times New Roman" panose="02020603050405020304" pitchFamily="18" charset="0"/>
              </a:rPr>
              <a:t> </a:t>
            </a:r>
            <a:r>
              <a:rPr lang="en-JM" sz="2400" b="1" dirty="0" smtClean="0">
                <a:latin typeface="Times New Roman" panose="02020603050405020304" pitchFamily="18" charset="0"/>
                <a:cs typeface="Times New Roman" panose="02020603050405020304" pitchFamily="18" charset="0"/>
              </a:rPr>
              <a:t>Employment </a:t>
            </a:r>
            <a:r>
              <a:rPr lang="en-JM" sz="2400" b="1" dirty="0">
                <a:latin typeface="Times New Roman" panose="02020603050405020304" pitchFamily="18" charset="0"/>
                <a:cs typeface="Times New Roman" panose="02020603050405020304" pitchFamily="18" charset="0"/>
              </a:rPr>
              <a:t>Law </a:t>
            </a:r>
            <a:r>
              <a:rPr lang="en-JM" sz="2400" dirty="0">
                <a:latin typeface="Times New Roman" panose="02020603050405020304" pitchFamily="18" charset="0"/>
                <a:cs typeface="Times New Roman" panose="02020603050405020304" pitchFamily="18" charset="0"/>
              </a:rPr>
              <a:t>is based largely upon common law concept of the contract of employment. The Employment (Termination and Redundancy) Payments Act (ETRP) 1974 (Jamaica) covers the separation payment whenever an employee is being made redundant or terminated.</a:t>
            </a:r>
          </a:p>
          <a:p>
            <a:r>
              <a:rPr lang="en-JM" sz="2400" dirty="0" smtClean="0">
                <a:latin typeface="Times New Roman" panose="02020603050405020304" pitchFamily="18" charset="0"/>
                <a:cs typeface="Times New Roman" panose="02020603050405020304" pitchFamily="18" charset="0"/>
              </a:rPr>
              <a:t>In </a:t>
            </a:r>
            <a:r>
              <a:rPr lang="en-JM" sz="2400" dirty="0">
                <a:latin typeface="Times New Roman" panose="02020603050405020304" pitchFamily="18" charset="0"/>
                <a:cs typeface="Times New Roman" panose="02020603050405020304" pitchFamily="18" charset="0"/>
              </a:rPr>
              <a:t>Britain employment protection rights, includes sex and race discrimination, unfair dismissal, etc.</a:t>
            </a:r>
          </a:p>
          <a:p>
            <a:r>
              <a:rPr lang="en-JM" sz="2400" b="1" dirty="0" smtClean="0">
                <a:latin typeface="Times New Roman" panose="02020603050405020304" pitchFamily="18" charset="0"/>
                <a:cs typeface="Times New Roman" panose="02020603050405020304" pitchFamily="18" charset="0"/>
              </a:rPr>
              <a:t>Industrial </a:t>
            </a:r>
            <a:r>
              <a:rPr lang="en-JM" sz="2400" b="1" dirty="0">
                <a:latin typeface="Times New Roman" panose="02020603050405020304" pitchFamily="18" charset="0"/>
                <a:cs typeface="Times New Roman" panose="02020603050405020304" pitchFamily="18" charset="0"/>
              </a:rPr>
              <a:t>relations law </a:t>
            </a:r>
            <a:r>
              <a:rPr lang="en-JM" sz="2400" dirty="0">
                <a:latin typeface="Times New Roman" panose="02020603050405020304" pitchFamily="18" charset="0"/>
                <a:cs typeface="Times New Roman" panose="02020603050405020304" pitchFamily="18" charset="0"/>
              </a:rPr>
              <a:t>is characterized by the principle of voluntarism. The Trade Union Act, 1919 (amended 1938), Labour Relations &amp; Industrial Disputes Act (LRIDA),1975 provides legislative framework for recognition, industrial dispute resolution and statutory arbitration</a:t>
            </a:r>
            <a:r>
              <a:rPr lang="en-JM" sz="2400" dirty="0" smtClean="0">
                <a:latin typeface="Times New Roman" panose="02020603050405020304" pitchFamily="18" charset="0"/>
                <a:cs typeface="Times New Roman" panose="02020603050405020304" pitchFamily="18" charset="0"/>
              </a:rPr>
              <a:t>.</a:t>
            </a:r>
            <a:endParaRPr lang="en-JM"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38792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HR Legislation Constraints and Requirements</a:t>
            </a:r>
            <a:endParaRPr lang="en-JM" dirty="0"/>
          </a:p>
        </p:txBody>
      </p:sp>
      <p:sp>
        <p:nvSpPr>
          <p:cNvPr id="3" name="Content Placeholder 2"/>
          <p:cNvSpPr>
            <a:spLocks noGrp="1"/>
          </p:cNvSpPr>
          <p:nvPr>
            <p:ph idx="1"/>
          </p:nvPr>
        </p:nvSpPr>
        <p:spPr/>
        <p:txBody>
          <a:bodyPr>
            <a:normAutofit/>
          </a:bodyPr>
          <a:lstStyle/>
          <a:p>
            <a:r>
              <a:rPr lang="en-JM" sz="2400" b="1" dirty="0" smtClean="0">
                <a:latin typeface="Times New Roman" panose="02020603050405020304" pitchFamily="18" charset="0"/>
                <a:cs typeface="Times New Roman" panose="02020603050405020304" pitchFamily="18" charset="0"/>
              </a:rPr>
              <a:t>Industrial </a:t>
            </a:r>
            <a:r>
              <a:rPr lang="en-JM" sz="2400" b="1" dirty="0">
                <a:latin typeface="Times New Roman" panose="02020603050405020304" pitchFamily="18" charset="0"/>
                <a:cs typeface="Times New Roman" panose="02020603050405020304" pitchFamily="18" charset="0"/>
              </a:rPr>
              <a:t>Safety Law </a:t>
            </a:r>
            <a:r>
              <a:rPr lang="en-JM" sz="2400" dirty="0">
                <a:latin typeface="Times New Roman" panose="02020603050405020304" pitchFamily="18" charset="0"/>
                <a:cs typeface="Times New Roman" panose="02020603050405020304" pitchFamily="18" charset="0"/>
              </a:rPr>
              <a:t>comprise of the Factories Act, 1943. Under section 12 of this act includes provision. Therefore, the Building Operations and Works of Engineering Construction Regulations of 1968 as well as the Docks (Safety, Health and Welfare) Regulations of 1968 provide the framework for these laws.</a:t>
            </a:r>
          </a:p>
          <a:p>
            <a:r>
              <a:rPr lang="en-JM" sz="2400" dirty="0" smtClean="0">
                <a:latin typeface="Times New Roman" panose="02020603050405020304" pitchFamily="18" charset="0"/>
                <a:cs typeface="Times New Roman" panose="02020603050405020304" pitchFamily="18" charset="0"/>
              </a:rPr>
              <a:t>In </a:t>
            </a:r>
            <a:r>
              <a:rPr lang="en-JM" sz="2400" dirty="0">
                <a:latin typeface="Times New Roman" panose="02020603050405020304" pitchFamily="18" charset="0"/>
                <a:cs typeface="Times New Roman" panose="02020603050405020304" pitchFamily="18" charset="0"/>
              </a:rPr>
              <a:t>Jamaica there are no comprehensive industrial safety laws in place. However, in Britain the Health and Safety at Work Act, 1974 provides a guideline for health and safety act. Jamaica is however drafting legislations for a comprehensive Health &amp; Safety Act.</a:t>
            </a:r>
          </a:p>
        </p:txBody>
      </p:sp>
    </p:spTree>
    <p:extLst>
      <p:ext uri="{BB962C8B-B14F-4D97-AF65-F5344CB8AC3E}">
        <p14:creationId xmlns:p14="http://schemas.microsoft.com/office/powerpoint/2010/main" val="25860356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HR Legislation Constraints and Requirements</a:t>
            </a:r>
            <a:endParaRPr lang="en-JM" dirty="0"/>
          </a:p>
        </p:txBody>
      </p:sp>
      <p:sp>
        <p:nvSpPr>
          <p:cNvPr id="3" name="Content Placeholder 2"/>
          <p:cNvSpPr>
            <a:spLocks noGrp="1"/>
          </p:cNvSpPr>
          <p:nvPr>
            <p:ph idx="1"/>
          </p:nvPr>
        </p:nvSpPr>
        <p:spPr/>
        <p:txBody>
          <a:bodyPr>
            <a:normAutofit fontScale="47500" lnSpcReduction="20000"/>
          </a:bodyPr>
          <a:lstStyle/>
          <a:p>
            <a:pPr marL="0">
              <a:spcBef>
                <a:spcPts val="0"/>
              </a:spcBef>
              <a:spcAft>
                <a:spcPts val="1000"/>
              </a:spcAft>
            </a:pPr>
            <a:r>
              <a:rPr lang="en-JM" sz="4000" b="1" u="sng" dirty="0" smtClean="0">
                <a:solidFill>
                  <a:srgbClr val="000000"/>
                </a:solidFill>
                <a:latin typeface="Arial" panose="020B0604020202020204" pitchFamily="34" charset="0"/>
              </a:rPr>
              <a:t>Protective </a:t>
            </a:r>
            <a:r>
              <a:rPr lang="en-JM" sz="4000" b="1" u="sng" dirty="0">
                <a:solidFill>
                  <a:srgbClr val="000000"/>
                </a:solidFill>
                <a:latin typeface="Arial" panose="020B0604020202020204" pitchFamily="34" charset="0"/>
              </a:rPr>
              <a:t>Legislations</a:t>
            </a:r>
            <a:endParaRPr lang="en-JM" sz="3200" dirty="0">
              <a:solidFill>
                <a:srgbClr val="000000"/>
              </a:solidFill>
              <a:latin typeface="Verdana" panose="020B0604030504040204" pitchFamily="34" charset="0"/>
            </a:endParaRPr>
          </a:p>
          <a:p>
            <a:pPr marL="0">
              <a:spcBef>
                <a:spcPts val="0"/>
              </a:spcBef>
              <a:spcAft>
                <a:spcPts val="1000"/>
              </a:spcAft>
            </a:pPr>
            <a:r>
              <a:rPr lang="en-JM" sz="4200" dirty="0">
                <a:solidFill>
                  <a:srgbClr val="000000"/>
                </a:solidFill>
                <a:latin typeface="Arial" panose="020B0604020202020204" pitchFamily="34" charset="0"/>
              </a:rPr>
              <a:t>Primary purpose to protect the workers against unfair treatment, examples;</a:t>
            </a:r>
            <a:endParaRPr lang="en-JM" sz="4200" dirty="0">
              <a:solidFill>
                <a:srgbClr val="000000"/>
              </a:solidFill>
              <a:latin typeface="Verdana" panose="020B0604030504040204" pitchFamily="34" charset="0"/>
            </a:endParaRPr>
          </a:p>
          <a:p>
            <a:pPr marL="457200" indent="-228600">
              <a:spcBef>
                <a:spcPts val="0"/>
              </a:spcBef>
            </a:pPr>
            <a:r>
              <a:rPr lang="en-JM" sz="4200" dirty="0">
                <a:solidFill>
                  <a:srgbClr val="000000"/>
                </a:solidFill>
                <a:latin typeface="Symbol" panose="05050102010706020507" pitchFamily="18" charset="2"/>
              </a:rPr>
              <a:t>·</a:t>
            </a:r>
            <a:r>
              <a:rPr lang="en-JM" sz="4200" dirty="0">
                <a:solidFill>
                  <a:srgbClr val="000000"/>
                </a:solidFill>
                <a:latin typeface="Verdana" panose="020B0604030504040204" pitchFamily="34" charset="0"/>
              </a:rPr>
              <a:t> </a:t>
            </a:r>
            <a:r>
              <a:rPr lang="en-JM" sz="4200" dirty="0">
                <a:solidFill>
                  <a:srgbClr val="000000"/>
                </a:solidFill>
                <a:latin typeface="Arial" panose="020B0604020202020204" pitchFamily="34" charset="0"/>
              </a:rPr>
              <a:t>Minimum Wage Act</a:t>
            </a:r>
            <a:endParaRPr lang="en-JM" sz="4200" dirty="0">
              <a:solidFill>
                <a:srgbClr val="000000"/>
              </a:solidFill>
              <a:latin typeface="Verdana" panose="020B0604030504040204" pitchFamily="34" charset="0"/>
            </a:endParaRPr>
          </a:p>
          <a:p>
            <a:pPr marL="228600" indent="0">
              <a:spcBef>
                <a:spcPts val="0"/>
              </a:spcBef>
              <a:buNone/>
            </a:pPr>
            <a:r>
              <a:rPr lang="en-JM" sz="4200" dirty="0">
                <a:solidFill>
                  <a:srgbClr val="000000"/>
                </a:solidFill>
                <a:latin typeface="Verdana" panose="020B0604030504040204" pitchFamily="34" charset="0"/>
              </a:rPr>
              <a:t> </a:t>
            </a:r>
          </a:p>
          <a:p>
            <a:pPr marL="457200" indent="-228600">
              <a:spcBef>
                <a:spcPts val="0"/>
              </a:spcBef>
            </a:pPr>
            <a:r>
              <a:rPr lang="en-JM" sz="4200" dirty="0">
                <a:solidFill>
                  <a:srgbClr val="000000"/>
                </a:solidFill>
                <a:latin typeface="Symbol" panose="05050102010706020507" pitchFamily="18" charset="2"/>
              </a:rPr>
              <a:t>·</a:t>
            </a:r>
            <a:r>
              <a:rPr lang="en-JM" sz="4200" dirty="0">
                <a:solidFill>
                  <a:srgbClr val="000000"/>
                </a:solidFill>
                <a:latin typeface="Verdana" panose="020B0604030504040204" pitchFamily="34" charset="0"/>
              </a:rPr>
              <a:t> </a:t>
            </a:r>
            <a:r>
              <a:rPr lang="en-JM" sz="4200" dirty="0">
                <a:solidFill>
                  <a:srgbClr val="000000"/>
                </a:solidFill>
                <a:latin typeface="Arial" panose="020B0604020202020204" pitchFamily="34" charset="0"/>
              </a:rPr>
              <a:t>Factory Act (Occupational Safety and Health Act)</a:t>
            </a:r>
            <a:endParaRPr lang="en-JM" sz="4200" dirty="0">
              <a:solidFill>
                <a:srgbClr val="000000"/>
              </a:solidFill>
              <a:latin typeface="Verdana" panose="020B0604030504040204" pitchFamily="34" charset="0"/>
            </a:endParaRPr>
          </a:p>
          <a:p>
            <a:pPr marL="457200" indent="-228600">
              <a:spcBef>
                <a:spcPts val="0"/>
              </a:spcBef>
            </a:pPr>
            <a:endParaRPr lang="en-JM" sz="4200" dirty="0">
              <a:solidFill>
                <a:srgbClr val="000000"/>
              </a:solidFill>
              <a:latin typeface="Verdana" panose="020B0604030504040204" pitchFamily="34" charset="0"/>
            </a:endParaRPr>
          </a:p>
          <a:p>
            <a:pPr marL="457200" indent="-228600">
              <a:spcBef>
                <a:spcPts val="0"/>
              </a:spcBef>
            </a:pPr>
            <a:r>
              <a:rPr lang="en-JM" sz="4200" dirty="0">
                <a:solidFill>
                  <a:srgbClr val="000000"/>
                </a:solidFill>
                <a:latin typeface="Symbol" panose="05050102010706020507" pitchFamily="18" charset="2"/>
              </a:rPr>
              <a:t>·</a:t>
            </a:r>
            <a:r>
              <a:rPr lang="en-JM" sz="4200" dirty="0">
                <a:solidFill>
                  <a:srgbClr val="000000"/>
                </a:solidFill>
                <a:latin typeface="Verdana" panose="020B0604030504040204" pitchFamily="34" charset="0"/>
              </a:rPr>
              <a:t> </a:t>
            </a:r>
            <a:r>
              <a:rPr lang="en-JM" sz="4200" dirty="0">
                <a:solidFill>
                  <a:srgbClr val="000000"/>
                </a:solidFill>
                <a:latin typeface="Arial" panose="020B0604020202020204" pitchFamily="34" charset="0"/>
              </a:rPr>
              <a:t>Equal Pay (for Men and Women) Act</a:t>
            </a:r>
            <a:endParaRPr lang="en-JM" sz="4200" dirty="0">
              <a:solidFill>
                <a:srgbClr val="000000"/>
              </a:solidFill>
              <a:latin typeface="Verdana" panose="020B0604030504040204" pitchFamily="34" charset="0"/>
            </a:endParaRPr>
          </a:p>
          <a:p>
            <a:pPr marL="457200" indent="-228600">
              <a:spcBef>
                <a:spcPts val="0"/>
              </a:spcBef>
            </a:pPr>
            <a:endParaRPr lang="en-JM" sz="4200" dirty="0">
              <a:solidFill>
                <a:srgbClr val="000000"/>
              </a:solidFill>
              <a:latin typeface="Verdana" panose="020B0604030504040204" pitchFamily="34" charset="0"/>
            </a:endParaRPr>
          </a:p>
          <a:p>
            <a:pPr marL="457200" indent="-228600">
              <a:spcBef>
                <a:spcPts val="0"/>
              </a:spcBef>
            </a:pPr>
            <a:r>
              <a:rPr lang="en-JM" sz="4200" dirty="0">
                <a:solidFill>
                  <a:srgbClr val="000000"/>
                </a:solidFill>
                <a:latin typeface="Symbol" panose="05050102010706020507" pitchFamily="18" charset="2"/>
              </a:rPr>
              <a:t>·</a:t>
            </a:r>
            <a:r>
              <a:rPr lang="en-JM" sz="4200" dirty="0">
                <a:solidFill>
                  <a:srgbClr val="000000"/>
                </a:solidFill>
                <a:latin typeface="Verdana" panose="020B0604030504040204" pitchFamily="34" charset="0"/>
              </a:rPr>
              <a:t> </a:t>
            </a:r>
            <a:r>
              <a:rPr lang="en-JM" sz="4200" dirty="0">
                <a:solidFill>
                  <a:srgbClr val="000000"/>
                </a:solidFill>
                <a:latin typeface="Arial" panose="020B0604020202020204" pitchFamily="34" charset="0"/>
              </a:rPr>
              <a:t>Maternity Leave Act</a:t>
            </a:r>
            <a:endParaRPr lang="en-JM" sz="4200" dirty="0">
              <a:solidFill>
                <a:srgbClr val="000000"/>
              </a:solidFill>
              <a:latin typeface="Verdana" panose="020B0604030504040204" pitchFamily="34" charset="0"/>
            </a:endParaRPr>
          </a:p>
          <a:p>
            <a:pPr marL="228600" indent="0">
              <a:spcBef>
                <a:spcPts val="0"/>
              </a:spcBef>
              <a:buNone/>
            </a:pPr>
            <a:r>
              <a:rPr lang="en-JM" sz="4200" dirty="0">
                <a:solidFill>
                  <a:srgbClr val="000000"/>
                </a:solidFill>
                <a:latin typeface="Verdana" panose="020B0604030504040204" pitchFamily="34" charset="0"/>
              </a:rPr>
              <a:t> </a:t>
            </a:r>
          </a:p>
          <a:p>
            <a:pPr marL="457200" indent="-228600">
              <a:spcBef>
                <a:spcPts val="0"/>
              </a:spcBef>
              <a:spcAft>
                <a:spcPts val="1000"/>
              </a:spcAft>
            </a:pPr>
            <a:r>
              <a:rPr lang="en-JM" sz="4200" dirty="0">
                <a:solidFill>
                  <a:srgbClr val="000000"/>
                </a:solidFill>
                <a:latin typeface="Symbol" panose="05050102010706020507" pitchFamily="18" charset="2"/>
              </a:rPr>
              <a:t>·</a:t>
            </a:r>
            <a:r>
              <a:rPr lang="en-JM" sz="4200" dirty="0">
                <a:solidFill>
                  <a:srgbClr val="000000"/>
                </a:solidFill>
                <a:latin typeface="Verdana" panose="020B0604030504040204" pitchFamily="34" charset="0"/>
              </a:rPr>
              <a:t> </a:t>
            </a:r>
            <a:r>
              <a:rPr lang="en-JM" sz="4200" dirty="0">
                <a:solidFill>
                  <a:srgbClr val="000000"/>
                </a:solidFill>
                <a:latin typeface="Arial" panose="020B0604020202020204" pitchFamily="34" charset="0"/>
              </a:rPr>
              <a:t>Employment (Termination and Redundancy) Payments Act</a:t>
            </a:r>
            <a:endParaRPr lang="en-JM" sz="4200" dirty="0">
              <a:solidFill>
                <a:srgbClr val="000000"/>
              </a:solidFill>
              <a:latin typeface="Verdana" panose="020B0604030504040204" pitchFamily="34" charset="0"/>
            </a:endParaRPr>
          </a:p>
          <a:p>
            <a:pPr marL="0" indent="0">
              <a:spcBef>
                <a:spcPts val="0"/>
              </a:spcBef>
              <a:spcAft>
                <a:spcPts val="1000"/>
              </a:spcAft>
              <a:buNone/>
            </a:pPr>
            <a:r>
              <a:rPr lang="en-JM" sz="4200" dirty="0">
                <a:solidFill>
                  <a:srgbClr val="000000"/>
                </a:solidFill>
                <a:latin typeface="Verdana" panose="020B0604030504040204" pitchFamily="34" charset="0"/>
              </a:rPr>
              <a:t> </a:t>
            </a:r>
          </a:p>
          <a:p>
            <a:endParaRPr lang="en-JM" sz="3200" dirty="0" smtClean="0">
              <a:latin typeface="Times New Roman" panose="02020603050405020304" pitchFamily="18" charset="0"/>
              <a:cs typeface="Times New Roman" panose="02020603050405020304" pitchFamily="18" charset="0"/>
            </a:endParaRPr>
          </a:p>
          <a:p>
            <a:endParaRPr lang="en-JM"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695319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HR Legislation Constraints and Requirements</a:t>
            </a:r>
            <a:endParaRPr lang="en-JM" dirty="0"/>
          </a:p>
        </p:txBody>
      </p:sp>
      <p:sp>
        <p:nvSpPr>
          <p:cNvPr id="3" name="Content Placeholder 2"/>
          <p:cNvSpPr>
            <a:spLocks noGrp="1"/>
          </p:cNvSpPr>
          <p:nvPr>
            <p:ph idx="1"/>
          </p:nvPr>
        </p:nvSpPr>
        <p:spPr/>
        <p:txBody>
          <a:bodyPr>
            <a:normAutofit fontScale="55000" lnSpcReduction="20000"/>
          </a:bodyPr>
          <a:lstStyle/>
          <a:p>
            <a:pPr marL="0">
              <a:spcBef>
                <a:spcPts val="0"/>
              </a:spcBef>
              <a:spcAft>
                <a:spcPts val="1000"/>
              </a:spcAft>
            </a:pPr>
            <a:r>
              <a:rPr lang="en-JM" sz="5400" b="1" u="sng" dirty="0">
                <a:solidFill>
                  <a:srgbClr val="000000"/>
                </a:solidFill>
                <a:latin typeface="Arial" panose="020B0604020202020204" pitchFamily="34" charset="0"/>
              </a:rPr>
              <a:t>Auxiliary Legislations</a:t>
            </a:r>
            <a:endParaRPr lang="en-JM" sz="4400" dirty="0">
              <a:solidFill>
                <a:srgbClr val="000000"/>
              </a:solidFill>
              <a:latin typeface="Verdana" panose="020B0604030504040204" pitchFamily="34" charset="0"/>
            </a:endParaRPr>
          </a:p>
          <a:p>
            <a:pPr marL="0">
              <a:spcBef>
                <a:spcPts val="0"/>
              </a:spcBef>
              <a:spcAft>
                <a:spcPts val="1000"/>
              </a:spcAft>
            </a:pPr>
            <a:r>
              <a:rPr lang="en-JM" sz="4400" dirty="0">
                <a:solidFill>
                  <a:srgbClr val="000000"/>
                </a:solidFill>
                <a:latin typeface="Arial" panose="020B0604020202020204" pitchFamily="34" charset="0"/>
              </a:rPr>
              <a:t>Auxiliary legislation is intended to support the establishment of collective bargaining.</a:t>
            </a:r>
            <a:endParaRPr lang="en-JM" sz="4400" dirty="0">
              <a:solidFill>
                <a:srgbClr val="000000"/>
              </a:solidFill>
              <a:latin typeface="Verdana" panose="020B0604030504040204" pitchFamily="34" charset="0"/>
            </a:endParaRPr>
          </a:p>
          <a:p>
            <a:pPr marL="0">
              <a:spcBef>
                <a:spcPts val="0"/>
              </a:spcBef>
              <a:spcAft>
                <a:spcPts val="1000"/>
              </a:spcAft>
            </a:pPr>
            <a:r>
              <a:rPr lang="en-JM" sz="4400" dirty="0">
                <a:solidFill>
                  <a:srgbClr val="000000"/>
                </a:solidFill>
                <a:latin typeface="Arial" panose="020B0604020202020204" pitchFamily="34" charset="0"/>
              </a:rPr>
              <a:t>Laws that serve to advance the practice collective bargaining are;</a:t>
            </a:r>
            <a:endParaRPr lang="en-JM" sz="4400" dirty="0">
              <a:solidFill>
                <a:srgbClr val="000000"/>
              </a:solidFill>
              <a:latin typeface="Verdana" panose="020B0604030504040204" pitchFamily="34" charset="0"/>
            </a:endParaRPr>
          </a:p>
          <a:p>
            <a:pPr marL="457200" indent="-228600">
              <a:spcBef>
                <a:spcPts val="0"/>
              </a:spcBef>
            </a:pPr>
            <a:r>
              <a:rPr lang="en-JM" sz="4400" dirty="0">
                <a:solidFill>
                  <a:srgbClr val="000000"/>
                </a:solidFill>
                <a:latin typeface="Symbol" panose="05050102010706020507" pitchFamily="18" charset="2"/>
              </a:rPr>
              <a:t>·</a:t>
            </a:r>
            <a:r>
              <a:rPr lang="en-JM" sz="4400" dirty="0">
                <a:solidFill>
                  <a:srgbClr val="000000"/>
                </a:solidFill>
                <a:latin typeface="Verdana" panose="020B0604030504040204" pitchFamily="34" charset="0"/>
              </a:rPr>
              <a:t> </a:t>
            </a:r>
            <a:r>
              <a:rPr lang="en-JM" sz="4400" b="1" dirty="0">
                <a:solidFill>
                  <a:srgbClr val="000000"/>
                </a:solidFill>
                <a:latin typeface="Arial" panose="020B0604020202020204" pitchFamily="34" charset="0"/>
              </a:rPr>
              <a:t>Trade Union Act (1919)</a:t>
            </a:r>
            <a:r>
              <a:rPr lang="en-JM" sz="4400" dirty="0">
                <a:solidFill>
                  <a:srgbClr val="000000"/>
                </a:solidFill>
                <a:latin typeface="Verdana" panose="020B0604030504040204" pitchFamily="34" charset="0"/>
              </a:rPr>
              <a:t> </a:t>
            </a:r>
            <a:r>
              <a:rPr lang="en-JM" sz="4400" dirty="0">
                <a:solidFill>
                  <a:srgbClr val="000000"/>
                </a:solidFill>
                <a:latin typeface="Arial" panose="020B0604020202020204" pitchFamily="34" charset="0"/>
              </a:rPr>
              <a:t>is the piece of Jamaican labour legislation solely devoted to the entrenchment of a trade union movement.</a:t>
            </a:r>
            <a:endParaRPr lang="en-JM" sz="4400" dirty="0">
              <a:solidFill>
                <a:srgbClr val="000000"/>
              </a:solidFill>
              <a:latin typeface="Verdana" panose="020B0604030504040204" pitchFamily="34" charset="0"/>
            </a:endParaRPr>
          </a:p>
          <a:p>
            <a:pPr marL="457200" indent="-228600">
              <a:spcBef>
                <a:spcPts val="0"/>
              </a:spcBef>
            </a:pPr>
            <a:endParaRPr lang="en-JM" sz="4400" dirty="0">
              <a:solidFill>
                <a:srgbClr val="000000"/>
              </a:solidFill>
              <a:latin typeface="Verdana" panose="020B0604030504040204" pitchFamily="34" charset="0"/>
            </a:endParaRPr>
          </a:p>
          <a:p>
            <a:pPr marL="457200" indent="-228600">
              <a:spcBef>
                <a:spcPts val="0"/>
              </a:spcBef>
              <a:spcAft>
                <a:spcPts val="1000"/>
              </a:spcAft>
            </a:pPr>
            <a:r>
              <a:rPr lang="en-JM" sz="4400" dirty="0">
                <a:solidFill>
                  <a:srgbClr val="000000"/>
                </a:solidFill>
                <a:latin typeface="Symbol" panose="05050102010706020507" pitchFamily="18" charset="2"/>
              </a:rPr>
              <a:t>·</a:t>
            </a:r>
            <a:r>
              <a:rPr lang="en-JM" sz="4400" dirty="0">
                <a:solidFill>
                  <a:srgbClr val="000000"/>
                </a:solidFill>
                <a:latin typeface="Verdana" panose="020B0604030504040204" pitchFamily="34" charset="0"/>
              </a:rPr>
              <a:t> </a:t>
            </a:r>
            <a:r>
              <a:rPr lang="en-JM" sz="4400" dirty="0">
                <a:solidFill>
                  <a:srgbClr val="000000"/>
                </a:solidFill>
                <a:latin typeface="Arial" panose="020B0604020202020204" pitchFamily="34" charset="0"/>
              </a:rPr>
              <a:t>Labour Relations and Industrial Disputes Act (LRIDA)</a:t>
            </a:r>
            <a:endParaRPr lang="en-JM" sz="4400" dirty="0">
              <a:solidFill>
                <a:srgbClr val="000000"/>
              </a:solidFill>
              <a:latin typeface="Verdana" panose="020B0604030504040204" pitchFamily="34" charset="0"/>
            </a:endParaRPr>
          </a:p>
          <a:p>
            <a:endParaRPr lang="en-JM" sz="3200" dirty="0" smtClean="0">
              <a:latin typeface="Times New Roman" panose="02020603050405020304" pitchFamily="18" charset="0"/>
              <a:cs typeface="Times New Roman" panose="02020603050405020304" pitchFamily="18" charset="0"/>
            </a:endParaRPr>
          </a:p>
          <a:p>
            <a:endParaRPr lang="en-JM"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1299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b="1" dirty="0" smtClean="0"/>
              <a:t>UNIT 19: RESOURCE AND TALENT PLANNING</a:t>
            </a:r>
            <a:endParaRPr lang="en-JM" b="1" dirty="0"/>
          </a:p>
        </p:txBody>
      </p:sp>
      <p:sp>
        <p:nvSpPr>
          <p:cNvPr id="3" name="Content Placeholder 2"/>
          <p:cNvSpPr>
            <a:spLocks noGrp="1"/>
          </p:cNvSpPr>
          <p:nvPr>
            <p:ph idx="1"/>
          </p:nvPr>
        </p:nvSpPr>
        <p:spPr/>
        <p:txBody>
          <a:bodyPr/>
          <a:lstStyle/>
          <a:p>
            <a:endParaRPr lang="en-JM" dirty="0" smtClean="0"/>
          </a:p>
          <a:p>
            <a:endParaRPr lang="en-JM" dirty="0"/>
          </a:p>
          <a:p>
            <a:endParaRPr lang="en-JM" dirty="0" smtClean="0"/>
          </a:p>
          <a:p>
            <a:endParaRPr lang="en-JM" dirty="0"/>
          </a:p>
          <a:p>
            <a:endParaRPr lang="en-JM" dirty="0" smtClean="0"/>
          </a:p>
          <a:p>
            <a:endParaRPr lang="en-JM" dirty="0"/>
          </a:p>
          <a:p>
            <a:endParaRPr lang="en-JM" dirty="0" smtClean="0"/>
          </a:p>
          <a:p>
            <a:r>
              <a:rPr lang="en-JM" b="1" dirty="0" smtClean="0"/>
              <a:t>Learning Outcome 1: Analyse labour market trends and appropriate legal requirements which influence workforce planning.</a:t>
            </a:r>
            <a:endParaRPr lang="en-JM" b="1" dirty="0"/>
          </a:p>
        </p:txBody>
      </p:sp>
      <p:pic>
        <p:nvPicPr>
          <p:cNvPr id="4" name="Picture 3"/>
          <p:cNvPicPr>
            <a:picLocks noChangeAspect="1"/>
          </p:cNvPicPr>
          <p:nvPr/>
        </p:nvPicPr>
        <p:blipFill rotWithShape="1">
          <a:blip r:embed="rId2"/>
          <a:srcRect l="4216" t="23814"/>
          <a:stretch/>
        </p:blipFill>
        <p:spPr>
          <a:xfrm>
            <a:off x="4934465" y="2413686"/>
            <a:ext cx="3369274" cy="1795313"/>
          </a:xfrm>
          <a:prstGeom prst="rect">
            <a:avLst/>
          </a:prstGeom>
        </p:spPr>
      </p:pic>
    </p:spTree>
    <p:extLst>
      <p:ext uri="{BB962C8B-B14F-4D97-AF65-F5344CB8AC3E}">
        <p14:creationId xmlns:p14="http://schemas.microsoft.com/office/powerpoint/2010/main" val="39832208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HR Legislation Constraints and Requirements</a:t>
            </a:r>
            <a:endParaRPr lang="en-JM" dirty="0"/>
          </a:p>
        </p:txBody>
      </p:sp>
      <p:sp>
        <p:nvSpPr>
          <p:cNvPr id="3" name="Content Placeholder 2"/>
          <p:cNvSpPr>
            <a:spLocks noGrp="1"/>
          </p:cNvSpPr>
          <p:nvPr>
            <p:ph idx="1"/>
          </p:nvPr>
        </p:nvSpPr>
        <p:spPr/>
        <p:txBody>
          <a:bodyPr>
            <a:normAutofit fontScale="32500" lnSpcReduction="20000"/>
          </a:bodyPr>
          <a:lstStyle/>
          <a:p>
            <a:pPr marL="0">
              <a:spcBef>
                <a:spcPts val="0"/>
              </a:spcBef>
              <a:spcAft>
                <a:spcPts val="1000"/>
              </a:spcAft>
            </a:pPr>
            <a:r>
              <a:rPr lang="en-JM" sz="4900" b="1" dirty="0" smtClean="0">
                <a:solidFill>
                  <a:srgbClr val="000000"/>
                </a:solidFill>
                <a:latin typeface="Arial" panose="020B0604020202020204" pitchFamily="34" charset="0"/>
              </a:rPr>
              <a:t>The </a:t>
            </a:r>
            <a:r>
              <a:rPr lang="en-JM" sz="4900" b="1" dirty="0">
                <a:solidFill>
                  <a:srgbClr val="000000"/>
                </a:solidFill>
                <a:latin typeface="Arial" panose="020B0604020202020204" pitchFamily="34" charset="0"/>
              </a:rPr>
              <a:t>LRIDA Act provides for:</a:t>
            </a:r>
            <a:endParaRPr lang="en-JM" sz="4900" dirty="0">
              <a:solidFill>
                <a:srgbClr val="000000"/>
              </a:solidFill>
              <a:latin typeface="Verdana" panose="020B0604030504040204" pitchFamily="34" charset="0"/>
            </a:endParaRPr>
          </a:p>
          <a:p>
            <a:pPr marL="0">
              <a:spcBef>
                <a:spcPts val="0"/>
              </a:spcBef>
              <a:spcAft>
                <a:spcPts val="1000"/>
              </a:spcAft>
            </a:pPr>
            <a:r>
              <a:rPr lang="en-JM" sz="4900" b="1" dirty="0">
                <a:solidFill>
                  <a:srgbClr val="000000"/>
                </a:solidFill>
                <a:latin typeface="Arial" panose="020B0604020202020204" pitchFamily="34" charset="0"/>
              </a:rPr>
              <a:t>Registration of Trade Unions:</a:t>
            </a:r>
            <a:r>
              <a:rPr lang="en-JM" sz="4900" dirty="0">
                <a:solidFill>
                  <a:srgbClr val="000000"/>
                </a:solidFill>
                <a:latin typeface="Arial" panose="020B0604020202020204" pitchFamily="34" charset="0"/>
              </a:rPr>
              <a:t> Within 30 days of its formation, the union must apply to the registrar of trade unions for registration. Penalties are prescribed for failure to comply with this requirement and for continued membership in the unregistered union.</a:t>
            </a:r>
            <a:endParaRPr lang="en-JM" sz="4900" dirty="0">
              <a:solidFill>
                <a:srgbClr val="000000"/>
              </a:solidFill>
              <a:latin typeface="Verdana" panose="020B0604030504040204" pitchFamily="34" charset="0"/>
            </a:endParaRPr>
          </a:p>
          <a:p>
            <a:pPr marL="0">
              <a:spcBef>
                <a:spcPts val="0"/>
              </a:spcBef>
              <a:spcAft>
                <a:spcPts val="1000"/>
              </a:spcAft>
            </a:pPr>
            <a:r>
              <a:rPr lang="en-JM" sz="4900" b="1" dirty="0">
                <a:solidFill>
                  <a:srgbClr val="000000"/>
                </a:solidFill>
                <a:latin typeface="Arial" panose="020B0604020202020204" pitchFamily="34" charset="0"/>
              </a:rPr>
              <a:t>Membership:</a:t>
            </a:r>
            <a:r>
              <a:rPr lang="en-JM" sz="4900" dirty="0">
                <a:solidFill>
                  <a:srgbClr val="000000"/>
                </a:solidFill>
                <a:latin typeface="Arial" panose="020B0604020202020204" pitchFamily="34" charset="0"/>
              </a:rPr>
              <a:t> For people over 16 except that persons between 16 and 18 cannot hold offices such as Treasurer, Trustee or Committee Member.</a:t>
            </a:r>
            <a:endParaRPr lang="en-JM" sz="4900" dirty="0">
              <a:solidFill>
                <a:srgbClr val="000000"/>
              </a:solidFill>
              <a:latin typeface="Verdana" panose="020B0604030504040204" pitchFamily="34" charset="0"/>
            </a:endParaRPr>
          </a:p>
          <a:p>
            <a:pPr marL="0">
              <a:spcBef>
                <a:spcPts val="0"/>
              </a:spcBef>
              <a:spcAft>
                <a:spcPts val="1000"/>
              </a:spcAft>
            </a:pPr>
            <a:r>
              <a:rPr lang="en-JM" sz="4900" b="1" dirty="0">
                <a:solidFill>
                  <a:srgbClr val="000000"/>
                </a:solidFill>
                <a:latin typeface="Arial" panose="020B0604020202020204" pitchFamily="34" charset="0"/>
              </a:rPr>
              <a:t>Filing of Statements:</a:t>
            </a:r>
            <a:r>
              <a:rPr lang="en-JM" sz="4900" dirty="0">
                <a:solidFill>
                  <a:srgbClr val="000000"/>
                </a:solidFill>
                <a:latin typeface="Arial" panose="020B0604020202020204" pitchFamily="34" charset="0"/>
              </a:rPr>
              <a:t> Treasurer on or before Aug. 1 each year </a:t>
            </a:r>
            <a:r>
              <a:rPr lang="en-JM" sz="4900" dirty="0">
                <a:solidFill>
                  <a:srgbClr val="1B8EDE"/>
                </a:solidFill>
                <a:latin typeface="Arial" panose="020B0604020202020204" pitchFamily="34" charset="0"/>
              </a:rPr>
              <a:t>file</a:t>
            </a:r>
            <a:r>
              <a:rPr lang="en-JM" sz="4900" dirty="0">
                <a:solidFill>
                  <a:srgbClr val="000000"/>
                </a:solidFill>
                <a:latin typeface="Arial" panose="020B0604020202020204" pitchFamily="34" charset="0"/>
              </a:rPr>
              <a:t> audited statements providing information on revenues and expenditure as well as assets.</a:t>
            </a:r>
            <a:endParaRPr lang="en-JM" sz="4900" dirty="0">
              <a:solidFill>
                <a:srgbClr val="000000"/>
              </a:solidFill>
              <a:latin typeface="Verdana" panose="020B0604030504040204" pitchFamily="34" charset="0"/>
            </a:endParaRPr>
          </a:p>
          <a:p>
            <a:pPr marL="0">
              <a:spcBef>
                <a:spcPts val="0"/>
              </a:spcBef>
              <a:spcAft>
                <a:spcPts val="1000"/>
              </a:spcAft>
            </a:pPr>
            <a:r>
              <a:rPr lang="en-JM" sz="4900" b="1" dirty="0">
                <a:solidFill>
                  <a:srgbClr val="000000"/>
                </a:solidFill>
                <a:latin typeface="Arial" panose="020B0604020202020204" pitchFamily="34" charset="0"/>
              </a:rPr>
              <a:t>Peaceful Picketing:</a:t>
            </a:r>
            <a:r>
              <a:rPr lang="en-JM" sz="4900" dirty="0">
                <a:solidFill>
                  <a:srgbClr val="000000"/>
                </a:solidFill>
                <a:latin typeface="Arial" panose="020B0604020202020204" pitchFamily="34" charset="0"/>
              </a:rPr>
              <a:t> Persons acting on behalf of a union may, “in contemplation or furtherance of a trade dispute” may picket the employers’ premises peacefully. But they may not intimidate or to block entry or exit or to breach the peace.</a:t>
            </a:r>
            <a:endParaRPr lang="en-JM" sz="4900" dirty="0">
              <a:solidFill>
                <a:srgbClr val="000000"/>
              </a:solidFill>
              <a:latin typeface="Verdana" panose="020B0604030504040204" pitchFamily="34" charset="0"/>
            </a:endParaRPr>
          </a:p>
          <a:p>
            <a:pPr marL="0">
              <a:spcBef>
                <a:spcPts val="0"/>
              </a:spcBef>
              <a:spcAft>
                <a:spcPts val="1000"/>
              </a:spcAft>
            </a:pPr>
            <a:r>
              <a:rPr lang="en-JM" sz="4900" b="1" dirty="0">
                <a:solidFill>
                  <a:srgbClr val="000000"/>
                </a:solidFill>
                <a:latin typeface="Arial" panose="020B0604020202020204" pitchFamily="34" charset="0"/>
              </a:rPr>
              <a:t>Prohibition of Certain Practices:</a:t>
            </a:r>
            <a:r>
              <a:rPr lang="en-JM" sz="4900" dirty="0">
                <a:solidFill>
                  <a:srgbClr val="000000"/>
                </a:solidFill>
                <a:latin typeface="Arial" panose="020B0604020202020204" pitchFamily="34" charset="0"/>
              </a:rPr>
              <a:t> use of violence or intimidation, following people from place to place, hide tools, etc.</a:t>
            </a:r>
            <a:endParaRPr lang="en-JM" sz="4900" dirty="0">
              <a:solidFill>
                <a:srgbClr val="000000"/>
              </a:solidFill>
              <a:latin typeface="Verdana" panose="020B0604030504040204" pitchFamily="34" charset="0"/>
            </a:endParaRPr>
          </a:p>
          <a:p>
            <a:pPr marL="0" indent="0">
              <a:spcBef>
                <a:spcPts val="0"/>
              </a:spcBef>
              <a:spcAft>
                <a:spcPts val="1000"/>
              </a:spcAft>
              <a:buNone/>
            </a:pPr>
            <a:r>
              <a:rPr lang="en-JM" sz="4900" dirty="0">
                <a:solidFill>
                  <a:srgbClr val="000000"/>
                </a:solidFill>
                <a:latin typeface="Verdana" panose="020B0604030504040204" pitchFamily="34" charset="0"/>
              </a:rPr>
              <a:t> </a:t>
            </a:r>
          </a:p>
          <a:p>
            <a:endParaRPr lang="en-JM" sz="3200" dirty="0" smtClean="0">
              <a:latin typeface="Times New Roman" panose="02020603050405020304" pitchFamily="18" charset="0"/>
              <a:cs typeface="Times New Roman" panose="02020603050405020304" pitchFamily="18" charset="0"/>
            </a:endParaRPr>
          </a:p>
          <a:p>
            <a:endParaRPr lang="en-JM"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09260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HR Legislation Constraints and Requirements</a:t>
            </a:r>
            <a:endParaRPr lang="en-JM" dirty="0"/>
          </a:p>
        </p:txBody>
      </p:sp>
      <p:sp>
        <p:nvSpPr>
          <p:cNvPr id="3" name="Content Placeholder 2"/>
          <p:cNvSpPr>
            <a:spLocks noGrp="1"/>
          </p:cNvSpPr>
          <p:nvPr>
            <p:ph idx="1"/>
          </p:nvPr>
        </p:nvSpPr>
        <p:spPr>
          <a:xfrm>
            <a:off x="1383867" y="2008909"/>
            <a:ext cx="8915400" cy="3777622"/>
          </a:xfrm>
        </p:spPr>
        <p:txBody>
          <a:bodyPr>
            <a:normAutofit/>
          </a:bodyPr>
          <a:lstStyle/>
          <a:p>
            <a:r>
              <a:rPr lang="en-JM" sz="3200" b="1" dirty="0">
                <a:latin typeface="Times New Roman" panose="02020603050405020304" pitchFamily="18" charset="0"/>
                <a:cs typeface="Times New Roman" panose="02020603050405020304" pitchFamily="18" charset="0"/>
              </a:rPr>
              <a:t>Restrictive Legislation</a:t>
            </a:r>
          </a:p>
          <a:p>
            <a:r>
              <a:rPr lang="en-JM" sz="3200" dirty="0" smtClean="0">
                <a:latin typeface="Times New Roman" panose="02020603050405020304" pitchFamily="18" charset="0"/>
                <a:cs typeface="Times New Roman" panose="02020603050405020304" pitchFamily="18" charset="0"/>
              </a:rPr>
              <a:t>Restrictive </a:t>
            </a:r>
            <a:r>
              <a:rPr lang="en-JM" sz="3200" dirty="0">
                <a:latin typeface="Times New Roman" panose="02020603050405020304" pitchFamily="18" charset="0"/>
                <a:cs typeface="Times New Roman" panose="02020603050405020304" pitchFamily="18" charset="0"/>
              </a:rPr>
              <a:t>legislation is directed primarily at trade union and is intended to limit the scope of their activity, particularly as it relates to the disruptive impact of industrial action, example LRIDA.</a:t>
            </a:r>
            <a:endParaRPr lang="en-JM" sz="3200" dirty="0" smtClean="0">
              <a:latin typeface="Times New Roman" panose="02020603050405020304" pitchFamily="18" charset="0"/>
              <a:cs typeface="Times New Roman" panose="02020603050405020304" pitchFamily="18" charset="0"/>
            </a:endParaRPr>
          </a:p>
          <a:p>
            <a:endParaRPr lang="en-JM"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6720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b="1" dirty="0" smtClean="0"/>
              <a:t>Contemporary HR Issues </a:t>
            </a:r>
            <a:endParaRPr lang="en-JM" b="1" dirty="0"/>
          </a:p>
        </p:txBody>
      </p:sp>
      <p:sp>
        <p:nvSpPr>
          <p:cNvPr id="3" name="Content Placeholder 2"/>
          <p:cNvSpPr>
            <a:spLocks noGrp="1"/>
          </p:cNvSpPr>
          <p:nvPr>
            <p:ph idx="1"/>
          </p:nvPr>
        </p:nvSpPr>
        <p:spPr>
          <a:xfrm>
            <a:off x="2589212" y="1466335"/>
            <a:ext cx="8915400" cy="4444887"/>
          </a:xfrm>
        </p:spPr>
        <p:txBody>
          <a:bodyPr>
            <a:noAutofit/>
          </a:bodyPr>
          <a:lstStyle/>
          <a:p>
            <a:r>
              <a:rPr lang="en-JM" sz="2800" dirty="0"/>
              <a:t>Human resources managers face a myriad challenges with </a:t>
            </a:r>
            <a:r>
              <a:rPr lang="en-JM" sz="2800" dirty="0" smtClean="0"/>
              <a:t>today’s </a:t>
            </a:r>
            <a:r>
              <a:rPr lang="en-JM" sz="2800" dirty="0"/>
              <a:t>workforce. There are issues concerning the diverse workforce, legislation affecting the workplace and technology matters that rise to the top of the list of challenges. Human resources managers who encounter these challenges use their leadership skills and expertise to avert issues that might arise from these challenges.</a:t>
            </a:r>
          </a:p>
        </p:txBody>
      </p:sp>
    </p:spTree>
    <p:extLst>
      <p:ext uri="{BB962C8B-B14F-4D97-AF65-F5344CB8AC3E}">
        <p14:creationId xmlns:p14="http://schemas.microsoft.com/office/powerpoint/2010/main" val="24069052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b="1" dirty="0" smtClean="0"/>
              <a:t>Contemporary HR Issues </a:t>
            </a:r>
            <a:endParaRPr lang="en-JM" b="1" dirty="0"/>
          </a:p>
        </p:txBody>
      </p:sp>
      <p:sp>
        <p:nvSpPr>
          <p:cNvPr id="3" name="Content Placeholder 2"/>
          <p:cNvSpPr>
            <a:spLocks noGrp="1"/>
          </p:cNvSpPr>
          <p:nvPr>
            <p:ph idx="1"/>
          </p:nvPr>
        </p:nvSpPr>
        <p:spPr>
          <a:xfrm>
            <a:off x="2589212" y="1466335"/>
            <a:ext cx="8915400" cy="4444887"/>
          </a:xfrm>
        </p:spPr>
        <p:txBody>
          <a:bodyPr>
            <a:noAutofit/>
          </a:bodyPr>
          <a:lstStyle/>
          <a:p>
            <a:r>
              <a:rPr lang="en-JM" sz="3200" b="1" dirty="0"/>
              <a:t>Human capital </a:t>
            </a:r>
            <a:r>
              <a:rPr lang="en-JM" sz="3200" dirty="0"/>
              <a:t>includes knowledge, skills and attributes such as </a:t>
            </a:r>
            <a:r>
              <a:rPr lang="en-JM" sz="3200" dirty="0" smtClean="0"/>
              <a:t>perseverance</a:t>
            </a:r>
            <a:r>
              <a:rPr lang="en-JM" sz="3200" dirty="0"/>
              <a:t>. For individuals, investment in human capital provides an economic return,  increasing both employment rates and earnings. This can be  </a:t>
            </a:r>
            <a:r>
              <a:rPr lang="en-JM" sz="3200" dirty="0" smtClean="0"/>
              <a:t>demonstrated  </a:t>
            </a:r>
            <a:r>
              <a:rPr lang="en-JM" sz="3200" dirty="0"/>
              <a:t>either by looking at education levels,  or at more direct measures  of human capital such as numeracy and literacy scores. </a:t>
            </a:r>
          </a:p>
        </p:txBody>
      </p:sp>
    </p:spTree>
    <p:extLst>
      <p:ext uri="{BB962C8B-B14F-4D97-AF65-F5344CB8AC3E}">
        <p14:creationId xmlns:p14="http://schemas.microsoft.com/office/powerpoint/2010/main" val="27455226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b="1" dirty="0" smtClean="0"/>
              <a:t>Contemporary HR Issues </a:t>
            </a:r>
            <a:endParaRPr lang="en-JM" b="1" dirty="0"/>
          </a:p>
        </p:txBody>
      </p:sp>
      <p:sp>
        <p:nvSpPr>
          <p:cNvPr id="3" name="Content Placeholder 2"/>
          <p:cNvSpPr>
            <a:spLocks noGrp="1"/>
          </p:cNvSpPr>
          <p:nvPr>
            <p:ph idx="1"/>
          </p:nvPr>
        </p:nvSpPr>
        <p:spPr>
          <a:xfrm>
            <a:off x="2589212" y="1466335"/>
            <a:ext cx="8915400" cy="4444887"/>
          </a:xfrm>
        </p:spPr>
        <p:txBody>
          <a:bodyPr>
            <a:noAutofit/>
          </a:bodyPr>
          <a:lstStyle/>
          <a:p>
            <a:r>
              <a:rPr lang="en-JM" sz="3200" b="1" dirty="0"/>
              <a:t>Social capital </a:t>
            </a:r>
            <a:r>
              <a:rPr lang="en-JM" sz="3200" dirty="0"/>
              <a:t>has been defined variously by different researchers, but is here taken to include the networks, norms, values and  understandings that facilitate </a:t>
            </a:r>
            <a:r>
              <a:rPr lang="en-JM" sz="3200" dirty="0" smtClean="0"/>
              <a:t>cooperation </a:t>
            </a:r>
            <a:r>
              <a:rPr lang="en-JM" sz="3200" dirty="0"/>
              <a:t>within or among groups. It is to be </a:t>
            </a:r>
            <a:r>
              <a:rPr lang="en-JM" sz="3200" dirty="0" smtClean="0"/>
              <a:t>distinguished </a:t>
            </a:r>
            <a:r>
              <a:rPr lang="en-JM" sz="3200" dirty="0"/>
              <a:t>from the more </a:t>
            </a:r>
            <a:r>
              <a:rPr lang="en-JM" sz="3200" dirty="0" smtClean="0"/>
              <a:t>formal </a:t>
            </a:r>
            <a:r>
              <a:rPr lang="en-JM" sz="3200" dirty="0"/>
              <a:t>political,  institutional and legal arrangements  which have a </a:t>
            </a:r>
            <a:r>
              <a:rPr lang="en-JM" sz="3200" dirty="0" smtClean="0"/>
              <a:t>complementary </a:t>
            </a:r>
            <a:r>
              <a:rPr lang="en-JM" sz="3200" dirty="0"/>
              <a:t>role in this process. </a:t>
            </a:r>
          </a:p>
        </p:txBody>
      </p:sp>
    </p:spTree>
    <p:extLst>
      <p:ext uri="{BB962C8B-B14F-4D97-AF65-F5344CB8AC3E}">
        <p14:creationId xmlns:p14="http://schemas.microsoft.com/office/powerpoint/2010/main" val="18355835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b="1" dirty="0" smtClean="0"/>
              <a:t>Contemporary HR Issues </a:t>
            </a:r>
            <a:endParaRPr lang="en-JM" b="1" dirty="0"/>
          </a:p>
        </p:txBody>
      </p:sp>
      <p:sp>
        <p:nvSpPr>
          <p:cNvPr id="3" name="Content Placeholder 2"/>
          <p:cNvSpPr>
            <a:spLocks noGrp="1"/>
          </p:cNvSpPr>
          <p:nvPr>
            <p:ph idx="1"/>
          </p:nvPr>
        </p:nvSpPr>
        <p:spPr>
          <a:xfrm>
            <a:off x="2589212" y="1466335"/>
            <a:ext cx="8915400" cy="4444887"/>
          </a:xfrm>
        </p:spPr>
        <p:txBody>
          <a:bodyPr>
            <a:noAutofit/>
          </a:bodyPr>
          <a:lstStyle/>
          <a:p>
            <a:r>
              <a:rPr lang="en-JM" sz="4000" dirty="0" smtClean="0"/>
              <a:t>Both HR and the Ethics function have a very powerful role to play in the embedding of ethical values into an organisation and collaboration operates in two directions. The departments mutually support each other in a number of areas. </a:t>
            </a:r>
            <a:endParaRPr lang="en-JM" sz="4000" dirty="0"/>
          </a:p>
        </p:txBody>
      </p:sp>
    </p:spTree>
    <p:extLst>
      <p:ext uri="{BB962C8B-B14F-4D97-AF65-F5344CB8AC3E}">
        <p14:creationId xmlns:p14="http://schemas.microsoft.com/office/powerpoint/2010/main" val="38937491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b="1" dirty="0" smtClean="0"/>
              <a:t>Contemporary HR Issues </a:t>
            </a:r>
            <a:endParaRPr lang="en-JM" b="1" dirty="0"/>
          </a:p>
        </p:txBody>
      </p:sp>
      <p:sp>
        <p:nvSpPr>
          <p:cNvPr id="3" name="Content Placeholder 2"/>
          <p:cNvSpPr>
            <a:spLocks noGrp="1"/>
          </p:cNvSpPr>
          <p:nvPr>
            <p:ph idx="1"/>
          </p:nvPr>
        </p:nvSpPr>
        <p:spPr>
          <a:xfrm>
            <a:off x="2589212" y="1466335"/>
            <a:ext cx="8915400" cy="4444887"/>
          </a:xfrm>
        </p:spPr>
        <p:txBody>
          <a:bodyPr>
            <a:noAutofit/>
          </a:bodyPr>
          <a:lstStyle/>
          <a:p>
            <a:r>
              <a:rPr lang="en-JM" sz="3200" smtClean="0"/>
              <a:t>As a code draws on existing company policies and processes, employee concerns and employment law, HR has a role in assisting the Ethics function with developing or updating content. They can also help with internal dissemination, communication and awareness of the code and the monitoring of employee readership and acceptance. </a:t>
            </a:r>
            <a:endParaRPr lang="en-JM" sz="3200" dirty="0"/>
          </a:p>
        </p:txBody>
      </p:sp>
    </p:spTree>
    <p:extLst>
      <p:ext uri="{BB962C8B-B14F-4D97-AF65-F5344CB8AC3E}">
        <p14:creationId xmlns:p14="http://schemas.microsoft.com/office/powerpoint/2010/main" val="8069447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b="1" dirty="0" smtClean="0"/>
              <a:t>Contemporary HR Issues </a:t>
            </a:r>
            <a:endParaRPr lang="en-JM" b="1" dirty="0"/>
          </a:p>
        </p:txBody>
      </p:sp>
      <p:sp>
        <p:nvSpPr>
          <p:cNvPr id="3" name="Content Placeholder 2"/>
          <p:cNvSpPr>
            <a:spLocks noGrp="1"/>
          </p:cNvSpPr>
          <p:nvPr>
            <p:ph idx="1"/>
          </p:nvPr>
        </p:nvSpPr>
        <p:spPr>
          <a:xfrm>
            <a:off x="2589212" y="1466335"/>
            <a:ext cx="8915400" cy="4444887"/>
          </a:xfrm>
        </p:spPr>
        <p:txBody>
          <a:bodyPr>
            <a:noAutofit/>
          </a:bodyPr>
          <a:lstStyle/>
          <a:p>
            <a:r>
              <a:rPr lang="en-JM" sz="2800" dirty="0"/>
              <a:t>With increasing globalization there have been enormous and far-reaching changes in the global organization of capitalism. These changes are the result of the fierce international competitive pressures faced by enterprises operating in the global marketplace. One of the most significant changes has been the dramatic increase in the rate of global merger and acquisition (M&amp;A) activity. Another has been the pronounced tendency of global enterprises to reorganize their operations so that they are transformed into  coordinators of activities performed on their behalf by others. The sub-contracting and outsourcing of operations, particularly the more </a:t>
            </a:r>
            <a:r>
              <a:rPr lang="en-JM" sz="2800" dirty="0" err="1"/>
              <a:t>labor</a:t>
            </a:r>
            <a:r>
              <a:rPr lang="en-JM" sz="2800" dirty="0"/>
              <a:t> intensive ones, enable firms to reduce their  overheads by externalizing the capital and other costs associated with the direct employment of </a:t>
            </a:r>
            <a:r>
              <a:rPr lang="en-JM" sz="2800" dirty="0" err="1"/>
              <a:t>labor</a:t>
            </a:r>
            <a:r>
              <a:rPr lang="en-JM" sz="2800" dirty="0"/>
              <a:t>. Naturally, outsourcing and subcontracting have resulted in the lengthening, indeed the globalization, of supply chains which have accordingly also grown in complexity. Globalization, and the development of global capitalism, has been greatly facilitated by, amongst other things, the reduction or removal of trade barriers, and the drastic weakening of barriers to the global movement of capital. </a:t>
            </a:r>
            <a:r>
              <a:rPr lang="en-JM" sz="2800" dirty="0" err="1"/>
              <a:t>Labor</a:t>
            </a:r>
            <a:r>
              <a:rPr lang="en-JM" sz="2800" dirty="0"/>
              <a:t> market deregulation, reflected in the emasculation of national Industrial Relations Systems (IRSs), has also contributed to increasing and accelerating globalization. </a:t>
            </a:r>
          </a:p>
        </p:txBody>
      </p:sp>
    </p:spTree>
    <p:extLst>
      <p:ext uri="{BB962C8B-B14F-4D97-AF65-F5344CB8AC3E}">
        <p14:creationId xmlns:p14="http://schemas.microsoft.com/office/powerpoint/2010/main" val="908713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b="1" dirty="0" smtClean="0"/>
              <a:t>Contemporary HR Issues </a:t>
            </a:r>
            <a:endParaRPr lang="en-JM" b="1" dirty="0"/>
          </a:p>
        </p:txBody>
      </p:sp>
      <p:sp>
        <p:nvSpPr>
          <p:cNvPr id="3" name="Content Placeholder 2"/>
          <p:cNvSpPr>
            <a:spLocks noGrp="1"/>
          </p:cNvSpPr>
          <p:nvPr>
            <p:ph idx="1"/>
          </p:nvPr>
        </p:nvSpPr>
        <p:spPr>
          <a:xfrm>
            <a:off x="2589212" y="1466335"/>
            <a:ext cx="8915400" cy="4955247"/>
          </a:xfrm>
        </p:spPr>
        <p:txBody>
          <a:bodyPr>
            <a:noAutofit/>
          </a:bodyPr>
          <a:lstStyle/>
          <a:p>
            <a:pPr fontAlgn="base"/>
            <a:r>
              <a:rPr lang="en-JM" sz="2800" b="1" dirty="0">
                <a:solidFill>
                  <a:srgbClr val="000000"/>
                </a:solidFill>
                <a:latin typeface="AdelleBasic-Bold"/>
              </a:rPr>
              <a:t>Technological Advances And Workplace</a:t>
            </a:r>
          </a:p>
          <a:p>
            <a:pPr fontAlgn="base"/>
            <a:r>
              <a:rPr lang="en-JM" sz="2800" dirty="0">
                <a:solidFill>
                  <a:srgbClr val="222222"/>
                </a:solidFill>
                <a:latin typeface="RobotoRegular"/>
              </a:rPr>
              <a:t>The workplace setting is changing because of technology. Telecommuting, telework and remote reporting relationships are becoming the norm rather than an anomaly. Flexible work schedules and arrangements are ways to improve productivity for some employees; however, these types of technology-based changes </a:t>
            </a:r>
            <a:r>
              <a:rPr lang="en-JM" sz="2800" dirty="0" smtClean="0">
                <a:solidFill>
                  <a:srgbClr val="222222"/>
                </a:solidFill>
                <a:latin typeface="RobotoRegular"/>
              </a:rPr>
              <a:t>aren’t for </a:t>
            </a:r>
            <a:r>
              <a:rPr lang="en-JM" sz="2800" dirty="0">
                <a:solidFill>
                  <a:srgbClr val="222222"/>
                </a:solidFill>
                <a:latin typeface="RobotoRegular"/>
              </a:rPr>
              <a:t>all employees. Human resources managers must ensure there is a mutual agreement between the employer and employee for options that include telecommuting. </a:t>
            </a:r>
            <a:endParaRPr lang="en-JM" sz="2800" dirty="0"/>
          </a:p>
        </p:txBody>
      </p:sp>
    </p:spTree>
    <p:extLst>
      <p:ext uri="{BB962C8B-B14F-4D97-AF65-F5344CB8AC3E}">
        <p14:creationId xmlns:p14="http://schemas.microsoft.com/office/powerpoint/2010/main" val="424710364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b="1" dirty="0" smtClean="0"/>
              <a:t>SUCCESSION PLANNING</a:t>
            </a:r>
            <a:endParaRPr lang="en-JM" b="1" dirty="0"/>
          </a:p>
        </p:txBody>
      </p:sp>
      <p:sp>
        <p:nvSpPr>
          <p:cNvPr id="3" name="Content Placeholder 2"/>
          <p:cNvSpPr>
            <a:spLocks noGrp="1"/>
          </p:cNvSpPr>
          <p:nvPr>
            <p:ph idx="1"/>
          </p:nvPr>
        </p:nvSpPr>
        <p:spPr>
          <a:xfrm>
            <a:off x="2589212" y="1721708"/>
            <a:ext cx="8915400" cy="4189514"/>
          </a:xfrm>
        </p:spPr>
        <p:txBody>
          <a:bodyPr>
            <a:noAutofit/>
          </a:bodyPr>
          <a:lstStyle/>
          <a:p>
            <a:r>
              <a:rPr lang="en-JM" sz="2400" dirty="0"/>
              <a:t>A succession plan</a:t>
            </a:r>
            <a:r>
              <a:rPr lang="en-JM" sz="2400" dirty="0" smtClean="0"/>
              <a:t>, </a:t>
            </a:r>
            <a:r>
              <a:rPr lang="en-JM" sz="2400" dirty="0"/>
              <a:t>is a component of good HR planning and management. Succession planning acknowledges that staff will not be with an organization indefinitely and it provides a plan and process for addressing the changes that will occur when they leave. Most succession planning focuses on the most senior manager - the executive director, however, all key positions should be included in the plan. Key positions can be defined as those positions that are crucial for the operations of your organization and, because of skill, seniority and/or experience, will be hard to </a:t>
            </a:r>
            <a:r>
              <a:rPr lang="en-JM" sz="2400" dirty="0" smtClean="0"/>
              <a:t>replace</a:t>
            </a:r>
            <a:r>
              <a:rPr lang="en-JM" sz="2000" dirty="0" smtClean="0"/>
              <a:t>.</a:t>
            </a:r>
            <a:endParaRPr lang="en-JM" sz="2000" dirty="0"/>
          </a:p>
        </p:txBody>
      </p:sp>
    </p:spTree>
    <p:extLst>
      <p:ext uri="{BB962C8B-B14F-4D97-AF65-F5344CB8AC3E}">
        <p14:creationId xmlns:p14="http://schemas.microsoft.com/office/powerpoint/2010/main" val="35018483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b="1" dirty="0" smtClean="0"/>
              <a:t>THE BASIC SYLLABUS</a:t>
            </a:r>
            <a:endParaRPr lang="en-JM" b="1" dirty="0"/>
          </a:p>
        </p:txBody>
      </p:sp>
      <p:sp>
        <p:nvSpPr>
          <p:cNvPr id="3" name="Content Placeholder 2"/>
          <p:cNvSpPr>
            <a:spLocks noGrp="1"/>
          </p:cNvSpPr>
          <p:nvPr>
            <p:ph idx="1"/>
          </p:nvPr>
        </p:nvSpPr>
        <p:spPr/>
        <p:txBody>
          <a:bodyPr>
            <a:noAutofit/>
          </a:bodyPr>
          <a:lstStyle/>
          <a:p>
            <a:r>
              <a:rPr lang="en-JM" sz="2400" dirty="0"/>
              <a:t>1. Analyse labour market trends and appropriate legal requirements which </a:t>
            </a:r>
            <a:r>
              <a:rPr lang="en-JM" sz="2400" dirty="0" smtClean="0"/>
              <a:t>influence workforce </a:t>
            </a:r>
            <a:r>
              <a:rPr lang="en-JM" sz="2400" dirty="0"/>
              <a:t>planning.</a:t>
            </a:r>
          </a:p>
          <a:p>
            <a:r>
              <a:rPr lang="en-JM" sz="2400" dirty="0"/>
              <a:t>2. Determine current and anticipated skills requirements in varying contexts.</a:t>
            </a:r>
          </a:p>
          <a:p>
            <a:r>
              <a:rPr lang="en-JM" sz="2400" dirty="0"/>
              <a:t>3. Apply the appropriate documents and processes which contribute to effective </a:t>
            </a:r>
            <a:r>
              <a:rPr lang="en-JM" sz="2400" dirty="0" smtClean="0"/>
              <a:t>recruitment and </a:t>
            </a:r>
            <a:r>
              <a:rPr lang="en-JM" sz="2400" dirty="0"/>
              <a:t>selection.</a:t>
            </a:r>
          </a:p>
          <a:p>
            <a:r>
              <a:rPr lang="en-JM" sz="2400" dirty="0"/>
              <a:t>4. Evaluate how to manage the human resource life-cycle within the context of a </a:t>
            </a:r>
            <a:r>
              <a:rPr lang="en-JM" sz="2400" dirty="0" smtClean="0"/>
              <a:t>HR strategy</a:t>
            </a:r>
            <a:r>
              <a:rPr lang="en-JM" sz="2400" dirty="0"/>
              <a:t>. </a:t>
            </a:r>
          </a:p>
        </p:txBody>
      </p:sp>
    </p:spTree>
    <p:extLst>
      <p:ext uri="{BB962C8B-B14F-4D97-AF65-F5344CB8AC3E}">
        <p14:creationId xmlns:p14="http://schemas.microsoft.com/office/powerpoint/2010/main" val="25274917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b="1" dirty="0" smtClean="0"/>
              <a:t>PERFORMANCE MANAGEMENT </a:t>
            </a:r>
            <a:endParaRPr lang="en-JM" b="1" dirty="0"/>
          </a:p>
        </p:txBody>
      </p:sp>
      <p:sp>
        <p:nvSpPr>
          <p:cNvPr id="3" name="Content Placeholder 2"/>
          <p:cNvSpPr>
            <a:spLocks noGrp="1"/>
          </p:cNvSpPr>
          <p:nvPr>
            <p:ph idx="1"/>
          </p:nvPr>
        </p:nvSpPr>
        <p:spPr>
          <a:xfrm>
            <a:off x="2589212" y="2133600"/>
            <a:ext cx="8915400" cy="3880022"/>
          </a:xfrm>
        </p:spPr>
        <p:txBody>
          <a:bodyPr>
            <a:noAutofit/>
          </a:bodyPr>
          <a:lstStyle/>
          <a:p>
            <a:r>
              <a:rPr lang="en-JM" sz="2800" dirty="0"/>
              <a:t>There is much more to performance management than the annual performance review meeting. As mentioned in the introduction, performance management is a continuous process of planning, monitoring and reviewing employee performance.</a:t>
            </a:r>
          </a:p>
        </p:txBody>
      </p:sp>
    </p:spTree>
    <p:extLst>
      <p:ext uri="{BB962C8B-B14F-4D97-AF65-F5344CB8AC3E}">
        <p14:creationId xmlns:p14="http://schemas.microsoft.com/office/powerpoint/2010/main" val="33991958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b="1" dirty="0" smtClean="0"/>
              <a:t>PERFORMANCE MANAGEMENT </a:t>
            </a:r>
            <a:endParaRPr lang="en-JM" b="1" dirty="0"/>
          </a:p>
        </p:txBody>
      </p:sp>
      <p:pic>
        <p:nvPicPr>
          <p:cNvPr id="4" name="Content Placeholder 3"/>
          <p:cNvPicPr>
            <a:picLocks noGrp="1" noChangeAspect="1"/>
          </p:cNvPicPr>
          <p:nvPr>
            <p:ph idx="1"/>
          </p:nvPr>
        </p:nvPicPr>
        <p:blipFill>
          <a:blip r:embed="rId2"/>
          <a:stretch>
            <a:fillRect/>
          </a:stretch>
        </p:blipFill>
        <p:spPr>
          <a:xfrm>
            <a:off x="3459892" y="1905000"/>
            <a:ext cx="5642489" cy="3810000"/>
          </a:xfrm>
          <a:prstGeom prst="rect">
            <a:avLst/>
          </a:prstGeom>
        </p:spPr>
      </p:pic>
    </p:spTree>
    <p:extLst>
      <p:ext uri="{BB962C8B-B14F-4D97-AF65-F5344CB8AC3E}">
        <p14:creationId xmlns:p14="http://schemas.microsoft.com/office/powerpoint/2010/main" val="5394022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JM" sz="6000" b="1" dirty="0" smtClean="0"/>
              <a:t>REFERENCES</a:t>
            </a:r>
            <a:endParaRPr lang="en-JM" sz="6000" b="1" dirty="0"/>
          </a:p>
        </p:txBody>
      </p:sp>
      <p:sp>
        <p:nvSpPr>
          <p:cNvPr id="3" name="Content Placeholder 2"/>
          <p:cNvSpPr>
            <a:spLocks noGrp="1"/>
          </p:cNvSpPr>
          <p:nvPr>
            <p:ph idx="1"/>
          </p:nvPr>
        </p:nvSpPr>
        <p:spPr/>
        <p:txBody>
          <a:bodyPr>
            <a:normAutofit/>
          </a:bodyPr>
          <a:lstStyle/>
          <a:p>
            <a:r>
              <a:rPr lang="en-JM" dirty="0">
                <a:solidFill>
                  <a:srgbClr val="666666"/>
                </a:solidFill>
                <a:latin typeface="Times New Roman" panose="02020603050405020304" pitchFamily="18" charset="0"/>
                <a:cs typeface="Times New Roman" panose="02020603050405020304" pitchFamily="18" charset="0"/>
              </a:rPr>
              <a:t>Ernst, E. (2017). </a:t>
            </a:r>
            <a:r>
              <a:rPr lang="en-JM" i="1" dirty="0">
                <a:solidFill>
                  <a:srgbClr val="666666"/>
                </a:solidFill>
                <a:latin typeface="Times New Roman" panose="02020603050405020304" pitchFamily="18" charset="0"/>
                <a:cs typeface="Times New Roman" panose="02020603050405020304" pitchFamily="18" charset="0"/>
              </a:rPr>
              <a:t>EMPLOYMENT FOR SOCIAL JUSTICE AND A FAIR GLOBALIZATION</a:t>
            </a:r>
            <a:r>
              <a:rPr lang="en-JM" dirty="0">
                <a:solidFill>
                  <a:srgbClr val="666666"/>
                </a:solidFill>
                <a:latin typeface="Times New Roman" panose="02020603050405020304" pitchFamily="18" charset="0"/>
                <a:cs typeface="Times New Roman" panose="02020603050405020304" pitchFamily="18" charset="0"/>
              </a:rPr>
              <a:t>. [online] www.ilo.org/trends. </a:t>
            </a:r>
            <a:r>
              <a:rPr lang="en-JM" dirty="0" smtClean="0">
                <a:solidFill>
                  <a:srgbClr val="666666"/>
                </a:solidFill>
                <a:latin typeface="Times New Roman" panose="02020603050405020304" pitchFamily="18" charset="0"/>
                <a:cs typeface="Times New Roman" panose="02020603050405020304" pitchFamily="18" charset="0"/>
              </a:rPr>
              <a:t>[</a:t>
            </a:r>
            <a:r>
              <a:rPr lang="en-JM" dirty="0">
                <a:solidFill>
                  <a:srgbClr val="666666"/>
                </a:solidFill>
                <a:latin typeface="Times New Roman" panose="02020603050405020304" pitchFamily="18" charset="0"/>
                <a:cs typeface="Times New Roman" panose="02020603050405020304" pitchFamily="18" charset="0"/>
              </a:rPr>
              <a:t>Accessed </a:t>
            </a:r>
            <a:r>
              <a:rPr lang="en-JM" dirty="0" smtClean="0">
                <a:solidFill>
                  <a:srgbClr val="666666"/>
                </a:solidFill>
                <a:latin typeface="Times New Roman" panose="02020603050405020304" pitchFamily="18" charset="0"/>
                <a:cs typeface="Times New Roman" panose="02020603050405020304" pitchFamily="18" charset="0"/>
              </a:rPr>
              <a:t>17 </a:t>
            </a:r>
            <a:r>
              <a:rPr lang="en-JM" dirty="0">
                <a:solidFill>
                  <a:srgbClr val="666666"/>
                </a:solidFill>
                <a:latin typeface="Times New Roman" panose="02020603050405020304" pitchFamily="18" charset="0"/>
                <a:cs typeface="Times New Roman" panose="02020603050405020304" pitchFamily="18" charset="0"/>
              </a:rPr>
              <a:t>Sep. 2017</a:t>
            </a:r>
            <a:r>
              <a:rPr lang="en-JM" dirty="0" smtClean="0">
                <a:solidFill>
                  <a:srgbClr val="666666"/>
                </a:solidFill>
                <a:latin typeface="Times New Roman" panose="02020603050405020304" pitchFamily="18" charset="0"/>
                <a:cs typeface="Times New Roman" panose="02020603050405020304" pitchFamily="18" charset="0"/>
              </a:rPr>
              <a:t>].</a:t>
            </a:r>
          </a:p>
          <a:p>
            <a:r>
              <a:rPr lang="en-JM" dirty="0" smtClean="0">
                <a:solidFill>
                  <a:srgbClr val="666666"/>
                </a:solidFill>
                <a:latin typeface="Times New Roman" panose="02020603050405020304" pitchFamily="18" charset="0"/>
                <a:cs typeface="Times New Roman" panose="02020603050405020304" pitchFamily="18" charset="0"/>
              </a:rPr>
              <a:t>worldbank.org</a:t>
            </a:r>
            <a:r>
              <a:rPr lang="en-JM" dirty="0">
                <a:solidFill>
                  <a:srgbClr val="666666"/>
                </a:solidFill>
                <a:latin typeface="Times New Roman" panose="02020603050405020304" pitchFamily="18" charset="0"/>
                <a:cs typeface="Times New Roman" panose="02020603050405020304" pitchFamily="18" charset="0"/>
              </a:rPr>
              <a:t>. (2017</a:t>
            </a:r>
            <a:r>
              <a:rPr lang="en-JM" dirty="0" smtClean="0">
                <a:solidFill>
                  <a:srgbClr val="666666"/>
                </a:solidFill>
                <a:latin typeface="Times New Roman" panose="02020603050405020304" pitchFamily="18" charset="0"/>
                <a:cs typeface="Times New Roman" panose="02020603050405020304" pitchFamily="18" charset="0"/>
              </a:rPr>
              <a:t>). http</a:t>
            </a:r>
            <a:r>
              <a:rPr lang="en-JM" dirty="0">
                <a:solidFill>
                  <a:srgbClr val="666666"/>
                </a:solidFill>
                <a:latin typeface="Times New Roman" panose="02020603050405020304" pitchFamily="18" charset="0"/>
                <a:cs typeface="Times New Roman" panose="02020603050405020304" pitchFamily="18" charset="0"/>
              </a:rPr>
              <a:t>://siteresources.worldbank.org/ECAEXT/Resources/.../chaw_073-116_ch02.pdf [Accessed 17 Sep. 2017].</a:t>
            </a:r>
            <a:endParaRPr lang="en-JM" dirty="0" smtClean="0">
              <a:solidFill>
                <a:srgbClr val="666666"/>
              </a:solidFill>
              <a:latin typeface="Times New Roman" panose="02020603050405020304" pitchFamily="18" charset="0"/>
              <a:cs typeface="Times New Roman" panose="02020603050405020304" pitchFamily="18" charset="0"/>
            </a:endParaRPr>
          </a:p>
          <a:p>
            <a:r>
              <a:rPr lang="en-JM" dirty="0" smtClean="0">
                <a:latin typeface="Times New Roman" panose="02020603050405020304" pitchFamily="18" charset="0"/>
                <a:cs typeface="Times New Roman" panose="02020603050405020304" pitchFamily="18" charset="0"/>
              </a:rPr>
              <a:t>GJINOVCI</a:t>
            </a:r>
            <a:r>
              <a:rPr lang="en-JM" dirty="0">
                <a:latin typeface="Times New Roman" panose="02020603050405020304" pitchFamily="18" charset="0"/>
                <a:cs typeface="Times New Roman" panose="02020603050405020304" pitchFamily="18" charset="0"/>
              </a:rPr>
              <a:t>, A. (2017). Perspective on Human Resources as a Result of Economic Changes. EUROPEAN ACADEMIC RESEARCH, [online] 1(6). Available at: </a:t>
            </a:r>
            <a:r>
              <a:rPr lang="en-JM" dirty="0">
                <a:latin typeface="Times New Roman" panose="02020603050405020304" pitchFamily="18" charset="0"/>
                <a:cs typeface="Times New Roman" panose="02020603050405020304" pitchFamily="18" charset="0"/>
                <a:hlinkClick r:id="rId2"/>
              </a:rPr>
              <a:t>http://www.euacademic.org</a:t>
            </a:r>
            <a:r>
              <a:rPr lang="en-JM" dirty="0" smtClean="0">
                <a:latin typeface="Times New Roman" panose="02020603050405020304" pitchFamily="18" charset="0"/>
                <a:cs typeface="Times New Roman" panose="02020603050405020304" pitchFamily="18" charset="0"/>
              </a:rPr>
              <a:t>.</a:t>
            </a:r>
          </a:p>
          <a:p>
            <a:r>
              <a:rPr lang="en-JM" dirty="0">
                <a:latin typeface="Times New Roman" panose="02020603050405020304" pitchFamily="18" charset="0"/>
                <a:cs typeface="Times New Roman" panose="02020603050405020304" pitchFamily="18" charset="0"/>
              </a:rPr>
              <a:t> </a:t>
            </a:r>
            <a:r>
              <a:rPr lang="en-JM" dirty="0" smtClean="0">
                <a:latin typeface="Times New Roman" panose="02020603050405020304" pitchFamily="18" charset="0"/>
                <a:cs typeface="Times New Roman" panose="02020603050405020304" pitchFamily="18" charset="0"/>
              </a:rPr>
              <a:t>Myrtle</a:t>
            </a:r>
            <a:r>
              <a:rPr lang="en-JM" dirty="0">
                <a:latin typeface="Times New Roman" panose="02020603050405020304" pitchFamily="18" charset="0"/>
                <a:cs typeface="Times New Roman" panose="02020603050405020304" pitchFamily="18" charset="0"/>
              </a:rPr>
              <a:t>,, R. (2017). Emerging trends in Human Resources Management. [online] USC University of Southern </a:t>
            </a:r>
            <a:r>
              <a:rPr lang="en-JM" dirty="0" smtClean="0">
                <a:latin typeface="Times New Roman" panose="02020603050405020304" pitchFamily="18" charset="0"/>
                <a:cs typeface="Times New Roman" panose="02020603050405020304" pitchFamily="18" charset="0"/>
              </a:rPr>
              <a:t>California. </a:t>
            </a:r>
            <a:r>
              <a:rPr lang="en-JM" dirty="0">
                <a:latin typeface="Times New Roman" panose="02020603050405020304" pitchFamily="18" charset="0"/>
                <a:cs typeface="Times New Roman" panose="02020603050405020304" pitchFamily="18" charset="0"/>
              </a:rPr>
              <a:t>Available at: http://www.nacs.gov.tw/NcsiWebFileDocuments/69b9ec3510e3d7b5d8768a2cc6d2fd93.pdf [Accessed 18 Sep. 2017].</a:t>
            </a:r>
          </a:p>
        </p:txBody>
      </p:sp>
    </p:spTree>
    <p:extLst>
      <p:ext uri="{BB962C8B-B14F-4D97-AF65-F5344CB8AC3E}">
        <p14:creationId xmlns:p14="http://schemas.microsoft.com/office/powerpoint/2010/main" val="36475033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JM" sz="6000" b="1" dirty="0" smtClean="0"/>
              <a:t>REFERENCES</a:t>
            </a:r>
            <a:endParaRPr lang="en-JM" sz="6000" b="1" dirty="0"/>
          </a:p>
        </p:txBody>
      </p:sp>
      <p:sp>
        <p:nvSpPr>
          <p:cNvPr id="3" name="Content Placeholder 2"/>
          <p:cNvSpPr>
            <a:spLocks noGrp="1"/>
          </p:cNvSpPr>
          <p:nvPr>
            <p:ph idx="1"/>
          </p:nvPr>
        </p:nvSpPr>
        <p:spPr/>
        <p:txBody>
          <a:bodyPr>
            <a:normAutofit lnSpcReduction="10000"/>
          </a:bodyPr>
          <a:lstStyle/>
          <a:p>
            <a:r>
              <a:rPr lang="en-JM" dirty="0" err="1"/>
              <a:t>BusinessBlogs</a:t>
            </a:r>
            <a:r>
              <a:rPr lang="en-JM" dirty="0"/>
              <a:t> Hub. (2017). Workforce Planning – Balancing Demand and Supply. [online] Available at: https://www.businessblogshub.com/2012/10/workforce-planning-balancing-demand-and-supply/ [Accessed 18 Sep. 2017</a:t>
            </a:r>
            <a:r>
              <a:rPr lang="en-JM" dirty="0" smtClean="0"/>
              <a:t>].</a:t>
            </a:r>
          </a:p>
          <a:p>
            <a:r>
              <a:rPr lang="en-JM" dirty="0"/>
              <a:t>Human Resources Management and the Law. [online] Available at: https://www.inc.com/encyclopedia/human-resources-management-and-the-law.html [Accessed 18 Sep. 2017</a:t>
            </a:r>
            <a:r>
              <a:rPr lang="en-JM" dirty="0" smtClean="0"/>
              <a:t>].</a:t>
            </a:r>
          </a:p>
          <a:p>
            <a:r>
              <a:rPr lang="en-JM" dirty="0"/>
              <a:t>Jtug.info. (2017). Jamaica Trade Union - Labour Laws. [online] Available at: http://www.jtug.info/labour-laws.html [Accessed 18 Sep. 2017].</a:t>
            </a:r>
            <a:endParaRPr lang="en-JM" dirty="0" smtClean="0"/>
          </a:p>
          <a:p>
            <a:r>
              <a:rPr lang="en-JM" dirty="0"/>
              <a:t>Smallbusiness.chron.com. (2017). Contemporary Issues Faced by Human Resource Managers Today. [online] Available at: http://smallbusiness.chron.com/contemporary-issues-faced-human-resource-managers-today-1875.html [Accessed 18 Sep. 2017].</a:t>
            </a:r>
          </a:p>
        </p:txBody>
      </p:sp>
    </p:spTree>
    <p:extLst>
      <p:ext uri="{BB962C8B-B14F-4D97-AF65-F5344CB8AC3E}">
        <p14:creationId xmlns:p14="http://schemas.microsoft.com/office/powerpoint/2010/main" val="17173694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JM" sz="6000" b="1" dirty="0" smtClean="0"/>
              <a:t>REFERENCES</a:t>
            </a:r>
            <a:endParaRPr lang="en-JM" sz="6000" b="1" dirty="0"/>
          </a:p>
        </p:txBody>
      </p:sp>
      <p:sp>
        <p:nvSpPr>
          <p:cNvPr id="3" name="Content Placeholder 2"/>
          <p:cNvSpPr>
            <a:spLocks noGrp="1"/>
          </p:cNvSpPr>
          <p:nvPr>
            <p:ph idx="1"/>
          </p:nvPr>
        </p:nvSpPr>
        <p:spPr/>
        <p:txBody>
          <a:bodyPr>
            <a:normAutofit/>
          </a:bodyPr>
          <a:lstStyle/>
          <a:p>
            <a:r>
              <a:rPr lang="en-JM" dirty="0"/>
              <a:t>www.oecd.org. (2017). The Well-being of Nations. [online] Available at: http://www.oecd.org/site/worldforum/33703702.pdf [Accessed 18 Sep. 2017</a:t>
            </a:r>
            <a:r>
              <a:rPr lang="en-JM" dirty="0" smtClean="0"/>
              <a:t>].</a:t>
            </a:r>
          </a:p>
          <a:p>
            <a:r>
              <a:rPr lang="en-JM" dirty="0"/>
              <a:t>What is HR's role in ethics?. [online] Hrmagazine.co.uk. Available at: http://www.hrmagazine.co.uk/article-details/what-is-hrs-role-in-ethics-1 [Accessed 18 Sep. 2017</a:t>
            </a:r>
            <a:r>
              <a:rPr lang="en-JM" dirty="0" smtClean="0"/>
              <a:t>].</a:t>
            </a:r>
          </a:p>
          <a:p>
            <a:r>
              <a:rPr lang="en-JM" dirty="0" err="1"/>
              <a:t>Hoq</a:t>
            </a:r>
            <a:r>
              <a:rPr lang="en-JM" dirty="0"/>
              <a:t>, M. (2009). The Effect of Globalization, </a:t>
            </a:r>
            <a:r>
              <a:rPr lang="en-JM" dirty="0" err="1"/>
              <a:t>Labor</a:t>
            </a:r>
            <a:r>
              <a:rPr lang="en-JM" dirty="0"/>
              <a:t> </a:t>
            </a:r>
            <a:r>
              <a:rPr lang="en-JM" dirty="0" err="1"/>
              <a:t>Fexibilization</a:t>
            </a:r>
            <a:r>
              <a:rPr lang="en-JM" dirty="0"/>
              <a:t> and National Industrial Relations Systems on Human Resource Management. International Business and Research, [online] 2.(No. 4), pp.36-37. Available at: http://www.ccsenet.org/journa [Accessed 18 Sep. 2017</a:t>
            </a:r>
            <a:r>
              <a:rPr lang="en-JM" dirty="0" smtClean="0"/>
              <a:t>].</a:t>
            </a:r>
          </a:p>
          <a:p>
            <a:r>
              <a:rPr lang="en-JM" dirty="0"/>
              <a:t>"Succession Planning | HR Planning | HR Toolkit | </a:t>
            </a:r>
            <a:r>
              <a:rPr lang="en-JM" dirty="0" err="1"/>
              <a:t>Hrcouncil.Ca</a:t>
            </a:r>
            <a:r>
              <a:rPr lang="en-JM" dirty="0"/>
              <a:t>." Hrcouncil.ca. </a:t>
            </a:r>
            <a:r>
              <a:rPr lang="en-JM" dirty="0" err="1"/>
              <a:t>N.p</a:t>
            </a:r>
            <a:r>
              <a:rPr lang="en-JM" dirty="0"/>
              <a:t>., 2017. Web. 20 Sept. 2017.</a:t>
            </a:r>
          </a:p>
          <a:p>
            <a:endParaRPr lang="en-JM" dirty="0"/>
          </a:p>
        </p:txBody>
      </p:sp>
    </p:spTree>
    <p:extLst>
      <p:ext uri="{BB962C8B-B14F-4D97-AF65-F5344CB8AC3E}">
        <p14:creationId xmlns:p14="http://schemas.microsoft.com/office/powerpoint/2010/main" val="19969286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JM" sz="6000" b="1" dirty="0" smtClean="0"/>
              <a:t>REFERENCES</a:t>
            </a:r>
            <a:endParaRPr lang="en-JM" sz="6000" b="1" dirty="0"/>
          </a:p>
        </p:txBody>
      </p:sp>
      <p:sp>
        <p:nvSpPr>
          <p:cNvPr id="3" name="Content Placeholder 2"/>
          <p:cNvSpPr>
            <a:spLocks noGrp="1"/>
          </p:cNvSpPr>
          <p:nvPr>
            <p:ph idx="1"/>
          </p:nvPr>
        </p:nvSpPr>
        <p:spPr/>
        <p:txBody>
          <a:bodyPr>
            <a:normAutofit/>
          </a:bodyPr>
          <a:lstStyle/>
          <a:p>
            <a:r>
              <a:rPr lang="en-JM" dirty="0"/>
              <a:t>"Performance Management | Keeping The Right People | HR Toolkit | </a:t>
            </a:r>
            <a:r>
              <a:rPr lang="en-JM" dirty="0" err="1"/>
              <a:t>Hrcouncil.Ca</a:t>
            </a:r>
            <a:r>
              <a:rPr lang="en-JM" dirty="0"/>
              <a:t>." Hrcouncil.ca. </a:t>
            </a:r>
            <a:r>
              <a:rPr lang="en-JM" dirty="0" err="1"/>
              <a:t>N.p</a:t>
            </a:r>
            <a:r>
              <a:rPr lang="en-JM" dirty="0"/>
              <a:t>., 2017. Web. 20 Sept. 2017.</a:t>
            </a:r>
            <a:endParaRPr lang="en-JM" dirty="0"/>
          </a:p>
        </p:txBody>
      </p:sp>
    </p:spTree>
    <p:extLst>
      <p:ext uri="{BB962C8B-B14F-4D97-AF65-F5344CB8AC3E}">
        <p14:creationId xmlns:p14="http://schemas.microsoft.com/office/powerpoint/2010/main" val="3715377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JM" b="1" dirty="0" smtClean="0"/>
              <a:t>LEARNING OUTCOMES</a:t>
            </a:r>
            <a:endParaRPr lang="en-JM" b="1" dirty="0"/>
          </a:p>
        </p:txBody>
      </p:sp>
      <p:sp>
        <p:nvSpPr>
          <p:cNvPr id="3" name="Content Placeholder 2"/>
          <p:cNvSpPr>
            <a:spLocks noGrp="1"/>
          </p:cNvSpPr>
          <p:nvPr>
            <p:ph idx="1"/>
          </p:nvPr>
        </p:nvSpPr>
        <p:spPr>
          <a:xfrm>
            <a:off x="2589212" y="2133599"/>
            <a:ext cx="8915400" cy="4316628"/>
          </a:xfrm>
        </p:spPr>
        <p:txBody>
          <a:bodyPr>
            <a:normAutofit fontScale="85000" lnSpcReduction="20000"/>
          </a:bodyPr>
          <a:lstStyle/>
          <a:p>
            <a:r>
              <a:rPr lang="en-JM" b="1" dirty="0"/>
              <a:t>Analyse labour market trends and appropriate legal requirements which influence </a:t>
            </a:r>
            <a:r>
              <a:rPr lang="en-JM" b="1" dirty="0" smtClean="0"/>
              <a:t>workforce planning.</a:t>
            </a:r>
          </a:p>
          <a:p>
            <a:endParaRPr lang="en-JM" b="1" dirty="0" smtClean="0"/>
          </a:p>
          <a:p>
            <a:endParaRPr lang="en-JM" b="1" dirty="0"/>
          </a:p>
          <a:p>
            <a:endParaRPr lang="en-JM" b="1" dirty="0" smtClean="0"/>
          </a:p>
          <a:p>
            <a:endParaRPr lang="en-JM" b="1" dirty="0"/>
          </a:p>
          <a:p>
            <a:endParaRPr lang="en-JM" b="1" dirty="0" smtClean="0"/>
          </a:p>
          <a:p>
            <a:endParaRPr lang="en-JM" b="1" dirty="0" smtClean="0"/>
          </a:p>
          <a:p>
            <a:r>
              <a:rPr lang="en-JM" b="1" dirty="0" smtClean="0"/>
              <a:t>P2: Analyse the different types of legal requirements and organisation must take into account when workforce planning.</a:t>
            </a:r>
          </a:p>
          <a:p>
            <a:r>
              <a:rPr lang="en-JM" b="1" dirty="0" smtClean="0"/>
              <a:t>M1: Analyse the influences of labour market trends and legal requirements on the workforce planning of a specific organisation.</a:t>
            </a:r>
          </a:p>
          <a:p>
            <a:r>
              <a:rPr lang="en-JM" b="1" dirty="0" smtClean="0"/>
              <a:t>D1: Critically evaluate the impact of labour market trends and skills requirements on workforce planning and make appropriate recommendations for effective response to supply and demand forecast, succession planning and performance management.</a:t>
            </a:r>
            <a:endParaRPr lang="en-JM" b="1" dirty="0"/>
          </a:p>
        </p:txBody>
      </p:sp>
      <p:pic>
        <p:nvPicPr>
          <p:cNvPr id="5" name="Picture 4"/>
          <p:cNvPicPr>
            <a:picLocks noChangeAspect="1"/>
          </p:cNvPicPr>
          <p:nvPr/>
        </p:nvPicPr>
        <p:blipFill>
          <a:blip r:embed="rId2"/>
          <a:stretch>
            <a:fillRect/>
          </a:stretch>
        </p:blipFill>
        <p:spPr>
          <a:xfrm>
            <a:off x="5338118" y="2418263"/>
            <a:ext cx="2211087" cy="1843963"/>
          </a:xfrm>
          <a:prstGeom prst="rect">
            <a:avLst/>
          </a:prstGeom>
        </p:spPr>
      </p:pic>
    </p:spTree>
    <p:extLst>
      <p:ext uri="{BB962C8B-B14F-4D97-AF65-F5344CB8AC3E}">
        <p14:creationId xmlns:p14="http://schemas.microsoft.com/office/powerpoint/2010/main" val="2631848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JM" sz="6000" b="1" dirty="0" smtClean="0"/>
              <a:t>OVERVIEW</a:t>
            </a:r>
            <a:endParaRPr lang="en-JM" sz="6000" b="1" dirty="0"/>
          </a:p>
        </p:txBody>
      </p:sp>
      <p:sp>
        <p:nvSpPr>
          <p:cNvPr id="3" name="Content Placeholder 2"/>
          <p:cNvSpPr>
            <a:spLocks noGrp="1"/>
          </p:cNvSpPr>
          <p:nvPr>
            <p:ph idx="1"/>
          </p:nvPr>
        </p:nvSpPr>
        <p:spPr/>
        <p:txBody>
          <a:bodyPr>
            <a:noAutofit/>
          </a:bodyPr>
          <a:lstStyle/>
          <a:p>
            <a:r>
              <a:rPr lang="en-JM" sz="3200" dirty="0">
                <a:latin typeface="Times New Roman" panose="02020603050405020304" pitchFamily="18" charset="0"/>
                <a:cs typeface="Times New Roman" panose="02020603050405020304" pitchFamily="18" charset="0"/>
              </a:rPr>
              <a:t>Understanding labour market trends is key to de-signing effective policies for job creation. Global and regional employment estimates and projections trace the potential of different regions in the world to absorb an ever growing global labour force. Un-employment rates by age group and sex allow the identification of vulnerable groups most in need of support. </a:t>
            </a:r>
          </a:p>
        </p:txBody>
      </p:sp>
    </p:spTree>
    <p:extLst>
      <p:ext uri="{BB962C8B-B14F-4D97-AF65-F5344CB8AC3E}">
        <p14:creationId xmlns:p14="http://schemas.microsoft.com/office/powerpoint/2010/main" val="956688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b="1" dirty="0" smtClean="0"/>
              <a:t>Demographics and </a:t>
            </a:r>
            <a:r>
              <a:rPr lang="en-US" sz="4400" b="1" dirty="0" err="1" smtClean="0"/>
              <a:t>Labour</a:t>
            </a:r>
            <a:r>
              <a:rPr lang="en-US" sz="4400" b="1" dirty="0" smtClean="0"/>
              <a:t> Market Trends</a:t>
            </a:r>
            <a:endParaRPr lang="en-JM" sz="4400" b="1" dirty="0"/>
          </a:p>
        </p:txBody>
      </p:sp>
      <p:sp>
        <p:nvSpPr>
          <p:cNvPr id="3" name="Content Placeholder 2"/>
          <p:cNvSpPr>
            <a:spLocks noGrp="1"/>
          </p:cNvSpPr>
          <p:nvPr>
            <p:ph idx="1"/>
          </p:nvPr>
        </p:nvSpPr>
        <p:spPr>
          <a:xfrm>
            <a:off x="2743200" y="2098964"/>
            <a:ext cx="8761412" cy="4125191"/>
          </a:xfrm>
        </p:spPr>
        <p:txBody>
          <a:bodyPr>
            <a:noAutofit/>
          </a:bodyPr>
          <a:lstStyle/>
          <a:p>
            <a:r>
              <a:rPr lang="en-JM" sz="2800" dirty="0"/>
              <a:t>Demographics is the collection of data regarding a specific population. Demographic trends can have direct implications for </a:t>
            </a:r>
            <a:r>
              <a:rPr lang="en-JM" sz="2800" dirty="0" smtClean="0"/>
              <a:t>labour </a:t>
            </a:r>
            <a:r>
              <a:rPr lang="en-JM" sz="2800" dirty="0"/>
              <a:t>markets through three primary channels: </a:t>
            </a:r>
            <a:r>
              <a:rPr lang="en-JM" sz="2800" dirty="0" smtClean="0"/>
              <a:t>labour </a:t>
            </a:r>
            <a:r>
              <a:rPr lang="en-JM" sz="2800" dirty="0"/>
              <a:t>supply, </a:t>
            </a:r>
            <a:r>
              <a:rPr lang="en-JM" sz="2800" dirty="0" smtClean="0"/>
              <a:t>labour </a:t>
            </a:r>
            <a:r>
              <a:rPr lang="en-JM" sz="2800" dirty="0"/>
              <a:t>productivity, and </a:t>
            </a:r>
            <a:r>
              <a:rPr lang="en-JM" sz="2800" dirty="0" smtClean="0"/>
              <a:t>labour </a:t>
            </a:r>
            <a:r>
              <a:rPr lang="en-JM" sz="2800" dirty="0"/>
              <a:t>demand (because of shifts in the structure of aggregate demand). </a:t>
            </a:r>
          </a:p>
        </p:txBody>
      </p:sp>
    </p:spTree>
    <p:extLst>
      <p:ext uri="{BB962C8B-B14F-4D97-AF65-F5344CB8AC3E}">
        <p14:creationId xmlns:p14="http://schemas.microsoft.com/office/powerpoint/2010/main" val="1450165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b="1" dirty="0" smtClean="0"/>
              <a:t>Demographics and </a:t>
            </a:r>
            <a:r>
              <a:rPr lang="en-US" sz="4400" b="1" dirty="0" err="1" smtClean="0"/>
              <a:t>Labour</a:t>
            </a:r>
            <a:r>
              <a:rPr lang="en-US" sz="4400" b="1" dirty="0" smtClean="0"/>
              <a:t> Market Trends</a:t>
            </a:r>
            <a:endParaRPr lang="en-JM" sz="4400" b="1" dirty="0"/>
          </a:p>
        </p:txBody>
      </p:sp>
      <p:sp>
        <p:nvSpPr>
          <p:cNvPr id="3" name="Content Placeholder 2"/>
          <p:cNvSpPr>
            <a:spLocks noGrp="1"/>
          </p:cNvSpPr>
          <p:nvPr>
            <p:ph idx="1"/>
          </p:nvPr>
        </p:nvSpPr>
        <p:spPr>
          <a:xfrm>
            <a:off x="2743200" y="2098964"/>
            <a:ext cx="8761412" cy="3519241"/>
          </a:xfrm>
        </p:spPr>
        <p:txBody>
          <a:bodyPr>
            <a:noAutofit/>
          </a:bodyPr>
          <a:lstStyle/>
          <a:p>
            <a:r>
              <a:rPr lang="en-JM" sz="2800" dirty="0" smtClean="0">
                <a:latin typeface="Times New Roman" panose="02020603050405020304" pitchFamily="18" charset="0"/>
                <a:cs typeface="Times New Roman" panose="02020603050405020304" pitchFamily="18" charset="0"/>
              </a:rPr>
              <a:t>The </a:t>
            </a:r>
            <a:r>
              <a:rPr lang="en-JM" sz="2800" dirty="0">
                <a:latin typeface="Times New Roman" panose="02020603050405020304" pitchFamily="18" charset="0"/>
                <a:cs typeface="Times New Roman" panose="02020603050405020304" pitchFamily="18" charset="0"/>
              </a:rPr>
              <a:t>conventional wisdom is that aging societies will face difficult economic and social challenges because of what will inevitably happen in the </a:t>
            </a:r>
            <a:r>
              <a:rPr lang="en-JM" sz="2800" dirty="0" smtClean="0">
                <a:latin typeface="Times New Roman" panose="02020603050405020304" pitchFamily="18" charset="0"/>
                <a:cs typeface="Times New Roman" panose="02020603050405020304" pitchFamily="18" charset="0"/>
              </a:rPr>
              <a:t>labour </a:t>
            </a:r>
            <a:r>
              <a:rPr lang="en-JM" sz="2800" dirty="0">
                <a:latin typeface="Times New Roman" panose="02020603050405020304" pitchFamily="18" charset="0"/>
                <a:cs typeface="Times New Roman" panose="02020603050405020304" pitchFamily="18" charset="0"/>
              </a:rPr>
              <a:t>market—that is, output will be reduced because the </a:t>
            </a:r>
            <a:r>
              <a:rPr lang="en-JM" sz="2800" dirty="0" smtClean="0">
                <a:latin typeface="Times New Roman" panose="02020603050405020304" pitchFamily="18" charset="0"/>
                <a:cs typeface="Times New Roman" panose="02020603050405020304" pitchFamily="18" charset="0"/>
              </a:rPr>
              <a:t>labour </a:t>
            </a:r>
            <a:r>
              <a:rPr lang="en-JM" sz="2800" dirty="0">
                <a:latin typeface="Times New Roman" panose="02020603050405020304" pitchFamily="18" charset="0"/>
                <a:cs typeface="Times New Roman" panose="02020603050405020304" pitchFamily="18" charset="0"/>
              </a:rPr>
              <a:t>force will shrink as large numbers of workers retire and because older workforces cannot </a:t>
            </a:r>
            <a:r>
              <a:rPr lang="en-JM" sz="2800" dirty="0" smtClean="0">
                <a:latin typeface="Times New Roman" panose="02020603050405020304" pitchFamily="18" charset="0"/>
                <a:cs typeface="Times New Roman" panose="02020603050405020304" pitchFamily="18" charset="0"/>
              </a:rPr>
              <a:t>produce </a:t>
            </a:r>
            <a:r>
              <a:rPr lang="en-JM" sz="2800" dirty="0">
                <a:latin typeface="Times New Roman" panose="02020603050405020304" pitchFamily="18" charset="0"/>
                <a:cs typeface="Times New Roman" panose="02020603050405020304" pitchFamily="18" charset="0"/>
              </a:rPr>
              <a:t>at the level of younger ones. </a:t>
            </a:r>
          </a:p>
        </p:txBody>
      </p:sp>
    </p:spTree>
    <p:extLst>
      <p:ext uri="{BB962C8B-B14F-4D97-AF65-F5344CB8AC3E}">
        <p14:creationId xmlns:p14="http://schemas.microsoft.com/office/powerpoint/2010/main" val="764113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JM" sz="4400" b="1" dirty="0" smtClean="0"/>
              <a:t>Labour Market and Changing Economic </a:t>
            </a:r>
            <a:r>
              <a:rPr lang="en-JM" sz="4400" b="1" dirty="0"/>
              <a:t>T</a:t>
            </a:r>
            <a:r>
              <a:rPr lang="en-JM" sz="4400" b="1" dirty="0" smtClean="0"/>
              <a:t>rends </a:t>
            </a:r>
            <a:endParaRPr lang="en-JM" sz="4400" b="1" dirty="0"/>
          </a:p>
        </p:txBody>
      </p:sp>
      <p:sp>
        <p:nvSpPr>
          <p:cNvPr id="3" name="Content Placeholder 2"/>
          <p:cNvSpPr>
            <a:spLocks noGrp="1"/>
          </p:cNvSpPr>
          <p:nvPr>
            <p:ph idx="1"/>
          </p:nvPr>
        </p:nvSpPr>
        <p:spPr>
          <a:xfrm>
            <a:off x="2589212" y="1905000"/>
            <a:ext cx="8915400" cy="4402282"/>
          </a:xfrm>
        </p:spPr>
        <p:txBody>
          <a:bodyPr>
            <a:noAutofit/>
          </a:bodyPr>
          <a:lstStyle/>
          <a:p>
            <a:r>
              <a:rPr lang="en-JM" sz="2800" dirty="0" smtClean="0">
                <a:solidFill>
                  <a:srgbClr val="000000"/>
                </a:solidFill>
                <a:latin typeface="Times New Roman" panose="02020603050405020304" pitchFamily="18" charset="0"/>
                <a:cs typeface="Times New Roman" panose="02020603050405020304" pitchFamily="18" charset="0"/>
              </a:rPr>
              <a:t>Organizations </a:t>
            </a:r>
            <a:r>
              <a:rPr lang="en-JM" sz="2800" dirty="0">
                <a:solidFill>
                  <a:srgbClr val="000000"/>
                </a:solidFill>
                <a:latin typeface="Times New Roman" panose="02020603050405020304" pitchFamily="18" charset="0"/>
                <a:cs typeface="Times New Roman" panose="02020603050405020304" pitchFamily="18" charset="0"/>
              </a:rPr>
              <a:t>which operate in a</a:t>
            </a:r>
            <a:r>
              <a:rPr lang="en-JM" sz="2800" dirty="0" smtClean="0">
                <a:solidFill>
                  <a:srgbClr val="000000"/>
                </a:solidFill>
                <a:latin typeface="Times New Roman" panose="02020603050405020304" pitchFamily="18" charset="0"/>
                <a:cs typeface="Times New Roman" panose="02020603050405020304" pitchFamily="18" charset="0"/>
              </a:rPr>
              <a:t>  </a:t>
            </a:r>
            <a:r>
              <a:rPr lang="en-JM" sz="2800" dirty="0">
                <a:solidFill>
                  <a:srgbClr val="000000"/>
                </a:solidFill>
                <a:latin typeface="Times New Roman" panose="02020603050405020304" pitchFamily="18" charset="0"/>
                <a:cs typeface="Times New Roman" panose="02020603050405020304" pitchFamily="18" charset="0"/>
              </a:rPr>
              <a:t>market, management is faced with problems of economic and non-economic nature, which are a result  of  the  long  transition  period.  As  a  result  of  changes, economic elements  were  defined  and  clarified  even  more as  to the  role  and importance  of  human  resources  in  the  new  organizational  mentality. From that time and until now human resources have been and are the focus of many researchers. </a:t>
            </a:r>
          </a:p>
        </p:txBody>
      </p:sp>
    </p:spTree>
    <p:extLst>
      <p:ext uri="{BB962C8B-B14F-4D97-AF65-F5344CB8AC3E}">
        <p14:creationId xmlns:p14="http://schemas.microsoft.com/office/powerpoint/2010/main" val="3174414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JM" sz="4400" b="1" dirty="0" smtClean="0"/>
              <a:t>Labour Market and Changing Economic </a:t>
            </a:r>
            <a:r>
              <a:rPr lang="en-JM" sz="4400" b="1" dirty="0"/>
              <a:t>T</a:t>
            </a:r>
            <a:r>
              <a:rPr lang="en-JM" sz="4400" b="1" dirty="0" smtClean="0"/>
              <a:t>rends </a:t>
            </a:r>
            <a:endParaRPr lang="en-JM" sz="4400" b="1" dirty="0"/>
          </a:p>
        </p:txBody>
      </p:sp>
      <p:sp>
        <p:nvSpPr>
          <p:cNvPr id="3" name="Content Placeholder 2"/>
          <p:cNvSpPr>
            <a:spLocks noGrp="1"/>
          </p:cNvSpPr>
          <p:nvPr>
            <p:ph idx="1"/>
          </p:nvPr>
        </p:nvSpPr>
        <p:spPr>
          <a:xfrm>
            <a:off x="2589212" y="1905000"/>
            <a:ext cx="8915400" cy="4402282"/>
          </a:xfrm>
        </p:spPr>
        <p:txBody>
          <a:bodyPr>
            <a:noAutofit/>
          </a:bodyPr>
          <a:lstStyle/>
          <a:p>
            <a:r>
              <a:rPr lang="en-JM" sz="2800" dirty="0">
                <a:solidFill>
                  <a:srgbClr val="000000"/>
                </a:solidFill>
                <a:latin typeface="Times New Roman" panose="02020603050405020304" pitchFamily="18" charset="0"/>
                <a:cs typeface="Times New Roman" panose="02020603050405020304" pitchFamily="18" charset="0"/>
              </a:rPr>
              <a:t>The  economic  development  is  not  satisfactory,  but  that influenced  in the creation  of  new  jobs  and  this  influenced  in  the changing  role  and  perspectives  of  the  human  resources  in organizations.  These  changes  are  driven  by  the  challenges  facing managers  today  in  modern  organizations.  In  order  to  maximize revenue  managers  should  pay  great attention  to  the  professional management  of  human  resources,  seeking  and  exploring  the  factors that  influence  motivation  and  de-motivation  to  work  in  human resources.</a:t>
            </a:r>
          </a:p>
        </p:txBody>
      </p:sp>
    </p:spTree>
    <p:extLst>
      <p:ext uri="{BB962C8B-B14F-4D97-AF65-F5344CB8AC3E}">
        <p14:creationId xmlns:p14="http://schemas.microsoft.com/office/powerpoint/2010/main" val="171156261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483</TotalTime>
  <Words>2185</Words>
  <Application>Microsoft Office PowerPoint</Application>
  <PresentationFormat>Widescreen</PresentationFormat>
  <Paragraphs>128</Paragraphs>
  <Slides>35</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35</vt:i4>
      </vt:variant>
    </vt:vector>
  </HeadingPairs>
  <TitlesOfParts>
    <vt:vector size="45" baseType="lpstr">
      <vt:lpstr>AdelleBasic-Bold</vt:lpstr>
      <vt:lpstr>Arial</vt:lpstr>
      <vt:lpstr>Calibri</vt:lpstr>
      <vt:lpstr>Century Gothic</vt:lpstr>
      <vt:lpstr>RobotoRegular</vt:lpstr>
      <vt:lpstr>Symbol</vt:lpstr>
      <vt:lpstr>Times New Roman</vt:lpstr>
      <vt:lpstr>Verdana</vt:lpstr>
      <vt:lpstr>Wingdings 3</vt:lpstr>
      <vt:lpstr>Wisp</vt:lpstr>
      <vt:lpstr>UNIT 19: RESOURCE AND TALENT PLANNING</vt:lpstr>
      <vt:lpstr>UNIT 19: RESOURCE AND TALENT PLANNING</vt:lpstr>
      <vt:lpstr>THE BASIC SYLLABUS</vt:lpstr>
      <vt:lpstr>LEARNING OUTCOMES</vt:lpstr>
      <vt:lpstr>OVERVIEW</vt:lpstr>
      <vt:lpstr>Demographics and Labour Market Trends</vt:lpstr>
      <vt:lpstr>Demographics and Labour Market Trends</vt:lpstr>
      <vt:lpstr>Labour Market and Changing Economic Trends </vt:lpstr>
      <vt:lpstr>Labour Market and Changing Economic Trends </vt:lpstr>
      <vt:lpstr>Labour Market Trends and Political Composition of a Population and Social Trends</vt:lpstr>
      <vt:lpstr>Labour Demand and Supply Forecasting</vt:lpstr>
      <vt:lpstr>Labour Demand and Supply Forecasting</vt:lpstr>
      <vt:lpstr>Labour Demand and Supply Forecasting</vt:lpstr>
      <vt:lpstr>HR Legislation Constraints and Requirements</vt:lpstr>
      <vt:lpstr>HR Legislation Constraints and Requirements</vt:lpstr>
      <vt:lpstr>HR Legislation Constraints and Requirements</vt:lpstr>
      <vt:lpstr>HR Legislation Constraints and Requirements</vt:lpstr>
      <vt:lpstr>HR Legislation Constraints and Requirements</vt:lpstr>
      <vt:lpstr>HR Legislation Constraints and Requirements</vt:lpstr>
      <vt:lpstr>HR Legislation Constraints and Requirements</vt:lpstr>
      <vt:lpstr>HR Legislation Constraints and Requirements</vt:lpstr>
      <vt:lpstr>Contemporary HR Issues </vt:lpstr>
      <vt:lpstr>Contemporary HR Issues </vt:lpstr>
      <vt:lpstr>Contemporary HR Issues </vt:lpstr>
      <vt:lpstr>Contemporary HR Issues </vt:lpstr>
      <vt:lpstr>Contemporary HR Issues </vt:lpstr>
      <vt:lpstr>Contemporary HR Issues </vt:lpstr>
      <vt:lpstr>Contemporary HR Issues </vt:lpstr>
      <vt:lpstr>SUCCESSION PLANNING</vt:lpstr>
      <vt:lpstr>PERFORMANCE MANAGEMENT </vt:lpstr>
      <vt:lpstr>PERFORMANCE MANAGEMENT </vt:lpstr>
      <vt:lpstr>REFERENCES</vt:lpstr>
      <vt:lpstr>REFERENCES</vt:lpstr>
      <vt:lpstr>REFERENCES</vt:lpstr>
      <vt:lpstr>REFERENCES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19: RESOURCE AND TALENT PLANNING</dc:title>
  <dc:creator>Judith Robb-Walters</dc:creator>
  <cp:lastModifiedBy>Judith Robb-Walters</cp:lastModifiedBy>
  <cp:revision>51</cp:revision>
  <cp:lastPrinted>2017-09-20T12:57:33Z</cp:lastPrinted>
  <dcterms:created xsi:type="dcterms:W3CDTF">2017-09-13T12:38:32Z</dcterms:created>
  <dcterms:modified xsi:type="dcterms:W3CDTF">2017-09-20T12:59:40Z</dcterms:modified>
</cp:coreProperties>
</file>