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257" r:id="rId2"/>
    <p:sldId id="290" r:id="rId3"/>
    <p:sldId id="299" r:id="rId4"/>
    <p:sldId id="383" r:id="rId5"/>
    <p:sldId id="384" r:id="rId6"/>
    <p:sldId id="385" r:id="rId7"/>
    <p:sldId id="386" r:id="rId8"/>
    <p:sldId id="387" r:id="rId9"/>
    <p:sldId id="388" r:id="rId10"/>
    <p:sldId id="391" r:id="rId11"/>
    <p:sldId id="393" r:id="rId12"/>
    <p:sldId id="394" r:id="rId13"/>
    <p:sldId id="395" r:id="rId14"/>
    <p:sldId id="396" r:id="rId15"/>
    <p:sldId id="340" r:id="rId16"/>
    <p:sldId id="397" r:id="rId17"/>
    <p:sldId id="398" r:id="rId18"/>
    <p:sldId id="399" r:id="rId19"/>
    <p:sldId id="400" r:id="rId20"/>
    <p:sldId id="401" r:id="rId21"/>
    <p:sldId id="402" r:id="rId22"/>
    <p:sldId id="403" r:id="rId23"/>
    <p:sldId id="405" r:id="rId24"/>
    <p:sldId id="406" r:id="rId25"/>
    <p:sldId id="407" r:id="rId26"/>
    <p:sldId id="339" r:id="rId27"/>
    <p:sldId id="410" r:id="rId28"/>
    <p:sldId id="412" r:id="rId29"/>
    <p:sldId id="382" r:id="rId30"/>
    <p:sldId id="408"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988" autoAdjust="0"/>
  </p:normalViewPr>
  <p:slideViewPr>
    <p:cSldViewPr>
      <p:cViewPr varScale="1">
        <p:scale>
          <a:sx n="84" d="100"/>
          <a:sy n="84" d="100"/>
        </p:scale>
        <p:origin x="236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JM"/>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69F60DE-BAEA-4D35-80C8-F1295948573D}" type="datetimeFigureOut">
              <a:rPr lang="en-JM" smtClean="0"/>
              <a:t>04/11/2018</a:t>
            </a:fld>
            <a:endParaRPr lang="en-JM"/>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JM"/>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0782C9C-1C30-457D-BFF3-225D0EA1EC5F}" type="slidenum">
              <a:rPr lang="en-JM" smtClean="0"/>
              <a:t>‹#›</a:t>
            </a:fld>
            <a:endParaRPr lang="en-JM"/>
          </a:p>
        </p:txBody>
      </p:sp>
    </p:spTree>
    <p:extLst>
      <p:ext uri="{BB962C8B-B14F-4D97-AF65-F5344CB8AC3E}">
        <p14:creationId xmlns:p14="http://schemas.microsoft.com/office/powerpoint/2010/main" val="96478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JM"/>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9B99CE4-4E65-45D9-A769-C9C3974A7292}" type="datetimeFigureOut">
              <a:rPr lang="en-JM" smtClean="0"/>
              <a:t>04/11/2018</a:t>
            </a:fld>
            <a:endParaRPr lang="en-JM"/>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JM"/>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JM"/>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62C9E6-01DC-4D80-9F53-9B45AD02AA44}" type="slidenum">
              <a:rPr lang="en-JM" smtClean="0"/>
              <a:t>‹#›</a:t>
            </a:fld>
            <a:endParaRPr lang="en-JM"/>
          </a:p>
        </p:txBody>
      </p:sp>
    </p:spTree>
    <p:extLst>
      <p:ext uri="{BB962C8B-B14F-4D97-AF65-F5344CB8AC3E}">
        <p14:creationId xmlns:p14="http://schemas.microsoft.com/office/powerpoint/2010/main" val="605381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9262C9E6-01DC-4D80-9F53-9B45AD02AA44}" type="slidenum">
              <a:rPr lang="en-JM" smtClean="0"/>
              <a:t>7</a:t>
            </a:fld>
            <a:endParaRPr lang="en-JM"/>
          </a:p>
        </p:txBody>
      </p:sp>
    </p:spTree>
    <p:extLst>
      <p:ext uri="{BB962C8B-B14F-4D97-AF65-F5344CB8AC3E}">
        <p14:creationId xmlns:p14="http://schemas.microsoft.com/office/powerpoint/2010/main" val="1984394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dirty="0"/>
          </a:p>
        </p:txBody>
      </p:sp>
      <p:sp>
        <p:nvSpPr>
          <p:cNvPr id="4" name="Slide Number Placeholder 3"/>
          <p:cNvSpPr>
            <a:spLocks noGrp="1"/>
          </p:cNvSpPr>
          <p:nvPr>
            <p:ph type="sldNum" sz="quarter" idx="10"/>
          </p:nvPr>
        </p:nvSpPr>
        <p:spPr/>
        <p:txBody>
          <a:bodyPr/>
          <a:lstStyle/>
          <a:p>
            <a:fld id="{9262C9E6-01DC-4D80-9F53-9B45AD02AA44}" type="slidenum">
              <a:rPr lang="en-JM" smtClean="0"/>
              <a:t>29</a:t>
            </a:fld>
            <a:endParaRPr lang="en-JM"/>
          </a:p>
        </p:txBody>
      </p:sp>
    </p:spTree>
    <p:extLst>
      <p:ext uri="{BB962C8B-B14F-4D97-AF65-F5344CB8AC3E}">
        <p14:creationId xmlns:p14="http://schemas.microsoft.com/office/powerpoint/2010/main" val="278443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dirty="0"/>
          </a:p>
        </p:txBody>
      </p:sp>
      <p:sp>
        <p:nvSpPr>
          <p:cNvPr id="4" name="Slide Number Placeholder 3"/>
          <p:cNvSpPr>
            <a:spLocks noGrp="1"/>
          </p:cNvSpPr>
          <p:nvPr>
            <p:ph type="sldNum" sz="quarter" idx="10"/>
          </p:nvPr>
        </p:nvSpPr>
        <p:spPr/>
        <p:txBody>
          <a:bodyPr/>
          <a:lstStyle/>
          <a:p>
            <a:fld id="{9262C9E6-01DC-4D80-9F53-9B45AD02AA44}" type="slidenum">
              <a:rPr lang="en-JM" smtClean="0"/>
              <a:t>30</a:t>
            </a:fld>
            <a:endParaRPr lang="en-JM"/>
          </a:p>
        </p:txBody>
      </p:sp>
    </p:spTree>
    <p:extLst>
      <p:ext uri="{BB962C8B-B14F-4D97-AF65-F5344CB8AC3E}">
        <p14:creationId xmlns:p14="http://schemas.microsoft.com/office/powerpoint/2010/main" val="15980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F05406-6BE1-4466-B2E8-822702EFFAA6}" type="datetime1">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4BAA3-441C-4929-A03D-EE0FCF35E71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93133-4384-47D7-8A6A-04C8CB1CA594}" type="datetime1">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4BAA3-441C-4929-A03D-EE0FCF35E7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B5DCDE7-4686-4713-9651-62E2114720FF}" type="datetime1">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4BAA3-441C-4929-A03D-EE0FCF35E71C}"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49B57-E6A4-4549-83E7-71EE81267812}" type="datetime1">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4BAA3-441C-4929-A03D-EE0FCF35E71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25C3BC-088C-4CDD-9BCE-9EC7EB3D91A2}" type="datetime1">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4BAA3-441C-4929-A03D-EE0FCF35E71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54BE09C-0282-4035-8E6E-9C9A2D79CA57}" type="datetime1">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4BAA3-441C-4929-A03D-EE0FCF35E71C}"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C78115-A51F-49BF-8C50-A85C69221B5F}" type="datetime1">
              <a:rPr lang="en-US" smtClean="0"/>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44BAA3-441C-4929-A03D-EE0FCF35E7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050926-E18B-4E0B-8101-EF75CD9EBF93}" type="datetime1">
              <a:rPr lang="en-US" smtClean="0"/>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44BAA3-441C-4929-A03D-EE0FCF35E7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D9F887E-0BC6-4FEE-B7EA-8780FE7C8922}" type="datetime1">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44BAA3-441C-4929-A03D-EE0FCF35E7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8AD2803-E4CF-4FEB-80AF-7D468D3E1E0E}" type="datetime1">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4BAA3-441C-4929-A03D-EE0FCF35E71C}"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00C8B0-CECE-46D5-83B3-454D1A248DF9}" type="datetime1">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4BAA3-441C-4929-A03D-EE0FCF35E71C}"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1FB0B1C-F49F-4AE1-B0B6-3E64664CE80A}" type="datetime1">
              <a:rPr lang="en-US" smtClean="0"/>
              <a:t>11/4/2018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944BAA3-441C-4929-A03D-EE0FCF35E71C}"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33600"/>
            <a:ext cx="8077200" cy="3962400"/>
          </a:xfrm>
        </p:spPr>
        <p:txBody>
          <a:bodyPr>
            <a:noAutofit/>
          </a:bodyPr>
          <a:lstStyle/>
          <a:p>
            <a:pPr>
              <a:defRPr/>
            </a:pPr>
            <a:endParaRPr lang="en-US" sz="3200" dirty="0" smtClean="0"/>
          </a:p>
          <a:p>
            <a:pPr>
              <a:defRPr/>
            </a:pPr>
            <a:r>
              <a:rPr lang="en-US" sz="3200" dirty="0" smtClean="0"/>
              <a:t>LO 3: Use contemporary examples to demonstrate both the positive and negative influence/impact the macro environment has on business operations </a:t>
            </a:r>
            <a:endParaRPr lang="en-US" sz="3200" dirty="0"/>
          </a:p>
          <a:p>
            <a:pPr>
              <a:defRPr/>
            </a:pPr>
            <a:endParaRPr lang="en-US" sz="2800" dirty="0"/>
          </a:p>
        </p:txBody>
      </p:sp>
      <p:sp>
        <p:nvSpPr>
          <p:cNvPr id="2" name="Title 1"/>
          <p:cNvSpPr>
            <a:spLocks noGrp="1"/>
          </p:cNvSpPr>
          <p:nvPr>
            <p:ph type="title"/>
          </p:nvPr>
        </p:nvSpPr>
        <p:spPr>
          <a:xfrm>
            <a:off x="457200" y="304800"/>
            <a:ext cx="8229600" cy="1143000"/>
          </a:xfrm>
        </p:spPr>
        <p:txBody>
          <a:bodyPr>
            <a:normAutofit fontScale="90000"/>
          </a:bodyPr>
          <a:lstStyle/>
          <a:p>
            <a:r>
              <a:rPr lang="en-US" dirty="0"/>
              <a:t>UNIT 1: BUSINESS AND THE BUSINESS ENVIRONMENT</a:t>
            </a:r>
          </a:p>
        </p:txBody>
      </p:sp>
      <p:sp>
        <p:nvSpPr>
          <p:cNvPr id="4" name="Slide Number Placeholder 3"/>
          <p:cNvSpPr>
            <a:spLocks noGrp="1"/>
          </p:cNvSpPr>
          <p:nvPr>
            <p:ph type="sldNum" sz="quarter" idx="12"/>
          </p:nvPr>
        </p:nvSpPr>
        <p:spPr/>
        <p:txBody>
          <a:bodyPr/>
          <a:lstStyle/>
          <a:p>
            <a:fld id="{0944BAA3-441C-4929-A03D-EE0FCF35E71C}" type="slidenum">
              <a:rPr lang="en-US" smtClean="0"/>
              <a:t>1</a:t>
            </a:fld>
            <a:endParaRPr lang="en-US"/>
          </a:p>
        </p:txBody>
      </p:sp>
    </p:spTree>
    <p:extLst>
      <p:ext uri="{BB962C8B-B14F-4D97-AF65-F5344CB8AC3E}">
        <p14:creationId xmlns:p14="http://schemas.microsoft.com/office/powerpoint/2010/main" val="111588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a:t>The design process is the methodology by which the internal elements of the organization (core processes, structure, systems, and culture) are streamlined and aligned to business strategy and core ideology. It is a structured process with specified events in which people from all levels of the organization participate. </a:t>
            </a:r>
          </a:p>
        </p:txBody>
      </p:sp>
      <p:sp>
        <p:nvSpPr>
          <p:cNvPr id="2" name="Title 1"/>
          <p:cNvSpPr>
            <a:spLocks noGrp="1"/>
          </p:cNvSpPr>
          <p:nvPr>
            <p:ph type="title"/>
          </p:nvPr>
        </p:nvSpPr>
        <p:spPr>
          <a:xfrm>
            <a:off x="457200" y="533400"/>
            <a:ext cx="8229600" cy="743712"/>
          </a:xfrm>
        </p:spPr>
        <p:txBody>
          <a:bodyPr>
            <a:noAutofit/>
          </a:bodyPr>
          <a:lstStyle/>
          <a:p>
            <a:r>
              <a:rPr lang="en-US" sz="3600" dirty="0" smtClean="0"/>
              <a:t>TRANSFORMATION PROCESS</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10</a:t>
            </a:fld>
            <a:endParaRPr lang="en-US"/>
          </a:p>
        </p:txBody>
      </p:sp>
    </p:spTree>
    <p:extLst>
      <p:ext uri="{BB962C8B-B14F-4D97-AF65-F5344CB8AC3E}">
        <p14:creationId xmlns:p14="http://schemas.microsoft.com/office/powerpoint/2010/main" val="1384544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smtClean="0"/>
              <a:t>Following </a:t>
            </a:r>
            <a:r>
              <a:rPr lang="en-JM" sz="3200" dirty="0"/>
              <a:t>analysis, leaders and participants identify an “ideal organization design” and then develop plans for verifying, measuring, and implementing that new design. If completed, this design process will lead to a more effective organization design, significantly improved results, and employees who are empowered and committed to the business.</a:t>
            </a:r>
          </a:p>
        </p:txBody>
      </p:sp>
      <p:sp>
        <p:nvSpPr>
          <p:cNvPr id="2" name="Title 1"/>
          <p:cNvSpPr>
            <a:spLocks noGrp="1"/>
          </p:cNvSpPr>
          <p:nvPr>
            <p:ph type="title"/>
          </p:nvPr>
        </p:nvSpPr>
        <p:spPr>
          <a:xfrm>
            <a:off x="457200" y="533400"/>
            <a:ext cx="8229600" cy="743712"/>
          </a:xfrm>
        </p:spPr>
        <p:txBody>
          <a:bodyPr>
            <a:noAutofit/>
          </a:bodyPr>
          <a:lstStyle/>
          <a:p>
            <a:r>
              <a:rPr lang="en-US" sz="3600" dirty="0" smtClean="0"/>
              <a:t>TRANSFORMATION PROCESS</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11</a:t>
            </a:fld>
            <a:endParaRPr lang="en-US"/>
          </a:p>
        </p:txBody>
      </p:sp>
    </p:spTree>
    <p:extLst>
      <p:ext uri="{BB962C8B-B14F-4D97-AF65-F5344CB8AC3E}">
        <p14:creationId xmlns:p14="http://schemas.microsoft.com/office/powerpoint/2010/main" val="1931272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667000"/>
            <a:ext cx="8534400" cy="3733800"/>
          </a:xfrm>
        </p:spPr>
        <p:txBody>
          <a:bodyPr>
            <a:noAutofit/>
          </a:bodyPr>
          <a:lstStyle/>
          <a:p>
            <a:pPr>
              <a:defRPr/>
            </a:pPr>
            <a:r>
              <a:rPr lang="en-JM" sz="3200" dirty="0"/>
              <a:t>The development process is a series of structured events designed to create a learning organization and tap the energy, motivation, and capability of the organization’s human resources. </a:t>
            </a:r>
          </a:p>
        </p:txBody>
      </p:sp>
      <p:sp>
        <p:nvSpPr>
          <p:cNvPr id="2" name="Title 1"/>
          <p:cNvSpPr>
            <a:spLocks noGrp="1"/>
          </p:cNvSpPr>
          <p:nvPr>
            <p:ph type="title"/>
          </p:nvPr>
        </p:nvSpPr>
        <p:spPr>
          <a:xfrm>
            <a:off x="457200" y="533400"/>
            <a:ext cx="8229600" cy="743712"/>
          </a:xfrm>
        </p:spPr>
        <p:txBody>
          <a:bodyPr>
            <a:noAutofit/>
          </a:bodyPr>
          <a:lstStyle/>
          <a:p>
            <a:r>
              <a:rPr lang="en-US" sz="3600" dirty="0" smtClean="0"/>
              <a:t>TRANSFORMATION PROCESS</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12</a:t>
            </a:fld>
            <a:endParaRPr lang="en-US"/>
          </a:p>
        </p:txBody>
      </p:sp>
    </p:spTree>
    <p:extLst>
      <p:ext uri="{BB962C8B-B14F-4D97-AF65-F5344CB8AC3E}">
        <p14:creationId xmlns:p14="http://schemas.microsoft.com/office/powerpoint/2010/main" val="3258317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smtClean="0"/>
              <a:t>Through </a:t>
            </a:r>
            <a:r>
              <a:rPr lang="en-JM" sz="3200" dirty="0"/>
              <a:t>the development process, individuals and teams at all levels of the organization are given the knowledge, authority, resources, and support they need to make decisions, solve problems, and accomplish the strategies and goals of the organization</a:t>
            </a:r>
            <a:r>
              <a:rPr lang="en-JM" sz="3200" dirty="0" smtClean="0"/>
              <a:t>.</a:t>
            </a:r>
            <a:endParaRPr lang="en-JM" sz="3200" dirty="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TRANSFORMATION PROCESS</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13</a:t>
            </a:fld>
            <a:endParaRPr lang="en-US"/>
          </a:p>
        </p:txBody>
      </p:sp>
    </p:spTree>
    <p:extLst>
      <p:ext uri="{BB962C8B-B14F-4D97-AF65-F5344CB8AC3E}">
        <p14:creationId xmlns:p14="http://schemas.microsoft.com/office/powerpoint/2010/main" val="1598519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smtClean="0"/>
              <a:t>Managers </a:t>
            </a:r>
            <a:r>
              <a:rPr lang="en-JM" sz="3200" dirty="0"/>
              <a:t>and supervisors are taught fundamental leadership principles and skills to help them manage people and teams effectively, and employees at all levels develop the technical, social, and business skills to work in teams, to take responsibility for business results, and to exercise initiative as partners in the business</a:t>
            </a:r>
            <a:r>
              <a:rPr lang="en-JM" sz="3200" dirty="0" smtClean="0"/>
              <a:t>.</a:t>
            </a:r>
            <a:endParaRPr lang="en-JM" sz="3200" dirty="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TRANSFORMATION PROCESS</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14</a:t>
            </a:fld>
            <a:endParaRPr lang="en-US"/>
          </a:p>
        </p:txBody>
      </p:sp>
    </p:spTree>
    <p:extLst>
      <p:ext uri="{BB962C8B-B14F-4D97-AF65-F5344CB8AC3E}">
        <p14:creationId xmlns:p14="http://schemas.microsoft.com/office/powerpoint/2010/main" val="2169725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590800"/>
            <a:ext cx="8534400" cy="3810000"/>
          </a:xfrm>
        </p:spPr>
        <p:txBody>
          <a:bodyPr>
            <a:noAutofit/>
          </a:bodyPr>
          <a:lstStyle/>
          <a:p>
            <a:pPr>
              <a:defRPr/>
            </a:pPr>
            <a:r>
              <a:rPr lang="en-JM" sz="3200" dirty="0"/>
              <a:t>The idea of change has increasingly become a necessity for organizations rather than an </a:t>
            </a:r>
            <a:r>
              <a:rPr lang="en-JM" sz="3200" dirty="0" smtClean="0"/>
              <a:t>alternative that </a:t>
            </a:r>
            <a:r>
              <a:rPr lang="en-JM" sz="3200" dirty="0"/>
              <a:t>they wish to choose. Although it is usually associated with crisis, even the most </a:t>
            </a:r>
            <a:r>
              <a:rPr lang="en-JM" sz="3200" dirty="0" smtClean="0"/>
              <a:t>successful companies </a:t>
            </a:r>
            <a:r>
              <a:rPr lang="en-JM" sz="3200" dirty="0"/>
              <a:t>have to face necessity of change</a:t>
            </a:r>
            <a:r>
              <a:rPr lang="en-JM" sz="3200" dirty="0" smtClean="0"/>
              <a:t>. </a:t>
            </a:r>
          </a:p>
        </p:txBody>
      </p:sp>
      <p:sp>
        <p:nvSpPr>
          <p:cNvPr id="2" name="Title 1"/>
          <p:cNvSpPr>
            <a:spLocks noGrp="1"/>
          </p:cNvSpPr>
          <p:nvPr>
            <p:ph type="title"/>
          </p:nvPr>
        </p:nvSpPr>
        <p:spPr>
          <a:xfrm>
            <a:off x="457200" y="533400"/>
            <a:ext cx="8229600" cy="743712"/>
          </a:xfrm>
        </p:spPr>
        <p:txBody>
          <a:bodyPr>
            <a:noAutofit/>
          </a:bodyPr>
          <a:lstStyle/>
          <a:p>
            <a:r>
              <a:rPr lang="en-US" sz="3600" dirty="0" smtClean="0"/>
              <a:t>RESISITANCE TO CHANGE</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15</a:t>
            </a:fld>
            <a:endParaRPr lang="en-US"/>
          </a:p>
        </p:txBody>
      </p:sp>
    </p:spTree>
    <p:extLst>
      <p:ext uri="{BB962C8B-B14F-4D97-AF65-F5344CB8AC3E}">
        <p14:creationId xmlns:p14="http://schemas.microsoft.com/office/powerpoint/2010/main" val="378729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smtClean="0"/>
              <a:t>Ability </a:t>
            </a:r>
            <a:r>
              <a:rPr lang="en-JM" sz="3200" dirty="0"/>
              <a:t>to shift direction and to improve functioning </a:t>
            </a:r>
            <a:r>
              <a:rPr lang="en-JM" sz="3200" dirty="0" smtClean="0"/>
              <a:t>of an </a:t>
            </a:r>
            <a:r>
              <a:rPr lang="en-JM" sz="3200" dirty="0"/>
              <a:t>organization can be assumed as one of the key </a:t>
            </a:r>
            <a:r>
              <a:rPr lang="en-JM" sz="3200" dirty="0" smtClean="0"/>
              <a:t> competencies </a:t>
            </a:r>
            <a:r>
              <a:rPr lang="en-JM" sz="3200" dirty="0"/>
              <a:t>of contemporary </a:t>
            </a:r>
            <a:r>
              <a:rPr lang="en-JM" sz="3200" dirty="0" smtClean="0"/>
              <a:t>business organizations</a:t>
            </a:r>
            <a:r>
              <a:rPr lang="en-JM" sz="3200" dirty="0"/>
              <a:t>. As the complexity of business life markets gets intense, organizations have </a:t>
            </a:r>
            <a:r>
              <a:rPr lang="en-JM" sz="3200" dirty="0" smtClean="0"/>
              <a:t>become much </a:t>
            </a:r>
            <a:r>
              <a:rPr lang="en-JM" sz="3200" dirty="0"/>
              <a:t>more sensitive to any occurrence that take places in their environment. </a:t>
            </a:r>
            <a:endParaRPr lang="en-JM" sz="3200" dirty="0" smtClean="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RESISITANCE TO CHANGE</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16</a:t>
            </a:fld>
            <a:endParaRPr lang="en-US"/>
          </a:p>
        </p:txBody>
      </p:sp>
    </p:spTree>
    <p:extLst>
      <p:ext uri="{BB962C8B-B14F-4D97-AF65-F5344CB8AC3E}">
        <p14:creationId xmlns:p14="http://schemas.microsoft.com/office/powerpoint/2010/main" val="2844274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a:t>While there have been various factors that force organizations to change, developments </a:t>
            </a:r>
            <a:r>
              <a:rPr lang="en-JM" sz="3200" dirty="0" smtClean="0"/>
              <a:t>in technology</a:t>
            </a:r>
            <a:r>
              <a:rPr lang="en-JM" sz="3200" dirty="0"/>
              <a:t>, diminishing role of governments in business life and globalization are some of the </a:t>
            </a:r>
            <a:r>
              <a:rPr lang="en-JM" sz="3200" dirty="0" smtClean="0"/>
              <a:t>main factors </a:t>
            </a:r>
            <a:r>
              <a:rPr lang="en-JM" sz="3200" dirty="0"/>
              <a:t>that necessitate organizations to revise the way they conduct businesses (</a:t>
            </a:r>
            <a:r>
              <a:rPr lang="en-JM" sz="3200" dirty="0" err="1"/>
              <a:t>Champy</a:t>
            </a:r>
            <a:r>
              <a:rPr lang="en-JM" sz="3200" dirty="0"/>
              <a:t> &amp; </a:t>
            </a:r>
            <a:r>
              <a:rPr lang="en-JM" sz="3200" dirty="0" err="1"/>
              <a:t>Nohria</a:t>
            </a:r>
            <a:r>
              <a:rPr lang="en-JM" sz="3200" dirty="0" smtClean="0"/>
              <a:t>, 1996</a:t>
            </a:r>
            <a:r>
              <a:rPr lang="en-JM" sz="3200" dirty="0"/>
              <a:t>). </a:t>
            </a:r>
            <a:endParaRPr lang="en-JM" sz="3200" dirty="0" smtClean="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RESISITANCE TO CHANGE</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17</a:t>
            </a:fld>
            <a:endParaRPr lang="en-US"/>
          </a:p>
        </p:txBody>
      </p:sp>
    </p:spTree>
    <p:extLst>
      <p:ext uri="{BB962C8B-B14F-4D97-AF65-F5344CB8AC3E}">
        <p14:creationId xmlns:p14="http://schemas.microsoft.com/office/powerpoint/2010/main" val="4066964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smtClean="0"/>
              <a:t>Dynamic </a:t>
            </a:r>
            <a:r>
              <a:rPr lang="en-JM" sz="3200" dirty="0"/>
              <a:t>nature of business environment also influences customers‘ preferences on all </a:t>
            </a:r>
            <a:r>
              <a:rPr lang="en-JM" sz="3200" dirty="0" smtClean="0"/>
              <a:t>kinds of </a:t>
            </a:r>
            <a:r>
              <a:rPr lang="en-JM" sz="3200" dirty="0"/>
              <a:t>products and services and therefore, being able to respond these shifting demands </a:t>
            </a:r>
            <a:r>
              <a:rPr lang="en-JM" sz="3200" dirty="0" smtClean="0"/>
              <a:t>requires flexible </a:t>
            </a:r>
            <a:r>
              <a:rPr lang="en-JM" sz="3200" dirty="0"/>
              <a:t>organizations which can implement new strategies </a:t>
            </a:r>
            <a:r>
              <a:rPr lang="en-JM" sz="3200" dirty="0" smtClean="0"/>
              <a:t>successfully.</a:t>
            </a:r>
          </a:p>
        </p:txBody>
      </p:sp>
      <p:sp>
        <p:nvSpPr>
          <p:cNvPr id="2" name="Title 1"/>
          <p:cNvSpPr>
            <a:spLocks noGrp="1"/>
          </p:cNvSpPr>
          <p:nvPr>
            <p:ph type="title"/>
          </p:nvPr>
        </p:nvSpPr>
        <p:spPr>
          <a:xfrm>
            <a:off x="457200" y="533400"/>
            <a:ext cx="8229600" cy="743712"/>
          </a:xfrm>
        </p:spPr>
        <p:txBody>
          <a:bodyPr>
            <a:noAutofit/>
          </a:bodyPr>
          <a:lstStyle/>
          <a:p>
            <a:r>
              <a:rPr lang="en-US" sz="3600" dirty="0" smtClean="0"/>
              <a:t>RESISITANCE TO CHANGE</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18</a:t>
            </a:fld>
            <a:endParaRPr lang="en-US"/>
          </a:p>
        </p:txBody>
      </p:sp>
    </p:spTree>
    <p:extLst>
      <p:ext uri="{BB962C8B-B14F-4D97-AF65-F5344CB8AC3E}">
        <p14:creationId xmlns:p14="http://schemas.microsoft.com/office/powerpoint/2010/main" val="1867607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a:t>Due to complexity of events and rapidity of technologies in the environment, </a:t>
            </a:r>
            <a:r>
              <a:rPr lang="en-JM" sz="3200" dirty="0" smtClean="0"/>
              <a:t>organizations </a:t>
            </a:r>
            <a:r>
              <a:rPr lang="en-JM" sz="3200" dirty="0"/>
              <a:t>are subject to many</a:t>
            </a:r>
          </a:p>
          <a:p>
            <a:pPr>
              <a:defRPr/>
            </a:pPr>
            <a:r>
              <a:rPr lang="en-JM" sz="3200" dirty="0"/>
              <a:t>pressures for change. Continuous </a:t>
            </a:r>
            <a:r>
              <a:rPr lang="en-JM" sz="3200" dirty="0" smtClean="0"/>
              <a:t>developments </a:t>
            </a:r>
            <a:r>
              <a:rPr lang="en-JM" sz="3200" dirty="0"/>
              <a:t>and range of triggers force organizations towards change initiatives</a:t>
            </a:r>
            <a:r>
              <a:rPr lang="en-JM" sz="3200" dirty="0" smtClean="0"/>
              <a:t>.</a:t>
            </a:r>
            <a:endParaRPr lang="en-JM" sz="3200" dirty="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RESISITANCE TO CHANGE</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19</a:t>
            </a:fld>
            <a:endParaRPr lang="en-US"/>
          </a:p>
        </p:txBody>
      </p:sp>
    </p:spTree>
    <p:extLst>
      <p:ext uri="{BB962C8B-B14F-4D97-AF65-F5344CB8AC3E}">
        <p14:creationId xmlns:p14="http://schemas.microsoft.com/office/powerpoint/2010/main" val="746564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33600"/>
            <a:ext cx="8077200" cy="3962400"/>
          </a:xfrm>
        </p:spPr>
        <p:txBody>
          <a:bodyPr>
            <a:noAutofit/>
          </a:bodyPr>
          <a:lstStyle/>
          <a:p>
            <a:pPr>
              <a:defRPr/>
            </a:pPr>
            <a:endParaRPr lang="en-US" sz="3200" dirty="0" smtClean="0"/>
          </a:p>
          <a:p>
            <a:pPr>
              <a:defRPr/>
            </a:pPr>
            <a:r>
              <a:rPr lang="en-US" sz="3600" dirty="0" smtClean="0"/>
              <a:t>P4: Identify the positive and negative impacts the macro environment has upon business operations, supported by specific examples</a:t>
            </a:r>
            <a:endParaRPr lang="en-US" sz="3600" dirty="0"/>
          </a:p>
        </p:txBody>
      </p:sp>
      <p:sp>
        <p:nvSpPr>
          <p:cNvPr id="2" name="Title 1"/>
          <p:cNvSpPr>
            <a:spLocks noGrp="1"/>
          </p:cNvSpPr>
          <p:nvPr>
            <p:ph type="title"/>
          </p:nvPr>
        </p:nvSpPr>
        <p:spPr>
          <a:xfrm>
            <a:off x="457200" y="304800"/>
            <a:ext cx="8229600" cy="1143000"/>
          </a:xfrm>
        </p:spPr>
        <p:txBody>
          <a:bodyPr>
            <a:normAutofit fontScale="90000"/>
          </a:bodyPr>
          <a:lstStyle/>
          <a:p>
            <a:r>
              <a:rPr lang="en-US" dirty="0"/>
              <a:t>UNIT 1: BUSINESS AND THE BUSINESS ENVIRONMENT</a:t>
            </a:r>
          </a:p>
        </p:txBody>
      </p:sp>
      <p:sp>
        <p:nvSpPr>
          <p:cNvPr id="4" name="Slide Number Placeholder 3"/>
          <p:cNvSpPr>
            <a:spLocks noGrp="1"/>
          </p:cNvSpPr>
          <p:nvPr>
            <p:ph type="sldNum" sz="quarter" idx="12"/>
          </p:nvPr>
        </p:nvSpPr>
        <p:spPr/>
        <p:txBody>
          <a:bodyPr/>
          <a:lstStyle/>
          <a:p>
            <a:fld id="{0944BAA3-441C-4929-A03D-EE0FCF35E71C}" type="slidenum">
              <a:rPr lang="en-US" smtClean="0"/>
              <a:t>2</a:t>
            </a:fld>
            <a:endParaRPr lang="en-US"/>
          </a:p>
        </p:txBody>
      </p:sp>
    </p:spTree>
    <p:extLst>
      <p:ext uri="{BB962C8B-B14F-4D97-AF65-F5344CB8AC3E}">
        <p14:creationId xmlns:p14="http://schemas.microsoft.com/office/powerpoint/2010/main" val="3393195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smtClean="0"/>
              <a:t>These changes in the  </a:t>
            </a:r>
            <a:r>
              <a:rPr lang="en-JM" sz="3200" dirty="0"/>
              <a:t>organizations </a:t>
            </a:r>
            <a:r>
              <a:rPr lang="en-JM" sz="3200" dirty="0" smtClean="0"/>
              <a:t>will  </a:t>
            </a:r>
            <a:r>
              <a:rPr lang="en-JM" sz="3200" dirty="0"/>
              <a:t>emanate from external and internal </a:t>
            </a:r>
            <a:r>
              <a:rPr lang="en-JM" sz="3200" dirty="0" smtClean="0"/>
              <a:t>environment </a:t>
            </a:r>
            <a:r>
              <a:rPr lang="en-JM" sz="3200" dirty="0"/>
              <a:t>of </a:t>
            </a:r>
            <a:r>
              <a:rPr lang="en-JM" sz="3200" dirty="0" smtClean="0"/>
              <a:t>the </a:t>
            </a:r>
            <a:r>
              <a:rPr lang="en-JM" sz="3200" dirty="0"/>
              <a:t>organizations</a:t>
            </a:r>
            <a:r>
              <a:rPr lang="en-JM" sz="3200" dirty="0" smtClean="0"/>
              <a:t>.</a:t>
            </a:r>
          </a:p>
          <a:p>
            <a:pPr>
              <a:defRPr/>
            </a:pPr>
            <a:r>
              <a:rPr lang="en-JM" sz="3200" dirty="0" smtClean="0"/>
              <a:t> </a:t>
            </a:r>
            <a:r>
              <a:rPr lang="en-JM" sz="3200" dirty="0"/>
              <a:t>Forces encountered in turbulent external environment and dynamic internal environment are equally valid </a:t>
            </a:r>
            <a:r>
              <a:rPr lang="en-JM" sz="3200" dirty="0" smtClean="0"/>
              <a:t>forces. </a:t>
            </a:r>
          </a:p>
        </p:txBody>
      </p:sp>
      <p:sp>
        <p:nvSpPr>
          <p:cNvPr id="2" name="Title 1"/>
          <p:cNvSpPr>
            <a:spLocks noGrp="1"/>
          </p:cNvSpPr>
          <p:nvPr>
            <p:ph type="title"/>
          </p:nvPr>
        </p:nvSpPr>
        <p:spPr>
          <a:xfrm>
            <a:off x="457200" y="533400"/>
            <a:ext cx="8229600" cy="743712"/>
          </a:xfrm>
        </p:spPr>
        <p:txBody>
          <a:bodyPr>
            <a:noAutofit/>
          </a:bodyPr>
          <a:lstStyle/>
          <a:p>
            <a:r>
              <a:rPr lang="en-US" sz="3600" dirty="0" smtClean="0"/>
              <a:t>RESISITANCE TO CHANGE</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20</a:t>
            </a:fld>
            <a:endParaRPr lang="en-US"/>
          </a:p>
        </p:txBody>
      </p:sp>
    </p:spTree>
    <p:extLst>
      <p:ext uri="{BB962C8B-B14F-4D97-AF65-F5344CB8AC3E}">
        <p14:creationId xmlns:p14="http://schemas.microsoft.com/office/powerpoint/2010/main" val="753769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smtClean="0"/>
              <a:t>Globalization, developments </a:t>
            </a:r>
            <a:r>
              <a:rPr lang="en-JM" sz="3200" dirty="0"/>
              <a:t>in information and communication technology, economic crises, demographic changes dramatically</a:t>
            </a:r>
          </a:p>
          <a:p>
            <a:pPr>
              <a:defRPr/>
            </a:pPr>
            <a:r>
              <a:rPr lang="en-JM" sz="3200" dirty="0"/>
              <a:t>forces human beings to change (</a:t>
            </a:r>
            <a:r>
              <a:rPr lang="en-JM" sz="3200" dirty="0" err="1"/>
              <a:t>Ragsdell</a:t>
            </a:r>
            <a:r>
              <a:rPr lang="en-JM" sz="3200" dirty="0"/>
              <a:t>, 2000). </a:t>
            </a:r>
            <a:endParaRPr lang="en-JM" sz="3200" dirty="0" smtClean="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RESISITANCE TO CHANGE</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21</a:t>
            </a:fld>
            <a:endParaRPr lang="en-US"/>
          </a:p>
        </p:txBody>
      </p:sp>
    </p:spTree>
    <p:extLst>
      <p:ext uri="{BB962C8B-B14F-4D97-AF65-F5344CB8AC3E}">
        <p14:creationId xmlns:p14="http://schemas.microsoft.com/office/powerpoint/2010/main" val="2224740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smtClean="0"/>
              <a:t>Actually</a:t>
            </a:r>
            <a:r>
              <a:rPr lang="en-JM" sz="3200" dirty="0"/>
              <a:t>, some main external </a:t>
            </a:r>
            <a:r>
              <a:rPr lang="en-JM" sz="3200" dirty="0" smtClean="0"/>
              <a:t>events that  originates  </a:t>
            </a:r>
            <a:r>
              <a:rPr lang="en-JM" sz="3200" dirty="0"/>
              <a:t>outside </a:t>
            </a:r>
            <a:r>
              <a:rPr lang="en-JM" sz="3200" dirty="0" smtClean="0"/>
              <a:t>the organization </a:t>
            </a:r>
            <a:r>
              <a:rPr lang="en-JM" sz="3200" dirty="0"/>
              <a:t>can be ranked as law and regulations of the government, globalization of markets with </a:t>
            </a:r>
            <a:r>
              <a:rPr lang="en-JM" sz="3200" dirty="0" smtClean="0"/>
              <a:t>adopting standards </a:t>
            </a:r>
            <a:r>
              <a:rPr lang="en-JM" sz="3200" dirty="0"/>
              <a:t>and values, demographic characteristics, social and political pressures created by main political and </a:t>
            </a:r>
            <a:r>
              <a:rPr lang="en-JM" sz="3200" dirty="0" smtClean="0"/>
              <a:t>social events</a:t>
            </a:r>
            <a:r>
              <a:rPr lang="en-JM" sz="3200" dirty="0"/>
              <a:t>, and improvements in technology (Dawson, 2003; </a:t>
            </a:r>
            <a:r>
              <a:rPr lang="en-JM" sz="3200" dirty="0" err="1"/>
              <a:t>Kreitner</a:t>
            </a:r>
            <a:r>
              <a:rPr lang="en-JM" sz="3200" dirty="0"/>
              <a:t> &amp; </a:t>
            </a:r>
            <a:r>
              <a:rPr lang="en-JM" sz="3200" dirty="0" err="1"/>
              <a:t>Kinicki</a:t>
            </a:r>
            <a:r>
              <a:rPr lang="en-JM" sz="3200" dirty="0"/>
              <a:t>, 2010).</a:t>
            </a:r>
            <a:endParaRPr lang="en-JM" sz="3200" dirty="0" smtClean="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RESISITANCE TO CHANGE</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22</a:t>
            </a:fld>
            <a:endParaRPr lang="en-US"/>
          </a:p>
        </p:txBody>
      </p:sp>
    </p:spTree>
    <p:extLst>
      <p:ext uri="{BB962C8B-B14F-4D97-AF65-F5344CB8AC3E}">
        <p14:creationId xmlns:p14="http://schemas.microsoft.com/office/powerpoint/2010/main" val="1213581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smtClean="0"/>
              <a:t>Therefore</a:t>
            </a:r>
            <a:r>
              <a:rPr lang="en-JM" sz="3200" dirty="0"/>
              <a:t>, it can be stated that internal forces for change come from both human resources </a:t>
            </a:r>
            <a:r>
              <a:rPr lang="en-JM" sz="3200" dirty="0" smtClean="0"/>
              <a:t>and managerial </a:t>
            </a:r>
            <a:r>
              <a:rPr lang="en-JM" sz="3200" dirty="0"/>
              <a:t>behaviour or decisions (</a:t>
            </a:r>
            <a:r>
              <a:rPr lang="en-JM" sz="3200" dirty="0" err="1"/>
              <a:t>Kreitner</a:t>
            </a:r>
            <a:r>
              <a:rPr lang="en-JM" sz="3200" dirty="0"/>
              <a:t> &amp; </a:t>
            </a:r>
            <a:r>
              <a:rPr lang="en-JM" sz="3200" dirty="0" err="1"/>
              <a:t>Kinicki</a:t>
            </a:r>
            <a:r>
              <a:rPr lang="en-JM" sz="3200" dirty="0"/>
              <a:t>, 2010). These external and internal factors are all related </a:t>
            </a:r>
            <a:r>
              <a:rPr lang="en-JM" sz="3200" dirty="0" smtClean="0"/>
              <a:t>to speed</a:t>
            </a:r>
            <a:r>
              <a:rPr lang="en-JM" sz="3200" dirty="0"/>
              <a:t>, direction and outcomes of change in </a:t>
            </a:r>
            <a:r>
              <a:rPr lang="en-JM" sz="3200" dirty="0" smtClean="0"/>
              <a:t>organizations </a:t>
            </a:r>
            <a:r>
              <a:rPr lang="en-JM" sz="3200" dirty="0"/>
              <a:t>(Dawson, 2003)</a:t>
            </a:r>
            <a:endParaRPr lang="en-JM" sz="3200" dirty="0" smtClean="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RESISITANCE TO CHANGE</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23</a:t>
            </a:fld>
            <a:endParaRPr lang="en-US"/>
          </a:p>
        </p:txBody>
      </p:sp>
    </p:spTree>
    <p:extLst>
      <p:ext uri="{BB962C8B-B14F-4D97-AF65-F5344CB8AC3E}">
        <p14:creationId xmlns:p14="http://schemas.microsoft.com/office/powerpoint/2010/main" val="1250072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smtClean="0"/>
              <a:t>If an organizations is resistance </a:t>
            </a:r>
            <a:r>
              <a:rPr lang="en-JM" sz="3200" dirty="0"/>
              <a:t>to change </a:t>
            </a:r>
            <a:r>
              <a:rPr lang="en-JM" sz="3200" dirty="0" smtClean="0"/>
              <a:t>it can be concluded that the  </a:t>
            </a:r>
            <a:r>
              <a:rPr lang="en-JM" sz="3200" dirty="0"/>
              <a:t>thought of </a:t>
            </a:r>
            <a:r>
              <a:rPr lang="en-JM" sz="3200" dirty="0" smtClean="0"/>
              <a:t> </a:t>
            </a:r>
            <a:r>
              <a:rPr lang="en-JM" sz="3200" dirty="0"/>
              <a:t>implications about change appears to be </a:t>
            </a:r>
            <a:r>
              <a:rPr lang="en-JM" sz="3200" dirty="0" smtClean="0"/>
              <a:t>any attitude </a:t>
            </a:r>
            <a:r>
              <a:rPr lang="en-JM" sz="3200" dirty="0"/>
              <a:t>or behaviour indicating willingness to support or make a desired change (Mullins, 2005; </a:t>
            </a:r>
            <a:r>
              <a:rPr lang="en-JM" sz="3200" dirty="0" err="1"/>
              <a:t>Schermerhorn</a:t>
            </a:r>
            <a:r>
              <a:rPr lang="en-JM" sz="3200" dirty="0" smtClean="0"/>
              <a:t>, Hunt </a:t>
            </a:r>
            <a:r>
              <a:rPr lang="en-JM" sz="3200" dirty="0"/>
              <a:t>&amp; Osborn, 2005). </a:t>
            </a:r>
            <a:endParaRPr lang="en-JM" sz="3200" dirty="0" smtClean="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RESISITANCE TO CHANGE</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24</a:t>
            </a:fld>
            <a:endParaRPr lang="en-US"/>
          </a:p>
        </p:txBody>
      </p:sp>
    </p:spTree>
    <p:extLst>
      <p:ext uri="{BB962C8B-B14F-4D97-AF65-F5344CB8AC3E}">
        <p14:creationId xmlns:p14="http://schemas.microsoft.com/office/powerpoint/2010/main" val="2457732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smtClean="0"/>
              <a:t>The resistance </a:t>
            </a:r>
            <a:r>
              <a:rPr lang="en-JM" sz="3200" dirty="0"/>
              <a:t>to change is a resistance to loss of something that is valuable or loss of the</a:t>
            </a:r>
          </a:p>
          <a:p>
            <a:pPr>
              <a:defRPr/>
            </a:pPr>
            <a:r>
              <a:rPr lang="en-JM" sz="3200" dirty="0"/>
              <a:t>known by moving to the unknown. Sometimes, people resist the imposition of change that is accepted as a </a:t>
            </a:r>
            <a:r>
              <a:rPr lang="en-JM" sz="3200" dirty="0" smtClean="0"/>
              <a:t>universal truth </a:t>
            </a:r>
            <a:r>
              <a:rPr lang="en-JM" sz="3200" dirty="0"/>
              <a:t>(Burke, 2008). Nonetheless, resistance can be passive resignation or deliberate sabotage (</a:t>
            </a:r>
            <a:r>
              <a:rPr lang="en-JM" sz="3200" dirty="0" err="1"/>
              <a:t>Kreitner</a:t>
            </a:r>
            <a:r>
              <a:rPr lang="en-JM" sz="3200" dirty="0"/>
              <a:t> &amp; </a:t>
            </a:r>
            <a:r>
              <a:rPr lang="en-JM" sz="3200" dirty="0" err="1"/>
              <a:t>Kinicki</a:t>
            </a:r>
            <a:r>
              <a:rPr lang="en-JM" sz="3200" dirty="0" smtClean="0"/>
              <a:t>, 2010</a:t>
            </a:r>
            <a:r>
              <a:rPr lang="en-JM" sz="3200" dirty="0"/>
              <a:t>).</a:t>
            </a:r>
            <a:endParaRPr lang="en-JM" sz="3200" dirty="0" smtClean="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RESISITANCE TO CHANGE</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25</a:t>
            </a:fld>
            <a:endParaRPr lang="en-US"/>
          </a:p>
        </p:txBody>
      </p:sp>
    </p:spTree>
    <p:extLst>
      <p:ext uri="{BB962C8B-B14F-4D97-AF65-F5344CB8AC3E}">
        <p14:creationId xmlns:p14="http://schemas.microsoft.com/office/powerpoint/2010/main" val="3944814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a:t>The marketing climate </a:t>
            </a:r>
            <a:r>
              <a:rPr lang="en-JM" sz="3200" dirty="0" smtClean="0"/>
              <a:t>comprised </a:t>
            </a:r>
            <a:r>
              <a:rPr lang="en-JM" sz="3200" dirty="0"/>
              <a:t>of several different forces, including competition, economics, politics, technology, the law, and society. All of these environmental forces are subject to the winds of change. In order to </a:t>
            </a:r>
            <a:r>
              <a:rPr lang="en-JM" sz="3200" dirty="0" smtClean="0"/>
              <a:t>go through  </a:t>
            </a:r>
            <a:r>
              <a:rPr lang="en-JM" sz="3200" dirty="0"/>
              <a:t>these changing marketing forces, a business must </a:t>
            </a:r>
            <a:r>
              <a:rPr lang="en-JM" sz="3200" dirty="0" smtClean="0"/>
              <a:t>adapt in order to survive in a very competitive environment. </a:t>
            </a:r>
            <a:endParaRPr lang="en-JM" sz="3200" dirty="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CHANGING MARKET ENVIRONMENT   </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26</a:t>
            </a:fld>
            <a:endParaRPr lang="en-US"/>
          </a:p>
        </p:txBody>
      </p:sp>
    </p:spTree>
    <p:extLst>
      <p:ext uri="{BB962C8B-B14F-4D97-AF65-F5344CB8AC3E}">
        <p14:creationId xmlns:p14="http://schemas.microsoft.com/office/powerpoint/2010/main" val="1255878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743200"/>
            <a:ext cx="8534400" cy="3657600"/>
          </a:xfrm>
        </p:spPr>
        <p:txBody>
          <a:bodyPr>
            <a:noAutofit/>
          </a:bodyPr>
          <a:lstStyle/>
          <a:p>
            <a:pPr>
              <a:defRPr/>
            </a:pPr>
            <a:r>
              <a:rPr lang="en-JM" sz="3200" dirty="0" smtClean="0"/>
              <a:t>The </a:t>
            </a:r>
            <a:r>
              <a:rPr lang="en-JM" sz="3200" dirty="0"/>
              <a:t>external environment is changing very rapidly, with considerable implications for </a:t>
            </a:r>
            <a:r>
              <a:rPr lang="en-JM" sz="3200" dirty="0" smtClean="0"/>
              <a:t>marketing macro </a:t>
            </a:r>
            <a:r>
              <a:rPr lang="en-JM" sz="3200" dirty="0" smtClean="0"/>
              <a:t>forces ( as can be seen in </a:t>
            </a:r>
            <a:r>
              <a:rPr lang="en-JM" sz="3200" smtClean="0"/>
              <a:t>slides below) </a:t>
            </a:r>
            <a:r>
              <a:rPr lang="en-JM" sz="3200" dirty="0"/>
              <a:t>are factors over which the company has no short-term </a:t>
            </a:r>
            <a:r>
              <a:rPr lang="en-JM" sz="3200" dirty="0" smtClean="0"/>
              <a:t>control micro </a:t>
            </a:r>
            <a:r>
              <a:rPr lang="en-JM" sz="3200" dirty="0"/>
              <a:t>forces are those that operate at the firm </a:t>
            </a:r>
            <a:r>
              <a:rPr lang="en-JM" sz="3200" dirty="0" smtClean="0"/>
              <a:t>level. </a:t>
            </a:r>
            <a:endParaRPr lang="en-JM" sz="3200" dirty="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CHANGING MARKET ENVIRONMENT   </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27</a:t>
            </a:fld>
            <a:endParaRPr lang="en-US"/>
          </a:p>
        </p:txBody>
      </p:sp>
    </p:spTree>
    <p:extLst>
      <p:ext uri="{BB962C8B-B14F-4D97-AF65-F5344CB8AC3E}">
        <p14:creationId xmlns:p14="http://schemas.microsoft.com/office/powerpoint/2010/main" val="3121843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838200" y="533400"/>
            <a:ext cx="7924800" cy="5867400"/>
          </a:xfrm>
          <a:prstGeom prst="rect">
            <a:avLst/>
          </a:prstGeom>
        </p:spPr>
      </p:pic>
      <p:sp>
        <p:nvSpPr>
          <p:cNvPr id="2" name="Title 1"/>
          <p:cNvSpPr>
            <a:spLocks noGrp="1"/>
          </p:cNvSpPr>
          <p:nvPr>
            <p:ph type="title"/>
          </p:nvPr>
        </p:nvSpPr>
        <p:spPr>
          <a:xfrm>
            <a:off x="457200" y="533400"/>
            <a:ext cx="8229600" cy="743712"/>
          </a:xfrm>
        </p:spPr>
        <p:txBody>
          <a:bodyPr>
            <a:noAutofit/>
          </a:bodyPr>
          <a:lstStyle/>
          <a:p>
            <a:endParaRPr lang="en-US" sz="3600" dirty="0"/>
          </a:p>
        </p:txBody>
      </p:sp>
      <p:sp>
        <p:nvSpPr>
          <p:cNvPr id="3" name="Slide Number Placeholder 2"/>
          <p:cNvSpPr>
            <a:spLocks noGrp="1"/>
          </p:cNvSpPr>
          <p:nvPr>
            <p:ph type="sldNum" sz="quarter" idx="12"/>
          </p:nvPr>
        </p:nvSpPr>
        <p:spPr/>
        <p:txBody>
          <a:bodyPr/>
          <a:lstStyle/>
          <a:p>
            <a:fld id="{0944BAA3-441C-4929-A03D-EE0FCF35E71C}" type="slidenum">
              <a:rPr lang="en-US" smtClean="0"/>
              <a:t>28</a:t>
            </a:fld>
            <a:endParaRPr lang="en-US"/>
          </a:p>
        </p:txBody>
      </p:sp>
    </p:spTree>
    <p:extLst>
      <p:ext uri="{BB962C8B-B14F-4D97-AF65-F5344CB8AC3E}">
        <p14:creationId xmlns:p14="http://schemas.microsoft.com/office/powerpoint/2010/main" val="2822155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905000"/>
            <a:ext cx="7408333" cy="4495800"/>
          </a:xfrm>
        </p:spPr>
        <p:txBody>
          <a:bodyPr>
            <a:normAutofit/>
          </a:bodyPr>
          <a:lstStyle/>
          <a:p>
            <a:r>
              <a:rPr lang="en-JM" sz="1800" b="1" dirty="0"/>
              <a:t> </a:t>
            </a:r>
            <a:r>
              <a:rPr lang="en-JM" sz="1800" b="1" dirty="0" err="1"/>
              <a:t>OpenLearn</a:t>
            </a:r>
            <a:r>
              <a:rPr lang="en-JM" sz="1800" b="1" dirty="0"/>
              <a:t>. (2018). Understanding operations management. [online] Available at: https://www.open.edu/openlearn/money-business/leadership-management/understanding-operations-management/content-section-3.4 [Accessed 31 Oct. 2018</a:t>
            </a:r>
            <a:r>
              <a:rPr lang="en-JM" sz="1800" b="1" dirty="0" smtClean="0"/>
              <a:t>].</a:t>
            </a:r>
          </a:p>
          <a:p>
            <a:endParaRPr lang="en-JM" sz="1800" b="1" dirty="0"/>
          </a:p>
          <a:p>
            <a:r>
              <a:rPr lang="en-JM" sz="1800" b="1" dirty="0"/>
              <a:t>Centerod.com. (2018). The Transformation Process: An Introduction. [online] Available at: http://www.centerod.com/2012/02/transformational-process-intro/ [Accessed 31 Oct. 2018</a:t>
            </a:r>
            <a:r>
              <a:rPr lang="en-JM" sz="1800" b="1" dirty="0" smtClean="0"/>
              <a:t>].</a:t>
            </a:r>
          </a:p>
          <a:p>
            <a:endParaRPr lang="en-JM" sz="1800" b="1" dirty="0"/>
          </a:p>
          <a:p>
            <a:r>
              <a:rPr lang="en-JM" sz="1800" b="1" dirty="0"/>
              <a:t> KEBAPCI, S. and ERKAL, H. (2009). Resistance to Change A </a:t>
            </a:r>
            <a:r>
              <a:rPr lang="en-JM" sz="1800" b="1" dirty="0" err="1"/>
              <a:t>Construcive</a:t>
            </a:r>
            <a:r>
              <a:rPr lang="en-JM" sz="1800" b="1" dirty="0"/>
              <a:t> Approach for Managing Resistant </a:t>
            </a:r>
            <a:r>
              <a:rPr lang="en-JM" sz="1800" b="1" dirty="0" err="1"/>
              <a:t>Behaviors</a:t>
            </a:r>
            <a:r>
              <a:rPr lang="en-JM" sz="1800" b="1" dirty="0"/>
              <a:t>. University of </a:t>
            </a:r>
            <a:r>
              <a:rPr lang="en-JM" sz="1800" b="1" dirty="0" err="1"/>
              <a:t>Kalimar</a:t>
            </a:r>
            <a:r>
              <a:rPr lang="en-JM" sz="1800" b="1" dirty="0"/>
              <a:t>.</a:t>
            </a:r>
            <a:endParaRPr lang="en-US" sz="1800" b="1" dirty="0"/>
          </a:p>
        </p:txBody>
      </p:sp>
      <p:sp>
        <p:nvSpPr>
          <p:cNvPr id="2" name="Title 1"/>
          <p:cNvSpPr>
            <a:spLocks noGrp="1"/>
          </p:cNvSpPr>
          <p:nvPr>
            <p:ph type="title"/>
          </p:nvPr>
        </p:nvSpPr>
        <p:spPr/>
        <p:txBody>
          <a:bodyPr/>
          <a:lstStyle/>
          <a:p>
            <a:pPr algn="ctr"/>
            <a:r>
              <a:rPr lang="en-US" dirty="0"/>
              <a:t>Reference</a:t>
            </a:r>
          </a:p>
        </p:txBody>
      </p:sp>
      <p:sp>
        <p:nvSpPr>
          <p:cNvPr id="4" name="Slide Number Placeholder 3"/>
          <p:cNvSpPr>
            <a:spLocks noGrp="1"/>
          </p:cNvSpPr>
          <p:nvPr>
            <p:ph type="sldNum" sz="quarter" idx="12"/>
          </p:nvPr>
        </p:nvSpPr>
        <p:spPr/>
        <p:txBody>
          <a:bodyPr/>
          <a:lstStyle/>
          <a:p>
            <a:fld id="{0944BAA3-441C-4929-A03D-EE0FCF35E71C}" type="slidenum">
              <a:rPr lang="en-US" smtClean="0"/>
              <a:t>29</a:t>
            </a:fld>
            <a:endParaRPr lang="en-US"/>
          </a:p>
        </p:txBody>
      </p:sp>
    </p:spTree>
    <p:extLst>
      <p:ext uri="{BB962C8B-B14F-4D97-AF65-F5344CB8AC3E}">
        <p14:creationId xmlns:p14="http://schemas.microsoft.com/office/powerpoint/2010/main" val="1045489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667000"/>
            <a:ext cx="8534400" cy="3733800"/>
          </a:xfrm>
        </p:spPr>
        <p:txBody>
          <a:bodyPr>
            <a:noAutofit/>
          </a:bodyPr>
          <a:lstStyle/>
          <a:p>
            <a:pPr>
              <a:defRPr/>
            </a:pPr>
            <a:r>
              <a:rPr lang="en-JM" sz="3200" dirty="0">
                <a:solidFill>
                  <a:srgbClr val="000000"/>
                </a:solidFill>
                <a:latin typeface="Arial" panose="020B0604020202020204" pitchFamily="34" charset="0"/>
              </a:rPr>
              <a:t>A transformation process is any activity or group of activities that takes one or more inputs, transforms and adds value to them, and provides outputs for customers or clients. Where the inputs are raw materials, it is relatively easy to </a:t>
            </a:r>
            <a:r>
              <a:rPr lang="en-JM" sz="3200" dirty="0" smtClean="0">
                <a:solidFill>
                  <a:srgbClr val="000000"/>
                </a:solidFill>
                <a:latin typeface="Arial" panose="020B0604020202020204" pitchFamily="34" charset="0"/>
              </a:rPr>
              <a:t>identify. </a:t>
            </a:r>
            <a:endParaRPr lang="en-JM" sz="3200" dirty="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TRANSFORMATION PROCESS</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3</a:t>
            </a:fld>
            <a:endParaRPr lang="en-US"/>
          </a:p>
        </p:txBody>
      </p:sp>
    </p:spTree>
    <p:extLst>
      <p:ext uri="{BB962C8B-B14F-4D97-AF65-F5344CB8AC3E}">
        <p14:creationId xmlns:p14="http://schemas.microsoft.com/office/powerpoint/2010/main" val="2889939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905000"/>
            <a:ext cx="7408333" cy="4495800"/>
          </a:xfrm>
        </p:spPr>
        <p:txBody>
          <a:bodyPr>
            <a:normAutofit/>
          </a:bodyPr>
          <a:lstStyle/>
          <a:p>
            <a:r>
              <a:rPr lang="en-JM" sz="1800" b="1" dirty="0" err="1"/>
              <a:t>Yılmaz</a:t>
            </a:r>
            <a:r>
              <a:rPr lang="en-JM" sz="1800" b="1" dirty="0"/>
              <a:t>, D. and </a:t>
            </a:r>
            <a:r>
              <a:rPr lang="en-JM" sz="1800" b="1" dirty="0" err="1"/>
              <a:t>Kılıçoğlu</a:t>
            </a:r>
            <a:r>
              <a:rPr lang="en-JM" sz="1800" b="1" dirty="0"/>
              <a:t>, G. (2013). Resistance to change and ways of reducing resistance in educational organizations. European Journal of Research on Education, 1(1), pp.14-21. </a:t>
            </a:r>
            <a:endParaRPr lang="en-JM" sz="1800" b="1" dirty="0" smtClean="0"/>
          </a:p>
          <a:p>
            <a:endParaRPr lang="en-JM" sz="1800" b="1" dirty="0" smtClean="0"/>
          </a:p>
          <a:p>
            <a:r>
              <a:rPr lang="en-JM" sz="1800" b="1" dirty="0"/>
              <a:t>Smallbizbonfire.com. (2018). How to Adapt to a Changing Marketing Environment. [online] Available at: https://smallbizbonfire.com/profiles/blogs/how-to-adapt-to-a-changing-marketing-environment [Accessed 31 Oct. 2018</a:t>
            </a:r>
            <a:r>
              <a:rPr lang="en-JM" sz="1800" b="1" dirty="0" smtClean="0"/>
              <a:t>].</a:t>
            </a:r>
          </a:p>
          <a:p>
            <a:r>
              <a:rPr lang="en-JM" sz="1800" b="1" dirty="0"/>
              <a:t>: Faculty.lahoreschool.edu.pk. (2018). [online] Available at: http://faculty.lahoreschool.edu.pk/Academics/Lectures/ambreenali/mkt%20lectures%203%20&amp;%204.pptx [Accessed 31 Oct. 2018</a:t>
            </a:r>
            <a:endParaRPr lang="en-US" sz="1800" b="1" dirty="0"/>
          </a:p>
        </p:txBody>
      </p:sp>
      <p:sp>
        <p:nvSpPr>
          <p:cNvPr id="2" name="Title 1"/>
          <p:cNvSpPr>
            <a:spLocks noGrp="1"/>
          </p:cNvSpPr>
          <p:nvPr>
            <p:ph type="title"/>
          </p:nvPr>
        </p:nvSpPr>
        <p:spPr/>
        <p:txBody>
          <a:bodyPr/>
          <a:lstStyle/>
          <a:p>
            <a:pPr algn="ctr"/>
            <a:r>
              <a:rPr lang="en-US" dirty="0"/>
              <a:t>Reference</a:t>
            </a:r>
          </a:p>
        </p:txBody>
      </p:sp>
      <p:sp>
        <p:nvSpPr>
          <p:cNvPr id="4" name="Slide Number Placeholder 3"/>
          <p:cNvSpPr>
            <a:spLocks noGrp="1"/>
          </p:cNvSpPr>
          <p:nvPr>
            <p:ph type="sldNum" sz="quarter" idx="12"/>
          </p:nvPr>
        </p:nvSpPr>
        <p:spPr/>
        <p:txBody>
          <a:bodyPr/>
          <a:lstStyle/>
          <a:p>
            <a:fld id="{0944BAA3-441C-4929-A03D-EE0FCF35E71C}" type="slidenum">
              <a:rPr lang="en-US" smtClean="0"/>
              <a:t>30</a:t>
            </a:fld>
            <a:endParaRPr lang="en-US"/>
          </a:p>
        </p:txBody>
      </p:sp>
    </p:spTree>
    <p:extLst>
      <p:ext uri="{BB962C8B-B14F-4D97-AF65-F5344CB8AC3E}">
        <p14:creationId xmlns:p14="http://schemas.microsoft.com/office/powerpoint/2010/main" val="2773800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a:t>The Transformation Process (see the model </a:t>
            </a:r>
            <a:r>
              <a:rPr lang="en-JM" sz="3200" dirty="0" smtClean="0"/>
              <a:t>below</a:t>
            </a:r>
            <a:r>
              <a:rPr lang="en-JM" sz="3200" dirty="0"/>
              <a:t>) is a change process which guides organizations toward </a:t>
            </a:r>
            <a:r>
              <a:rPr lang="en-JM" sz="3200" dirty="0" smtClean="0"/>
              <a:t>high performance</a:t>
            </a:r>
            <a:r>
              <a:rPr lang="en-JM" sz="3200" dirty="0"/>
              <a:t>. The methodology outlines a sequence of interventions and change activities designed to create frame-breaking and sustainable organization change</a:t>
            </a:r>
            <a:r>
              <a:rPr lang="en-JM" sz="3200" dirty="0" smtClean="0"/>
              <a:t>. </a:t>
            </a:r>
            <a:endParaRPr lang="en-JM" sz="3200" dirty="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TRANSFORMATION PROCESS</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4</a:t>
            </a:fld>
            <a:endParaRPr lang="en-US"/>
          </a:p>
        </p:txBody>
      </p:sp>
    </p:spTree>
    <p:extLst>
      <p:ext uri="{BB962C8B-B14F-4D97-AF65-F5344CB8AC3E}">
        <p14:creationId xmlns:p14="http://schemas.microsoft.com/office/powerpoint/2010/main" val="1559342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a:t>The change process is organized around three major processes: the leadership process; the design process; and the development process</a:t>
            </a:r>
            <a:r>
              <a:rPr lang="en-JM" sz="3200" dirty="0" smtClean="0"/>
              <a:t>.</a:t>
            </a:r>
          </a:p>
          <a:p>
            <a:pPr>
              <a:defRPr/>
            </a:pPr>
            <a:endParaRPr lang="en-JM" sz="3200" dirty="0"/>
          </a:p>
          <a:p>
            <a:pPr>
              <a:defRPr/>
            </a:pPr>
            <a:endParaRPr lang="en-JM" sz="3200" dirty="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TRANSFORMATION PROCESS</a:t>
            </a:r>
            <a:endParaRPr lang="en-US" sz="3600" dirty="0"/>
          </a:p>
        </p:txBody>
      </p:sp>
      <p:pic>
        <p:nvPicPr>
          <p:cNvPr id="4" name="Picture 3"/>
          <p:cNvPicPr>
            <a:picLocks noChangeAspect="1"/>
          </p:cNvPicPr>
          <p:nvPr/>
        </p:nvPicPr>
        <p:blipFill>
          <a:blip r:embed="rId2"/>
          <a:stretch>
            <a:fillRect/>
          </a:stretch>
        </p:blipFill>
        <p:spPr>
          <a:xfrm>
            <a:off x="2057400" y="3886200"/>
            <a:ext cx="4552950" cy="2114550"/>
          </a:xfrm>
          <a:prstGeom prst="rect">
            <a:avLst/>
          </a:prstGeom>
        </p:spPr>
      </p:pic>
      <p:sp>
        <p:nvSpPr>
          <p:cNvPr id="5" name="Slide Number Placeholder 4"/>
          <p:cNvSpPr>
            <a:spLocks noGrp="1"/>
          </p:cNvSpPr>
          <p:nvPr>
            <p:ph type="sldNum" sz="quarter" idx="12"/>
          </p:nvPr>
        </p:nvSpPr>
        <p:spPr/>
        <p:txBody>
          <a:bodyPr/>
          <a:lstStyle/>
          <a:p>
            <a:fld id="{0944BAA3-441C-4929-A03D-EE0FCF35E71C}" type="slidenum">
              <a:rPr lang="en-US" smtClean="0"/>
              <a:t>5</a:t>
            </a:fld>
            <a:endParaRPr lang="en-US"/>
          </a:p>
        </p:txBody>
      </p:sp>
    </p:spTree>
    <p:extLst>
      <p:ext uri="{BB962C8B-B14F-4D97-AF65-F5344CB8AC3E}">
        <p14:creationId xmlns:p14="http://schemas.microsoft.com/office/powerpoint/2010/main" val="317885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smtClean="0"/>
              <a:t>The diagram above demonstrates that  </a:t>
            </a:r>
            <a:r>
              <a:rPr lang="en-JM" sz="3200" dirty="0"/>
              <a:t>the leadership process leads and integrates the design and development processes. Design and development are seen as tools which help leaders manage the business and achieve better performance </a:t>
            </a:r>
            <a:r>
              <a:rPr lang="en-JM" sz="3200" dirty="0" smtClean="0"/>
              <a:t>results.</a:t>
            </a:r>
            <a:endParaRPr lang="en-JM" sz="3200" dirty="0"/>
          </a:p>
        </p:txBody>
      </p:sp>
      <p:sp>
        <p:nvSpPr>
          <p:cNvPr id="2" name="Title 1"/>
          <p:cNvSpPr>
            <a:spLocks noGrp="1"/>
          </p:cNvSpPr>
          <p:nvPr>
            <p:ph type="title"/>
          </p:nvPr>
        </p:nvSpPr>
        <p:spPr>
          <a:xfrm>
            <a:off x="457200" y="533400"/>
            <a:ext cx="8229600" cy="743712"/>
          </a:xfrm>
        </p:spPr>
        <p:txBody>
          <a:bodyPr>
            <a:noAutofit/>
          </a:bodyPr>
          <a:lstStyle/>
          <a:p>
            <a:r>
              <a:rPr lang="en-US" sz="3600" dirty="0" smtClean="0"/>
              <a:t>TRANSFORMATION PROCESS</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6</a:t>
            </a:fld>
            <a:endParaRPr lang="en-US"/>
          </a:p>
        </p:txBody>
      </p:sp>
    </p:spTree>
    <p:extLst>
      <p:ext uri="{BB962C8B-B14F-4D97-AF65-F5344CB8AC3E}">
        <p14:creationId xmlns:p14="http://schemas.microsoft.com/office/powerpoint/2010/main" val="2445677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514600"/>
            <a:ext cx="8534400" cy="3886200"/>
          </a:xfrm>
        </p:spPr>
        <p:txBody>
          <a:bodyPr>
            <a:noAutofit/>
          </a:bodyPr>
          <a:lstStyle/>
          <a:p>
            <a:pPr>
              <a:defRPr/>
            </a:pPr>
            <a:r>
              <a:rPr lang="en-JM" sz="3200" dirty="0" smtClean="0"/>
              <a:t>Change </a:t>
            </a:r>
            <a:r>
              <a:rPr lang="en-JM" sz="3200" dirty="0"/>
              <a:t>initiatives often fail because they are not integrated into the management of the business. Leaders and people throughout the organization often view change projects as simply “another program” separate from the primary work itself. </a:t>
            </a:r>
          </a:p>
        </p:txBody>
      </p:sp>
      <p:sp>
        <p:nvSpPr>
          <p:cNvPr id="2" name="Title 1"/>
          <p:cNvSpPr>
            <a:spLocks noGrp="1"/>
          </p:cNvSpPr>
          <p:nvPr>
            <p:ph type="title"/>
          </p:nvPr>
        </p:nvSpPr>
        <p:spPr>
          <a:xfrm>
            <a:off x="457200" y="533400"/>
            <a:ext cx="8229600" cy="743712"/>
          </a:xfrm>
        </p:spPr>
        <p:txBody>
          <a:bodyPr>
            <a:noAutofit/>
          </a:bodyPr>
          <a:lstStyle/>
          <a:p>
            <a:r>
              <a:rPr lang="en-US" sz="3600" dirty="0" smtClean="0"/>
              <a:t>TRANSFORMATION PROCESS</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7</a:t>
            </a:fld>
            <a:endParaRPr lang="en-US"/>
          </a:p>
        </p:txBody>
      </p:sp>
    </p:spTree>
    <p:extLst>
      <p:ext uri="{BB962C8B-B14F-4D97-AF65-F5344CB8AC3E}">
        <p14:creationId xmlns:p14="http://schemas.microsoft.com/office/powerpoint/2010/main" val="3722396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667000"/>
            <a:ext cx="8534400" cy="3733800"/>
          </a:xfrm>
        </p:spPr>
        <p:txBody>
          <a:bodyPr>
            <a:noAutofit/>
          </a:bodyPr>
          <a:lstStyle/>
          <a:p>
            <a:pPr>
              <a:defRPr/>
            </a:pPr>
            <a:r>
              <a:rPr lang="en-JM" sz="3200" dirty="0" smtClean="0"/>
              <a:t>These projects </a:t>
            </a:r>
            <a:r>
              <a:rPr lang="en-JM" sz="3200" dirty="0"/>
              <a:t>lack sponsorship to become part of the real-time </a:t>
            </a:r>
            <a:r>
              <a:rPr lang="en-JM" sz="3200" dirty="0" smtClean="0"/>
              <a:t>mind set </a:t>
            </a:r>
            <a:r>
              <a:rPr lang="en-JM" sz="3200" dirty="0"/>
              <a:t>and </a:t>
            </a:r>
            <a:r>
              <a:rPr lang="en-JM" sz="3200" dirty="0" smtClean="0"/>
              <a:t>behaviour </a:t>
            </a:r>
            <a:r>
              <a:rPr lang="en-JM" sz="3200" dirty="0"/>
              <a:t>of managers, they will fail to create sustainable change within the organization. When linked to the leadership process, however, the design and development processes are integral to good management of the business.</a:t>
            </a:r>
          </a:p>
        </p:txBody>
      </p:sp>
      <p:sp>
        <p:nvSpPr>
          <p:cNvPr id="2" name="Title 1"/>
          <p:cNvSpPr>
            <a:spLocks noGrp="1"/>
          </p:cNvSpPr>
          <p:nvPr>
            <p:ph type="title"/>
          </p:nvPr>
        </p:nvSpPr>
        <p:spPr>
          <a:xfrm>
            <a:off x="457200" y="533400"/>
            <a:ext cx="8229600" cy="743712"/>
          </a:xfrm>
        </p:spPr>
        <p:txBody>
          <a:bodyPr>
            <a:noAutofit/>
          </a:bodyPr>
          <a:lstStyle/>
          <a:p>
            <a:r>
              <a:rPr lang="en-US" sz="3600" dirty="0" smtClean="0"/>
              <a:t>TRANSFORMATION PROCESS</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8</a:t>
            </a:fld>
            <a:endParaRPr lang="en-US"/>
          </a:p>
        </p:txBody>
      </p:sp>
    </p:spTree>
    <p:extLst>
      <p:ext uri="{BB962C8B-B14F-4D97-AF65-F5344CB8AC3E}">
        <p14:creationId xmlns:p14="http://schemas.microsoft.com/office/powerpoint/2010/main" val="3021031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4343400"/>
          </a:xfrm>
        </p:spPr>
        <p:txBody>
          <a:bodyPr>
            <a:noAutofit/>
          </a:bodyPr>
          <a:lstStyle/>
          <a:p>
            <a:pPr>
              <a:defRPr/>
            </a:pPr>
            <a:r>
              <a:rPr lang="en-JM" sz="3200" dirty="0"/>
              <a:t>The leadership process is the way in which leaders </a:t>
            </a:r>
            <a:r>
              <a:rPr lang="en-JM" sz="3200" dirty="0" smtClean="0"/>
              <a:t> </a:t>
            </a:r>
            <a:r>
              <a:rPr lang="en-JM" sz="3200" dirty="0"/>
              <a:t>manage the business to accomplish their vision and achieve results. Leadership, more than any other factor, determines the success of a business. It follows then, that organizational change initiatives must be integrated with the leadership process if they are to be successful. </a:t>
            </a:r>
          </a:p>
        </p:txBody>
      </p:sp>
      <p:sp>
        <p:nvSpPr>
          <p:cNvPr id="2" name="Title 1"/>
          <p:cNvSpPr>
            <a:spLocks noGrp="1"/>
          </p:cNvSpPr>
          <p:nvPr>
            <p:ph type="title"/>
          </p:nvPr>
        </p:nvSpPr>
        <p:spPr>
          <a:xfrm>
            <a:off x="457200" y="533400"/>
            <a:ext cx="8229600" cy="743712"/>
          </a:xfrm>
        </p:spPr>
        <p:txBody>
          <a:bodyPr>
            <a:noAutofit/>
          </a:bodyPr>
          <a:lstStyle/>
          <a:p>
            <a:r>
              <a:rPr lang="en-US" sz="3600" dirty="0" smtClean="0"/>
              <a:t>TRANSFORMATION PROCESS</a:t>
            </a:r>
            <a:endParaRPr lang="en-US" sz="3600" dirty="0"/>
          </a:p>
        </p:txBody>
      </p:sp>
      <p:sp>
        <p:nvSpPr>
          <p:cNvPr id="4" name="Slide Number Placeholder 3"/>
          <p:cNvSpPr>
            <a:spLocks noGrp="1"/>
          </p:cNvSpPr>
          <p:nvPr>
            <p:ph type="sldNum" sz="quarter" idx="12"/>
          </p:nvPr>
        </p:nvSpPr>
        <p:spPr/>
        <p:txBody>
          <a:bodyPr/>
          <a:lstStyle/>
          <a:p>
            <a:fld id="{0944BAA3-441C-4929-A03D-EE0FCF35E71C}" type="slidenum">
              <a:rPr lang="en-US" smtClean="0"/>
              <a:t>9</a:t>
            </a:fld>
            <a:endParaRPr lang="en-US"/>
          </a:p>
        </p:txBody>
      </p:sp>
    </p:spTree>
    <p:extLst>
      <p:ext uri="{BB962C8B-B14F-4D97-AF65-F5344CB8AC3E}">
        <p14:creationId xmlns:p14="http://schemas.microsoft.com/office/powerpoint/2010/main" val="9543018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1716</TotalTime>
  <Words>1454</Words>
  <Application>Microsoft Office PowerPoint</Application>
  <PresentationFormat>On-screen Show (4:3)</PresentationFormat>
  <Paragraphs>104</Paragraphs>
  <Slides>30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Candara</vt:lpstr>
      <vt:lpstr>Symbol</vt:lpstr>
      <vt:lpstr>Waveform</vt:lpstr>
      <vt:lpstr>UNIT 1: BUSINESS AND THE BUSINESS ENVIRONMENT</vt:lpstr>
      <vt:lpstr>UNIT 1: BUSINESS AND THE BUSINESS ENVIRONMENT</vt:lpstr>
      <vt:lpstr>TRANSFORMATION PROCESS</vt:lpstr>
      <vt:lpstr>TRANSFORMATION PROCESS</vt:lpstr>
      <vt:lpstr>TRANSFORMATION PROCESS</vt:lpstr>
      <vt:lpstr>TRANSFORMATION PROCESS</vt:lpstr>
      <vt:lpstr>TRANSFORMATION PROCESS</vt:lpstr>
      <vt:lpstr>TRANSFORMATION PROCESS</vt:lpstr>
      <vt:lpstr>TRANSFORMATION PROCESS</vt:lpstr>
      <vt:lpstr>TRANSFORMATION PROCESS</vt:lpstr>
      <vt:lpstr>TRANSFORMATION PROCESS</vt:lpstr>
      <vt:lpstr>TRANSFORMATION PROCESS</vt:lpstr>
      <vt:lpstr>TRANSFORMATION PROCESS</vt:lpstr>
      <vt:lpstr>TRANSFORMATION PROCESS</vt:lpstr>
      <vt:lpstr>RESISITANCE TO CHANGE</vt:lpstr>
      <vt:lpstr>RESISITANCE TO CHANGE</vt:lpstr>
      <vt:lpstr>RESISITANCE TO CHANGE</vt:lpstr>
      <vt:lpstr>RESISITANCE TO CHANGE</vt:lpstr>
      <vt:lpstr>RESISITANCE TO CHANGE</vt:lpstr>
      <vt:lpstr>RESISITANCE TO CHANGE</vt:lpstr>
      <vt:lpstr>RESISITANCE TO CHANGE</vt:lpstr>
      <vt:lpstr>RESISITANCE TO CHANGE</vt:lpstr>
      <vt:lpstr>RESISITANCE TO CHANGE</vt:lpstr>
      <vt:lpstr>RESISITANCE TO CHANGE</vt:lpstr>
      <vt:lpstr>RESISITANCE TO CHANGE</vt:lpstr>
      <vt:lpstr>CHANGING MARKET ENVIRONMENT   </vt:lpstr>
      <vt:lpstr>CHANGING MARKET ENVIRONMENT   </vt:lpstr>
      <vt:lpstr>PowerPoint Presentation</vt:lpstr>
      <vt:lpstr>Reference</vt:lpstr>
      <vt:lpstr>Reference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out come will see students being able to:</dc:title>
  <dc:creator>woodrow</dc:creator>
  <cp:lastModifiedBy>Judith Robb-Walters</cp:lastModifiedBy>
  <cp:revision>149</cp:revision>
  <cp:lastPrinted>2018-10-23T13:11:32Z</cp:lastPrinted>
  <dcterms:created xsi:type="dcterms:W3CDTF">2016-01-06T19:51:23Z</dcterms:created>
  <dcterms:modified xsi:type="dcterms:W3CDTF">2018-11-04T17:14:03Z</dcterms:modified>
</cp:coreProperties>
</file>