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58" r:id="rId4"/>
    <p:sldId id="260" r:id="rId5"/>
    <p:sldId id="261" r:id="rId6"/>
    <p:sldId id="278" r:id="rId7"/>
    <p:sldId id="262" r:id="rId8"/>
    <p:sldId id="259" r:id="rId9"/>
    <p:sldId id="267" r:id="rId10"/>
    <p:sldId id="263" r:id="rId11"/>
    <p:sldId id="265" r:id="rId12"/>
    <p:sldId id="268" r:id="rId13"/>
    <p:sldId id="269" r:id="rId14"/>
    <p:sldId id="270" r:id="rId15"/>
    <p:sldId id="276" r:id="rId16"/>
    <p:sldId id="274" r:id="rId17"/>
    <p:sldId id="271" r:id="rId18"/>
    <p:sldId id="273" r:id="rId19"/>
    <p:sldId id="280" r:id="rId20"/>
    <p:sldId id="279" r:id="rId21"/>
    <p:sldId id="264" r:id="rId22"/>
    <p:sldId id="266" r:id="rId23"/>
    <p:sldId id="27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2" d="100"/>
          <a:sy n="102" d="100"/>
        </p:scale>
        <p:origin x="12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9/26/2019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lideplayer.com/slide/572828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BzB5xtGGsTc?feature=oembe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sabre.com/insights/the-evolution-of-airline-revenue-management-defining-the-next-generation-approach/" TargetMode="External"/><Relationship Id="rId2" Type="http://schemas.openxmlformats.org/officeDocument/2006/relationships/hyperlink" Target="https://www.forbes.com/sites/jimkeenan/2014/06/02/the-four-key-areas-for-increasing-sales-revenue/#7ea1cbf6265a"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statista.com/statistics/197680/total-operating-revenues-in-us-airline-industry-since-2004/" TargetMode="External"/><Relationship Id="rId2" Type="http://schemas.openxmlformats.org/officeDocument/2006/relationships/hyperlink" Target="https://cdn2.hubspot.net/hubfs/447188/AV_Files/TRO/TRO_article_Final.pdf" TargetMode="External"/><Relationship Id="rId1" Type="http://schemas.openxmlformats.org/officeDocument/2006/relationships/slideLayout" Target="../slideLayouts/slideLayout1.xml"/><Relationship Id="rId5" Type="http://schemas.openxmlformats.org/officeDocument/2006/relationships/hyperlink" Target="https://www.aviationpros.com/airlines/article/12369096/how-to-adapt-to-a-changing-airline-revenue-model" TargetMode="External"/><Relationship Id="rId4" Type="http://schemas.openxmlformats.org/officeDocument/2006/relationships/hyperlink" Target="https://marketrealist.com/2016/06/key-revenue-streams-american-airlin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nqHqySzxHgI?feature=oembed"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460FAC9-8B0E-4BED-8B07-E96CDB194B1C}"/>
              </a:ext>
            </a:extLst>
          </p:cNvPr>
          <p:cNvSpPr txBox="1">
            <a:spLocks noChangeArrowheads="1"/>
          </p:cNvSpPr>
          <p:nvPr/>
        </p:nvSpPr>
        <p:spPr>
          <a:xfrm>
            <a:off x="2543764" y="1913754"/>
            <a:ext cx="7870825" cy="2675709"/>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altLang="en-US" dirty="0"/>
              <a:t>UNIT 21. </a:t>
            </a:r>
            <a:br>
              <a:rPr lang="en-US" altLang="en-US" dirty="0"/>
            </a:br>
            <a:r>
              <a:rPr lang="en-US" altLang="en-US" dirty="0"/>
              <a:t>Airline Management</a:t>
            </a:r>
          </a:p>
        </p:txBody>
      </p:sp>
      <p:sp>
        <p:nvSpPr>
          <p:cNvPr id="5" name="Subtitle 2">
            <a:extLst>
              <a:ext uri="{FF2B5EF4-FFF2-40B4-BE49-F238E27FC236}">
                <a16:creationId xmlns:a16="http://schemas.microsoft.com/office/drawing/2014/main" id="{F5F1AF5D-75DB-4A5C-897A-FE12B4943E1C}"/>
              </a:ext>
            </a:extLst>
          </p:cNvPr>
          <p:cNvSpPr txBox="1">
            <a:spLocks noChangeArrowheads="1"/>
          </p:cNvSpPr>
          <p:nvPr/>
        </p:nvSpPr>
        <p:spPr>
          <a:xfrm>
            <a:off x="10920548" y="0"/>
            <a:ext cx="859158" cy="6728663"/>
          </a:xfrm>
          <a:prstGeom prst="rect">
            <a:avLst/>
          </a:prstGeom>
        </p:spPr>
        <p:txBody>
          <a:bodyPr vert="vert" lIns="91440" tIns="45720" rIns="91440" bIns="45720" rtlCol="0" anchor="ctr">
            <a:normAutofit fontScale="85000" lnSpcReduction="20000"/>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r>
              <a:rPr lang="en-US" altLang="en-US" sz="5200" dirty="0" err="1">
                <a:latin typeface="Broadway" panose="04040905080B02020502" pitchFamily="82" charset="0"/>
              </a:rPr>
              <a:t>ColbourneCollege</a:t>
            </a:r>
            <a:endParaRPr lang="en-US" altLang="en-US" sz="5200" dirty="0">
              <a:latin typeface="Broadway" panose="04040905080B02020502" pitchFamily="82" charset="0"/>
            </a:endParaRPr>
          </a:p>
          <a:p>
            <a:pPr algn="ctr"/>
            <a:endParaRPr lang="en-US" altLang="en-US" sz="5200" dirty="0">
              <a:latin typeface="Broadway" panose="04040905080B02020502" pitchFamily="82" charset="0"/>
            </a:endParaRPr>
          </a:p>
        </p:txBody>
      </p:sp>
      <p:pic>
        <p:nvPicPr>
          <p:cNvPr id="6" name="Picture 4" descr="A close up of a sign&#10;&#10;Description automatically generated">
            <a:extLst>
              <a:ext uri="{FF2B5EF4-FFF2-40B4-BE49-F238E27FC236}">
                <a16:creationId xmlns:a16="http://schemas.microsoft.com/office/drawing/2014/main" id="{F632AAC6-814A-4318-BC4D-E00415F39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92437"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4338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4D460-34D5-4AA2-8342-B717A12F6964}"/>
              </a:ext>
            </a:extLst>
          </p:cNvPr>
          <p:cNvSpPr>
            <a:spLocks noGrp="1"/>
          </p:cNvSpPr>
          <p:nvPr>
            <p:ph type="title"/>
          </p:nvPr>
        </p:nvSpPr>
        <p:spPr>
          <a:xfrm>
            <a:off x="921328" y="98729"/>
            <a:ext cx="10131425" cy="803564"/>
          </a:xfrm>
        </p:spPr>
        <p:txBody>
          <a:bodyPr/>
          <a:lstStyle/>
          <a:p>
            <a:pPr algn="ctr"/>
            <a:r>
              <a:rPr lang="en-US" b="1" u="sng" dirty="0"/>
              <a:t>Maximizing Airline Revenue</a:t>
            </a:r>
          </a:p>
        </p:txBody>
      </p:sp>
      <p:sp>
        <p:nvSpPr>
          <p:cNvPr id="4" name="TextBox 3">
            <a:extLst>
              <a:ext uri="{FF2B5EF4-FFF2-40B4-BE49-F238E27FC236}">
                <a16:creationId xmlns:a16="http://schemas.microsoft.com/office/drawing/2014/main" id="{5DF14A51-499F-430D-8FE7-413614048739}"/>
              </a:ext>
            </a:extLst>
          </p:cNvPr>
          <p:cNvSpPr txBox="1"/>
          <p:nvPr/>
        </p:nvSpPr>
        <p:spPr>
          <a:xfrm>
            <a:off x="235527" y="1094510"/>
            <a:ext cx="11956473" cy="5262979"/>
          </a:xfrm>
          <a:prstGeom prst="rect">
            <a:avLst/>
          </a:prstGeom>
          <a:noFill/>
        </p:spPr>
        <p:txBody>
          <a:bodyPr wrap="square" rtlCol="0">
            <a:spAutoFit/>
          </a:bodyPr>
          <a:lstStyle/>
          <a:p>
            <a:r>
              <a:rPr lang="en-US" sz="2800" dirty="0"/>
              <a:t>Rickey (n.d) observed that airlines revenue have significantly evolved during the last decade.  Traditionally revenue generation was from maximizing ticket sales through its various distribution channel and sources such as individual travel, group travel, business travel and </a:t>
            </a:r>
            <a:r>
              <a:rPr lang="en-US" sz="2800" dirty="0" err="1"/>
              <a:t>codesharing</a:t>
            </a:r>
            <a:r>
              <a:rPr lang="en-US" sz="2800" dirty="0"/>
              <a:t> booking. </a:t>
            </a:r>
          </a:p>
          <a:p>
            <a:endParaRPr lang="en-US" sz="2800" dirty="0"/>
          </a:p>
          <a:p>
            <a:r>
              <a:rPr lang="en-US" sz="2800" dirty="0"/>
              <a:t>Today he sees where there is much diversity in the sources of revenue being generated by the said airlines. While retaining their traditional sources of income of fares from individuals, groups, and corporate customers in economy and upgraded classes, now they are maximizing revenue from other streams such as bags and the “merchandising of a wide goods and services before, during and after a passenger’s flight (sec 2).”  These additional revenue streams can contribute up to 30% of the airline’s entire revenue (Rickey, n.d) . </a:t>
            </a:r>
          </a:p>
        </p:txBody>
      </p:sp>
    </p:spTree>
    <p:extLst>
      <p:ext uri="{BB962C8B-B14F-4D97-AF65-F5344CB8AC3E}">
        <p14:creationId xmlns:p14="http://schemas.microsoft.com/office/powerpoint/2010/main" val="2866516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0449A-2602-4FDE-B561-EA8285B7C31B}"/>
              </a:ext>
            </a:extLst>
          </p:cNvPr>
          <p:cNvSpPr>
            <a:spLocks noGrp="1"/>
          </p:cNvSpPr>
          <p:nvPr>
            <p:ph type="title"/>
          </p:nvPr>
        </p:nvSpPr>
        <p:spPr>
          <a:xfrm>
            <a:off x="533399" y="451998"/>
            <a:ext cx="11776364" cy="1456267"/>
          </a:xfrm>
        </p:spPr>
        <p:txBody>
          <a:bodyPr>
            <a:normAutofit fontScale="90000"/>
          </a:bodyPr>
          <a:lstStyle/>
          <a:p>
            <a:pPr marL="571500" indent="-571500">
              <a:buFont typeface="Wingdings" panose="05000000000000000000" pitchFamily="2" charset="2"/>
              <a:buChar char="q"/>
            </a:pPr>
            <a:r>
              <a:rPr lang="en-US" b="1" dirty="0"/>
              <a:t>P4 </a:t>
            </a:r>
            <a:r>
              <a:rPr lang="en-US" b="1" i="1" cap="none" dirty="0"/>
              <a:t>Investigate the different management techniques and strategies applied for </a:t>
            </a:r>
            <a:r>
              <a:rPr lang="en-US" b="1" i="1" cap="none" dirty="0" err="1"/>
              <a:t>maximising</a:t>
            </a:r>
            <a:r>
              <a:rPr lang="en-US" b="1" i="1" cap="none" dirty="0"/>
              <a:t> sales and profit to generate revenue</a:t>
            </a:r>
            <a:endParaRPr lang="en-US" b="1" i="1" dirty="0"/>
          </a:p>
        </p:txBody>
      </p:sp>
      <p:sp>
        <p:nvSpPr>
          <p:cNvPr id="6" name="TextBox 5">
            <a:extLst>
              <a:ext uri="{FF2B5EF4-FFF2-40B4-BE49-F238E27FC236}">
                <a16:creationId xmlns:a16="http://schemas.microsoft.com/office/drawing/2014/main" id="{978E445A-28A4-4E9D-B613-580861CE08D2}"/>
              </a:ext>
            </a:extLst>
          </p:cNvPr>
          <p:cNvSpPr txBox="1"/>
          <p:nvPr/>
        </p:nvSpPr>
        <p:spPr>
          <a:xfrm>
            <a:off x="533399" y="1962829"/>
            <a:ext cx="11125201" cy="2062103"/>
          </a:xfrm>
          <a:prstGeom prst="rect">
            <a:avLst/>
          </a:prstGeom>
          <a:noFill/>
        </p:spPr>
        <p:txBody>
          <a:bodyPr wrap="square" rtlCol="0">
            <a:spAutoFit/>
          </a:bodyPr>
          <a:lstStyle/>
          <a:p>
            <a:pPr marL="457200" indent="-457200">
              <a:buFont typeface="Wingdings" panose="05000000000000000000" pitchFamily="2" charset="2"/>
              <a:buChar char="q"/>
            </a:pPr>
            <a:r>
              <a:rPr lang="en-US" sz="3200" i="1" dirty="0"/>
              <a:t>M2 </a:t>
            </a:r>
            <a:r>
              <a:rPr lang="en-US" sz="3200" i="1" dirty="0" err="1"/>
              <a:t>Analyse</a:t>
            </a:r>
            <a:r>
              <a:rPr lang="en-US" sz="3200" i="1" dirty="0"/>
              <a:t> how the principles of yield management, aircraft </a:t>
            </a:r>
            <a:r>
              <a:rPr lang="en-US" sz="3200" i="1" dirty="0" err="1"/>
              <a:t>utilisation</a:t>
            </a:r>
            <a:r>
              <a:rPr lang="en-US" sz="3200" i="1" dirty="0"/>
              <a:t> and pricing strategies adopted by a commercial airline </a:t>
            </a:r>
            <a:r>
              <a:rPr lang="en-US" sz="3200" i="1" dirty="0" err="1"/>
              <a:t>maximise</a:t>
            </a:r>
            <a:r>
              <a:rPr lang="en-US" sz="3200" i="1" dirty="0"/>
              <a:t> sales and profits to meet overall business objectives</a:t>
            </a:r>
            <a:endParaRPr lang="en-US" sz="3200" dirty="0"/>
          </a:p>
        </p:txBody>
      </p:sp>
      <p:sp>
        <p:nvSpPr>
          <p:cNvPr id="8" name="TextBox 7">
            <a:extLst>
              <a:ext uri="{FF2B5EF4-FFF2-40B4-BE49-F238E27FC236}">
                <a16:creationId xmlns:a16="http://schemas.microsoft.com/office/drawing/2014/main" id="{994606A8-CDD6-491B-8FAC-874F31897435}"/>
              </a:ext>
            </a:extLst>
          </p:cNvPr>
          <p:cNvSpPr txBox="1"/>
          <p:nvPr/>
        </p:nvSpPr>
        <p:spPr>
          <a:xfrm>
            <a:off x="533399" y="4270190"/>
            <a:ext cx="10923496" cy="2062103"/>
          </a:xfrm>
          <a:prstGeom prst="rect">
            <a:avLst/>
          </a:prstGeom>
          <a:noFill/>
        </p:spPr>
        <p:txBody>
          <a:bodyPr wrap="square" rtlCol="0">
            <a:spAutoFit/>
          </a:bodyPr>
          <a:lstStyle/>
          <a:p>
            <a:pPr marL="457200" indent="-457200">
              <a:buFont typeface="Wingdings" panose="05000000000000000000" pitchFamily="2" charset="2"/>
              <a:buChar char="q"/>
            </a:pPr>
            <a:r>
              <a:rPr lang="en-US" sz="3200" i="1" dirty="0"/>
              <a:t>D2 Critically </a:t>
            </a:r>
            <a:r>
              <a:rPr lang="en-US" sz="3200" i="1" dirty="0" err="1"/>
              <a:t>analyse</a:t>
            </a:r>
            <a:r>
              <a:rPr lang="en-US" sz="3200" i="1" dirty="0"/>
              <a:t> different revenue management techniques and make justified recommendations on how a commercial airline can improve sales and profits to meet overall business objectives</a:t>
            </a:r>
          </a:p>
        </p:txBody>
      </p:sp>
    </p:spTree>
    <p:extLst>
      <p:ext uri="{BB962C8B-B14F-4D97-AF65-F5344CB8AC3E}">
        <p14:creationId xmlns:p14="http://schemas.microsoft.com/office/powerpoint/2010/main" val="1826539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0449A-2602-4FDE-B561-EA8285B7C31B}"/>
              </a:ext>
            </a:extLst>
          </p:cNvPr>
          <p:cNvSpPr>
            <a:spLocks noGrp="1"/>
          </p:cNvSpPr>
          <p:nvPr>
            <p:ph type="title"/>
          </p:nvPr>
        </p:nvSpPr>
        <p:spPr>
          <a:xfrm>
            <a:off x="207818" y="338665"/>
            <a:ext cx="11776364" cy="1456267"/>
          </a:xfrm>
        </p:spPr>
        <p:txBody>
          <a:bodyPr>
            <a:normAutofit fontScale="90000"/>
          </a:bodyPr>
          <a:lstStyle/>
          <a:p>
            <a:pPr algn="ctr"/>
            <a:r>
              <a:rPr lang="en-US" dirty="0"/>
              <a:t>Cost of operation and revenue stream HAVE positive and negative economic implications on airline sustainability:</a:t>
            </a:r>
            <a:endParaRPr lang="en-US" b="1" dirty="0"/>
          </a:p>
        </p:txBody>
      </p:sp>
      <p:sp>
        <p:nvSpPr>
          <p:cNvPr id="3" name="Content Placeholder 2">
            <a:extLst>
              <a:ext uri="{FF2B5EF4-FFF2-40B4-BE49-F238E27FC236}">
                <a16:creationId xmlns:a16="http://schemas.microsoft.com/office/drawing/2014/main" id="{A8BDC484-7C44-4322-A8F9-96119408FB3B}"/>
              </a:ext>
            </a:extLst>
          </p:cNvPr>
          <p:cNvSpPr>
            <a:spLocks noGrp="1"/>
          </p:cNvSpPr>
          <p:nvPr>
            <p:ph sz="half" idx="1"/>
          </p:nvPr>
        </p:nvSpPr>
        <p:spPr>
          <a:xfrm>
            <a:off x="325786" y="1983190"/>
            <a:ext cx="11540428" cy="4373283"/>
          </a:xfrm>
        </p:spPr>
        <p:txBody>
          <a:bodyPr>
            <a:normAutofit lnSpcReduction="10000"/>
          </a:bodyPr>
          <a:lstStyle/>
          <a:p>
            <a:pPr>
              <a:buFont typeface="Wingdings" panose="05000000000000000000" pitchFamily="2" charset="2"/>
              <a:buChar char="q"/>
            </a:pPr>
            <a:r>
              <a:rPr lang="en-US" sz="2800" i="1" dirty="0"/>
              <a:t>Costs of operations: direct costs of operations e.g. costs of fuel, crew, maintenance, on-board catering, passenger services, sales distribution costs and depreciation </a:t>
            </a:r>
          </a:p>
          <a:p>
            <a:pPr marL="0" indent="0">
              <a:buNone/>
            </a:pPr>
            <a:endParaRPr lang="en-US" sz="900" i="1" dirty="0"/>
          </a:p>
          <a:p>
            <a:pPr>
              <a:buFont typeface="Wingdings" panose="05000000000000000000" pitchFamily="2" charset="2"/>
              <a:buChar char="q"/>
            </a:pPr>
            <a:r>
              <a:rPr lang="en-US" sz="2800" i="1" dirty="0"/>
              <a:t>The economic effects on costs of operations will influence and impact: airline routes, frequency of flights, traffic, fares </a:t>
            </a:r>
          </a:p>
          <a:p>
            <a:pPr>
              <a:buFont typeface="Wingdings" panose="05000000000000000000" pitchFamily="2" charset="2"/>
              <a:buChar char="q"/>
            </a:pPr>
            <a:endParaRPr lang="en-US" sz="2800" dirty="0"/>
          </a:p>
          <a:p>
            <a:pPr marL="0" indent="0" algn="ctr">
              <a:buNone/>
            </a:pPr>
            <a:r>
              <a:rPr lang="en-US" sz="3200" u="sng" dirty="0"/>
              <a:t>Management will continuously seek to maximize and manage revenue to offset the direct costs of operations in order to meet overall business objectives  </a:t>
            </a:r>
          </a:p>
        </p:txBody>
      </p:sp>
    </p:spTree>
    <p:extLst>
      <p:ext uri="{BB962C8B-B14F-4D97-AF65-F5344CB8AC3E}">
        <p14:creationId xmlns:p14="http://schemas.microsoft.com/office/powerpoint/2010/main" val="680990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BDC484-7C44-4322-A8F9-96119408FB3B}"/>
              </a:ext>
            </a:extLst>
          </p:cNvPr>
          <p:cNvSpPr>
            <a:spLocks noGrp="1"/>
          </p:cNvSpPr>
          <p:nvPr>
            <p:ph sz="half" idx="1"/>
          </p:nvPr>
        </p:nvSpPr>
        <p:spPr>
          <a:xfrm>
            <a:off x="5997390" y="1039408"/>
            <a:ext cx="5419164" cy="4779183"/>
          </a:xfrm>
        </p:spPr>
        <p:txBody>
          <a:bodyPr>
            <a:normAutofit/>
          </a:bodyPr>
          <a:lstStyle/>
          <a:p>
            <a:pPr>
              <a:buFont typeface="Wingdings" panose="05000000000000000000" pitchFamily="2" charset="2"/>
              <a:buChar char="q"/>
            </a:pPr>
            <a:r>
              <a:rPr lang="en-US" sz="2800" dirty="0"/>
              <a:t>Strategic Planning</a:t>
            </a:r>
          </a:p>
          <a:p>
            <a:pPr>
              <a:buFont typeface="Wingdings" panose="05000000000000000000" pitchFamily="2" charset="2"/>
              <a:buChar char="q"/>
            </a:pPr>
            <a:r>
              <a:rPr lang="en-US" sz="2800" dirty="0"/>
              <a:t>Yield Management and Revenue Maximization</a:t>
            </a:r>
          </a:p>
          <a:p>
            <a:pPr>
              <a:buFont typeface="Wingdings" panose="05000000000000000000" pitchFamily="2" charset="2"/>
              <a:buChar char="q"/>
            </a:pPr>
            <a:r>
              <a:rPr lang="en-US" sz="2800" dirty="0"/>
              <a:t>Strategic Marketing Management</a:t>
            </a:r>
          </a:p>
          <a:p>
            <a:pPr>
              <a:buFont typeface="Wingdings" panose="05000000000000000000" pitchFamily="2" charset="2"/>
              <a:buChar char="q"/>
            </a:pPr>
            <a:r>
              <a:rPr lang="en-US" sz="2800" dirty="0"/>
              <a:t>Fares and Ancillary Fees</a:t>
            </a:r>
          </a:p>
          <a:p>
            <a:pPr>
              <a:buFont typeface="Wingdings" panose="05000000000000000000" pitchFamily="2" charset="2"/>
              <a:buChar char="q"/>
            </a:pPr>
            <a:r>
              <a:rPr lang="en-US" sz="2800" dirty="0"/>
              <a:t>Aircraft Utilization</a:t>
            </a:r>
          </a:p>
          <a:p>
            <a:pPr>
              <a:buFont typeface="Wingdings" panose="05000000000000000000" pitchFamily="2" charset="2"/>
              <a:buChar char="q"/>
            </a:pPr>
            <a:r>
              <a:rPr lang="en-US" sz="2800" dirty="0"/>
              <a:t>Strategic Human Resources Planning And Development</a:t>
            </a:r>
            <a:endParaRPr lang="en-US" dirty="0"/>
          </a:p>
        </p:txBody>
      </p:sp>
      <p:sp>
        <p:nvSpPr>
          <p:cNvPr id="6" name="TextBox 5">
            <a:extLst>
              <a:ext uri="{FF2B5EF4-FFF2-40B4-BE49-F238E27FC236}">
                <a16:creationId xmlns:a16="http://schemas.microsoft.com/office/drawing/2014/main" id="{978E445A-28A4-4E9D-B613-580861CE08D2}"/>
              </a:ext>
            </a:extLst>
          </p:cNvPr>
          <p:cNvSpPr txBox="1"/>
          <p:nvPr/>
        </p:nvSpPr>
        <p:spPr>
          <a:xfrm>
            <a:off x="775446" y="1951671"/>
            <a:ext cx="4778189" cy="2954655"/>
          </a:xfrm>
          <a:prstGeom prst="rect">
            <a:avLst/>
          </a:prstGeom>
          <a:noFill/>
        </p:spPr>
        <p:txBody>
          <a:bodyPr wrap="square" rtlCol="0">
            <a:spAutoFit/>
          </a:bodyPr>
          <a:lstStyle/>
          <a:p>
            <a:r>
              <a:rPr lang="en-US" sz="2800" i="1" dirty="0"/>
              <a:t>Commercial practices that may be used by management to maximize sales revenue and reduce direct costs of operating in order to maximize profit and meet organizational objectives:</a:t>
            </a:r>
          </a:p>
          <a:p>
            <a:endParaRPr lang="en-US" dirty="0"/>
          </a:p>
        </p:txBody>
      </p:sp>
    </p:spTree>
    <p:extLst>
      <p:ext uri="{BB962C8B-B14F-4D97-AF65-F5344CB8AC3E}">
        <p14:creationId xmlns:p14="http://schemas.microsoft.com/office/powerpoint/2010/main" val="589082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D5980E-F3FF-4426-9236-F8627428A2F1}"/>
              </a:ext>
            </a:extLst>
          </p:cNvPr>
          <p:cNvSpPr>
            <a:spLocks noGrp="1"/>
          </p:cNvSpPr>
          <p:nvPr>
            <p:ph sz="half" idx="1"/>
          </p:nvPr>
        </p:nvSpPr>
        <p:spPr>
          <a:xfrm>
            <a:off x="443755" y="2532529"/>
            <a:ext cx="11510682" cy="3505201"/>
          </a:xfrm>
        </p:spPr>
        <p:txBody>
          <a:bodyPr>
            <a:noAutofit/>
          </a:bodyPr>
          <a:lstStyle/>
          <a:p>
            <a:r>
              <a:rPr lang="en-US" sz="2200" i="1" dirty="0"/>
              <a:t>Studying the business environment: PESTLE factors, Stakeholders Needs Analysis, and market conditions e.g. competitive analysis etc.</a:t>
            </a:r>
          </a:p>
          <a:p>
            <a:r>
              <a:rPr lang="en-US" sz="2200" i="1" dirty="0"/>
              <a:t>Planning organizational resources to be more economical e.g. yield management – capacity and load factors; pricing strategies; and Financial implications of aircraft performance management</a:t>
            </a:r>
          </a:p>
          <a:p>
            <a:r>
              <a:rPr lang="en-US" sz="2200" i="1" dirty="0"/>
              <a:t>Planning organizational resources to be more productive e.g. workforce planning and strategic human resources management and development</a:t>
            </a:r>
          </a:p>
          <a:p>
            <a:r>
              <a:rPr lang="en-US" sz="2200" i="1" dirty="0"/>
              <a:t>Marketing plan, market segmentation, target marketing, marketing mix tactics, market positioning</a:t>
            </a:r>
          </a:p>
          <a:p>
            <a:r>
              <a:rPr lang="en-US" sz="2200" i="1" dirty="0"/>
              <a:t>Evaluating key issues, cost and challenges of safety management that affect airline operations</a:t>
            </a:r>
          </a:p>
          <a:p>
            <a:r>
              <a:rPr lang="en-US" sz="2200" i="1" dirty="0"/>
              <a:t>Forecasting and cost analysis: projecting and planning to manage the direct costs of operations</a:t>
            </a:r>
          </a:p>
          <a:p>
            <a:r>
              <a:rPr lang="en-US" sz="2200" i="1" dirty="0"/>
              <a:t>Planning new distribution and sales funnels and optimizing the earnings from all the channels</a:t>
            </a:r>
          </a:p>
        </p:txBody>
      </p:sp>
      <p:sp>
        <p:nvSpPr>
          <p:cNvPr id="4" name="Content Placeholder 3">
            <a:extLst>
              <a:ext uri="{FF2B5EF4-FFF2-40B4-BE49-F238E27FC236}">
                <a16:creationId xmlns:a16="http://schemas.microsoft.com/office/drawing/2014/main" id="{4E312E29-65D6-40CF-BF94-90AFD7CDE385}"/>
              </a:ext>
            </a:extLst>
          </p:cNvPr>
          <p:cNvSpPr>
            <a:spLocks noGrp="1"/>
          </p:cNvSpPr>
          <p:nvPr>
            <p:ph sz="half" idx="2"/>
          </p:nvPr>
        </p:nvSpPr>
        <p:spPr>
          <a:xfrm>
            <a:off x="443755" y="557804"/>
            <a:ext cx="11510682" cy="896968"/>
          </a:xfrm>
        </p:spPr>
        <p:txBody>
          <a:bodyPr>
            <a:noAutofit/>
          </a:bodyPr>
          <a:lstStyle/>
          <a:p>
            <a:pPr marL="0" indent="0">
              <a:buNone/>
            </a:pPr>
            <a:r>
              <a:rPr lang="en-US" sz="3200" b="1" dirty="0"/>
              <a:t>Strategic Planning is a process that air transport operators can use to determine how best to minimize economic and environmental impacts while meeting sustainable business growth and objectives</a:t>
            </a:r>
          </a:p>
        </p:txBody>
      </p:sp>
    </p:spTree>
    <p:extLst>
      <p:ext uri="{BB962C8B-B14F-4D97-AF65-F5344CB8AC3E}">
        <p14:creationId xmlns:p14="http://schemas.microsoft.com/office/powerpoint/2010/main" val="1243633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47CD-10B5-40C0-AC1C-2331493DF904}"/>
              </a:ext>
            </a:extLst>
          </p:cNvPr>
          <p:cNvSpPr>
            <a:spLocks noGrp="1"/>
          </p:cNvSpPr>
          <p:nvPr>
            <p:ph type="title"/>
          </p:nvPr>
        </p:nvSpPr>
        <p:spPr>
          <a:xfrm>
            <a:off x="242047" y="313765"/>
            <a:ext cx="11819965" cy="977153"/>
          </a:xfrm>
        </p:spPr>
        <p:txBody>
          <a:bodyPr/>
          <a:lstStyle/>
          <a:p>
            <a:pPr algn="ctr"/>
            <a:r>
              <a:rPr lang="en-US" b="1" dirty="0"/>
              <a:t>STRATEGIC HUMAN RESOURCES MANAGEMENT</a:t>
            </a:r>
          </a:p>
        </p:txBody>
      </p:sp>
      <p:sp>
        <p:nvSpPr>
          <p:cNvPr id="4" name="Content Placeholder 3">
            <a:extLst>
              <a:ext uri="{FF2B5EF4-FFF2-40B4-BE49-F238E27FC236}">
                <a16:creationId xmlns:a16="http://schemas.microsoft.com/office/drawing/2014/main" id="{963135C7-6057-4507-9E5E-F3519FBB54ED}"/>
              </a:ext>
            </a:extLst>
          </p:cNvPr>
          <p:cNvSpPr>
            <a:spLocks noGrp="1"/>
          </p:cNvSpPr>
          <p:nvPr>
            <p:ph idx="1"/>
          </p:nvPr>
        </p:nvSpPr>
        <p:spPr>
          <a:xfrm>
            <a:off x="721895" y="1106905"/>
            <a:ext cx="11228058" cy="5149516"/>
          </a:xfrm>
        </p:spPr>
        <p:txBody>
          <a:bodyPr>
            <a:normAutofit/>
          </a:bodyPr>
          <a:lstStyle/>
          <a:p>
            <a:pPr>
              <a:buFont typeface="Wingdings" panose="05000000000000000000" pitchFamily="2" charset="2"/>
              <a:buChar char="q"/>
            </a:pPr>
            <a:r>
              <a:rPr lang="en-US" sz="3200" dirty="0"/>
              <a:t> Hiring processes, job rewards and strength of the training programs contribute to quality of customer service, staff performance, competitiveness, and business objectives. </a:t>
            </a:r>
          </a:p>
          <a:p>
            <a:pPr marL="0" indent="0">
              <a:buNone/>
            </a:pPr>
            <a:endParaRPr lang="en-US" sz="800" dirty="0"/>
          </a:p>
          <a:p>
            <a:pPr>
              <a:buFont typeface="Wingdings" panose="05000000000000000000" pitchFamily="2" charset="2"/>
              <a:buChar char="q"/>
            </a:pPr>
            <a:r>
              <a:rPr lang="en-US" sz="3200" dirty="0"/>
              <a:t>Airlines must align their hiring processes to attract, develop and retain the right people with right skills and right characteristics to contribute to the broader business goals. This requires good workforce planning, facilitative work environment, and competitive salary and benefits.  </a:t>
            </a:r>
          </a:p>
        </p:txBody>
      </p:sp>
    </p:spTree>
    <p:extLst>
      <p:ext uri="{BB962C8B-B14F-4D97-AF65-F5344CB8AC3E}">
        <p14:creationId xmlns:p14="http://schemas.microsoft.com/office/powerpoint/2010/main" val="468246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47CD-10B5-40C0-AC1C-2331493DF904}"/>
              </a:ext>
            </a:extLst>
          </p:cNvPr>
          <p:cNvSpPr>
            <a:spLocks noGrp="1"/>
          </p:cNvSpPr>
          <p:nvPr>
            <p:ph type="title"/>
          </p:nvPr>
        </p:nvSpPr>
        <p:spPr>
          <a:xfrm>
            <a:off x="242047" y="313765"/>
            <a:ext cx="11819965" cy="977153"/>
          </a:xfrm>
        </p:spPr>
        <p:txBody>
          <a:bodyPr/>
          <a:lstStyle/>
          <a:p>
            <a:pPr algn="ctr"/>
            <a:r>
              <a:rPr lang="en-US" b="1" dirty="0"/>
              <a:t>THE MARKETING MIX </a:t>
            </a:r>
          </a:p>
        </p:txBody>
      </p:sp>
      <p:sp>
        <p:nvSpPr>
          <p:cNvPr id="3" name="Content Placeholder 2">
            <a:extLst>
              <a:ext uri="{FF2B5EF4-FFF2-40B4-BE49-F238E27FC236}">
                <a16:creationId xmlns:a16="http://schemas.microsoft.com/office/drawing/2014/main" id="{1FC4ABE2-26B6-471B-9BC1-BC51CCED0BC6}"/>
              </a:ext>
            </a:extLst>
          </p:cNvPr>
          <p:cNvSpPr>
            <a:spLocks noGrp="1"/>
          </p:cNvSpPr>
          <p:nvPr>
            <p:ph idx="1"/>
          </p:nvPr>
        </p:nvSpPr>
        <p:spPr>
          <a:xfrm>
            <a:off x="441512" y="1290918"/>
            <a:ext cx="11308975" cy="5253317"/>
          </a:xfrm>
        </p:spPr>
        <p:txBody>
          <a:bodyPr>
            <a:noAutofit/>
          </a:bodyPr>
          <a:lstStyle/>
          <a:p>
            <a:pPr>
              <a:buFont typeface="Wingdings" panose="05000000000000000000" pitchFamily="2" charset="2"/>
              <a:buChar char="q"/>
            </a:pPr>
            <a:r>
              <a:rPr lang="en-US" sz="2800" dirty="0"/>
              <a:t>Product – route network, type of aircraft, frequencies and timings, ticket, ground and inflight products that are offered to the passengers.</a:t>
            </a:r>
          </a:p>
          <a:p>
            <a:pPr>
              <a:buFont typeface="Wingdings" panose="05000000000000000000" pitchFamily="2" charset="2"/>
              <a:buChar char="q"/>
            </a:pPr>
            <a:r>
              <a:rPr lang="en-US" sz="2800" dirty="0"/>
              <a:t>Price – level and variety of prices on offer, conditions attached to each fare, and the ways that capacity is allocated  between the different fare classes in the airline’s reservation system.</a:t>
            </a:r>
          </a:p>
          <a:p>
            <a:pPr>
              <a:buFont typeface="Wingdings" panose="05000000000000000000" pitchFamily="2" charset="2"/>
              <a:buChar char="q"/>
            </a:pPr>
            <a:r>
              <a:rPr lang="en-US" sz="2800" dirty="0"/>
              <a:t>Promotion – marketing communication is used to influence consumer buying decisions and persuade them to buy. This includes promotional offer such as frequent flier rewards and using different advertising media (channels)  which link the customer to the product.</a:t>
            </a:r>
          </a:p>
          <a:p>
            <a:pPr>
              <a:buFont typeface="Wingdings" panose="05000000000000000000" pitchFamily="2" charset="2"/>
              <a:buChar char="q"/>
            </a:pPr>
            <a:r>
              <a:rPr lang="en-US" sz="2800" dirty="0"/>
              <a:t>Place – the distribution channels employed by airlines.</a:t>
            </a:r>
          </a:p>
          <a:p>
            <a:pPr marL="0" indent="0" algn="ctr">
              <a:buNone/>
            </a:pPr>
            <a:r>
              <a:rPr lang="en-US" sz="3200" dirty="0">
                <a:latin typeface="Aparajita" panose="02020603050405020304" pitchFamily="18" charset="0"/>
                <a:cs typeface="Aparajita" panose="02020603050405020304" pitchFamily="18" charset="0"/>
              </a:rPr>
              <a:t>(Shaw, 2016)</a:t>
            </a:r>
            <a:endParaRPr lang="en-US" sz="3200" dirty="0"/>
          </a:p>
        </p:txBody>
      </p:sp>
    </p:spTree>
    <p:extLst>
      <p:ext uri="{BB962C8B-B14F-4D97-AF65-F5344CB8AC3E}">
        <p14:creationId xmlns:p14="http://schemas.microsoft.com/office/powerpoint/2010/main" val="3222682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47CD-10B5-40C0-AC1C-2331493DF904}"/>
              </a:ext>
            </a:extLst>
          </p:cNvPr>
          <p:cNvSpPr>
            <a:spLocks noGrp="1"/>
          </p:cNvSpPr>
          <p:nvPr>
            <p:ph type="title"/>
          </p:nvPr>
        </p:nvSpPr>
        <p:spPr>
          <a:xfrm>
            <a:off x="658907" y="313765"/>
            <a:ext cx="10131425" cy="1456267"/>
          </a:xfrm>
        </p:spPr>
        <p:txBody>
          <a:bodyPr/>
          <a:lstStyle/>
          <a:p>
            <a:pPr algn="ctr"/>
            <a:r>
              <a:rPr lang="en-US" b="1" dirty="0"/>
              <a:t>YIELD MANAGEMENT NOW COMMONLY CALLED REVENUE MANAGEMENT </a:t>
            </a:r>
          </a:p>
        </p:txBody>
      </p:sp>
      <p:sp>
        <p:nvSpPr>
          <p:cNvPr id="3" name="Content Placeholder 2">
            <a:extLst>
              <a:ext uri="{FF2B5EF4-FFF2-40B4-BE49-F238E27FC236}">
                <a16:creationId xmlns:a16="http://schemas.microsoft.com/office/drawing/2014/main" id="{1FC4ABE2-26B6-471B-9BC1-BC51CCED0BC6}"/>
              </a:ext>
            </a:extLst>
          </p:cNvPr>
          <p:cNvSpPr>
            <a:spLocks noGrp="1"/>
          </p:cNvSpPr>
          <p:nvPr>
            <p:ph idx="1"/>
          </p:nvPr>
        </p:nvSpPr>
        <p:spPr>
          <a:xfrm>
            <a:off x="441512" y="1886573"/>
            <a:ext cx="11308975" cy="4783167"/>
          </a:xfrm>
        </p:spPr>
        <p:txBody>
          <a:bodyPr>
            <a:normAutofit fontScale="32500" lnSpcReduction="20000"/>
          </a:bodyPr>
          <a:lstStyle/>
          <a:p>
            <a:pPr>
              <a:buFont typeface="Wingdings" panose="05000000000000000000" pitchFamily="2" charset="2"/>
              <a:buChar char="q"/>
            </a:pPr>
            <a:r>
              <a:rPr lang="en-US" sz="7400" dirty="0"/>
              <a:t>Revenue management is the practice of </a:t>
            </a:r>
            <a:r>
              <a:rPr lang="en-US" sz="7400" dirty="0" err="1"/>
              <a:t>maximising</a:t>
            </a:r>
            <a:r>
              <a:rPr lang="en-US" sz="7400" dirty="0"/>
              <a:t> revenue generated from a fixed seat inventory which is perishable at the time of departure (Melton, n.d., pg. 2</a:t>
            </a:r>
            <a:r>
              <a:rPr lang="en-US" sz="6000" dirty="0"/>
              <a:t>).</a:t>
            </a:r>
          </a:p>
          <a:p>
            <a:pPr marL="0" indent="0">
              <a:buNone/>
            </a:pPr>
            <a:endParaRPr lang="en-US" sz="1500" dirty="0"/>
          </a:p>
          <a:p>
            <a:pPr>
              <a:buFont typeface="Wingdings" panose="05000000000000000000" pitchFamily="2" charset="2"/>
              <a:buChar char="q"/>
            </a:pPr>
            <a:r>
              <a:rPr lang="en-US" sz="7400" dirty="0"/>
              <a:t>Yield management (YM): This process determines the number of seats to be made available to each “fare class” on a flight, by setting booking limits on low-fare seats (Melton, n.d., pg. 5). </a:t>
            </a:r>
          </a:p>
          <a:p>
            <a:pPr marL="0" indent="0">
              <a:buNone/>
            </a:pPr>
            <a:endParaRPr lang="en-US" sz="1500" dirty="0"/>
          </a:p>
          <a:p>
            <a:pPr>
              <a:buFont typeface="Wingdings" panose="05000000000000000000" pitchFamily="2" charset="2"/>
              <a:buChar char="q"/>
            </a:pPr>
            <a:r>
              <a:rPr lang="en-US" sz="7400" dirty="0"/>
              <a:t>YM systems take a set of differentiated prices/products, schedules and flight capacities as given. Under the assumption that the fixed operating costs associated with a committed flight schedule represent a very high proportion of total operating expenses in the short term, the objective of revenue maximization is effectively one of profit maximization for the airline.</a:t>
            </a:r>
          </a:p>
          <a:p>
            <a:pPr>
              <a:buFont typeface="Wingdings" panose="05000000000000000000" pitchFamily="2" charset="2"/>
              <a:buChar char="q"/>
            </a:pPr>
            <a:endParaRPr lang="en-US" sz="2800" dirty="0"/>
          </a:p>
          <a:p>
            <a:pPr marL="0" indent="0" algn="ctr">
              <a:buNone/>
            </a:pPr>
            <a:r>
              <a:rPr lang="en-US" sz="8600" dirty="0">
                <a:latin typeface="Aparajita" panose="02020603050405020304" pitchFamily="18" charset="0"/>
                <a:cs typeface="Aparajita" panose="02020603050405020304" pitchFamily="18" charset="0"/>
              </a:rPr>
              <a:t>Continue Reading  Here: </a:t>
            </a:r>
            <a:r>
              <a:rPr lang="en-US" sz="8600" dirty="0">
                <a:latin typeface="Aparajita" panose="02020603050405020304" pitchFamily="18" charset="0"/>
                <a:cs typeface="Aparajita" panose="02020603050405020304" pitchFamily="18" charset="0"/>
                <a:hlinkClick r:id="rId2"/>
              </a:rPr>
              <a:t>https://slideplayer.com/slide/5728283/</a:t>
            </a:r>
            <a:endParaRPr lang="en-US" sz="8600" dirty="0">
              <a:latin typeface="Aparajita" panose="02020603050405020304" pitchFamily="18" charset="0"/>
              <a:cs typeface="Aparajita" panose="02020603050405020304" pitchFamily="18" charset="0"/>
            </a:endParaRPr>
          </a:p>
          <a:p>
            <a:pPr>
              <a:buFont typeface="Wingdings" panose="05000000000000000000" pitchFamily="2" charset="2"/>
              <a:buChar char="q"/>
            </a:pPr>
            <a:endParaRPr lang="en-US" sz="2800" dirty="0"/>
          </a:p>
        </p:txBody>
      </p:sp>
    </p:spTree>
    <p:extLst>
      <p:ext uri="{BB962C8B-B14F-4D97-AF65-F5344CB8AC3E}">
        <p14:creationId xmlns:p14="http://schemas.microsoft.com/office/powerpoint/2010/main" val="3586305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47CD-10B5-40C0-AC1C-2331493DF904}"/>
              </a:ext>
            </a:extLst>
          </p:cNvPr>
          <p:cNvSpPr>
            <a:spLocks noGrp="1"/>
          </p:cNvSpPr>
          <p:nvPr>
            <p:ph type="title"/>
          </p:nvPr>
        </p:nvSpPr>
        <p:spPr>
          <a:xfrm>
            <a:off x="186016" y="0"/>
            <a:ext cx="11819965" cy="977153"/>
          </a:xfrm>
        </p:spPr>
        <p:txBody>
          <a:bodyPr/>
          <a:lstStyle/>
          <a:p>
            <a:pPr algn="ctr"/>
            <a:r>
              <a:rPr lang="en-US" b="1" dirty="0"/>
              <a:t>Airline PRICING STRATEGIES AND AIRCRAFT UTILISATION</a:t>
            </a:r>
          </a:p>
        </p:txBody>
      </p:sp>
      <p:sp>
        <p:nvSpPr>
          <p:cNvPr id="3" name="Content Placeholder 2">
            <a:extLst>
              <a:ext uri="{FF2B5EF4-FFF2-40B4-BE49-F238E27FC236}">
                <a16:creationId xmlns:a16="http://schemas.microsoft.com/office/drawing/2014/main" id="{1FC4ABE2-26B6-471B-9BC1-BC51CCED0BC6}"/>
              </a:ext>
            </a:extLst>
          </p:cNvPr>
          <p:cNvSpPr>
            <a:spLocks noGrp="1"/>
          </p:cNvSpPr>
          <p:nvPr>
            <p:ph idx="1"/>
          </p:nvPr>
        </p:nvSpPr>
        <p:spPr>
          <a:xfrm>
            <a:off x="441510" y="1386123"/>
            <a:ext cx="11308975" cy="5471877"/>
          </a:xfrm>
        </p:spPr>
        <p:txBody>
          <a:bodyPr>
            <a:normAutofit fontScale="25000" lnSpcReduction="20000"/>
          </a:bodyPr>
          <a:lstStyle/>
          <a:p>
            <a:pPr>
              <a:buFont typeface="Wingdings" panose="05000000000000000000" pitchFamily="2" charset="2"/>
              <a:buChar char="q"/>
            </a:pPr>
            <a:r>
              <a:rPr lang="en-US" sz="9600" dirty="0"/>
              <a:t> Product and pricing decisions must be made together.  Firms invest money to enhance their products because they are seeking to obtain returns from 1) higher selling price or 2) improvements in their market shares.</a:t>
            </a:r>
          </a:p>
          <a:p>
            <a:pPr>
              <a:buFont typeface="Wingdings" panose="05000000000000000000" pitchFamily="2" charset="2"/>
              <a:buChar char="q"/>
            </a:pPr>
            <a:r>
              <a:rPr lang="en-US" sz="9600" dirty="0"/>
              <a:t>Airline sells tickets at wholesale prices to tour operators and tour groups. They price and distribute airline tickets directly to customers through their website, resellers etc. </a:t>
            </a:r>
          </a:p>
          <a:p>
            <a:pPr>
              <a:buFont typeface="Wingdings" panose="05000000000000000000" pitchFamily="2" charset="2"/>
              <a:buChar char="q"/>
            </a:pPr>
            <a:r>
              <a:rPr lang="en-US" sz="9600" dirty="0"/>
              <a:t>International Air Transportation Association (IATA) coordinates fares through its Traffic Conference although airlines have engaged in “under-the-counter fare discounting.”</a:t>
            </a:r>
          </a:p>
          <a:p>
            <a:pPr>
              <a:buFont typeface="Wingdings" panose="05000000000000000000" pitchFamily="2" charset="2"/>
              <a:buChar char="q"/>
            </a:pPr>
            <a:r>
              <a:rPr lang="en-US" sz="9600" dirty="0"/>
              <a:t>Airlines reservations systems are designed to allocate the number of seats they will sell on each flight into different fare classes and prices. </a:t>
            </a:r>
          </a:p>
          <a:p>
            <a:pPr>
              <a:buFont typeface="Wingdings" panose="05000000000000000000" pitchFamily="2" charset="2"/>
              <a:buChar char="q"/>
            </a:pPr>
            <a:r>
              <a:rPr lang="en-US" sz="9600" dirty="0"/>
              <a:t>Demand impact prices. Revenue Management gauges when the demand is high and low in the sector. There are usually wide-spread fare reductions with large number of seats being placed into reservation categories that allow for sale at cheap prices. Time of day, and time of year are two major considerations. For example, Monday mornings and days approaching major travel holidays are sold at higher prices.</a:t>
            </a:r>
          </a:p>
          <a:p>
            <a:pPr>
              <a:buFont typeface="Wingdings" panose="05000000000000000000" pitchFamily="2" charset="2"/>
              <a:buChar char="q"/>
            </a:pPr>
            <a:r>
              <a:rPr lang="en-US" sz="9600" dirty="0"/>
              <a:t>Prices for direct and short-haul flights are more expensive than fares for connecting and for long-haul flights.</a:t>
            </a:r>
          </a:p>
          <a:p>
            <a:pPr marL="0" indent="0" algn="ctr">
              <a:buNone/>
            </a:pPr>
            <a:r>
              <a:rPr lang="en-US" sz="9600" dirty="0"/>
              <a:t>(Shaw, 2016)</a:t>
            </a:r>
          </a:p>
          <a:p>
            <a:pPr marL="0" indent="0" algn="ctr">
              <a:buNone/>
            </a:pPr>
            <a:r>
              <a:rPr lang="en-US" sz="9600" dirty="0"/>
              <a:t>(</a:t>
            </a:r>
            <a:endParaRPr lang="en-US" sz="7200" dirty="0"/>
          </a:p>
        </p:txBody>
      </p:sp>
    </p:spTree>
    <p:extLst>
      <p:ext uri="{BB962C8B-B14F-4D97-AF65-F5344CB8AC3E}">
        <p14:creationId xmlns:p14="http://schemas.microsoft.com/office/powerpoint/2010/main" val="3488617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47CD-10B5-40C0-AC1C-2331493DF904}"/>
              </a:ext>
            </a:extLst>
          </p:cNvPr>
          <p:cNvSpPr>
            <a:spLocks noGrp="1"/>
          </p:cNvSpPr>
          <p:nvPr>
            <p:ph type="title"/>
          </p:nvPr>
        </p:nvSpPr>
        <p:spPr>
          <a:xfrm>
            <a:off x="186016" y="0"/>
            <a:ext cx="11819965" cy="977153"/>
          </a:xfrm>
        </p:spPr>
        <p:txBody>
          <a:bodyPr/>
          <a:lstStyle/>
          <a:p>
            <a:pPr algn="ctr"/>
            <a:r>
              <a:rPr lang="en-US" b="1" dirty="0"/>
              <a:t>Airline PRICING STRATEGIES AND AIRCRAFT UTILISATION</a:t>
            </a:r>
          </a:p>
        </p:txBody>
      </p:sp>
      <p:sp>
        <p:nvSpPr>
          <p:cNvPr id="3" name="Content Placeholder 2">
            <a:extLst>
              <a:ext uri="{FF2B5EF4-FFF2-40B4-BE49-F238E27FC236}">
                <a16:creationId xmlns:a16="http://schemas.microsoft.com/office/drawing/2014/main" id="{1FC4ABE2-26B6-471B-9BC1-BC51CCED0BC6}"/>
              </a:ext>
            </a:extLst>
          </p:cNvPr>
          <p:cNvSpPr>
            <a:spLocks noGrp="1"/>
          </p:cNvSpPr>
          <p:nvPr>
            <p:ph idx="1"/>
          </p:nvPr>
        </p:nvSpPr>
        <p:spPr>
          <a:xfrm>
            <a:off x="441510" y="977153"/>
            <a:ext cx="11308975" cy="5471877"/>
          </a:xfrm>
        </p:spPr>
        <p:txBody>
          <a:bodyPr>
            <a:normAutofit fontScale="70000" lnSpcReduction="20000"/>
          </a:bodyPr>
          <a:lstStyle/>
          <a:p>
            <a:pPr>
              <a:buFont typeface="Wingdings" panose="05000000000000000000" pitchFamily="2" charset="2"/>
              <a:buChar char="q"/>
            </a:pPr>
            <a:r>
              <a:rPr lang="en-US" sz="2800" dirty="0"/>
              <a:t>Airlines profile their customers to help them determine and adjust prices. Doing this, they will place passengers into one of two groups: leisure or business and the way each of the groups is priced is very different.</a:t>
            </a:r>
          </a:p>
          <a:p>
            <a:pPr marL="0" indent="0">
              <a:buNone/>
            </a:pPr>
            <a:endParaRPr lang="en-US" sz="1000" dirty="0"/>
          </a:p>
          <a:p>
            <a:pPr>
              <a:buFont typeface="Wingdings" panose="05000000000000000000" pitchFamily="2" charset="2"/>
              <a:buChar char="q"/>
            </a:pPr>
            <a:r>
              <a:rPr lang="en-US" sz="2800" dirty="0"/>
              <a:t>Airlines start the prices for seats assigned to leisure passengers at a higher rate because leisure passengers will usually book well in advance. After, it will adjust the prices based on market response.</a:t>
            </a:r>
          </a:p>
          <a:p>
            <a:pPr marL="0" indent="0">
              <a:buNone/>
            </a:pPr>
            <a:endParaRPr lang="en-US" sz="1000" dirty="0"/>
          </a:p>
          <a:p>
            <a:pPr>
              <a:buFont typeface="Wingdings" panose="05000000000000000000" pitchFamily="2" charset="2"/>
              <a:buChar char="q"/>
            </a:pPr>
            <a:r>
              <a:rPr lang="en-US" sz="2800" dirty="0"/>
              <a:t>For typical business routes, the airline will do the opposite. They usually start with lower prices to meet a minimum capacity, then will increase the prices steeply as corporate passengers are known to book last minute.</a:t>
            </a:r>
          </a:p>
          <a:p>
            <a:pPr marL="0" indent="0">
              <a:buNone/>
            </a:pPr>
            <a:endParaRPr lang="en-US" sz="900" dirty="0"/>
          </a:p>
          <a:p>
            <a:pPr>
              <a:buFont typeface="Wingdings" panose="05000000000000000000" pitchFamily="2" charset="2"/>
              <a:buChar char="q"/>
            </a:pPr>
            <a:r>
              <a:rPr lang="en-US" sz="2800" dirty="0"/>
              <a:t>Technology allows airlines to create a ‘basic economy fare’. Meaning, they can offer fares with limited amenities to compete with low cost carriers. Technology also allows full-service carriers to compete because the lower fare allow them to appear on the first page of search engines such as Google Flights. Consumers are also benefitting from artificial intelligence (IT) </a:t>
            </a:r>
            <a:r>
              <a:rPr lang="en-US" sz="3100" dirty="0"/>
              <a:t>as they also have access to websites which monitor fares using algorithms and past data to predict the lowest price a seat will reach.</a:t>
            </a:r>
          </a:p>
          <a:p>
            <a:pPr marL="0" indent="0" algn="ctr">
              <a:buNone/>
            </a:pPr>
            <a:r>
              <a:rPr lang="en-US" sz="2600" dirty="0"/>
              <a:t>(Chitty, 2019)</a:t>
            </a:r>
          </a:p>
        </p:txBody>
      </p:sp>
    </p:spTree>
    <p:extLst>
      <p:ext uri="{BB962C8B-B14F-4D97-AF65-F5344CB8AC3E}">
        <p14:creationId xmlns:p14="http://schemas.microsoft.com/office/powerpoint/2010/main" val="2049657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91EC6-B18E-40DC-9D3E-B5DEF90BF620}"/>
              </a:ext>
            </a:extLst>
          </p:cNvPr>
          <p:cNvSpPr>
            <a:spLocks noGrp="1"/>
          </p:cNvSpPr>
          <p:nvPr>
            <p:ph type="title"/>
          </p:nvPr>
        </p:nvSpPr>
        <p:spPr>
          <a:xfrm>
            <a:off x="7865806" y="643463"/>
            <a:ext cx="3706762" cy="1608124"/>
          </a:xfrm>
        </p:spPr>
        <p:txBody>
          <a:bodyPr>
            <a:normAutofit/>
          </a:bodyPr>
          <a:lstStyle/>
          <a:p>
            <a:pPr algn="ctr"/>
            <a:r>
              <a:rPr lang="en-US" b="1" dirty="0"/>
              <a:t>LEARNING OUTCOME 2</a:t>
            </a:r>
            <a:endParaRPr lang="en-US" dirty="0"/>
          </a:p>
        </p:txBody>
      </p:sp>
      <p:sp>
        <p:nvSpPr>
          <p:cNvPr id="1030" name="Content Placeholder 1029">
            <a:extLst>
              <a:ext uri="{FF2B5EF4-FFF2-40B4-BE49-F238E27FC236}">
                <a16:creationId xmlns:a16="http://schemas.microsoft.com/office/drawing/2014/main" id="{A07ECCF4-53A8-43E2-ADF9-A705F81CF8DD}"/>
              </a:ext>
            </a:extLst>
          </p:cNvPr>
          <p:cNvSpPr>
            <a:spLocks noGrp="1"/>
          </p:cNvSpPr>
          <p:nvPr>
            <p:ph idx="1"/>
          </p:nvPr>
        </p:nvSpPr>
        <p:spPr>
          <a:xfrm>
            <a:off x="7735402" y="1830448"/>
            <a:ext cx="4312054" cy="3366788"/>
          </a:xfrm>
        </p:spPr>
        <p:txBody>
          <a:bodyPr>
            <a:normAutofit/>
          </a:bodyPr>
          <a:lstStyle/>
          <a:p>
            <a:pPr marL="0" indent="0">
              <a:buNone/>
            </a:pPr>
            <a:r>
              <a:rPr lang="en-US" sz="2400" i="1" dirty="0">
                <a:latin typeface="Avenir Next LT Pro" panose="020B0504020202020204" pitchFamily="34" charset="0"/>
              </a:rPr>
              <a:t>Investigate the commercial management of an airline and the main routes of income and revenue </a:t>
            </a:r>
            <a:endParaRPr lang="en-US" sz="2400" dirty="0"/>
          </a:p>
        </p:txBody>
      </p:sp>
      <p:sp>
        <p:nvSpPr>
          <p:cNvPr id="6" name="Subtitle 2">
            <a:extLst>
              <a:ext uri="{FF2B5EF4-FFF2-40B4-BE49-F238E27FC236}">
                <a16:creationId xmlns:a16="http://schemas.microsoft.com/office/drawing/2014/main" id="{2843D917-8C4D-4207-A539-4FE56B4822B2}"/>
              </a:ext>
            </a:extLst>
          </p:cNvPr>
          <p:cNvSpPr txBox="1">
            <a:spLocks/>
          </p:cNvSpPr>
          <p:nvPr/>
        </p:nvSpPr>
        <p:spPr>
          <a:xfrm>
            <a:off x="5576640" y="5071906"/>
            <a:ext cx="8629577" cy="814679"/>
          </a:xfrm>
          <a:prstGeom prst="rect">
            <a:avLst/>
          </a:prstGeom>
        </p:spPr>
        <p:txBody>
          <a:bodyPr vert="horz" lIns="91440" tIns="45720" rIns="91440" bIns="45720" rtlCol="0" anchor="t">
            <a:normAutofit fontScale="25000" lnSpcReduction="20000"/>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buClr>
                <a:schemeClr val="accent6"/>
              </a:buClr>
              <a:defRPr/>
            </a:pPr>
            <a:r>
              <a:rPr lang="en-US" sz="8000" b="1" dirty="0"/>
              <a:t>Instructor: </a:t>
            </a:r>
          </a:p>
          <a:p>
            <a:pPr algn="ctr">
              <a:buClr>
                <a:schemeClr val="accent6"/>
              </a:buClr>
              <a:defRPr/>
            </a:pPr>
            <a:r>
              <a:rPr lang="en-US" sz="8000" b="1" i="1" dirty="0">
                <a:latin typeface="Avenir Next LT Pro" panose="020B0604020202020204" pitchFamily="34" charset="0"/>
              </a:rPr>
              <a:t>SAMUELS &amp; HUNTER</a:t>
            </a:r>
            <a:endParaRPr lang="en-US" sz="3300" i="1" dirty="0"/>
          </a:p>
          <a:p>
            <a:pPr>
              <a:buClr>
                <a:schemeClr val="accent6"/>
              </a:buClr>
              <a:defRPr/>
            </a:pPr>
            <a:endParaRPr lang="en-US" dirty="0"/>
          </a:p>
        </p:txBody>
      </p:sp>
      <p:pic>
        <p:nvPicPr>
          <p:cNvPr id="1028" name="Picture 4" descr="Image result for flight attendant and aircrafts images">
            <a:extLst>
              <a:ext uri="{FF2B5EF4-FFF2-40B4-BE49-F238E27FC236}">
                <a16:creationId xmlns:a16="http://schemas.microsoft.com/office/drawing/2014/main" id="{A863F43D-FB64-4D49-A54A-112B7F7C0B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455" y="324439"/>
            <a:ext cx="6610038" cy="52939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002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The Economics of Airline Class">
            <a:hlinkClick r:id="" action="ppaction://media"/>
            <a:extLst>
              <a:ext uri="{FF2B5EF4-FFF2-40B4-BE49-F238E27FC236}">
                <a16:creationId xmlns:a16="http://schemas.microsoft.com/office/drawing/2014/main" id="{DB5F5495-B5DB-4D40-8180-4EBE9D279270}"/>
              </a:ext>
            </a:extLst>
          </p:cNvPr>
          <p:cNvPicPr>
            <a:picLocks noGrp="1" noRot="1" noChangeAspect="1"/>
          </p:cNvPicPr>
          <p:nvPr>
            <p:ph idx="1"/>
            <a:videoFile r:link="rId1"/>
          </p:nvPr>
        </p:nvPicPr>
        <p:blipFill>
          <a:blip r:embed="rId3"/>
          <a:stretch>
            <a:fillRect/>
          </a:stretch>
        </p:blipFill>
        <p:spPr>
          <a:xfrm>
            <a:off x="0" y="235670"/>
            <a:ext cx="12192000" cy="6513922"/>
          </a:xfrm>
          <a:prstGeom prst="rect">
            <a:avLst/>
          </a:prstGeom>
        </p:spPr>
      </p:pic>
    </p:spTree>
    <p:extLst>
      <p:ext uri="{BB962C8B-B14F-4D97-AF65-F5344CB8AC3E}">
        <p14:creationId xmlns:p14="http://schemas.microsoft.com/office/powerpoint/2010/main" val="328981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5C51-32A9-4C51-BE20-BEC881F75D81}"/>
              </a:ext>
            </a:extLst>
          </p:cNvPr>
          <p:cNvSpPr>
            <a:spLocks noGrp="1"/>
          </p:cNvSpPr>
          <p:nvPr>
            <p:ph type="ctrTitle"/>
          </p:nvPr>
        </p:nvSpPr>
        <p:spPr>
          <a:xfrm>
            <a:off x="817418" y="34421"/>
            <a:ext cx="10903527" cy="735829"/>
          </a:xfrm>
        </p:spPr>
        <p:txBody>
          <a:bodyPr>
            <a:normAutofit fontScale="90000"/>
          </a:bodyPr>
          <a:lstStyle/>
          <a:p>
            <a:pPr algn="ctr"/>
            <a:r>
              <a:rPr lang="en-US" dirty="0"/>
              <a:t>READING ASSIGNMENTS</a:t>
            </a:r>
          </a:p>
        </p:txBody>
      </p:sp>
      <p:sp>
        <p:nvSpPr>
          <p:cNvPr id="3" name="Subtitle 2">
            <a:extLst>
              <a:ext uri="{FF2B5EF4-FFF2-40B4-BE49-F238E27FC236}">
                <a16:creationId xmlns:a16="http://schemas.microsoft.com/office/drawing/2014/main" id="{AC0752DB-D9DE-4F33-A446-B850F01B773B}"/>
              </a:ext>
            </a:extLst>
          </p:cNvPr>
          <p:cNvSpPr>
            <a:spLocks noGrp="1"/>
          </p:cNvSpPr>
          <p:nvPr>
            <p:ph type="subTitle" idx="1"/>
          </p:nvPr>
        </p:nvSpPr>
        <p:spPr>
          <a:xfrm>
            <a:off x="0" y="735829"/>
            <a:ext cx="12192000" cy="5719835"/>
          </a:xfrm>
        </p:spPr>
        <p:txBody>
          <a:bodyPr>
            <a:normAutofit/>
          </a:bodyPr>
          <a:lstStyle/>
          <a:p>
            <a:pPr marL="285750" indent="-285750" algn="l">
              <a:buFont typeface="Wingdings" panose="05000000000000000000" pitchFamily="2" charset="2"/>
              <a:buChar char="q"/>
            </a:pPr>
            <a:r>
              <a:rPr lang="en-US" sz="2700" b="1" cap="none" dirty="0"/>
              <a:t> The Four Key Areas For Increasing Sales Revenue</a:t>
            </a:r>
          </a:p>
          <a:p>
            <a:pPr algn="l"/>
            <a:r>
              <a:rPr lang="en-US" sz="2700" cap="none" dirty="0"/>
              <a:t>LINK TO ARTICLE: </a:t>
            </a:r>
            <a:r>
              <a:rPr lang="en-US" sz="2000" cap="none" dirty="0">
                <a:hlinkClick r:id="rId2"/>
              </a:rPr>
              <a:t>https://www.forbes.com/sites/jimkeenan/2014/06/02/the-four-key-areas-for-increasing-sales-revenue/#7ea1cbf6265a</a:t>
            </a:r>
            <a:endParaRPr lang="en-US" sz="2000" cap="none" dirty="0"/>
          </a:p>
          <a:p>
            <a:pPr algn="l"/>
            <a:endParaRPr lang="en-US" sz="500" cap="none" dirty="0"/>
          </a:p>
          <a:p>
            <a:pPr algn="l"/>
            <a:endParaRPr lang="en-US" sz="500" cap="none" dirty="0"/>
          </a:p>
          <a:p>
            <a:pPr marL="285750" indent="-285750" algn="l">
              <a:buFont typeface="Wingdings" panose="05000000000000000000" pitchFamily="2" charset="2"/>
              <a:buChar char="q"/>
            </a:pPr>
            <a:r>
              <a:rPr lang="en-US" sz="2700" cap="none" dirty="0"/>
              <a:t> The Evolution Of Airline Revenue Management: Defining The Next Generation Approach</a:t>
            </a:r>
          </a:p>
          <a:p>
            <a:pPr algn="l"/>
            <a:r>
              <a:rPr lang="en-US" sz="2700" cap="none" dirty="0"/>
              <a:t>LINK TO ARTICLE: </a:t>
            </a:r>
            <a:r>
              <a:rPr lang="en-US" sz="2000" cap="none" dirty="0">
                <a:hlinkClick r:id="rId3"/>
              </a:rPr>
              <a:t>https://www.sabre.com/insights/the-evolution-of-airline-revenue-management-defining-the-next-generation-approach/</a:t>
            </a:r>
            <a:endParaRPr lang="en-US" sz="2000" cap="none" dirty="0"/>
          </a:p>
          <a:p>
            <a:pPr algn="l"/>
            <a:endParaRPr lang="en-US" sz="500" cap="none" dirty="0"/>
          </a:p>
          <a:p>
            <a:pPr algn="l"/>
            <a:endParaRPr lang="en-US" sz="500" cap="none" dirty="0"/>
          </a:p>
          <a:p>
            <a:pPr marL="342900" indent="-342900" algn="l">
              <a:buFont typeface="Wingdings" panose="05000000000000000000" pitchFamily="2" charset="2"/>
              <a:buChar char="q"/>
            </a:pPr>
            <a:r>
              <a:rPr lang="en-US" sz="2700" cap="none" dirty="0"/>
              <a:t>Commercial Planning Practice: Enabling Airlines To Scale Greater Heights</a:t>
            </a:r>
          </a:p>
          <a:p>
            <a:pPr algn="l"/>
            <a:r>
              <a:rPr lang="en-US" sz="2700" cap="none" dirty="0"/>
              <a:t>LINK TO ARTICLE: </a:t>
            </a:r>
            <a:r>
              <a:rPr lang="en-US" sz="2000" cap="none" dirty="0"/>
              <a:t>https://www.wns.com/portals/0/documents/whitepapers/</a:t>
            </a:r>
            <a:r>
              <a:rPr lang="en-US" sz="2000" cap="none" dirty="0" err="1"/>
              <a:t>pdffiles</a:t>
            </a:r>
            <a:r>
              <a:rPr lang="en-US" sz="2000" cap="none" dirty="0"/>
              <a:t>/651/48/wns_art_commercial%20planning%20practice%20enabling%20airlines%20to%20scale%20greater%20....pdf</a:t>
            </a:r>
            <a:endParaRPr lang="en-US" sz="2000" dirty="0"/>
          </a:p>
        </p:txBody>
      </p:sp>
    </p:spTree>
    <p:extLst>
      <p:ext uri="{BB962C8B-B14F-4D97-AF65-F5344CB8AC3E}">
        <p14:creationId xmlns:p14="http://schemas.microsoft.com/office/powerpoint/2010/main" val="3667632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5C51-32A9-4C51-BE20-BEC881F75D81}"/>
              </a:ext>
            </a:extLst>
          </p:cNvPr>
          <p:cNvSpPr>
            <a:spLocks noGrp="1"/>
          </p:cNvSpPr>
          <p:nvPr>
            <p:ph type="ctrTitle"/>
          </p:nvPr>
        </p:nvSpPr>
        <p:spPr>
          <a:xfrm>
            <a:off x="817418" y="0"/>
            <a:ext cx="10903527" cy="735829"/>
          </a:xfrm>
        </p:spPr>
        <p:txBody>
          <a:bodyPr>
            <a:normAutofit fontScale="90000"/>
          </a:bodyPr>
          <a:lstStyle/>
          <a:p>
            <a:pPr algn="ctr"/>
            <a:r>
              <a:rPr lang="en-US" dirty="0"/>
              <a:t>READING ASSIGNMENTS FOR P3 &amp; P4 </a:t>
            </a:r>
          </a:p>
        </p:txBody>
      </p:sp>
      <p:sp>
        <p:nvSpPr>
          <p:cNvPr id="3" name="Subtitle 2">
            <a:extLst>
              <a:ext uri="{FF2B5EF4-FFF2-40B4-BE49-F238E27FC236}">
                <a16:creationId xmlns:a16="http://schemas.microsoft.com/office/drawing/2014/main" id="{AC0752DB-D9DE-4F33-A446-B850F01B773B}"/>
              </a:ext>
            </a:extLst>
          </p:cNvPr>
          <p:cNvSpPr>
            <a:spLocks noGrp="1"/>
          </p:cNvSpPr>
          <p:nvPr>
            <p:ph type="subTitle" idx="1"/>
          </p:nvPr>
        </p:nvSpPr>
        <p:spPr>
          <a:xfrm>
            <a:off x="0" y="735829"/>
            <a:ext cx="12192000" cy="6371553"/>
          </a:xfrm>
        </p:spPr>
        <p:txBody>
          <a:bodyPr>
            <a:normAutofit fontScale="92500" lnSpcReduction="20000"/>
          </a:bodyPr>
          <a:lstStyle/>
          <a:p>
            <a:pPr marL="342900" indent="-342900" algn="l">
              <a:buFont typeface="Wingdings" panose="05000000000000000000" pitchFamily="2" charset="2"/>
              <a:buChar char="q"/>
            </a:pPr>
            <a:r>
              <a:rPr lang="en-US" sz="2700" dirty="0"/>
              <a:t>Maximizing Airline Revenue</a:t>
            </a:r>
          </a:p>
          <a:p>
            <a:pPr algn="l"/>
            <a:r>
              <a:rPr lang="en-US" sz="2700" dirty="0"/>
              <a:t>LINK TO ARTICLE: </a:t>
            </a:r>
            <a:r>
              <a:rPr lang="en-US" sz="2700" dirty="0">
                <a:hlinkClick r:id="rId2"/>
              </a:rPr>
              <a:t>https://cdn2.hubspot.net/hubfs/447188/AV_Files/TRO/TRO_article_Final.pdf</a:t>
            </a:r>
            <a:endParaRPr lang="en-US" sz="2700" dirty="0"/>
          </a:p>
          <a:p>
            <a:pPr algn="l"/>
            <a:endParaRPr lang="en-US" sz="2700" dirty="0"/>
          </a:p>
          <a:p>
            <a:pPr marL="342900" indent="-342900" algn="l">
              <a:buFont typeface="Wingdings" panose="05000000000000000000" pitchFamily="2" charset="2"/>
              <a:buChar char="q"/>
            </a:pPr>
            <a:r>
              <a:rPr lang="en-US" sz="2700" b="1" dirty="0"/>
              <a:t>U.S. airlines - total operating revenue streams 2004-2018</a:t>
            </a:r>
          </a:p>
          <a:p>
            <a:pPr algn="l"/>
            <a:r>
              <a:rPr lang="en-US" sz="2700" dirty="0"/>
              <a:t>LINK TO ARTICLE: </a:t>
            </a:r>
            <a:r>
              <a:rPr lang="en-US" sz="2700" dirty="0">
                <a:hlinkClick r:id="rId3"/>
              </a:rPr>
              <a:t>https://www.statista.com/statistics/197680/total-operating-revenues-in-us-airline-industry-since-2004/</a:t>
            </a:r>
            <a:r>
              <a:rPr lang="en-US" sz="2700" dirty="0"/>
              <a:t> </a:t>
            </a:r>
          </a:p>
          <a:p>
            <a:pPr algn="l"/>
            <a:endParaRPr lang="en-US" sz="2700" dirty="0"/>
          </a:p>
          <a:p>
            <a:pPr marL="342900" indent="-342900" algn="l">
              <a:buFont typeface="Wingdings" panose="05000000000000000000" pitchFamily="2" charset="2"/>
              <a:buChar char="q"/>
            </a:pPr>
            <a:r>
              <a:rPr lang="en-US" sz="2700" dirty="0"/>
              <a:t>WHAT ARE AMERICAN AIRLINE’S KEY REVENUE STREAM</a:t>
            </a:r>
          </a:p>
          <a:p>
            <a:pPr algn="l"/>
            <a:r>
              <a:rPr lang="en-US" sz="2700" dirty="0"/>
              <a:t>LINK TO ARTICLE: </a:t>
            </a:r>
            <a:r>
              <a:rPr lang="en-US" sz="2700" dirty="0">
                <a:hlinkClick r:id="rId4"/>
              </a:rPr>
              <a:t>https://marketrealist.com/2016/06/key-revenue-streams-american-airlines/</a:t>
            </a:r>
            <a:endParaRPr lang="en-US" sz="2700" dirty="0"/>
          </a:p>
          <a:p>
            <a:pPr algn="l"/>
            <a:endParaRPr lang="en-US" sz="2700" dirty="0"/>
          </a:p>
          <a:p>
            <a:pPr marL="342900" indent="-342900" algn="l">
              <a:buFont typeface="Wingdings" panose="05000000000000000000" pitchFamily="2" charset="2"/>
              <a:buChar char="q"/>
            </a:pPr>
            <a:r>
              <a:rPr lang="en-US" sz="2700" dirty="0"/>
              <a:t>How to Adapt to a Changing Airline Revenue Model</a:t>
            </a:r>
          </a:p>
          <a:p>
            <a:pPr algn="l"/>
            <a:r>
              <a:rPr lang="en-US" sz="2700" dirty="0"/>
              <a:t>LINK TO ARTICLE: </a:t>
            </a:r>
            <a:r>
              <a:rPr lang="en-US" sz="2700" dirty="0">
                <a:hlinkClick r:id="rId5"/>
              </a:rPr>
              <a:t>https://www.aviationpros.com/airlines/article/12369096/how-to-adapt-to-a-changing-airline-revenue-model</a:t>
            </a:r>
            <a:endParaRPr lang="en-US" sz="2700" dirty="0"/>
          </a:p>
          <a:p>
            <a:pPr algn="l"/>
            <a:endParaRPr lang="en-US" dirty="0"/>
          </a:p>
        </p:txBody>
      </p:sp>
    </p:spTree>
    <p:extLst>
      <p:ext uri="{BB962C8B-B14F-4D97-AF65-F5344CB8AC3E}">
        <p14:creationId xmlns:p14="http://schemas.microsoft.com/office/powerpoint/2010/main" val="1401610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643BC-8B2A-4068-8050-FBE20D3660C6}"/>
              </a:ext>
            </a:extLst>
          </p:cNvPr>
          <p:cNvSpPr>
            <a:spLocks noGrp="1"/>
          </p:cNvSpPr>
          <p:nvPr>
            <p:ph type="title"/>
          </p:nvPr>
        </p:nvSpPr>
        <p:spPr>
          <a:xfrm>
            <a:off x="685801" y="609601"/>
            <a:ext cx="10131425" cy="654424"/>
          </a:xfrm>
        </p:spPr>
        <p:txBody>
          <a:bodyPr/>
          <a:lstStyle/>
          <a:p>
            <a:pPr algn="ctr"/>
            <a:r>
              <a:rPr lang="en-US" dirty="0"/>
              <a:t>List Of references </a:t>
            </a:r>
          </a:p>
        </p:txBody>
      </p:sp>
      <p:sp>
        <p:nvSpPr>
          <p:cNvPr id="3" name="Content Placeholder 2">
            <a:extLst>
              <a:ext uri="{FF2B5EF4-FFF2-40B4-BE49-F238E27FC236}">
                <a16:creationId xmlns:a16="http://schemas.microsoft.com/office/drawing/2014/main" id="{A2486CB2-CC02-41C9-8835-4593D16AC3BA}"/>
              </a:ext>
            </a:extLst>
          </p:cNvPr>
          <p:cNvSpPr>
            <a:spLocks noGrp="1"/>
          </p:cNvSpPr>
          <p:nvPr>
            <p:ph idx="1"/>
          </p:nvPr>
        </p:nvSpPr>
        <p:spPr>
          <a:xfrm>
            <a:off x="685801" y="1156447"/>
            <a:ext cx="10131425" cy="4634753"/>
          </a:xfrm>
        </p:spPr>
        <p:txBody>
          <a:bodyPr/>
          <a:lstStyle/>
          <a:p>
            <a:r>
              <a:rPr lang="en-US" dirty="0"/>
              <a:t>Chitty, T. (2019). </a:t>
            </a:r>
            <a:r>
              <a:rPr lang="en-US" i="1" dirty="0"/>
              <a:t>This is how airlines price tickets</a:t>
            </a:r>
            <a:r>
              <a:rPr lang="en-US" dirty="0"/>
              <a:t>. [online] CNBC. Available at: https://www.cnbc.com/2018/08/03/how-do-airlines-price-seat-tickets.html [Accessed 27 Sep. 2019].</a:t>
            </a:r>
          </a:p>
          <a:p>
            <a:pPr marL="0" indent="0">
              <a:buNone/>
            </a:pPr>
            <a:endParaRPr lang="en-US" dirty="0"/>
          </a:p>
          <a:p>
            <a:r>
              <a:rPr lang="en-US" dirty="0"/>
              <a:t>Melton, P. (n.d.). </a:t>
            </a:r>
            <a:r>
              <a:rPr lang="en-US" i="1" dirty="0"/>
              <a:t>Airline Revenue Management - ppt download</a:t>
            </a:r>
            <a:r>
              <a:rPr lang="en-US" dirty="0"/>
              <a:t>. [online] Slideplayer.com. Available at: https://slideplayer.com/slide/5728283/ [Accessed 25 Sep. 2019].</a:t>
            </a:r>
          </a:p>
          <a:p>
            <a:endParaRPr lang="en-US" dirty="0"/>
          </a:p>
          <a:p>
            <a:r>
              <a:rPr lang="en-US" dirty="0"/>
              <a:t>Shaw, S. (2016). </a:t>
            </a:r>
            <a:r>
              <a:rPr lang="en-US" i="1" dirty="0"/>
              <a:t>Airline marketing and management</a:t>
            </a:r>
            <a:r>
              <a:rPr lang="en-US" dirty="0"/>
              <a:t>. London: Routledge.</a:t>
            </a:r>
          </a:p>
          <a:p>
            <a:endParaRPr lang="en-US" dirty="0"/>
          </a:p>
          <a:p>
            <a:endParaRPr lang="en-US" dirty="0"/>
          </a:p>
          <a:p>
            <a:endParaRPr lang="en-US" dirty="0"/>
          </a:p>
        </p:txBody>
      </p:sp>
    </p:spTree>
    <p:extLst>
      <p:ext uri="{BB962C8B-B14F-4D97-AF65-F5344CB8AC3E}">
        <p14:creationId xmlns:p14="http://schemas.microsoft.com/office/powerpoint/2010/main" val="382599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B5EF-8502-4D6F-968C-DD3035D8F51D}"/>
              </a:ext>
            </a:extLst>
          </p:cNvPr>
          <p:cNvSpPr>
            <a:spLocks noGrp="1"/>
          </p:cNvSpPr>
          <p:nvPr>
            <p:ph type="title"/>
          </p:nvPr>
        </p:nvSpPr>
        <p:spPr/>
        <p:txBody>
          <a:bodyPr>
            <a:normAutofit/>
          </a:bodyPr>
          <a:lstStyle/>
          <a:p>
            <a:pPr algn="ctr"/>
            <a:r>
              <a:rPr lang="en-US" dirty="0"/>
              <a:t>LEARNING OUTCOME 3. COURSE CONTENT</a:t>
            </a:r>
          </a:p>
        </p:txBody>
      </p:sp>
      <p:sp>
        <p:nvSpPr>
          <p:cNvPr id="3" name="Content Placeholder 2">
            <a:extLst>
              <a:ext uri="{FF2B5EF4-FFF2-40B4-BE49-F238E27FC236}">
                <a16:creationId xmlns:a16="http://schemas.microsoft.com/office/drawing/2014/main" id="{26AA4671-D787-4858-994F-411E2171B27C}"/>
              </a:ext>
            </a:extLst>
          </p:cNvPr>
          <p:cNvSpPr>
            <a:spLocks noGrp="1"/>
          </p:cNvSpPr>
          <p:nvPr>
            <p:ph sz="half" idx="1"/>
          </p:nvPr>
        </p:nvSpPr>
        <p:spPr/>
        <p:txBody>
          <a:bodyPr>
            <a:normAutofit fontScale="92500" lnSpcReduction="20000"/>
          </a:bodyPr>
          <a:lstStyle/>
          <a:p>
            <a:pPr marL="0" indent="0">
              <a:buNone/>
            </a:pPr>
            <a:r>
              <a:rPr lang="en-US" sz="2800" b="1" dirty="0"/>
              <a:t>Costs of operations: </a:t>
            </a:r>
          </a:p>
          <a:p>
            <a:pPr>
              <a:buFont typeface="Wingdings" panose="05000000000000000000" pitchFamily="2" charset="2"/>
              <a:buChar char="q"/>
            </a:pPr>
            <a:r>
              <a:rPr lang="en-US" sz="2400" dirty="0"/>
              <a:t>Direct costs of operations e.g. costs of fuel, crew, maintenance, on-board catering, passenger services, sales distribution costs and depreciation </a:t>
            </a:r>
          </a:p>
          <a:p>
            <a:pPr>
              <a:buFont typeface="Wingdings" panose="05000000000000000000" pitchFamily="2" charset="2"/>
              <a:buChar char="q"/>
            </a:pPr>
            <a:r>
              <a:rPr lang="en-US" sz="2400" dirty="0"/>
              <a:t>Revenue versus direct costs of operations Economic effects on costs of operations: routes, frequency, traffic, fares </a:t>
            </a:r>
          </a:p>
        </p:txBody>
      </p:sp>
      <p:sp>
        <p:nvSpPr>
          <p:cNvPr id="4" name="Content Placeholder 3">
            <a:extLst>
              <a:ext uri="{FF2B5EF4-FFF2-40B4-BE49-F238E27FC236}">
                <a16:creationId xmlns:a16="http://schemas.microsoft.com/office/drawing/2014/main" id="{F5E011CB-CA27-4B7F-9AB1-277585C58A67}"/>
              </a:ext>
            </a:extLst>
          </p:cNvPr>
          <p:cNvSpPr>
            <a:spLocks noGrp="1"/>
          </p:cNvSpPr>
          <p:nvPr>
            <p:ph sz="half" idx="2"/>
          </p:nvPr>
        </p:nvSpPr>
        <p:spPr/>
        <p:txBody>
          <a:bodyPr>
            <a:normAutofit fontScale="92500" lnSpcReduction="20000"/>
          </a:bodyPr>
          <a:lstStyle/>
          <a:p>
            <a:pPr marL="0" indent="0">
              <a:buNone/>
            </a:pPr>
            <a:r>
              <a:rPr lang="en-US" sz="3000" dirty="0"/>
              <a:t>Revenue management: </a:t>
            </a:r>
          </a:p>
          <a:p>
            <a:pPr>
              <a:buFont typeface="Wingdings" panose="05000000000000000000" pitchFamily="2" charset="2"/>
              <a:buChar char="q"/>
            </a:pPr>
            <a:r>
              <a:rPr lang="en-US" sz="2600" dirty="0"/>
              <a:t>Yield management – capacity and load factors Profit margins and realistic revenue targets </a:t>
            </a:r>
          </a:p>
          <a:p>
            <a:pPr>
              <a:buFont typeface="Wingdings" panose="05000000000000000000" pitchFamily="2" charset="2"/>
              <a:buChar char="q"/>
            </a:pPr>
            <a:r>
              <a:rPr lang="en-US" sz="2600" dirty="0"/>
              <a:t>Pricing strategies and the differences between scheduled and non-scheduled carriers </a:t>
            </a:r>
          </a:p>
          <a:p>
            <a:pPr>
              <a:buFont typeface="Wingdings" panose="05000000000000000000" pitchFamily="2" charset="2"/>
              <a:buChar char="q"/>
            </a:pPr>
            <a:r>
              <a:rPr lang="en-US" sz="2600" dirty="0"/>
              <a:t>Forecasting and cost analysis </a:t>
            </a:r>
          </a:p>
          <a:p>
            <a:pPr>
              <a:buFont typeface="Wingdings" panose="05000000000000000000" pitchFamily="2" charset="2"/>
              <a:buChar char="q"/>
            </a:pPr>
            <a:r>
              <a:rPr lang="en-US" sz="2600" dirty="0"/>
              <a:t>Financial implications of aircraft performance management</a:t>
            </a:r>
          </a:p>
        </p:txBody>
      </p:sp>
    </p:spTree>
    <p:extLst>
      <p:ext uri="{BB962C8B-B14F-4D97-AF65-F5344CB8AC3E}">
        <p14:creationId xmlns:p14="http://schemas.microsoft.com/office/powerpoint/2010/main" val="177551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5510F100-D604-4114-8F55-895D80F9A312}"/>
              </a:ext>
            </a:extLst>
          </p:cNvPr>
          <p:cNvPicPr>
            <a:picLocks noChangeAspect="1"/>
          </p:cNvPicPr>
          <p:nvPr/>
        </p:nvPicPr>
        <p:blipFill rotWithShape="1">
          <a:blip r:embed="rId3"/>
          <a:srcRect t="17760" r="1" b="9939"/>
          <a:stretch/>
        </p:blipFill>
        <p:spPr>
          <a:xfrm>
            <a:off x="516466" y="10"/>
            <a:ext cx="11159068" cy="6857990"/>
          </a:xfrm>
          <a:custGeom>
            <a:avLst/>
            <a:gdLst>
              <a:gd name="connsiteX0" fmla="*/ 1192024 w 11159068"/>
              <a:gd name="connsiteY0" fmla="*/ 0 h 6858000"/>
              <a:gd name="connsiteX1" fmla="*/ 9967044 w 11159068"/>
              <a:gd name="connsiteY1" fmla="*/ 0 h 6858000"/>
              <a:gd name="connsiteX2" fmla="*/ 11159068 w 11159068"/>
              <a:gd name="connsiteY2" fmla="*/ 3433763 h 6858000"/>
              <a:gd name="connsiteX3" fmla="*/ 9971831 w 11159068"/>
              <a:gd name="connsiteY3" fmla="*/ 6858000 h 6858000"/>
              <a:gd name="connsiteX4" fmla="*/ 1187237 w 11159068"/>
              <a:gd name="connsiteY4" fmla="*/ 6858000 h 6858000"/>
              <a:gd name="connsiteX5" fmla="*/ 0 w 11159068"/>
              <a:gd name="connsiteY5" fmla="*/ 3433763 h 6858000"/>
              <a:gd name="connsiteX6" fmla="*/ 1192024 w 11159068"/>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59068" h="6858000">
                <a:moveTo>
                  <a:pt x="1192024" y="0"/>
                </a:moveTo>
                <a:cubicBezTo>
                  <a:pt x="1192024" y="0"/>
                  <a:pt x="1192024" y="0"/>
                  <a:pt x="9967044" y="0"/>
                </a:cubicBezTo>
                <a:cubicBezTo>
                  <a:pt x="10713854" y="942975"/>
                  <a:pt x="11159068" y="2138363"/>
                  <a:pt x="11159068" y="3433763"/>
                </a:cubicBezTo>
                <a:cubicBezTo>
                  <a:pt x="11159068" y="4724400"/>
                  <a:pt x="10718641" y="5915025"/>
                  <a:pt x="9971831" y="6858000"/>
                </a:cubicBezTo>
                <a:cubicBezTo>
                  <a:pt x="9971831" y="6858000"/>
                  <a:pt x="9971831" y="6858000"/>
                  <a:pt x="1187237" y="6858000"/>
                </a:cubicBezTo>
                <a:cubicBezTo>
                  <a:pt x="440427" y="5915025"/>
                  <a:pt x="0" y="4724400"/>
                  <a:pt x="0" y="3433763"/>
                </a:cubicBezTo>
                <a:cubicBezTo>
                  <a:pt x="0" y="2138363"/>
                  <a:pt x="445214" y="942975"/>
                  <a:pt x="1192024" y="0"/>
                </a:cubicBezTo>
                <a:close/>
              </a:path>
            </a:pathLst>
          </a:cu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671361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8D063-03BB-451E-B023-3C7EF45C3CE7}"/>
              </a:ext>
            </a:extLst>
          </p:cNvPr>
          <p:cNvPicPr>
            <a:picLocks noChangeAspect="1"/>
          </p:cNvPicPr>
          <p:nvPr/>
        </p:nvPicPr>
        <p:blipFill rotWithShape="1">
          <a:blip r:embed="rId3"/>
          <a:srcRect t="18182"/>
          <a:stretch/>
        </p:blipFill>
        <p:spPr>
          <a:xfrm>
            <a:off x="20" y="10"/>
            <a:ext cx="12191980" cy="6857990"/>
          </a:xfrm>
          <a:prstGeom prst="rect">
            <a:avLst/>
          </a:prstGeom>
        </p:spPr>
      </p:pic>
    </p:spTree>
    <p:extLst>
      <p:ext uri="{BB962C8B-B14F-4D97-AF65-F5344CB8AC3E}">
        <p14:creationId xmlns:p14="http://schemas.microsoft.com/office/powerpoint/2010/main" val="1852032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Aruba Airport Airline Marketing Video 2016">
            <a:hlinkClick r:id="" action="ppaction://media"/>
            <a:extLst>
              <a:ext uri="{FF2B5EF4-FFF2-40B4-BE49-F238E27FC236}">
                <a16:creationId xmlns:a16="http://schemas.microsoft.com/office/drawing/2014/main" id="{1D9756EC-A9D3-426E-B972-77673E3D8E2C}"/>
              </a:ext>
            </a:extLst>
          </p:cNvPr>
          <p:cNvPicPr>
            <a:picLocks noRot="1" noChangeAspect="1"/>
          </p:cNvPicPr>
          <p:nvPr>
            <a:videoFile r:link="rId1"/>
          </p:nvPr>
        </p:nvPicPr>
        <p:blipFill>
          <a:blip r:embed="rId3"/>
          <a:stretch>
            <a:fillRect/>
          </a:stretch>
        </p:blipFill>
        <p:spPr>
          <a:xfrm>
            <a:off x="226243" y="238026"/>
            <a:ext cx="11651530" cy="6381947"/>
          </a:xfrm>
          <a:prstGeom prst="rect">
            <a:avLst/>
          </a:prstGeom>
        </p:spPr>
      </p:pic>
    </p:spTree>
    <p:extLst>
      <p:ext uri="{BB962C8B-B14F-4D97-AF65-F5344CB8AC3E}">
        <p14:creationId xmlns:p14="http://schemas.microsoft.com/office/powerpoint/2010/main" val="185884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device&#10;&#10;Description automatically generated">
            <a:extLst>
              <a:ext uri="{FF2B5EF4-FFF2-40B4-BE49-F238E27FC236}">
                <a16:creationId xmlns:a16="http://schemas.microsoft.com/office/drawing/2014/main" id="{D70773AB-3874-4CDC-AD4C-AFD2BDA856CB}"/>
              </a:ext>
            </a:extLst>
          </p:cNvPr>
          <p:cNvPicPr>
            <a:picLocks noChangeAspect="1"/>
          </p:cNvPicPr>
          <p:nvPr/>
        </p:nvPicPr>
        <p:blipFill>
          <a:blip r:embed="rId2"/>
          <a:stretch>
            <a:fillRect/>
          </a:stretch>
        </p:blipFill>
        <p:spPr>
          <a:xfrm>
            <a:off x="-1" y="1027610"/>
            <a:ext cx="12322629" cy="5830389"/>
          </a:xfrm>
          <a:prstGeom prst="rect">
            <a:avLst/>
          </a:prstGeom>
        </p:spPr>
      </p:pic>
      <p:sp>
        <p:nvSpPr>
          <p:cNvPr id="4" name="Title 1">
            <a:extLst>
              <a:ext uri="{FF2B5EF4-FFF2-40B4-BE49-F238E27FC236}">
                <a16:creationId xmlns:a16="http://schemas.microsoft.com/office/drawing/2014/main" id="{F2FEC054-8848-407A-AD0B-CD3072A02BD6}"/>
              </a:ext>
            </a:extLst>
          </p:cNvPr>
          <p:cNvSpPr txBox="1">
            <a:spLocks/>
          </p:cNvSpPr>
          <p:nvPr/>
        </p:nvSpPr>
        <p:spPr>
          <a:xfrm>
            <a:off x="-1" y="297684"/>
            <a:ext cx="12070080" cy="896980"/>
          </a:xfrm>
          <a:prstGeom prst="rect">
            <a:avLst/>
          </a:prstGeom>
        </p:spPr>
        <p:txBody>
          <a:bodyPr>
            <a:normAutofit fontScale="85000" lnSpcReduction="2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b="1" dirty="0"/>
              <a:t>P3. Discuss the</a:t>
            </a:r>
            <a:r>
              <a:rPr lang="en-US" dirty="0"/>
              <a:t> </a:t>
            </a:r>
            <a:r>
              <a:rPr lang="en-US" b="1" dirty="0"/>
              <a:t>main income streams for generating revenue of a commercial airline</a:t>
            </a:r>
          </a:p>
        </p:txBody>
      </p:sp>
    </p:spTree>
    <p:extLst>
      <p:ext uri="{BB962C8B-B14F-4D97-AF65-F5344CB8AC3E}">
        <p14:creationId xmlns:p14="http://schemas.microsoft.com/office/powerpoint/2010/main" val="93238751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B5EF-8502-4D6F-968C-DD3035D8F51D}"/>
              </a:ext>
            </a:extLst>
          </p:cNvPr>
          <p:cNvSpPr>
            <a:spLocks noGrp="1"/>
          </p:cNvSpPr>
          <p:nvPr>
            <p:ph type="title"/>
          </p:nvPr>
        </p:nvSpPr>
        <p:spPr>
          <a:xfrm>
            <a:off x="151627" y="194349"/>
            <a:ext cx="11943391" cy="1456267"/>
          </a:xfrm>
        </p:spPr>
        <p:txBody>
          <a:bodyPr>
            <a:normAutofit/>
          </a:bodyPr>
          <a:lstStyle/>
          <a:p>
            <a:pPr algn="ctr"/>
            <a:r>
              <a:rPr lang="en-US" dirty="0"/>
              <a:t>P3 Discuss the main income streams for generating revenue of a commercial airline</a:t>
            </a:r>
          </a:p>
        </p:txBody>
      </p:sp>
      <p:sp>
        <p:nvSpPr>
          <p:cNvPr id="3" name="Content Placeholder 2">
            <a:extLst>
              <a:ext uri="{FF2B5EF4-FFF2-40B4-BE49-F238E27FC236}">
                <a16:creationId xmlns:a16="http://schemas.microsoft.com/office/drawing/2014/main" id="{26AA4671-D787-4858-994F-411E2171B27C}"/>
              </a:ext>
            </a:extLst>
          </p:cNvPr>
          <p:cNvSpPr>
            <a:spLocks noGrp="1"/>
          </p:cNvSpPr>
          <p:nvPr>
            <p:ph sz="half" idx="1"/>
          </p:nvPr>
        </p:nvSpPr>
        <p:spPr>
          <a:xfrm>
            <a:off x="205845" y="1745462"/>
            <a:ext cx="11889173" cy="4224097"/>
          </a:xfrm>
        </p:spPr>
        <p:txBody>
          <a:bodyPr>
            <a:noAutofit/>
          </a:bodyPr>
          <a:lstStyle/>
          <a:p>
            <a:pPr marL="0" indent="0">
              <a:buNone/>
            </a:pPr>
            <a:r>
              <a:rPr lang="en-US" sz="2400" b="1" u="sng" dirty="0"/>
              <a:t>MAIN STREAMS OF INCOME</a:t>
            </a:r>
          </a:p>
          <a:p>
            <a:pPr>
              <a:buFont typeface="Wingdings" panose="05000000000000000000" pitchFamily="2" charset="2"/>
              <a:buChar char="q"/>
            </a:pPr>
            <a:r>
              <a:rPr lang="en-US" sz="2400" dirty="0"/>
              <a:t>Fares: Individual and Group bookings, corporate travel Bag </a:t>
            </a:r>
          </a:p>
          <a:p>
            <a:pPr>
              <a:buFont typeface="Wingdings" panose="05000000000000000000" pitchFamily="2" charset="2"/>
              <a:buChar char="q"/>
            </a:pPr>
            <a:r>
              <a:rPr lang="en-US" sz="2400" dirty="0"/>
              <a:t>Bags and cargo</a:t>
            </a:r>
          </a:p>
          <a:p>
            <a:pPr>
              <a:buFont typeface="Wingdings" panose="05000000000000000000" pitchFamily="2" charset="2"/>
              <a:buChar char="q"/>
            </a:pPr>
            <a:r>
              <a:rPr lang="en-US" sz="2400" dirty="0"/>
              <a:t>Preferred seating fees (upgrades)</a:t>
            </a:r>
          </a:p>
          <a:p>
            <a:pPr>
              <a:buFont typeface="Wingdings" panose="05000000000000000000" pitchFamily="2" charset="2"/>
              <a:buChar char="q"/>
            </a:pPr>
            <a:r>
              <a:rPr lang="en-US" sz="2400" dirty="0"/>
              <a:t>Lounge passes</a:t>
            </a:r>
          </a:p>
          <a:p>
            <a:pPr>
              <a:buFont typeface="Wingdings" panose="05000000000000000000" pitchFamily="2" charset="2"/>
              <a:buChar char="q"/>
            </a:pPr>
            <a:r>
              <a:rPr lang="en-US" sz="2400" dirty="0"/>
              <a:t>Merchandising of a wide variety of goods and services before, during and after a passenger’s flight. </a:t>
            </a:r>
          </a:p>
          <a:p>
            <a:pPr>
              <a:buFont typeface="Wingdings" panose="05000000000000000000" pitchFamily="2" charset="2"/>
              <a:buChar char="q"/>
            </a:pPr>
            <a:r>
              <a:rPr lang="en-US" sz="2400" b="1" dirty="0"/>
              <a:t>Airline Partnerships e.g. car rental services, insurance company, credit card companies etc.</a:t>
            </a:r>
          </a:p>
          <a:p>
            <a:pPr>
              <a:buFont typeface="Wingdings" panose="05000000000000000000" pitchFamily="2" charset="2"/>
              <a:buChar char="q"/>
            </a:pPr>
            <a:r>
              <a:rPr lang="en-US" sz="2400" b="1" dirty="0"/>
              <a:t>Promotions such as frequent flier programs</a:t>
            </a:r>
          </a:p>
          <a:p>
            <a:pPr>
              <a:buFont typeface="Wingdings" panose="05000000000000000000" pitchFamily="2" charset="2"/>
              <a:buChar char="q"/>
            </a:pPr>
            <a:r>
              <a:rPr lang="en-US" sz="2400" b="1" dirty="0"/>
              <a:t>Credit cards offered to consumers by the airlines</a:t>
            </a:r>
          </a:p>
        </p:txBody>
      </p:sp>
      <p:sp>
        <p:nvSpPr>
          <p:cNvPr id="5" name="TextBox 4">
            <a:extLst>
              <a:ext uri="{FF2B5EF4-FFF2-40B4-BE49-F238E27FC236}">
                <a16:creationId xmlns:a16="http://schemas.microsoft.com/office/drawing/2014/main" id="{03DC6C61-851C-455F-8F0F-F7E535A85DD6}"/>
              </a:ext>
            </a:extLst>
          </p:cNvPr>
          <p:cNvSpPr txBox="1"/>
          <p:nvPr/>
        </p:nvSpPr>
        <p:spPr>
          <a:xfrm>
            <a:off x="6967637" y="5969559"/>
            <a:ext cx="2951018" cy="523220"/>
          </a:xfrm>
          <a:prstGeom prst="rect">
            <a:avLst/>
          </a:prstGeom>
          <a:noFill/>
        </p:spPr>
        <p:txBody>
          <a:bodyPr wrap="square" rtlCol="0">
            <a:spAutoFit/>
          </a:bodyPr>
          <a:lstStyle/>
          <a:p>
            <a:pPr algn="ctr"/>
            <a:r>
              <a:rPr lang="en-US" sz="2800" dirty="0"/>
              <a:t>(Rickey, n.d.) </a:t>
            </a:r>
          </a:p>
        </p:txBody>
      </p:sp>
    </p:spTree>
    <p:extLst>
      <p:ext uri="{BB962C8B-B14F-4D97-AF65-F5344CB8AC3E}">
        <p14:creationId xmlns:p14="http://schemas.microsoft.com/office/powerpoint/2010/main" val="63465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EB5EF-8502-4D6F-968C-DD3035D8F51D}"/>
              </a:ext>
            </a:extLst>
          </p:cNvPr>
          <p:cNvSpPr>
            <a:spLocks noGrp="1"/>
          </p:cNvSpPr>
          <p:nvPr>
            <p:ph type="title"/>
          </p:nvPr>
        </p:nvSpPr>
        <p:spPr>
          <a:xfrm>
            <a:off x="151627" y="0"/>
            <a:ext cx="11943391" cy="1456267"/>
          </a:xfrm>
        </p:spPr>
        <p:txBody>
          <a:bodyPr>
            <a:normAutofit fontScale="90000"/>
          </a:bodyPr>
          <a:lstStyle/>
          <a:p>
            <a:pPr algn="ctr"/>
            <a:br>
              <a:rPr lang="en-US" u="sng" dirty="0"/>
            </a:br>
            <a:r>
              <a:rPr lang="en-US" u="sng" dirty="0"/>
              <a:t>DISTRIBUTION CHANNELS BY WHICH CUSTOMERS GAIN ACCESS TO AIRLINE PRODUCTS: </a:t>
            </a:r>
            <a:br>
              <a:rPr lang="en-US" u="sng" dirty="0"/>
            </a:br>
            <a:endParaRPr lang="en-US" u="sng" dirty="0"/>
          </a:p>
        </p:txBody>
      </p:sp>
      <p:sp>
        <p:nvSpPr>
          <p:cNvPr id="4" name="Content Placeholder 3">
            <a:extLst>
              <a:ext uri="{FF2B5EF4-FFF2-40B4-BE49-F238E27FC236}">
                <a16:creationId xmlns:a16="http://schemas.microsoft.com/office/drawing/2014/main" id="{F5E011CB-CA27-4B7F-9AB1-277585C58A67}"/>
              </a:ext>
            </a:extLst>
          </p:cNvPr>
          <p:cNvSpPr>
            <a:spLocks noGrp="1"/>
          </p:cNvSpPr>
          <p:nvPr>
            <p:ph sz="half" idx="2"/>
          </p:nvPr>
        </p:nvSpPr>
        <p:spPr>
          <a:xfrm>
            <a:off x="151628" y="1555559"/>
            <a:ext cx="11943390" cy="5080768"/>
          </a:xfrm>
        </p:spPr>
        <p:txBody>
          <a:bodyPr>
            <a:noAutofit/>
          </a:bodyPr>
          <a:lstStyle/>
          <a:p>
            <a:pPr marL="0" indent="0">
              <a:buNone/>
            </a:pPr>
            <a:r>
              <a:rPr lang="en-US" sz="2800" dirty="0"/>
              <a:t>Travel Agents </a:t>
            </a:r>
          </a:p>
          <a:p>
            <a:pPr>
              <a:buFont typeface="Wingdings" panose="05000000000000000000" pitchFamily="2" charset="2"/>
              <a:buChar char="q"/>
            </a:pPr>
            <a:r>
              <a:rPr lang="en-US" sz="2800" dirty="0"/>
              <a:t>Airline Call </a:t>
            </a:r>
            <a:r>
              <a:rPr lang="en-US" sz="2800" dirty="0" err="1"/>
              <a:t>Centres</a:t>
            </a:r>
            <a:endParaRPr lang="en-US" sz="2800" dirty="0"/>
          </a:p>
          <a:p>
            <a:pPr>
              <a:buFont typeface="Wingdings" panose="05000000000000000000" pitchFamily="2" charset="2"/>
              <a:buChar char="q"/>
            </a:pPr>
            <a:r>
              <a:rPr lang="en-US" sz="2800" dirty="0"/>
              <a:t>Airline Websites</a:t>
            </a:r>
          </a:p>
          <a:p>
            <a:pPr>
              <a:buFont typeface="Wingdings" panose="05000000000000000000" pitchFamily="2" charset="2"/>
              <a:buChar char="q"/>
            </a:pPr>
            <a:r>
              <a:rPr lang="en-US" sz="2800" dirty="0"/>
              <a:t>Online Travel Agencies</a:t>
            </a:r>
          </a:p>
          <a:p>
            <a:pPr>
              <a:buFont typeface="Wingdings" panose="05000000000000000000" pitchFamily="2" charset="2"/>
              <a:buChar char="q"/>
            </a:pPr>
            <a:r>
              <a:rPr lang="en-US" sz="2800" dirty="0"/>
              <a:t>Airport Ticket Counters</a:t>
            </a:r>
          </a:p>
          <a:p>
            <a:pPr>
              <a:buFont typeface="Wingdings" panose="05000000000000000000" pitchFamily="2" charset="2"/>
              <a:buChar char="q"/>
            </a:pPr>
            <a:r>
              <a:rPr lang="en-US" sz="2800" dirty="0"/>
              <a:t>Kiosks</a:t>
            </a:r>
          </a:p>
          <a:p>
            <a:pPr>
              <a:buFont typeface="Wingdings" panose="05000000000000000000" pitchFamily="2" charset="2"/>
              <a:buChar char="q"/>
            </a:pPr>
            <a:r>
              <a:rPr lang="en-US" sz="2800" dirty="0"/>
              <a:t>Gates </a:t>
            </a:r>
          </a:p>
          <a:p>
            <a:pPr>
              <a:buFont typeface="Wingdings" panose="05000000000000000000" pitchFamily="2" charset="2"/>
              <a:buChar char="q"/>
            </a:pPr>
            <a:r>
              <a:rPr lang="en-US" sz="2800" dirty="0"/>
              <a:t>Inflight</a:t>
            </a:r>
          </a:p>
        </p:txBody>
      </p:sp>
      <p:sp>
        <p:nvSpPr>
          <p:cNvPr id="5" name="TextBox 4">
            <a:extLst>
              <a:ext uri="{FF2B5EF4-FFF2-40B4-BE49-F238E27FC236}">
                <a16:creationId xmlns:a16="http://schemas.microsoft.com/office/drawing/2014/main" id="{03DC6C61-851C-455F-8F0F-F7E535A85DD6}"/>
              </a:ext>
            </a:extLst>
          </p:cNvPr>
          <p:cNvSpPr txBox="1"/>
          <p:nvPr/>
        </p:nvSpPr>
        <p:spPr>
          <a:xfrm>
            <a:off x="4182873" y="6009198"/>
            <a:ext cx="2951018" cy="523220"/>
          </a:xfrm>
          <a:prstGeom prst="rect">
            <a:avLst/>
          </a:prstGeom>
          <a:noFill/>
        </p:spPr>
        <p:txBody>
          <a:bodyPr wrap="square" rtlCol="0">
            <a:spAutoFit/>
          </a:bodyPr>
          <a:lstStyle/>
          <a:p>
            <a:pPr algn="ctr"/>
            <a:r>
              <a:rPr lang="en-US" sz="2800" dirty="0"/>
              <a:t>(Rickey, n.d.) </a:t>
            </a:r>
          </a:p>
        </p:txBody>
      </p:sp>
    </p:spTree>
    <p:extLst>
      <p:ext uri="{BB962C8B-B14F-4D97-AF65-F5344CB8AC3E}">
        <p14:creationId xmlns:p14="http://schemas.microsoft.com/office/powerpoint/2010/main" val="41266419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125</TotalTime>
  <Words>1805</Words>
  <Application>Microsoft Office PowerPoint</Application>
  <PresentationFormat>Widescreen</PresentationFormat>
  <Paragraphs>131</Paragraphs>
  <Slides>23</Slides>
  <Notes>0</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Aparajita</vt:lpstr>
      <vt:lpstr>Arial</vt:lpstr>
      <vt:lpstr>Avenir Next LT Pro</vt:lpstr>
      <vt:lpstr>Broadway</vt:lpstr>
      <vt:lpstr>Calibri</vt:lpstr>
      <vt:lpstr>Calibri Light</vt:lpstr>
      <vt:lpstr>Wingdings</vt:lpstr>
      <vt:lpstr>Celestial</vt:lpstr>
      <vt:lpstr>PowerPoint Presentation</vt:lpstr>
      <vt:lpstr>LEARNING OUTCOME 2</vt:lpstr>
      <vt:lpstr>LEARNING OUTCOME 3. COURSE CONTENT</vt:lpstr>
      <vt:lpstr>PowerPoint Presentation</vt:lpstr>
      <vt:lpstr>PowerPoint Presentation</vt:lpstr>
      <vt:lpstr>PowerPoint Presentation</vt:lpstr>
      <vt:lpstr>PowerPoint Presentation</vt:lpstr>
      <vt:lpstr>P3 Discuss the main income streams for generating revenue of a commercial airline</vt:lpstr>
      <vt:lpstr> DISTRIBUTION CHANNELS BY WHICH CUSTOMERS GAIN ACCESS TO AIRLINE PRODUCTS:  </vt:lpstr>
      <vt:lpstr>Maximizing Airline Revenue</vt:lpstr>
      <vt:lpstr>P4 Investigate the different management techniques and strategies applied for maximising sales and profit to generate revenue</vt:lpstr>
      <vt:lpstr>Cost of operation and revenue stream HAVE positive and negative economic implications on airline sustainability:</vt:lpstr>
      <vt:lpstr>PowerPoint Presentation</vt:lpstr>
      <vt:lpstr>PowerPoint Presentation</vt:lpstr>
      <vt:lpstr>STRATEGIC HUMAN RESOURCES MANAGEMENT</vt:lpstr>
      <vt:lpstr>THE MARKETING MIX </vt:lpstr>
      <vt:lpstr>YIELD MANAGEMENT NOW COMMONLY CALLED REVENUE MANAGEMENT </vt:lpstr>
      <vt:lpstr>Airline PRICING STRATEGIES AND AIRCRAFT UTILISATION</vt:lpstr>
      <vt:lpstr>Airline PRICING STRATEGIES AND AIRCRAFT UTILISATION</vt:lpstr>
      <vt:lpstr>PowerPoint Presentation</vt:lpstr>
      <vt:lpstr>READING ASSIGNMENTS</vt:lpstr>
      <vt:lpstr>READING ASSIGNMENTS FOR P3 &amp; P4 </vt:lpstr>
      <vt:lpstr>List Of 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maxine samuels</dc:creator>
  <cp:lastModifiedBy>maxine samuels</cp:lastModifiedBy>
  <cp:revision>8</cp:revision>
  <dcterms:created xsi:type="dcterms:W3CDTF">2019-09-26T21:59:12Z</dcterms:created>
  <dcterms:modified xsi:type="dcterms:W3CDTF">2019-09-27T00:04:31Z</dcterms:modified>
</cp:coreProperties>
</file>