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3" r:id="rId8"/>
    <p:sldId id="266" r:id="rId9"/>
    <p:sldId id="262" r:id="rId10"/>
    <p:sldId id="264" r:id="rId11"/>
    <p:sldId id="267" r:id="rId12"/>
    <p:sldId id="268" r:id="rId13"/>
    <p:sldId id="269" r:id="rId14"/>
    <p:sldId id="270" r:id="rId15"/>
    <p:sldId id="287" r:id="rId16"/>
    <p:sldId id="265" r:id="rId17"/>
    <p:sldId id="272" r:id="rId18"/>
    <p:sldId id="273" r:id="rId19"/>
    <p:sldId id="274" r:id="rId20"/>
    <p:sldId id="277" r:id="rId21"/>
    <p:sldId id="275" r:id="rId22"/>
    <p:sldId id="276" r:id="rId23"/>
    <p:sldId id="278" r:id="rId24"/>
    <p:sldId id="281" r:id="rId25"/>
    <p:sldId id="280" r:id="rId26"/>
    <p:sldId id="282" r:id="rId27"/>
    <p:sldId id="283" r:id="rId28"/>
    <p:sldId id="284" r:id="rId29"/>
    <p:sldId id="279" r:id="rId30"/>
    <p:sldId id="285" r:id="rId31"/>
    <p:sldId id="271"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snapToGrid="0">
      <p:cViewPr>
        <p:scale>
          <a:sx n="50" d="100"/>
          <a:sy n="50" d="100"/>
        </p:scale>
        <p:origin x="-15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1/8/2019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hyperlink" Target="https://www.questionpro.com/blog/psychographic-segmentation/" TargetMode="External"/><Relationship Id="rId2" Type="http://schemas.openxmlformats.org/officeDocument/2006/relationships/hyperlink" Target="https://www.marketing91.com/psychographic-segmentation/"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13"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F8972F-F8F0-43E1-B252-09BFF6FFCD64}"/>
              </a:ext>
            </a:extLst>
          </p:cNvPr>
          <p:cNvSpPr>
            <a:spLocks noGrp="1"/>
          </p:cNvSpPr>
          <p:nvPr>
            <p:ph type="ctrTitle"/>
          </p:nvPr>
        </p:nvSpPr>
        <p:spPr>
          <a:xfrm>
            <a:off x="684212" y="685799"/>
            <a:ext cx="9678988" cy="3673474"/>
          </a:xfrm>
        </p:spPr>
        <p:txBody>
          <a:bodyPr>
            <a:normAutofit/>
          </a:bodyPr>
          <a:lstStyle/>
          <a:p>
            <a:r>
              <a:rPr lang="en-US" sz="6000">
                <a:solidFill>
                  <a:schemeClr val="tx2"/>
                </a:solidFill>
              </a:rPr>
              <a:t>UNIT 2</a:t>
            </a:r>
            <a:br>
              <a:rPr lang="en-US" sz="6000">
                <a:solidFill>
                  <a:schemeClr val="tx2"/>
                </a:solidFill>
              </a:rPr>
            </a:br>
            <a:r>
              <a:rPr lang="en-US" sz="6000">
                <a:solidFill>
                  <a:schemeClr val="tx2"/>
                </a:solidFill>
              </a:rPr>
              <a:t>MANAGING THE CUSTOMER EXPERIENCE</a:t>
            </a:r>
            <a:endParaRPr lang="en-JM" sz="6000">
              <a:solidFill>
                <a:schemeClr val="tx2"/>
              </a:solidFill>
            </a:endParaRPr>
          </a:p>
        </p:txBody>
      </p:sp>
    </p:spTree>
    <p:extLst>
      <p:ext uri="{BB962C8B-B14F-4D97-AF65-F5344CB8AC3E}">
        <p14:creationId xmlns:p14="http://schemas.microsoft.com/office/powerpoint/2010/main" val="4174603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0DAB81-3E7F-4258-AD3F-2A33A64AD36A}"/>
              </a:ext>
            </a:extLst>
          </p:cNvPr>
          <p:cNvSpPr>
            <a:spLocks noGrp="1"/>
          </p:cNvSpPr>
          <p:nvPr>
            <p:ph type="title"/>
          </p:nvPr>
        </p:nvSpPr>
        <p:spPr>
          <a:xfrm>
            <a:off x="684213" y="685800"/>
            <a:ext cx="10058400" cy="1252728"/>
          </a:xfrm>
        </p:spPr>
        <p:txBody>
          <a:bodyPr/>
          <a:lstStyle/>
          <a:p>
            <a:r>
              <a:rPr lang="en-JM" b="1" dirty="0"/>
              <a:t>IDENTIFYING YOUR MARKET</a:t>
            </a:r>
          </a:p>
        </p:txBody>
      </p:sp>
      <p:sp>
        <p:nvSpPr>
          <p:cNvPr id="4" name="Text Placeholder 3">
            <a:extLst>
              <a:ext uri="{FF2B5EF4-FFF2-40B4-BE49-F238E27FC236}">
                <a16:creationId xmlns:a16="http://schemas.microsoft.com/office/drawing/2014/main" id="{73A456D0-F624-497D-81CF-B4103AB240B0}"/>
              </a:ext>
            </a:extLst>
          </p:cNvPr>
          <p:cNvSpPr>
            <a:spLocks noGrp="1"/>
          </p:cNvSpPr>
          <p:nvPr>
            <p:ph type="body" idx="1"/>
          </p:nvPr>
        </p:nvSpPr>
        <p:spPr>
          <a:xfrm>
            <a:off x="684213" y="1938527"/>
            <a:ext cx="9884549" cy="4526067"/>
          </a:xfrm>
        </p:spPr>
        <p:txBody>
          <a:bodyPr>
            <a:normAutofit/>
          </a:bodyPr>
          <a:lstStyle/>
          <a:p>
            <a:pPr marL="342900" indent="-342900">
              <a:buFont typeface="Arial" panose="020B0604020202020204" pitchFamily="34" charset="0"/>
              <a:buChar char="•"/>
            </a:pPr>
            <a:r>
              <a:rPr lang="en-JM" sz="2500" dirty="0">
                <a:solidFill>
                  <a:schemeClr val="bg1"/>
                </a:solidFill>
              </a:rPr>
              <a:t>What is their reason for purchasing your product or service?</a:t>
            </a:r>
          </a:p>
          <a:p>
            <a:pPr marL="342900" indent="-342900">
              <a:buFont typeface="Arial" panose="020B0604020202020204" pitchFamily="34" charset="0"/>
              <a:buChar char="•"/>
            </a:pPr>
            <a:r>
              <a:rPr lang="en-JM" sz="2500" dirty="0">
                <a:solidFill>
                  <a:schemeClr val="bg1"/>
                </a:solidFill>
              </a:rPr>
              <a:t>How often are they going to need to buy that product or utilize the service? </a:t>
            </a:r>
          </a:p>
          <a:p>
            <a:pPr marL="342900" indent="-342900">
              <a:buFont typeface="Arial" panose="020B0604020202020204" pitchFamily="34" charset="0"/>
              <a:buChar char="•"/>
            </a:pPr>
            <a:r>
              <a:rPr lang="en-JM" sz="2500" dirty="0">
                <a:solidFill>
                  <a:schemeClr val="bg1"/>
                </a:solidFill>
              </a:rPr>
              <a:t>Who are they buying for? Your messaging and promotion is going to be contingent upon if they are purchasing for themselves or for someone else.</a:t>
            </a:r>
          </a:p>
          <a:p>
            <a:pPr marL="342900" indent="-342900">
              <a:buFont typeface="Arial" panose="020B0604020202020204" pitchFamily="34" charset="0"/>
              <a:buChar char="•"/>
            </a:pPr>
            <a:r>
              <a:rPr lang="en-JM" sz="2500" dirty="0">
                <a:solidFill>
                  <a:schemeClr val="bg1"/>
                </a:solidFill>
              </a:rPr>
              <a:t>Where are they most likely to purchase?</a:t>
            </a:r>
          </a:p>
        </p:txBody>
      </p:sp>
    </p:spTree>
    <p:extLst>
      <p:ext uri="{BB962C8B-B14F-4D97-AF65-F5344CB8AC3E}">
        <p14:creationId xmlns:p14="http://schemas.microsoft.com/office/powerpoint/2010/main" val="1999157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1" y="0"/>
            <a:ext cx="10058400" cy="1398181"/>
          </a:xfrm>
        </p:spPr>
        <p:txBody>
          <a:bodyPr/>
          <a:lstStyle/>
          <a:p>
            <a:r>
              <a:rPr lang="en-US" b="1" dirty="0"/>
              <a:t>Market segmentation</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1" y="1398182"/>
            <a:ext cx="10058399" cy="4364666"/>
          </a:xfrm>
        </p:spPr>
        <p:txBody>
          <a:bodyPr>
            <a:normAutofit/>
          </a:bodyPr>
          <a:lstStyle/>
          <a:p>
            <a:r>
              <a:rPr lang="en-JM" sz="2500" dirty="0">
                <a:solidFill>
                  <a:schemeClr val="bg1"/>
                </a:solidFill>
              </a:rPr>
              <a:t>It is possible to satisfy a variety of customer needs with a limited product range by using different forms, bundles, incentives and promotional activities (</a:t>
            </a:r>
            <a:r>
              <a:rPr lang="en-JM" sz="2500" dirty="0" err="1">
                <a:solidFill>
                  <a:schemeClr val="bg1"/>
                </a:solidFill>
              </a:rPr>
              <a:t>Bhasin</a:t>
            </a:r>
            <a:r>
              <a:rPr lang="en-JM" sz="2500" dirty="0">
                <a:solidFill>
                  <a:schemeClr val="bg1"/>
                </a:solidFill>
              </a:rPr>
              <a:t>, 2018).</a:t>
            </a:r>
          </a:p>
          <a:p>
            <a:r>
              <a:rPr lang="en-JM" sz="2500" dirty="0">
                <a:solidFill>
                  <a:schemeClr val="bg1"/>
                </a:solidFill>
              </a:rPr>
              <a:t>The underlying product or service is basically one and the same. It is only slightly adjusted to meet the needs of very different market segments.</a:t>
            </a:r>
          </a:p>
        </p:txBody>
      </p:sp>
    </p:spTree>
    <p:extLst>
      <p:ext uri="{BB962C8B-B14F-4D97-AF65-F5344CB8AC3E}">
        <p14:creationId xmlns:p14="http://schemas.microsoft.com/office/powerpoint/2010/main" val="3274072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5" name="Rectangle 14">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2" y="685799"/>
            <a:ext cx="3747111" cy="4892040"/>
          </a:xfrm>
        </p:spPr>
        <p:txBody>
          <a:bodyPr vert="horz" lIns="91440" tIns="45720" rIns="91440" bIns="45720" rtlCol="0" anchor="ctr">
            <a:normAutofit/>
          </a:bodyPr>
          <a:lstStyle/>
          <a:p>
            <a:pPr algn="r"/>
            <a:r>
              <a:rPr lang="en-US" sz="3600" b="1" dirty="0"/>
              <a:t>Example </a:t>
            </a:r>
          </a:p>
        </p:txBody>
      </p:sp>
      <p:cxnSp>
        <p:nvCxnSpPr>
          <p:cNvPr id="17" name="Straight Connector 16">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4979962" y="685799"/>
            <a:ext cx="6288260" cy="4892040"/>
          </a:xfrm>
        </p:spPr>
        <p:txBody>
          <a:bodyPr vert="horz" lIns="91440" tIns="45720" rIns="91440" bIns="45720" rtlCol="0" anchor="ctr">
            <a:normAutofit/>
          </a:bodyPr>
          <a:lstStyle/>
          <a:p>
            <a:r>
              <a:rPr lang="en-US" dirty="0">
                <a:solidFill>
                  <a:schemeClr val="tx1"/>
                </a:solidFill>
              </a:rPr>
              <a:t>The pricing models of various tour packages are a good example. </a:t>
            </a:r>
          </a:p>
          <a:p>
            <a:pPr>
              <a:buFont typeface="Wingdings 3" panose="05040102010807070707" pitchFamily="18" charset="2"/>
              <a:buChar char=""/>
            </a:pPr>
            <a:r>
              <a:rPr lang="en-US" dirty="0">
                <a:solidFill>
                  <a:schemeClr val="tx1"/>
                </a:solidFill>
              </a:rPr>
              <a:t>They often include a free service to attract undecided first-time customers (reducing uncertainty and concerns, initiation customer lock-in). </a:t>
            </a:r>
          </a:p>
          <a:p>
            <a:pPr>
              <a:buFont typeface="Wingdings 3" panose="05040102010807070707" pitchFamily="18" charset="2"/>
              <a:buChar char=""/>
            </a:pPr>
            <a:r>
              <a:rPr lang="en-US" dirty="0">
                <a:solidFill>
                  <a:schemeClr val="tx1"/>
                </a:solidFill>
              </a:rPr>
              <a:t>There normally is a moderately priced plan for sightseeing travelers as well as a more expensive plan for more adventurous travelers. The paid plans include more features and functions as well as higher service levels.</a:t>
            </a:r>
          </a:p>
        </p:txBody>
      </p:sp>
    </p:spTree>
    <p:extLst>
      <p:ext uri="{BB962C8B-B14F-4D97-AF65-F5344CB8AC3E}">
        <p14:creationId xmlns:p14="http://schemas.microsoft.com/office/powerpoint/2010/main" val="2223324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Market segmentation</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1" y="2565400"/>
            <a:ext cx="10058399" cy="4292600"/>
          </a:xfrm>
        </p:spPr>
        <p:txBody>
          <a:bodyPr>
            <a:normAutofit/>
          </a:bodyPr>
          <a:lstStyle/>
          <a:p>
            <a:r>
              <a:rPr lang="en-JM" sz="2500" dirty="0">
                <a:solidFill>
                  <a:schemeClr val="bg1"/>
                </a:solidFill>
              </a:rPr>
              <a:t>Targeted marketing plans for particular segments allow to individually approach customer groups that otherwise would look out for specialized niche players. By segmenting markets, organizations can create their own ‘niche products’ and thus attract additional customer groups.</a:t>
            </a:r>
          </a:p>
        </p:txBody>
      </p:sp>
    </p:spTree>
    <p:extLst>
      <p:ext uri="{BB962C8B-B14F-4D97-AF65-F5344CB8AC3E}">
        <p14:creationId xmlns:p14="http://schemas.microsoft.com/office/powerpoint/2010/main" val="3157458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Market segmentation</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1" y="2565400"/>
            <a:ext cx="10058399" cy="4292600"/>
          </a:xfrm>
        </p:spPr>
        <p:txBody>
          <a:bodyPr>
            <a:normAutofit/>
          </a:bodyPr>
          <a:lstStyle/>
          <a:p>
            <a:r>
              <a:rPr lang="en-JM" sz="2500" dirty="0">
                <a:solidFill>
                  <a:schemeClr val="bg1"/>
                </a:solidFill>
              </a:rPr>
              <a:t>Targeted marketing plans for particular segments allow to individually approach customer groups that otherwise would look out for specialized niche players. By segmenting markets, organizations can create their own ‘niche products’ and thus attract additional customer groups.</a:t>
            </a:r>
          </a:p>
        </p:txBody>
      </p:sp>
    </p:spTree>
    <p:extLst>
      <p:ext uri="{BB962C8B-B14F-4D97-AF65-F5344CB8AC3E}">
        <p14:creationId xmlns:p14="http://schemas.microsoft.com/office/powerpoint/2010/main" val="1384194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Market segmentation</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1" y="2565400"/>
            <a:ext cx="10058399" cy="4292600"/>
          </a:xfrm>
        </p:spPr>
        <p:txBody>
          <a:bodyPr>
            <a:normAutofit/>
          </a:bodyPr>
          <a:lstStyle/>
          <a:p>
            <a:r>
              <a:rPr lang="en-JM" sz="2500" dirty="0">
                <a:solidFill>
                  <a:schemeClr val="bg1"/>
                </a:solidFill>
              </a:rPr>
              <a:t>Targeted marketing plans for particular segments allow to individually approach customer groups that otherwise would look out for specialized niche players. By segmenting markets, organizations can create their own ‘niche products’ and thus attract additional customer groups.</a:t>
            </a:r>
          </a:p>
        </p:txBody>
      </p:sp>
    </p:spTree>
    <p:extLst>
      <p:ext uri="{BB962C8B-B14F-4D97-AF65-F5344CB8AC3E}">
        <p14:creationId xmlns:p14="http://schemas.microsoft.com/office/powerpoint/2010/main" val="3314467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Market segmentation</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1" y="2565400"/>
            <a:ext cx="10058399" cy="4292600"/>
          </a:xfrm>
        </p:spPr>
        <p:txBody>
          <a:bodyPr>
            <a:normAutofit fontScale="92500" lnSpcReduction="20000"/>
          </a:bodyPr>
          <a:lstStyle/>
          <a:p>
            <a:r>
              <a:rPr lang="en-JM" sz="2500" dirty="0" err="1">
                <a:solidFill>
                  <a:schemeClr val="bg1"/>
                </a:solidFill>
              </a:rPr>
              <a:t>Recklies</a:t>
            </a:r>
            <a:r>
              <a:rPr lang="en-JM" sz="2500" dirty="0">
                <a:solidFill>
                  <a:schemeClr val="bg1"/>
                </a:solidFill>
              </a:rPr>
              <a:t> (2015) mentioned market segmentation as being one of the key elements of modern marketing and is, as mentioned, the process of dividing the market into several groups and/or segment(s) based on factors such as:</a:t>
            </a:r>
          </a:p>
          <a:p>
            <a:endParaRPr lang="en-JM" sz="2500" dirty="0">
              <a:solidFill>
                <a:schemeClr val="bg1"/>
              </a:solidFill>
            </a:endParaRPr>
          </a:p>
          <a:p>
            <a:pPr marL="342900" indent="-342900">
              <a:buFont typeface="Arial" panose="020B0604020202020204" pitchFamily="34" charset="0"/>
              <a:buChar char="•"/>
            </a:pPr>
            <a:r>
              <a:rPr lang="en-JM" sz="2500" dirty="0">
                <a:solidFill>
                  <a:schemeClr val="bg1"/>
                </a:solidFill>
              </a:rPr>
              <a:t>Demographic</a:t>
            </a:r>
          </a:p>
          <a:p>
            <a:pPr marL="342900" indent="-342900">
              <a:buFont typeface="Arial" panose="020B0604020202020204" pitchFamily="34" charset="0"/>
              <a:buChar char="•"/>
            </a:pPr>
            <a:r>
              <a:rPr lang="en-JM" sz="2500" dirty="0">
                <a:solidFill>
                  <a:schemeClr val="bg1"/>
                </a:solidFill>
              </a:rPr>
              <a:t>Geographic</a:t>
            </a:r>
          </a:p>
          <a:p>
            <a:pPr marL="342900" indent="-342900">
              <a:buFont typeface="Arial" panose="020B0604020202020204" pitchFamily="34" charset="0"/>
              <a:buChar char="•"/>
            </a:pPr>
            <a:r>
              <a:rPr lang="en-JM" sz="2500" dirty="0">
                <a:solidFill>
                  <a:schemeClr val="bg1"/>
                </a:solidFill>
              </a:rPr>
              <a:t>Psychological and behavioural factors. </a:t>
            </a:r>
          </a:p>
          <a:p>
            <a:endParaRPr lang="en-JM" sz="2500" dirty="0">
              <a:solidFill>
                <a:schemeClr val="bg1"/>
              </a:solidFill>
            </a:endParaRPr>
          </a:p>
          <a:p>
            <a:r>
              <a:rPr lang="en-JM" sz="2500" dirty="0">
                <a:solidFill>
                  <a:schemeClr val="bg1"/>
                </a:solidFill>
              </a:rPr>
              <a:t>By doing so the marketers will have a better understanding of their target audience and thereby make their marketing more effective.</a:t>
            </a:r>
          </a:p>
        </p:txBody>
      </p:sp>
    </p:spTree>
    <p:extLst>
      <p:ext uri="{BB962C8B-B14F-4D97-AF65-F5344CB8AC3E}">
        <p14:creationId xmlns:p14="http://schemas.microsoft.com/office/powerpoint/2010/main" val="2451173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Demographic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3" y="2146301"/>
            <a:ext cx="10058399" cy="4292600"/>
          </a:xfrm>
        </p:spPr>
        <p:txBody>
          <a:bodyPr>
            <a:normAutofit/>
          </a:bodyPr>
          <a:lstStyle/>
          <a:p>
            <a:r>
              <a:rPr lang="en-JM" sz="2500" dirty="0">
                <a:solidFill>
                  <a:schemeClr val="bg1"/>
                </a:solidFill>
              </a:rPr>
              <a:t>Demographic segmentation divides the market into smaller categories based on demographic factors, such as age, gender and income. Instead of reaching an entire market, a brand uses this method to focus resources into a defined group within that market.</a:t>
            </a:r>
          </a:p>
          <a:p>
            <a:endParaRPr lang="en-JM" sz="2500" dirty="0">
              <a:solidFill>
                <a:schemeClr val="bg1"/>
              </a:solidFill>
            </a:endParaRPr>
          </a:p>
          <a:p>
            <a:r>
              <a:rPr lang="en-JM" sz="2500" dirty="0">
                <a:solidFill>
                  <a:schemeClr val="bg1"/>
                </a:solidFill>
              </a:rPr>
              <a:t>Dividing the market into smaller segments, each with a common variable, allows companies to use their time and resources more efficiently.</a:t>
            </a:r>
          </a:p>
        </p:txBody>
      </p:sp>
    </p:spTree>
    <p:extLst>
      <p:ext uri="{BB962C8B-B14F-4D97-AF65-F5344CB8AC3E}">
        <p14:creationId xmlns:p14="http://schemas.microsoft.com/office/powerpoint/2010/main" val="1109952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Demographic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3" y="2146301"/>
            <a:ext cx="10058399" cy="4292600"/>
          </a:xfrm>
        </p:spPr>
        <p:txBody>
          <a:bodyPr>
            <a:normAutofit/>
          </a:bodyPr>
          <a:lstStyle/>
          <a:p>
            <a:r>
              <a:rPr lang="en-JM" sz="2500" dirty="0">
                <a:solidFill>
                  <a:schemeClr val="bg1"/>
                </a:solidFill>
              </a:rPr>
              <a:t>The 5 main types of variables used for Demographic segmentation.</a:t>
            </a:r>
          </a:p>
          <a:p>
            <a:endParaRPr lang="en-JM" sz="2500" dirty="0">
              <a:solidFill>
                <a:schemeClr val="bg1"/>
              </a:solidFill>
            </a:endParaRPr>
          </a:p>
          <a:p>
            <a:pPr marL="342900" indent="-342900">
              <a:buFont typeface="Arial" panose="020B0604020202020204" pitchFamily="34" charset="0"/>
              <a:buChar char="•"/>
            </a:pPr>
            <a:r>
              <a:rPr lang="en-JM" sz="2500" dirty="0">
                <a:solidFill>
                  <a:schemeClr val="bg1"/>
                </a:solidFill>
              </a:rPr>
              <a:t>Age</a:t>
            </a:r>
          </a:p>
          <a:p>
            <a:pPr marL="342900" indent="-342900">
              <a:buFont typeface="Arial" panose="020B0604020202020204" pitchFamily="34" charset="0"/>
              <a:buChar char="•"/>
            </a:pPr>
            <a:r>
              <a:rPr lang="en-JM" sz="2500" dirty="0">
                <a:solidFill>
                  <a:schemeClr val="bg1"/>
                </a:solidFill>
              </a:rPr>
              <a:t>Life cycle stage</a:t>
            </a:r>
          </a:p>
          <a:p>
            <a:pPr marL="342900" indent="-342900">
              <a:buFont typeface="Arial" panose="020B0604020202020204" pitchFamily="34" charset="0"/>
              <a:buChar char="•"/>
            </a:pPr>
            <a:r>
              <a:rPr lang="en-JM" sz="2500" dirty="0">
                <a:solidFill>
                  <a:schemeClr val="bg1"/>
                </a:solidFill>
              </a:rPr>
              <a:t>Gender</a:t>
            </a:r>
          </a:p>
          <a:p>
            <a:pPr marL="342900" indent="-342900">
              <a:buFont typeface="Arial" panose="020B0604020202020204" pitchFamily="34" charset="0"/>
              <a:buChar char="•"/>
            </a:pPr>
            <a:r>
              <a:rPr lang="en-JM" sz="2500" dirty="0">
                <a:solidFill>
                  <a:schemeClr val="bg1"/>
                </a:solidFill>
              </a:rPr>
              <a:t>income</a:t>
            </a:r>
          </a:p>
          <a:p>
            <a:pPr marL="342900" indent="-342900">
              <a:buFont typeface="Arial" panose="020B0604020202020204" pitchFamily="34" charset="0"/>
              <a:buChar char="•"/>
            </a:pPr>
            <a:r>
              <a:rPr lang="en-JM" sz="2500" dirty="0">
                <a:solidFill>
                  <a:schemeClr val="bg1"/>
                </a:solidFill>
              </a:rPr>
              <a:t>Religion race and nationality</a:t>
            </a:r>
          </a:p>
        </p:txBody>
      </p:sp>
    </p:spTree>
    <p:extLst>
      <p:ext uri="{BB962C8B-B14F-4D97-AF65-F5344CB8AC3E}">
        <p14:creationId xmlns:p14="http://schemas.microsoft.com/office/powerpoint/2010/main" val="3485208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Demographic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3" y="2146301"/>
            <a:ext cx="10058399" cy="4292600"/>
          </a:xfrm>
        </p:spPr>
        <p:txBody>
          <a:bodyPr>
            <a:normAutofit/>
          </a:bodyPr>
          <a:lstStyle/>
          <a:p>
            <a:r>
              <a:rPr lang="en-JM" sz="2500" dirty="0">
                <a:solidFill>
                  <a:schemeClr val="bg1"/>
                </a:solidFill>
              </a:rPr>
              <a:t>Age is the most basic variable of them all, albeit the most important because consumer preferences continually change with age. Almost all marketing campaigns target age-specific audiences.</a:t>
            </a:r>
          </a:p>
          <a:p>
            <a:endParaRPr lang="en-US" sz="2500" dirty="0">
              <a:solidFill>
                <a:schemeClr val="bg1"/>
              </a:solidFill>
            </a:endParaRPr>
          </a:p>
          <a:p>
            <a:r>
              <a:rPr lang="en-JM" sz="2500" dirty="0">
                <a:solidFill>
                  <a:schemeClr val="bg1"/>
                </a:solidFill>
              </a:rPr>
              <a:t>Age segmentation can also be generation-based: baby boomers, gen X, millennials, etc. Since members within each of these individual groups were born around the same time and grew up with similar experiences, they often share similar characteristics and thought processes.</a:t>
            </a:r>
          </a:p>
        </p:txBody>
      </p:sp>
    </p:spTree>
    <p:extLst>
      <p:ext uri="{BB962C8B-B14F-4D97-AF65-F5344CB8AC3E}">
        <p14:creationId xmlns:p14="http://schemas.microsoft.com/office/powerpoint/2010/main" val="24224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32" name="Straight Connector 8">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10">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12">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14">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16">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37" name="Rectangle 18">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A115892-8E17-468A-B150-798F3CE164E6}"/>
              </a:ext>
            </a:extLst>
          </p:cNvPr>
          <p:cNvSpPr>
            <a:spLocks noGrp="1"/>
          </p:cNvSpPr>
          <p:nvPr>
            <p:ph type="title"/>
          </p:nvPr>
        </p:nvSpPr>
        <p:spPr>
          <a:xfrm>
            <a:off x="1005840" y="2186302"/>
            <a:ext cx="8737600" cy="2716107"/>
          </a:xfrm>
        </p:spPr>
        <p:txBody>
          <a:bodyPr vert="horz" lIns="91440" tIns="45720" rIns="91440" bIns="45720" rtlCol="0" anchor="b">
            <a:normAutofit/>
          </a:bodyPr>
          <a:lstStyle/>
          <a:p>
            <a:pPr>
              <a:lnSpc>
                <a:spcPct val="90000"/>
              </a:lnSpc>
            </a:pPr>
            <a:r>
              <a:rPr lang="en-US" sz="3400">
                <a:solidFill>
                  <a:schemeClr val="tx2"/>
                </a:solidFill>
              </a:rPr>
              <a:t>LEARNING OUTCOME 1</a:t>
            </a:r>
            <a:br>
              <a:rPr lang="en-US" sz="3400">
                <a:solidFill>
                  <a:schemeClr val="tx2"/>
                </a:solidFill>
              </a:rPr>
            </a:br>
            <a:br>
              <a:rPr lang="en-US" sz="3400">
                <a:solidFill>
                  <a:schemeClr val="tx2"/>
                </a:solidFill>
              </a:rPr>
            </a:br>
            <a:r>
              <a:rPr lang="en-US" sz="3400">
                <a:solidFill>
                  <a:schemeClr val="tx2"/>
                </a:solidFill>
              </a:rPr>
              <a:t>Explain the needs and expectations of market segments for the service industry</a:t>
            </a:r>
          </a:p>
        </p:txBody>
      </p:sp>
    </p:spTree>
    <p:extLst>
      <p:ext uri="{BB962C8B-B14F-4D97-AF65-F5344CB8AC3E}">
        <p14:creationId xmlns:p14="http://schemas.microsoft.com/office/powerpoint/2010/main" val="1173295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419100"/>
            <a:ext cx="10058400" cy="1154520"/>
          </a:xfrm>
        </p:spPr>
        <p:txBody>
          <a:bodyPr/>
          <a:lstStyle/>
          <a:p>
            <a:r>
              <a:rPr lang="en-US" b="1" dirty="0"/>
              <a:t>Demographic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77125" y="1573620"/>
            <a:ext cx="10058399" cy="5284380"/>
          </a:xfrm>
        </p:spPr>
        <p:txBody>
          <a:bodyPr>
            <a:normAutofit/>
          </a:bodyPr>
          <a:lstStyle/>
          <a:p>
            <a:r>
              <a:rPr lang="en-JM" sz="2500" dirty="0">
                <a:solidFill>
                  <a:schemeClr val="bg1"/>
                </a:solidFill>
              </a:rPr>
              <a:t>Life-Cycle Stage is the strategy in which a product-market is grouped into segments based on the basis of age so that the organisation can more precisely target its offerings to the needs and wants of each stage of life of interest to it.</a:t>
            </a:r>
          </a:p>
          <a:p>
            <a:r>
              <a:rPr lang="en-JM" sz="2500" dirty="0">
                <a:solidFill>
                  <a:schemeClr val="bg1"/>
                </a:solidFill>
              </a:rPr>
              <a:t>In this way, an organisation may develop different products and different marketing approaches for school children, teens, young married couples, mature adults, elderly citizens and so on.</a:t>
            </a:r>
          </a:p>
          <a:p>
            <a:r>
              <a:rPr lang="en-JM" sz="2500" dirty="0">
                <a:solidFill>
                  <a:schemeClr val="bg1"/>
                </a:solidFill>
              </a:rPr>
              <a:t>This demographic segment cannot be said as an “Age” segment because these customers are in specific phase of their “Life”.</a:t>
            </a:r>
          </a:p>
        </p:txBody>
      </p:sp>
    </p:spTree>
    <p:extLst>
      <p:ext uri="{BB962C8B-B14F-4D97-AF65-F5344CB8AC3E}">
        <p14:creationId xmlns:p14="http://schemas.microsoft.com/office/powerpoint/2010/main" val="1228446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Demographic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3" y="2146301"/>
            <a:ext cx="10058399" cy="4292600"/>
          </a:xfrm>
        </p:spPr>
        <p:txBody>
          <a:bodyPr>
            <a:normAutofit/>
          </a:bodyPr>
          <a:lstStyle/>
          <a:p>
            <a:r>
              <a:rPr lang="en-JM" sz="2500" dirty="0">
                <a:solidFill>
                  <a:schemeClr val="bg1"/>
                </a:solidFill>
              </a:rPr>
              <a:t>Men and women generally have different likes, dislikes, needs, and thought processes. For instance, few men are interested in viewing the Eiffel tower at night, and most women won’t climb mount Everest. Also, women typically prefer romantic scenery and are most likely to purchase a “Couples” package from tour or travel websites and providers. These are all key factors to consider when creating a campaign.</a:t>
            </a:r>
          </a:p>
        </p:txBody>
      </p:sp>
    </p:spTree>
    <p:extLst>
      <p:ext uri="{BB962C8B-B14F-4D97-AF65-F5344CB8AC3E}">
        <p14:creationId xmlns:p14="http://schemas.microsoft.com/office/powerpoint/2010/main" val="4258955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Demographic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3" y="2146301"/>
            <a:ext cx="10058399" cy="4292600"/>
          </a:xfrm>
        </p:spPr>
        <p:txBody>
          <a:bodyPr>
            <a:normAutofit/>
          </a:bodyPr>
          <a:lstStyle/>
          <a:p>
            <a:r>
              <a:rPr lang="en-JM" sz="2500" dirty="0">
                <a:solidFill>
                  <a:schemeClr val="bg1"/>
                </a:solidFill>
              </a:rPr>
              <a:t>If people can’t afford your product or service, there is no point in targeting them. Income targeting lets you measure the buying power of your audience. When you know the income range of consumers, you can usually find data to support how people spend money on both the higher and lower end of the spectrum. </a:t>
            </a:r>
          </a:p>
          <a:p>
            <a:r>
              <a:rPr lang="en-JM" sz="2500" dirty="0">
                <a:solidFill>
                  <a:schemeClr val="bg1"/>
                </a:solidFill>
              </a:rPr>
              <a:t>Many companies use this data to sell different tiers of the same product, based on income level. For instance, airlines have three classes: economy, business class, and first class.</a:t>
            </a:r>
          </a:p>
        </p:txBody>
      </p:sp>
    </p:spTree>
    <p:extLst>
      <p:ext uri="{BB962C8B-B14F-4D97-AF65-F5344CB8AC3E}">
        <p14:creationId xmlns:p14="http://schemas.microsoft.com/office/powerpoint/2010/main" val="3873720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Demographic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3" y="2146301"/>
            <a:ext cx="10058399" cy="4292600"/>
          </a:xfrm>
        </p:spPr>
        <p:txBody>
          <a:bodyPr>
            <a:normAutofit/>
          </a:bodyPr>
          <a:lstStyle/>
          <a:p>
            <a:r>
              <a:rPr lang="en-JM" sz="2500" dirty="0">
                <a:solidFill>
                  <a:schemeClr val="bg1"/>
                </a:solidFill>
              </a:rPr>
              <a:t>With the tremendous increase in international business and global advertising, brings an increase in segmentation based on ethnicity, race, nationality, and religion. </a:t>
            </a:r>
          </a:p>
          <a:p>
            <a:r>
              <a:rPr lang="en-JM" sz="2500" dirty="0">
                <a:solidFill>
                  <a:schemeClr val="bg1"/>
                </a:solidFill>
              </a:rPr>
              <a:t>These groups have many individual cultures that come with conflicting interests, preferences, attitudes, and beliefs. This could impact both their response to marketing and their buying habits.</a:t>
            </a:r>
          </a:p>
        </p:txBody>
      </p:sp>
    </p:spTree>
    <p:extLst>
      <p:ext uri="{BB962C8B-B14F-4D97-AF65-F5344CB8AC3E}">
        <p14:creationId xmlns:p14="http://schemas.microsoft.com/office/powerpoint/2010/main" val="96232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2" y="388089"/>
            <a:ext cx="10058400" cy="1164265"/>
          </a:xfrm>
        </p:spPr>
        <p:txBody>
          <a:bodyPr/>
          <a:lstStyle/>
          <a:p>
            <a:r>
              <a:rPr lang="en-US" b="1" dirty="0"/>
              <a:t>geographic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2" y="1758212"/>
            <a:ext cx="10058399" cy="5099788"/>
          </a:xfrm>
        </p:spPr>
        <p:txBody>
          <a:bodyPr>
            <a:normAutofit/>
          </a:bodyPr>
          <a:lstStyle/>
          <a:p>
            <a:r>
              <a:rPr lang="en-JM" sz="2500" dirty="0">
                <a:solidFill>
                  <a:schemeClr val="bg1"/>
                </a:solidFill>
              </a:rPr>
              <a:t>Geographic segmentation is a process of grouping customers based on where they live. Companies segment their target market geographically when needed to focus on a specific area.</a:t>
            </a:r>
          </a:p>
          <a:p>
            <a:r>
              <a:rPr lang="en-JM" sz="2500" dirty="0">
                <a:solidFill>
                  <a:schemeClr val="bg1"/>
                </a:solidFill>
              </a:rPr>
              <a:t>These parameters help companies to geographically target markets where specific customers or more buyers of their products are present. This provides an effective direction for marketing activities towards those areas that benefit the most.</a:t>
            </a:r>
          </a:p>
          <a:p>
            <a:r>
              <a:rPr lang="en-JM" sz="2500" dirty="0">
                <a:solidFill>
                  <a:schemeClr val="bg1"/>
                </a:solidFill>
              </a:rPr>
              <a:t>In addition to this, rural and urban customer preferences towards a single product are also different. Geographic market segmentation is the right marketing strategy to use as it helps in targeting areas where more buyers of a product are located.</a:t>
            </a:r>
          </a:p>
        </p:txBody>
      </p:sp>
    </p:spTree>
    <p:extLst>
      <p:ext uri="{BB962C8B-B14F-4D97-AF65-F5344CB8AC3E}">
        <p14:creationId xmlns:p14="http://schemas.microsoft.com/office/powerpoint/2010/main" val="314952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geographic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3" y="2146301"/>
            <a:ext cx="10058399" cy="4292600"/>
          </a:xfrm>
        </p:spPr>
        <p:txBody>
          <a:bodyPr>
            <a:normAutofit/>
          </a:bodyPr>
          <a:lstStyle/>
          <a:p>
            <a:r>
              <a:rPr lang="en-JM" sz="2500" dirty="0">
                <a:solidFill>
                  <a:schemeClr val="bg1"/>
                </a:solidFill>
              </a:rPr>
              <a:t>The 5 main types of variables used for Geographic segmentation.</a:t>
            </a:r>
          </a:p>
          <a:p>
            <a:endParaRPr lang="en-JM" sz="2500" dirty="0">
              <a:solidFill>
                <a:schemeClr val="bg1"/>
              </a:solidFill>
            </a:endParaRPr>
          </a:p>
          <a:p>
            <a:pPr marL="342900" indent="-342900">
              <a:buFont typeface="Arial" panose="020B0604020202020204" pitchFamily="34" charset="0"/>
              <a:buChar char="•"/>
            </a:pPr>
            <a:r>
              <a:rPr lang="en-JM" sz="2500" dirty="0">
                <a:solidFill>
                  <a:schemeClr val="bg1"/>
                </a:solidFill>
              </a:rPr>
              <a:t>Size</a:t>
            </a:r>
          </a:p>
          <a:p>
            <a:pPr marL="342900" indent="-342900">
              <a:buFont typeface="Arial" panose="020B0604020202020204" pitchFamily="34" charset="0"/>
              <a:buChar char="•"/>
            </a:pPr>
            <a:r>
              <a:rPr lang="en-JM" sz="2500" dirty="0">
                <a:solidFill>
                  <a:schemeClr val="bg1"/>
                </a:solidFill>
              </a:rPr>
              <a:t>Climate</a:t>
            </a:r>
          </a:p>
          <a:p>
            <a:pPr marL="342900" indent="-342900">
              <a:buFont typeface="Arial" panose="020B0604020202020204" pitchFamily="34" charset="0"/>
              <a:buChar char="•"/>
            </a:pPr>
            <a:r>
              <a:rPr lang="en-JM" sz="2500" dirty="0">
                <a:solidFill>
                  <a:schemeClr val="bg1"/>
                </a:solidFill>
              </a:rPr>
              <a:t>Country</a:t>
            </a:r>
          </a:p>
          <a:p>
            <a:pPr marL="342900" indent="-342900">
              <a:buFont typeface="Arial" panose="020B0604020202020204" pitchFamily="34" charset="0"/>
              <a:buChar char="•"/>
            </a:pPr>
            <a:r>
              <a:rPr lang="en-US" sz="2500" dirty="0">
                <a:solidFill>
                  <a:schemeClr val="bg1"/>
                </a:solidFill>
              </a:rPr>
              <a:t>Population</a:t>
            </a:r>
            <a:r>
              <a:rPr lang="en-JM" sz="2500" dirty="0">
                <a:solidFill>
                  <a:schemeClr val="bg1"/>
                </a:solidFill>
              </a:rPr>
              <a:t> Density</a:t>
            </a:r>
          </a:p>
          <a:p>
            <a:pPr marL="342900" indent="-342900">
              <a:buFont typeface="Arial" panose="020B0604020202020204" pitchFamily="34" charset="0"/>
              <a:buChar char="•"/>
            </a:pPr>
            <a:r>
              <a:rPr lang="en-US" sz="2500" dirty="0">
                <a:solidFill>
                  <a:schemeClr val="bg1"/>
                </a:solidFill>
              </a:rPr>
              <a:t>U</a:t>
            </a:r>
            <a:r>
              <a:rPr lang="en-JM" sz="2500" dirty="0" err="1">
                <a:solidFill>
                  <a:schemeClr val="bg1"/>
                </a:solidFill>
              </a:rPr>
              <a:t>rban</a:t>
            </a:r>
            <a:r>
              <a:rPr lang="en-JM" sz="2500" dirty="0">
                <a:solidFill>
                  <a:schemeClr val="bg1"/>
                </a:solidFill>
              </a:rPr>
              <a:t> and Rural</a:t>
            </a:r>
          </a:p>
        </p:txBody>
      </p:sp>
    </p:spTree>
    <p:extLst>
      <p:ext uri="{BB962C8B-B14F-4D97-AF65-F5344CB8AC3E}">
        <p14:creationId xmlns:p14="http://schemas.microsoft.com/office/powerpoint/2010/main" val="3682067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2" y="388089"/>
            <a:ext cx="10058400" cy="1164265"/>
          </a:xfrm>
        </p:spPr>
        <p:txBody>
          <a:bodyPr/>
          <a:lstStyle/>
          <a:p>
            <a:r>
              <a:rPr lang="en-US" b="1" dirty="0"/>
              <a:t>geographic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2" y="1552354"/>
            <a:ext cx="10058399" cy="5337545"/>
          </a:xfrm>
        </p:spPr>
        <p:txBody>
          <a:bodyPr>
            <a:normAutofit/>
          </a:bodyPr>
          <a:lstStyle/>
          <a:p>
            <a:r>
              <a:rPr lang="en-JM" sz="2500" dirty="0">
                <a:solidFill>
                  <a:schemeClr val="bg1"/>
                </a:solidFill>
              </a:rPr>
              <a:t>Regional differences in consumer tastes for products as a whole are well-known. Markets according to location are easily identified and large amounts of data are usually available. Also, many companies simply do not have the resources to expand beyond local or regional levels.</a:t>
            </a:r>
          </a:p>
          <a:p>
            <a:r>
              <a:rPr lang="en-JM" sz="2500" dirty="0">
                <a:solidFill>
                  <a:schemeClr val="bg1"/>
                </a:solidFill>
              </a:rPr>
              <a:t>Closely associated with geographic location are inherent characteristics of that location: weather, topography, and physical factors such as rivers, mountains, ocean proximity, and population density.</a:t>
            </a:r>
          </a:p>
        </p:txBody>
      </p:sp>
    </p:spTree>
    <p:extLst>
      <p:ext uri="{BB962C8B-B14F-4D97-AF65-F5344CB8AC3E}">
        <p14:creationId xmlns:p14="http://schemas.microsoft.com/office/powerpoint/2010/main" val="3432521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2" y="388089"/>
            <a:ext cx="10058400" cy="1164265"/>
          </a:xfrm>
        </p:spPr>
        <p:txBody>
          <a:bodyPr/>
          <a:lstStyle/>
          <a:p>
            <a:r>
              <a:rPr lang="en-US" b="1" dirty="0"/>
              <a:t>geographic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2" y="1552354"/>
            <a:ext cx="10058399" cy="5337545"/>
          </a:xfrm>
        </p:spPr>
        <p:txBody>
          <a:bodyPr>
            <a:normAutofit/>
          </a:bodyPr>
          <a:lstStyle/>
          <a:p>
            <a:r>
              <a:rPr lang="en-JM" sz="2500" dirty="0">
                <a:solidFill>
                  <a:schemeClr val="bg1"/>
                </a:solidFill>
              </a:rPr>
              <a:t>Geography provides a convenient organizational framework. Products, salespeople, and distribution networks can all be organized around a central, specific location. However, there are drawbacks. Consumer preferences may bear no relationship to location. Other factors, such as ethnic origin or income, may overshadow location.</a:t>
            </a:r>
          </a:p>
          <a:p>
            <a:r>
              <a:rPr lang="en-JM" sz="2500" dirty="0">
                <a:solidFill>
                  <a:schemeClr val="bg1"/>
                </a:solidFill>
              </a:rPr>
              <a:t>Decide if your business is going to do business on a local, regional, national or international level. Identify the geographic region where your market is located.</a:t>
            </a:r>
          </a:p>
        </p:txBody>
      </p:sp>
    </p:spTree>
    <p:extLst>
      <p:ext uri="{BB962C8B-B14F-4D97-AF65-F5344CB8AC3E}">
        <p14:creationId xmlns:p14="http://schemas.microsoft.com/office/powerpoint/2010/main" val="36846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2" y="388089"/>
            <a:ext cx="10058400" cy="1164265"/>
          </a:xfrm>
        </p:spPr>
        <p:txBody>
          <a:bodyPr/>
          <a:lstStyle/>
          <a:p>
            <a:r>
              <a:rPr lang="en-US" b="1" dirty="0"/>
              <a:t>psychographic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2" y="1758212"/>
            <a:ext cx="10058399" cy="4711699"/>
          </a:xfrm>
        </p:spPr>
        <p:txBody>
          <a:bodyPr>
            <a:normAutofit/>
          </a:bodyPr>
          <a:lstStyle/>
          <a:p>
            <a:r>
              <a:rPr lang="en-JM" sz="2500" dirty="0">
                <a:solidFill>
                  <a:schemeClr val="bg1"/>
                </a:solidFill>
              </a:rPr>
              <a:t>Lifestyle segmentation has become very popular with marketers, because of the availability of measurement devices and instruments, and the intuitive categories that result from this process. Producers are targeting versions of their products and their promotions to various lifestyle segments. </a:t>
            </a:r>
          </a:p>
          <a:p>
            <a:r>
              <a:rPr lang="en-JM" sz="2500" dirty="0">
                <a:solidFill>
                  <a:schemeClr val="bg1"/>
                </a:solidFill>
              </a:rPr>
              <a:t>Lifestyle analysis begins by asking questions about the consumer’s activities, interests, and opinions. Research reveals vast amounts of information concerning attitudes toward product categories and user and non-user characteristics, which marketers can use in targeting their products.</a:t>
            </a:r>
          </a:p>
        </p:txBody>
      </p:sp>
    </p:spTree>
    <p:extLst>
      <p:ext uri="{BB962C8B-B14F-4D97-AF65-F5344CB8AC3E}">
        <p14:creationId xmlns:p14="http://schemas.microsoft.com/office/powerpoint/2010/main" val="228672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3" y="685800"/>
            <a:ext cx="10058400" cy="1879600"/>
          </a:xfrm>
        </p:spPr>
        <p:txBody>
          <a:bodyPr/>
          <a:lstStyle/>
          <a:p>
            <a:r>
              <a:rPr lang="en-US" b="1" dirty="0"/>
              <a:t>psychographic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3" y="2146301"/>
            <a:ext cx="10058399" cy="4292600"/>
          </a:xfrm>
        </p:spPr>
        <p:txBody>
          <a:bodyPr>
            <a:normAutofit/>
          </a:bodyPr>
          <a:lstStyle/>
          <a:p>
            <a:r>
              <a:rPr lang="en-JM" sz="2500" dirty="0">
                <a:solidFill>
                  <a:schemeClr val="bg1"/>
                </a:solidFill>
              </a:rPr>
              <a:t>The 5 main types of variables used for Psychological segmentation.</a:t>
            </a:r>
          </a:p>
          <a:p>
            <a:endParaRPr lang="en-JM" sz="2500" dirty="0">
              <a:solidFill>
                <a:schemeClr val="bg1"/>
              </a:solidFill>
            </a:endParaRPr>
          </a:p>
          <a:p>
            <a:pPr marL="342900" indent="-342900">
              <a:buFont typeface="Arial" panose="020B0604020202020204" pitchFamily="34" charset="0"/>
              <a:buChar char="•"/>
            </a:pPr>
            <a:r>
              <a:rPr lang="en-JM" sz="2500" dirty="0">
                <a:solidFill>
                  <a:schemeClr val="bg1"/>
                </a:solidFill>
              </a:rPr>
              <a:t>Lifestyle</a:t>
            </a:r>
          </a:p>
          <a:p>
            <a:pPr marL="342900" indent="-342900">
              <a:buFont typeface="Arial" panose="020B0604020202020204" pitchFamily="34" charset="0"/>
              <a:buChar char="•"/>
            </a:pPr>
            <a:r>
              <a:rPr lang="en-JM" sz="2500" dirty="0">
                <a:solidFill>
                  <a:schemeClr val="bg1"/>
                </a:solidFill>
              </a:rPr>
              <a:t>Personality</a:t>
            </a:r>
          </a:p>
          <a:p>
            <a:pPr marL="342900" indent="-342900">
              <a:buFont typeface="Arial" panose="020B0604020202020204" pitchFamily="34" charset="0"/>
              <a:buChar char="•"/>
            </a:pPr>
            <a:r>
              <a:rPr lang="en-JM" sz="2500" dirty="0">
                <a:solidFill>
                  <a:schemeClr val="bg1"/>
                </a:solidFill>
              </a:rPr>
              <a:t>Activities, Interest &amp; Opinions</a:t>
            </a:r>
          </a:p>
          <a:p>
            <a:pPr marL="342900" indent="-342900">
              <a:buFont typeface="Arial" panose="020B0604020202020204" pitchFamily="34" charset="0"/>
              <a:buChar char="•"/>
            </a:pPr>
            <a:r>
              <a:rPr lang="en-JM" sz="2500" dirty="0">
                <a:solidFill>
                  <a:schemeClr val="bg1"/>
                </a:solidFill>
              </a:rPr>
              <a:t>Social Status</a:t>
            </a:r>
          </a:p>
          <a:p>
            <a:pPr marL="342900" indent="-342900">
              <a:buFont typeface="Arial" panose="020B0604020202020204" pitchFamily="34" charset="0"/>
              <a:buChar char="•"/>
            </a:pPr>
            <a:r>
              <a:rPr lang="en-JM" sz="2500" dirty="0">
                <a:solidFill>
                  <a:schemeClr val="bg1"/>
                </a:solidFill>
              </a:rPr>
              <a:t>Attitudes</a:t>
            </a:r>
          </a:p>
        </p:txBody>
      </p:sp>
    </p:spTree>
    <p:extLst>
      <p:ext uri="{BB962C8B-B14F-4D97-AF65-F5344CB8AC3E}">
        <p14:creationId xmlns:p14="http://schemas.microsoft.com/office/powerpoint/2010/main" val="275702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30D281-1409-4197-8C79-2AD56E868A2C}"/>
              </a:ext>
            </a:extLst>
          </p:cNvPr>
          <p:cNvSpPr>
            <a:spLocks noGrp="1"/>
          </p:cNvSpPr>
          <p:nvPr>
            <p:ph type="title"/>
          </p:nvPr>
        </p:nvSpPr>
        <p:spPr>
          <a:xfrm>
            <a:off x="1005840" y="2186302"/>
            <a:ext cx="8737600" cy="2716107"/>
          </a:xfrm>
        </p:spPr>
        <p:txBody>
          <a:bodyPr vert="horz" lIns="91440" tIns="45720" rIns="91440" bIns="45720" rtlCol="0" anchor="b">
            <a:normAutofit/>
          </a:bodyPr>
          <a:lstStyle/>
          <a:p>
            <a:pPr>
              <a:lnSpc>
                <a:spcPct val="90000"/>
              </a:lnSpc>
            </a:pPr>
            <a:r>
              <a:rPr lang="en-US" sz="3400">
                <a:solidFill>
                  <a:schemeClr val="tx2"/>
                </a:solidFill>
              </a:rPr>
              <a:t>P1: Explain the value and importance of understanding the needs, wants and preferences of target customer groups for a service sector industry</a:t>
            </a:r>
          </a:p>
        </p:txBody>
      </p:sp>
    </p:spTree>
    <p:extLst>
      <p:ext uri="{BB962C8B-B14F-4D97-AF65-F5344CB8AC3E}">
        <p14:creationId xmlns:p14="http://schemas.microsoft.com/office/powerpoint/2010/main" val="1841543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BDE5-1888-49EE-A50B-0E30BD48C0BA}"/>
              </a:ext>
            </a:extLst>
          </p:cNvPr>
          <p:cNvSpPr>
            <a:spLocks noGrp="1"/>
          </p:cNvSpPr>
          <p:nvPr>
            <p:ph type="title"/>
          </p:nvPr>
        </p:nvSpPr>
        <p:spPr>
          <a:xfrm>
            <a:off x="684212" y="388089"/>
            <a:ext cx="10058400" cy="1164265"/>
          </a:xfrm>
        </p:spPr>
        <p:txBody>
          <a:bodyPr/>
          <a:lstStyle/>
          <a:p>
            <a:r>
              <a:rPr lang="en-US" b="1" dirty="0"/>
              <a:t>psychographic segment</a:t>
            </a:r>
            <a:endParaRPr lang="en-JM" b="1" dirty="0"/>
          </a:p>
        </p:txBody>
      </p:sp>
      <p:sp>
        <p:nvSpPr>
          <p:cNvPr id="3" name="Text Placeholder 2">
            <a:extLst>
              <a:ext uri="{FF2B5EF4-FFF2-40B4-BE49-F238E27FC236}">
                <a16:creationId xmlns:a16="http://schemas.microsoft.com/office/drawing/2014/main" id="{17BCF0F3-4C4A-44F6-86A6-DD6C66A3F13B}"/>
              </a:ext>
            </a:extLst>
          </p:cNvPr>
          <p:cNvSpPr>
            <a:spLocks noGrp="1"/>
          </p:cNvSpPr>
          <p:nvPr>
            <p:ph type="body" idx="1"/>
          </p:nvPr>
        </p:nvSpPr>
        <p:spPr>
          <a:xfrm>
            <a:off x="684212" y="1758212"/>
            <a:ext cx="10058399" cy="4711699"/>
          </a:xfrm>
        </p:spPr>
        <p:txBody>
          <a:bodyPr>
            <a:normAutofit/>
          </a:bodyPr>
          <a:lstStyle/>
          <a:p>
            <a:r>
              <a:rPr lang="en-JM" sz="2500" dirty="0">
                <a:solidFill>
                  <a:schemeClr val="bg1"/>
                </a:solidFill>
              </a:rPr>
              <a:t>Lifestyle segmentation has become very popular with marketers, because of the availability of measurement devices and instruments, and the intuitive categories that result from this process. Producers are targeting versions of their products and their promotions to various lifestyle segments. </a:t>
            </a:r>
          </a:p>
          <a:p>
            <a:r>
              <a:rPr lang="en-JM" sz="2500" dirty="0">
                <a:solidFill>
                  <a:schemeClr val="bg1"/>
                </a:solidFill>
              </a:rPr>
              <a:t>Lifestyle analysis begins by asking questions about the consumer’s activities, interests, and opinions. Research reveals vast amounts of information concerning attitudes toward product categories and user and non-user characteristics, which marketers can use in targeting their products.</a:t>
            </a:r>
          </a:p>
        </p:txBody>
      </p:sp>
    </p:spTree>
    <p:extLst>
      <p:ext uri="{BB962C8B-B14F-4D97-AF65-F5344CB8AC3E}">
        <p14:creationId xmlns:p14="http://schemas.microsoft.com/office/powerpoint/2010/main" val="964348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31132-3F80-4781-8C87-01A59FBA7701}"/>
              </a:ext>
            </a:extLst>
          </p:cNvPr>
          <p:cNvSpPr>
            <a:spLocks noGrp="1"/>
          </p:cNvSpPr>
          <p:nvPr>
            <p:ph type="title"/>
          </p:nvPr>
        </p:nvSpPr>
        <p:spPr>
          <a:xfrm>
            <a:off x="684212" y="260497"/>
            <a:ext cx="10058400" cy="1355652"/>
          </a:xfrm>
        </p:spPr>
        <p:txBody>
          <a:bodyPr/>
          <a:lstStyle/>
          <a:p>
            <a:r>
              <a:rPr lang="en-US" dirty="0"/>
              <a:t>Bibliography</a:t>
            </a:r>
            <a:endParaRPr lang="en-JM" dirty="0"/>
          </a:p>
        </p:txBody>
      </p:sp>
      <p:sp>
        <p:nvSpPr>
          <p:cNvPr id="3" name="Text Placeholder 2">
            <a:extLst>
              <a:ext uri="{FF2B5EF4-FFF2-40B4-BE49-F238E27FC236}">
                <a16:creationId xmlns:a16="http://schemas.microsoft.com/office/drawing/2014/main" id="{F73B65E6-7EB6-40F5-9894-8FB0B4548E74}"/>
              </a:ext>
            </a:extLst>
          </p:cNvPr>
          <p:cNvSpPr>
            <a:spLocks noGrp="1"/>
          </p:cNvSpPr>
          <p:nvPr>
            <p:ph type="body" idx="1"/>
          </p:nvPr>
        </p:nvSpPr>
        <p:spPr>
          <a:xfrm>
            <a:off x="684212" y="1616149"/>
            <a:ext cx="10288588" cy="5241851"/>
          </a:xfrm>
        </p:spPr>
        <p:txBody>
          <a:bodyPr>
            <a:normAutofit fontScale="70000" lnSpcReduction="20000"/>
          </a:bodyPr>
          <a:lstStyle/>
          <a:p>
            <a:r>
              <a:rPr lang="en-JM" dirty="0" err="1"/>
              <a:t>Bhasin</a:t>
            </a:r>
            <a:r>
              <a:rPr lang="en-JM" dirty="0"/>
              <a:t>, H. (2018). </a:t>
            </a:r>
            <a:r>
              <a:rPr lang="en-JM" i="1" dirty="0"/>
              <a:t>Demographic segmentation - What is demographic segmentation</a:t>
            </a:r>
            <a:r>
              <a:rPr lang="en-JM" dirty="0"/>
              <a:t>. [online] Marketing91. Available at: https://www.marketing91.com/demographic-segmentation/ [Accessed 7 Jan. 2019].</a:t>
            </a:r>
          </a:p>
          <a:p>
            <a:r>
              <a:rPr lang="en-JM" dirty="0"/>
              <a:t>Courses.lumenlearning.com. (2019). </a:t>
            </a:r>
            <a:r>
              <a:rPr lang="en-JM" i="1" dirty="0"/>
              <a:t>Conducting a Segmentation | Boundless Marketing</a:t>
            </a:r>
            <a:r>
              <a:rPr lang="en-JM" dirty="0"/>
              <a:t>. [online] Available at: https://courses.lumenlearning.com/boundless-marketing/chapter/conducting-a-segmentation/ [Accessed 7 Jan. 2019].</a:t>
            </a:r>
          </a:p>
          <a:p>
            <a:r>
              <a:rPr lang="en-JM" dirty="0"/>
              <a:t>Ewing, J. (2015). </a:t>
            </a:r>
            <a:r>
              <a:rPr lang="en-JM" i="1" dirty="0"/>
              <a:t>The Importance of Knowing Your Customer | GROW</a:t>
            </a:r>
            <a:r>
              <a:rPr lang="en-JM" dirty="0"/>
              <a:t>. [online] GROW. Available at: https://www.growbusiness.org/the-importance-of-knowing-your-customer/ [Accessed 7 Jan. 2019].</a:t>
            </a:r>
          </a:p>
          <a:p>
            <a:r>
              <a:rPr lang="en-JM" dirty="0" err="1"/>
              <a:t>MaGee</a:t>
            </a:r>
            <a:r>
              <a:rPr lang="en-JM" dirty="0"/>
              <a:t>, S. (2019). </a:t>
            </a:r>
            <a:r>
              <a:rPr lang="en-JM" i="1" dirty="0"/>
              <a:t>How to Identify a Target Market and Prepare a Customer Profile</a:t>
            </a:r>
            <a:r>
              <a:rPr lang="en-JM" dirty="0"/>
              <a:t>. [online] Edwardlowe.org. Available at: https://edwardlowe.org/how-to-identify-a-target-market-and-prepare-a-customer-profile/ [Accessed 7 Jan. 2019].</a:t>
            </a:r>
          </a:p>
          <a:p>
            <a:r>
              <a:rPr lang="en-JM" dirty="0"/>
              <a:t>Marketing Tutor. (2019). </a:t>
            </a:r>
            <a:r>
              <a:rPr lang="en-JM" i="1" dirty="0"/>
              <a:t>Geographic Segmentation Definition Examples &amp; Variables | Marketing Tutor</a:t>
            </a:r>
            <a:r>
              <a:rPr lang="en-JM" dirty="0"/>
              <a:t>. [online] Available at: https://www.marketingtutor.net/geographic-segmentation-definition-examples/ [Accessed 7 Jan. 2019].</a:t>
            </a:r>
          </a:p>
          <a:p>
            <a:r>
              <a:rPr lang="en-JM" dirty="0" err="1"/>
              <a:t>Mialki</a:t>
            </a:r>
            <a:r>
              <a:rPr lang="en-JM" dirty="0"/>
              <a:t>, S. (2014). </a:t>
            </a:r>
            <a:r>
              <a:rPr lang="en-JM" i="1" dirty="0"/>
              <a:t>What Is Demographic Segmentation &amp; Why Is It Necessary? [Examples]</a:t>
            </a:r>
            <a:r>
              <a:rPr lang="en-JM" dirty="0"/>
              <a:t>. [online] Instapage.com. Available at: https://instapage.com/blog/demographic-segmentation [Accessed 7 Jan. 2019].</a:t>
            </a:r>
          </a:p>
          <a:p>
            <a:r>
              <a:rPr lang="en-JM" dirty="0"/>
              <a:t>Monash Business School. (2018). </a:t>
            </a:r>
            <a:r>
              <a:rPr lang="en-JM" i="1" dirty="0"/>
              <a:t>Age and Life-Cycle Segmentation</a:t>
            </a:r>
            <a:r>
              <a:rPr lang="en-JM" dirty="0"/>
              <a:t>. [online] Available at: https://www.monash.edu/business/marketing/marketing-dictionary/a/age-and-life-cycle-segmentation [Accessed 7 Jan. 2019].</a:t>
            </a:r>
          </a:p>
          <a:p>
            <a:r>
              <a:rPr lang="en-JM" dirty="0" err="1"/>
              <a:t>Recklies</a:t>
            </a:r>
            <a:r>
              <a:rPr lang="en-JM" dirty="0"/>
              <a:t>, D. (2015). </a:t>
            </a:r>
            <a:r>
              <a:rPr lang="en-JM" i="1" dirty="0"/>
              <a:t>Market Segmentation - What is it and why is it Important</a:t>
            </a:r>
            <a:r>
              <a:rPr lang="en-JM" dirty="0"/>
              <a:t>. [online] Themanager.org. Available at: https://www.themanager.org/2015/02/market-segmentation/ [Accessed 7 Jan. 2019].</a:t>
            </a:r>
          </a:p>
          <a:p>
            <a:r>
              <a:rPr lang="en-JM" dirty="0" err="1"/>
              <a:t>Vasisht</a:t>
            </a:r>
            <a:r>
              <a:rPr lang="en-JM" dirty="0"/>
              <a:t>, P. (2017). </a:t>
            </a:r>
            <a:r>
              <a:rPr lang="en-JM" i="1" dirty="0"/>
              <a:t>Wants vs needs — understanding ourselves better – Thoughts And Ideas – Medium</a:t>
            </a:r>
            <a:r>
              <a:rPr lang="en-JM" dirty="0"/>
              <a:t>. [online] Medium. Available at: https://medium.com/indian-thoughts/wants-vs-needs-understanding-ourselves-better-96a2c35fbc23 [Accessed 7 Jan. 2019].</a:t>
            </a:r>
          </a:p>
          <a:p>
            <a:endParaRPr lang="en-JM" dirty="0"/>
          </a:p>
        </p:txBody>
      </p:sp>
    </p:spTree>
    <p:extLst>
      <p:ext uri="{BB962C8B-B14F-4D97-AF65-F5344CB8AC3E}">
        <p14:creationId xmlns:p14="http://schemas.microsoft.com/office/powerpoint/2010/main" val="86294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31132-3F80-4781-8C87-01A59FBA7701}"/>
              </a:ext>
            </a:extLst>
          </p:cNvPr>
          <p:cNvSpPr>
            <a:spLocks noGrp="1"/>
          </p:cNvSpPr>
          <p:nvPr>
            <p:ph type="title"/>
          </p:nvPr>
        </p:nvSpPr>
        <p:spPr>
          <a:xfrm>
            <a:off x="684212" y="260497"/>
            <a:ext cx="10058400" cy="1879600"/>
          </a:xfrm>
        </p:spPr>
        <p:txBody>
          <a:bodyPr/>
          <a:lstStyle/>
          <a:p>
            <a:r>
              <a:rPr lang="en-US" dirty="0"/>
              <a:t>Bibliography</a:t>
            </a:r>
            <a:endParaRPr lang="en-JM" dirty="0"/>
          </a:p>
        </p:txBody>
      </p:sp>
      <p:sp>
        <p:nvSpPr>
          <p:cNvPr id="3" name="Text Placeholder 2">
            <a:extLst>
              <a:ext uri="{FF2B5EF4-FFF2-40B4-BE49-F238E27FC236}">
                <a16:creationId xmlns:a16="http://schemas.microsoft.com/office/drawing/2014/main" id="{F73B65E6-7EB6-40F5-9894-8FB0B4548E74}"/>
              </a:ext>
            </a:extLst>
          </p:cNvPr>
          <p:cNvSpPr>
            <a:spLocks noGrp="1"/>
          </p:cNvSpPr>
          <p:nvPr>
            <p:ph type="body" idx="1"/>
          </p:nvPr>
        </p:nvSpPr>
        <p:spPr>
          <a:xfrm>
            <a:off x="684212" y="1988288"/>
            <a:ext cx="8535988" cy="1879600"/>
          </a:xfrm>
        </p:spPr>
        <p:txBody>
          <a:bodyPr/>
          <a:lstStyle/>
          <a:p>
            <a:r>
              <a:rPr lang="en-JM" dirty="0">
                <a:hlinkClick r:id="rId2"/>
              </a:rPr>
              <a:t>https://www.marketing91.com/psychographic-segmentation/</a:t>
            </a:r>
            <a:endParaRPr lang="en-JM" dirty="0"/>
          </a:p>
          <a:p>
            <a:r>
              <a:rPr lang="en-JM" dirty="0">
                <a:hlinkClick r:id="rId3"/>
              </a:rPr>
              <a:t>https://www.questionpro.com/blog/psychographic-segmentation/</a:t>
            </a:r>
            <a:endParaRPr lang="en-JM" dirty="0"/>
          </a:p>
          <a:p>
            <a:endParaRPr lang="en-JM" dirty="0"/>
          </a:p>
        </p:txBody>
      </p:sp>
    </p:spTree>
    <p:extLst>
      <p:ext uri="{BB962C8B-B14F-4D97-AF65-F5344CB8AC3E}">
        <p14:creationId xmlns:p14="http://schemas.microsoft.com/office/powerpoint/2010/main" val="284023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0DAB81-3E7F-4258-AD3F-2A33A64AD36A}"/>
              </a:ext>
            </a:extLst>
          </p:cNvPr>
          <p:cNvSpPr>
            <a:spLocks noGrp="1"/>
          </p:cNvSpPr>
          <p:nvPr>
            <p:ph type="title"/>
          </p:nvPr>
        </p:nvSpPr>
        <p:spPr>
          <a:xfrm>
            <a:off x="684213" y="685800"/>
            <a:ext cx="10058400" cy="1252728"/>
          </a:xfrm>
        </p:spPr>
        <p:txBody>
          <a:bodyPr/>
          <a:lstStyle/>
          <a:p>
            <a:r>
              <a:rPr lang="en-US" b="1" dirty="0"/>
              <a:t>Wants vs Needs</a:t>
            </a:r>
            <a:endParaRPr lang="en-JM" b="1" dirty="0"/>
          </a:p>
        </p:txBody>
      </p:sp>
      <p:sp>
        <p:nvSpPr>
          <p:cNvPr id="4" name="Text Placeholder 3">
            <a:extLst>
              <a:ext uri="{FF2B5EF4-FFF2-40B4-BE49-F238E27FC236}">
                <a16:creationId xmlns:a16="http://schemas.microsoft.com/office/drawing/2014/main" id="{73A456D0-F624-497D-81CF-B4103AB240B0}"/>
              </a:ext>
            </a:extLst>
          </p:cNvPr>
          <p:cNvSpPr>
            <a:spLocks noGrp="1"/>
          </p:cNvSpPr>
          <p:nvPr>
            <p:ph type="body" idx="1"/>
          </p:nvPr>
        </p:nvSpPr>
        <p:spPr>
          <a:xfrm>
            <a:off x="684213" y="1938527"/>
            <a:ext cx="9884549" cy="4526067"/>
          </a:xfrm>
        </p:spPr>
        <p:txBody>
          <a:bodyPr>
            <a:normAutofit lnSpcReduction="10000"/>
          </a:bodyPr>
          <a:lstStyle/>
          <a:p>
            <a:r>
              <a:rPr lang="en-JM" sz="2500" b="1" dirty="0">
                <a:solidFill>
                  <a:schemeClr val="bg1"/>
                </a:solidFill>
              </a:rPr>
              <a:t>W</a:t>
            </a:r>
            <a:r>
              <a:rPr lang="en-JM" sz="2500" dirty="0">
                <a:solidFill>
                  <a:schemeClr val="bg1"/>
                </a:solidFill>
              </a:rPr>
              <a:t>ants and needs are two different words whose meanings are both well understood and also conveniently interchanged — depending on our desires and motivations. Deconstructing the interplay between these words is key to better understanding ourselves </a:t>
            </a:r>
            <a:r>
              <a:rPr lang="en-JM" sz="2800" dirty="0">
                <a:solidFill>
                  <a:srgbClr val="000000"/>
                </a:solidFill>
                <a:latin typeface="Open Sans"/>
              </a:rPr>
              <a:t>(</a:t>
            </a:r>
            <a:r>
              <a:rPr lang="en-JM" sz="2800" dirty="0" err="1">
                <a:solidFill>
                  <a:srgbClr val="000000"/>
                </a:solidFill>
                <a:latin typeface="Open Sans"/>
              </a:rPr>
              <a:t>Vasisht</a:t>
            </a:r>
            <a:r>
              <a:rPr lang="en-JM" sz="2800" dirty="0">
                <a:solidFill>
                  <a:srgbClr val="000000"/>
                </a:solidFill>
                <a:latin typeface="Open Sans"/>
              </a:rPr>
              <a:t>, 2017)</a:t>
            </a:r>
            <a:r>
              <a:rPr lang="en-JM" sz="2500" dirty="0">
                <a:solidFill>
                  <a:schemeClr val="bg1"/>
                </a:solidFill>
              </a:rPr>
              <a:t>.</a:t>
            </a:r>
          </a:p>
          <a:p>
            <a:endParaRPr lang="en-US" sz="2500" dirty="0">
              <a:solidFill>
                <a:schemeClr val="bg1"/>
              </a:solidFill>
            </a:endParaRPr>
          </a:p>
          <a:p>
            <a:r>
              <a:rPr lang="en-US" sz="2500" dirty="0">
                <a:solidFill>
                  <a:schemeClr val="bg1"/>
                </a:solidFill>
              </a:rPr>
              <a:t>W</a:t>
            </a:r>
            <a:r>
              <a:rPr lang="en-JM" sz="2500" dirty="0">
                <a:solidFill>
                  <a:schemeClr val="bg1"/>
                </a:solidFill>
              </a:rPr>
              <a:t>ants- Have a desire to possess or do (something); wish for.</a:t>
            </a:r>
          </a:p>
          <a:p>
            <a:endParaRPr lang="en-US" sz="2500" dirty="0">
              <a:solidFill>
                <a:schemeClr val="bg1"/>
              </a:solidFill>
            </a:endParaRPr>
          </a:p>
          <a:p>
            <a:r>
              <a:rPr lang="en-US" sz="2500" dirty="0">
                <a:solidFill>
                  <a:schemeClr val="bg1"/>
                </a:solidFill>
              </a:rPr>
              <a:t>N</a:t>
            </a:r>
            <a:r>
              <a:rPr lang="en-JM" sz="2500" dirty="0" err="1">
                <a:solidFill>
                  <a:schemeClr val="bg1"/>
                </a:solidFill>
              </a:rPr>
              <a:t>eeds</a:t>
            </a:r>
            <a:r>
              <a:rPr lang="en-JM" sz="2500" dirty="0">
                <a:solidFill>
                  <a:schemeClr val="bg1"/>
                </a:solidFill>
              </a:rPr>
              <a:t>- Require (something) because it is essential or very important rather than just desirable</a:t>
            </a:r>
          </a:p>
        </p:txBody>
      </p:sp>
    </p:spTree>
    <p:extLst>
      <p:ext uri="{BB962C8B-B14F-4D97-AF65-F5344CB8AC3E}">
        <p14:creationId xmlns:p14="http://schemas.microsoft.com/office/powerpoint/2010/main" val="315659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92" name="Straight Connector 191">
            <a:extLst>
              <a:ext uri="{FF2B5EF4-FFF2-40B4-BE49-F238E27FC236}">
                <a16:creationId xmlns:a16="http://schemas.microsoft.com/office/drawing/2014/main" id="{F94D49AA-9F37-44B9-96E0-04EDD31981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3" name="Straight Connector 192">
            <a:extLst>
              <a:ext uri="{FF2B5EF4-FFF2-40B4-BE49-F238E27FC236}">
                <a16:creationId xmlns:a16="http://schemas.microsoft.com/office/drawing/2014/main" id="{3C040A25-E89D-4C07-8F3A-4488FDC805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4" name="Straight Connector 193">
            <a:extLst>
              <a:ext uri="{FF2B5EF4-FFF2-40B4-BE49-F238E27FC236}">
                <a16:creationId xmlns:a16="http://schemas.microsoft.com/office/drawing/2014/main" id="{CAFBD161-57CB-4CF9-B3BD-FE3C2B6997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5" name="Straight Connector 194">
            <a:extLst>
              <a:ext uri="{FF2B5EF4-FFF2-40B4-BE49-F238E27FC236}">
                <a16:creationId xmlns:a16="http://schemas.microsoft.com/office/drawing/2014/main" id="{B76076F8-5E8C-402A-A299-C0F6ED7E57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6" name="Straight Connector 195">
            <a:extLst>
              <a:ext uri="{FF2B5EF4-FFF2-40B4-BE49-F238E27FC236}">
                <a16:creationId xmlns:a16="http://schemas.microsoft.com/office/drawing/2014/main" id="{F5EB3E53-5C09-47B5-AFA2-9195087E0A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97" name="Rectangle 196">
            <a:extLst>
              <a:ext uri="{FF2B5EF4-FFF2-40B4-BE49-F238E27FC236}">
                <a16:creationId xmlns:a16="http://schemas.microsoft.com/office/drawing/2014/main" id="{8122EBFF-C2BD-4A58-984E-452493EDA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DAA480-C18A-4AEB-8E53-1B6609E6BAB1}"/>
              </a:ext>
            </a:extLst>
          </p:cNvPr>
          <p:cNvSpPr>
            <a:spLocks noGrp="1"/>
          </p:cNvSpPr>
          <p:nvPr>
            <p:ph type="title"/>
          </p:nvPr>
        </p:nvSpPr>
        <p:spPr>
          <a:xfrm>
            <a:off x="7532710" y="628617"/>
            <a:ext cx="3971902" cy="3028983"/>
          </a:xfrm>
        </p:spPr>
        <p:txBody>
          <a:bodyPr vert="horz" lIns="91440" tIns="45720" rIns="91440" bIns="45720" rtlCol="0" anchor="b">
            <a:normAutofit/>
          </a:bodyPr>
          <a:lstStyle/>
          <a:p>
            <a:r>
              <a:rPr lang="en-US" sz="4800" b="1" dirty="0"/>
              <a:t>Wants vs. needs</a:t>
            </a:r>
          </a:p>
        </p:txBody>
      </p:sp>
      <p:sp>
        <p:nvSpPr>
          <p:cNvPr id="198" name="Snip Diagonal Corner Rectangle 6">
            <a:extLst>
              <a:ext uri="{FF2B5EF4-FFF2-40B4-BE49-F238E27FC236}">
                <a16:creationId xmlns:a16="http://schemas.microsoft.com/office/drawing/2014/main" id="{197F1B16-5747-47B5-B3FF-6691B1BEF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418778" cy="5286838"/>
          </a:xfrm>
          <a:prstGeom prst="snip2DiagRect">
            <a:avLst>
              <a:gd name="adj1" fmla="val 10973"/>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https://cdn-images-1.medium.com/max/1600/1*_WgwqVMznXRQ-qi4_N5Ciw.png">
            <a:extLst>
              <a:ext uri="{FF2B5EF4-FFF2-40B4-BE49-F238E27FC236}">
                <a16:creationId xmlns:a16="http://schemas.microsoft.com/office/drawing/2014/main" id="{C7E4B004-5390-4F49-BE05-E3D1ACE187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2629"/>
          <a:stretch/>
        </p:blipFill>
        <p:spPr bwMode="auto">
          <a:xfrm>
            <a:off x="1101217" y="1101523"/>
            <a:ext cx="5450437" cy="4325235"/>
          </a:xfrm>
          <a:prstGeom prst="rect">
            <a:avLst/>
          </a:prstGeom>
          <a:noFill/>
          <a:extLst>
            <a:ext uri="{909E8E84-426E-40DD-AFC4-6F175D3DCCD1}">
              <a14:hiddenFill xmlns:a14="http://schemas.microsoft.com/office/drawing/2010/main">
                <a:solidFill>
                  <a:srgbClr val="FFFFFF"/>
                </a:solidFill>
              </a14:hiddenFill>
            </a:ext>
          </a:extLst>
        </p:spPr>
      </p:pic>
      <p:grpSp>
        <p:nvGrpSpPr>
          <p:cNvPr id="199" name="Group 198">
            <a:extLst>
              <a:ext uri="{FF2B5EF4-FFF2-40B4-BE49-F238E27FC236}">
                <a16:creationId xmlns:a16="http://schemas.microsoft.com/office/drawing/2014/main" id="{39AF2E38-17AB-4826-85E9-A8F727F67BF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00" name="Straight Connector 199">
              <a:extLst>
                <a:ext uri="{FF2B5EF4-FFF2-40B4-BE49-F238E27FC236}">
                  <a16:creationId xmlns:a16="http://schemas.microsoft.com/office/drawing/2014/main" id="{C420580A-9A34-4EA1-B3AE-543720D126B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1" name="Straight Connector 200">
              <a:extLst>
                <a:ext uri="{FF2B5EF4-FFF2-40B4-BE49-F238E27FC236}">
                  <a16:creationId xmlns:a16="http://schemas.microsoft.com/office/drawing/2014/main" id="{82012754-5EEE-4A79-BB60-5F4581E6EB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2" name="Straight Connector 201">
              <a:extLst>
                <a:ext uri="{FF2B5EF4-FFF2-40B4-BE49-F238E27FC236}">
                  <a16:creationId xmlns:a16="http://schemas.microsoft.com/office/drawing/2014/main" id="{4FE4574A-4294-4A29-BB7F-E64584CEDF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3" name="Straight Connector 202">
              <a:extLst>
                <a:ext uri="{FF2B5EF4-FFF2-40B4-BE49-F238E27FC236}">
                  <a16:creationId xmlns:a16="http://schemas.microsoft.com/office/drawing/2014/main" id="{14B178FB-D872-4445-9A9D-88A66E07F9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4" name="Straight Connector 203">
              <a:extLst>
                <a:ext uri="{FF2B5EF4-FFF2-40B4-BE49-F238E27FC236}">
                  <a16:creationId xmlns:a16="http://schemas.microsoft.com/office/drawing/2014/main" id="{2F37C0FB-AFA7-4F60-BA74-FAC5714BC42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442482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0DAB81-3E7F-4258-AD3F-2A33A64AD36A}"/>
              </a:ext>
            </a:extLst>
          </p:cNvPr>
          <p:cNvSpPr>
            <a:spLocks noGrp="1"/>
          </p:cNvSpPr>
          <p:nvPr>
            <p:ph type="title"/>
          </p:nvPr>
        </p:nvSpPr>
        <p:spPr>
          <a:xfrm>
            <a:off x="684213" y="685800"/>
            <a:ext cx="10058400" cy="1252728"/>
          </a:xfrm>
        </p:spPr>
        <p:txBody>
          <a:bodyPr/>
          <a:lstStyle/>
          <a:p>
            <a:r>
              <a:rPr lang="en-US" b="1" dirty="0"/>
              <a:t>Target market</a:t>
            </a:r>
            <a:endParaRPr lang="en-JM" b="1" dirty="0"/>
          </a:p>
        </p:txBody>
      </p:sp>
      <p:sp>
        <p:nvSpPr>
          <p:cNvPr id="4" name="Text Placeholder 3">
            <a:extLst>
              <a:ext uri="{FF2B5EF4-FFF2-40B4-BE49-F238E27FC236}">
                <a16:creationId xmlns:a16="http://schemas.microsoft.com/office/drawing/2014/main" id="{73A456D0-F624-497D-81CF-B4103AB240B0}"/>
              </a:ext>
            </a:extLst>
          </p:cNvPr>
          <p:cNvSpPr>
            <a:spLocks noGrp="1"/>
          </p:cNvSpPr>
          <p:nvPr>
            <p:ph type="body" idx="1"/>
          </p:nvPr>
        </p:nvSpPr>
        <p:spPr>
          <a:xfrm>
            <a:off x="684213" y="1938527"/>
            <a:ext cx="9884549" cy="4526067"/>
          </a:xfrm>
        </p:spPr>
        <p:txBody>
          <a:bodyPr>
            <a:normAutofit/>
          </a:bodyPr>
          <a:lstStyle/>
          <a:p>
            <a:r>
              <a:rPr lang="en-JM" sz="2500" dirty="0">
                <a:solidFill>
                  <a:schemeClr val="bg1"/>
                </a:solidFill>
              </a:rPr>
              <a:t>Targeting your market is defined by Magee (2019) as simply defining who your primary customer will be. The market should be measurable, sufficiently large and reachable.</a:t>
            </a:r>
          </a:p>
          <a:p>
            <a:r>
              <a:rPr lang="en-JM" sz="2500" dirty="0">
                <a:solidFill>
                  <a:schemeClr val="bg1"/>
                </a:solidFill>
              </a:rPr>
              <a:t>If you don’t know who your customers are, how will you be able to assess whether you are meeting their needs? Since success depends on your being able to meet customers’ needs and desires, you must know who your customers are, what they want, where they live and what they can afford.</a:t>
            </a:r>
          </a:p>
        </p:txBody>
      </p:sp>
    </p:spTree>
    <p:extLst>
      <p:ext uri="{BB962C8B-B14F-4D97-AF65-F5344CB8AC3E}">
        <p14:creationId xmlns:p14="http://schemas.microsoft.com/office/powerpoint/2010/main" val="3905537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0DAB81-3E7F-4258-AD3F-2A33A64AD36A}"/>
              </a:ext>
            </a:extLst>
          </p:cNvPr>
          <p:cNvSpPr>
            <a:spLocks noGrp="1"/>
          </p:cNvSpPr>
          <p:nvPr>
            <p:ph type="title"/>
          </p:nvPr>
        </p:nvSpPr>
        <p:spPr>
          <a:xfrm>
            <a:off x="684213" y="685800"/>
            <a:ext cx="10058400" cy="1252728"/>
          </a:xfrm>
        </p:spPr>
        <p:txBody>
          <a:bodyPr/>
          <a:lstStyle/>
          <a:p>
            <a:r>
              <a:rPr lang="en-US" b="1" dirty="0"/>
              <a:t>Target market</a:t>
            </a:r>
            <a:endParaRPr lang="en-JM" b="1" dirty="0"/>
          </a:p>
        </p:txBody>
      </p:sp>
      <p:sp>
        <p:nvSpPr>
          <p:cNvPr id="4" name="Text Placeholder 3">
            <a:extLst>
              <a:ext uri="{FF2B5EF4-FFF2-40B4-BE49-F238E27FC236}">
                <a16:creationId xmlns:a16="http://schemas.microsoft.com/office/drawing/2014/main" id="{73A456D0-F624-497D-81CF-B4103AB240B0}"/>
              </a:ext>
            </a:extLst>
          </p:cNvPr>
          <p:cNvSpPr>
            <a:spLocks noGrp="1"/>
          </p:cNvSpPr>
          <p:nvPr>
            <p:ph type="body" idx="1"/>
          </p:nvPr>
        </p:nvSpPr>
        <p:spPr>
          <a:xfrm>
            <a:off x="684213" y="1938527"/>
            <a:ext cx="9884549" cy="4526067"/>
          </a:xfrm>
        </p:spPr>
        <p:txBody>
          <a:bodyPr>
            <a:normAutofit/>
          </a:bodyPr>
          <a:lstStyle/>
          <a:p>
            <a:r>
              <a:rPr lang="en-JM" sz="2500" dirty="0">
                <a:solidFill>
                  <a:schemeClr val="bg1"/>
                </a:solidFill>
              </a:rPr>
              <a:t>Knowing your customer, is key for any business </a:t>
            </a:r>
            <a:r>
              <a:rPr lang="en-JM" sz="2500" dirty="0" err="1">
                <a:solidFill>
                  <a:schemeClr val="bg1"/>
                </a:solidFill>
              </a:rPr>
              <a:t>endeavor</a:t>
            </a:r>
            <a:r>
              <a:rPr lang="en-JM" sz="2500" dirty="0">
                <a:solidFill>
                  <a:schemeClr val="bg1"/>
                </a:solidFill>
              </a:rPr>
              <a:t>. Successful business owners understand what their customers want and the most effective way of making their product or service available. </a:t>
            </a:r>
          </a:p>
          <a:p>
            <a:r>
              <a:rPr lang="en-JM" sz="2500" dirty="0">
                <a:solidFill>
                  <a:schemeClr val="bg1"/>
                </a:solidFill>
              </a:rPr>
              <a:t>The depth of knowledge is also crucial – it requires knowing more than their names, ages and incomes. As a business owner, knowing your customer’s hobbies, tastes and interests along with what they watch, listen to and read can be a profitable advantage (Edwin, 2015).</a:t>
            </a:r>
          </a:p>
        </p:txBody>
      </p:sp>
    </p:spTree>
    <p:extLst>
      <p:ext uri="{BB962C8B-B14F-4D97-AF65-F5344CB8AC3E}">
        <p14:creationId xmlns:p14="http://schemas.microsoft.com/office/powerpoint/2010/main" val="132540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0DAB81-3E7F-4258-AD3F-2A33A64AD36A}"/>
              </a:ext>
            </a:extLst>
          </p:cNvPr>
          <p:cNvSpPr>
            <a:spLocks noGrp="1"/>
          </p:cNvSpPr>
          <p:nvPr>
            <p:ph type="title"/>
          </p:nvPr>
        </p:nvSpPr>
        <p:spPr>
          <a:xfrm>
            <a:off x="684213" y="685800"/>
            <a:ext cx="10058400" cy="1252728"/>
          </a:xfrm>
        </p:spPr>
        <p:txBody>
          <a:bodyPr/>
          <a:lstStyle/>
          <a:p>
            <a:r>
              <a:rPr lang="en-JM" b="1" dirty="0"/>
              <a:t>IDENTIFYING YOUR MARKET</a:t>
            </a:r>
          </a:p>
        </p:txBody>
      </p:sp>
      <p:sp>
        <p:nvSpPr>
          <p:cNvPr id="4" name="Text Placeholder 3">
            <a:extLst>
              <a:ext uri="{FF2B5EF4-FFF2-40B4-BE49-F238E27FC236}">
                <a16:creationId xmlns:a16="http://schemas.microsoft.com/office/drawing/2014/main" id="{73A456D0-F624-497D-81CF-B4103AB240B0}"/>
              </a:ext>
            </a:extLst>
          </p:cNvPr>
          <p:cNvSpPr>
            <a:spLocks noGrp="1"/>
          </p:cNvSpPr>
          <p:nvPr>
            <p:ph type="body" idx="1"/>
          </p:nvPr>
        </p:nvSpPr>
        <p:spPr>
          <a:xfrm>
            <a:off x="684213" y="1938527"/>
            <a:ext cx="9884549" cy="4919473"/>
          </a:xfrm>
        </p:spPr>
        <p:txBody>
          <a:bodyPr>
            <a:normAutofit fontScale="92500" lnSpcReduction="10000"/>
          </a:bodyPr>
          <a:lstStyle/>
          <a:p>
            <a:r>
              <a:rPr lang="en-JM" sz="2500" dirty="0">
                <a:solidFill>
                  <a:schemeClr val="bg1"/>
                </a:solidFill>
              </a:rPr>
              <a:t>A market is simply any group of actual or potential buyers of a product. </a:t>
            </a:r>
          </a:p>
          <a:p>
            <a:r>
              <a:rPr lang="en-JM" sz="2500" dirty="0">
                <a:solidFill>
                  <a:schemeClr val="bg1"/>
                </a:solidFill>
              </a:rPr>
              <a:t>There are three major types of markets.</a:t>
            </a:r>
          </a:p>
          <a:p>
            <a:pPr marL="342900" indent="-342900">
              <a:buFont typeface="Arial" panose="020B0604020202020204" pitchFamily="34" charset="0"/>
              <a:buChar char="•"/>
            </a:pPr>
            <a:r>
              <a:rPr lang="en-JM" sz="2500" dirty="0">
                <a:solidFill>
                  <a:schemeClr val="bg1"/>
                </a:solidFill>
              </a:rPr>
              <a:t>The consumer market. Individuals and households who buy goods for their own use or benefit are part of the consumer market. Drug and grocery items are the most common types of consumer products.</a:t>
            </a:r>
          </a:p>
          <a:p>
            <a:pPr marL="342900" indent="-342900">
              <a:buFont typeface="Arial" panose="020B0604020202020204" pitchFamily="34" charset="0"/>
              <a:buChar char="•"/>
            </a:pPr>
            <a:r>
              <a:rPr lang="en-JM" sz="2500" dirty="0">
                <a:solidFill>
                  <a:schemeClr val="bg1"/>
                </a:solidFill>
              </a:rPr>
              <a:t>The industrial market. Individuals, groups or organizations that purchase your product or service for direct use in producing other products or for use in their day-to-day operations.</a:t>
            </a:r>
          </a:p>
          <a:p>
            <a:pPr marL="342900" indent="-342900">
              <a:buFont typeface="Arial" panose="020B0604020202020204" pitchFamily="34" charset="0"/>
              <a:buChar char="•"/>
            </a:pPr>
            <a:r>
              <a:rPr lang="en-JM" sz="2500" dirty="0">
                <a:solidFill>
                  <a:schemeClr val="bg1"/>
                </a:solidFill>
              </a:rPr>
              <a:t>The reseller market. Middlemen or intermediaries, such as wholesalers and retailers, who buy finished goods and resell them for a profit.</a:t>
            </a:r>
          </a:p>
        </p:txBody>
      </p:sp>
    </p:spTree>
    <p:extLst>
      <p:ext uri="{BB962C8B-B14F-4D97-AF65-F5344CB8AC3E}">
        <p14:creationId xmlns:p14="http://schemas.microsoft.com/office/powerpoint/2010/main" val="407463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0DAB81-3E7F-4258-AD3F-2A33A64AD36A}"/>
              </a:ext>
            </a:extLst>
          </p:cNvPr>
          <p:cNvSpPr>
            <a:spLocks noGrp="1"/>
          </p:cNvSpPr>
          <p:nvPr>
            <p:ph type="title"/>
          </p:nvPr>
        </p:nvSpPr>
        <p:spPr>
          <a:xfrm>
            <a:off x="684213" y="685800"/>
            <a:ext cx="10058400" cy="1252728"/>
          </a:xfrm>
        </p:spPr>
        <p:txBody>
          <a:bodyPr/>
          <a:lstStyle/>
          <a:p>
            <a:r>
              <a:rPr lang="en-JM" b="1" dirty="0"/>
              <a:t>IDENTIFYING YOUR MARKET</a:t>
            </a:r>
            <a:r>
              <a:rPr lang="en-JM" dirty="0"/>
              <a:t> </a:t>
            </a:r>
          </a:p>
        </p:txBody>
      </p:sp>
      <p:sp>
        <p:nvSpPr>
          <p:cNvPr id="4" name="Text Placeholder 3">
            <a:extLst>
              <a:ext uri="{FF2B5EF4-FFF2-40B4-BE49-F238E27FC236}">
                <a16:creationId xmlns:a16="http://schemas.microsoft.com/office/drawing/2014/main" id="{73A456D0-F624-497D-81CF-B4103AB240B0}"/>
              </a:ext>
            </a:extLst>
          </p:cNvPr>
          <p:cNvSpPr>
            <a:spLocks noGrp="1"/>
          </p:cNvSpPr>
          <p:nvPr>
            <p:ph type="body" idx="1"/>
          </p:nvPr>
        </p:nvSpPr>
        <p:spPr>
          <a:xfrm>
            <a:off x="684213" y="1938527"/>
            <a:ext cx="9884549" cy="4526067"/>
          </a:xfrm>
        </p:spPr>
        <p:txBody>
          <a:bodyPr>
            <a:normAutofit/>
          </a:bodyPr>
          <a:lstStyle/>
          <a:p>
            <a:r>
              <a:rPr lang="en-JM" sz="2500" dirty="0">
                <a:solidFill>
                  <a:schemeClr val="bg1"/>
                </a:solidFill>
              </a:rPr>
              <a:t>Here are three steps to follow when identifying your market:</a:t>
            </a:r>
          </a:p>
          <a:p>
            <a:endParaRPr lang="en-JM" sz="2500" dirty="0">
              <a:solidFill>
                <a:schemeClr val="bg1"/>
              </a:solidFill>
            </a:endParaRPr>
          </a:p>
          <a:p>
            <a:pPr marL="342900" indent="-342900">
              <a:buFont typeface="Arial" panose="020B0604020202020204" pitchFamily="34" charset="0"/>
              <a:buChar char="•"/>
            </a:pPr>
            <a:r>
              <a:rPr lang="en-JM" sz="2500" dirty="0">
                <a:solidFill>
                  <a:schemeClr val="bg1"/>
                </a:solidFill>
              </a:rPr>
              <a:t>Identify Why A Customer Would Want To Buy Your Product/Service</a:t>
            </a:r>
          </a:p>
          <a:p>
            <a:pPr marL="342900" indent="-342900">
              <a:buFont typeface="Arial" panose="020B0604020202020204" pitchFamily="34" charset="0"/>
              <a:buChar char="•"/>
            </a:pPr>
            <a:r>
              <a:rPr lang="en-JM" sz="2500" dirty="0">
                <a:solidFill>
                  <a:schemeClr val="bg1"/>
                </a:solidFill>
              </a:rPr>
              <a:t>Segment Your Overall Market</a:t>
            </a:r>
          </a:p>
          <a:p>
            <a:pPr marL="342900" indent="-342900">
              <a:buFont typeface="Arial" panose="020B0604020202020204" pitchFamily="34" charset="0"/>
              <a:buChar char="•"/>
            </a:pPr>
            <a:r>
              <a:rPr lang="en-JM" sz="2500" dirty="0">
                <a:solidFill>
                  <a:schemeClr val="bg1"/>
                </a:solidFill>
              </a:rPr>
              <a:t>Research Your Market</a:t>
            </a:r>
          </a:p>
        </p:txBody>
      </p:sp>
    </p:spTree>
    <p:extLst>
      <p:ext uri="{BB962C8B-B14F-4D97-AF65-F5344CB8AC3E}">
        <p14:creationId xmlns:p14="http://schemas.microsoft.com/office/powerpoint/2010/main" val="149308431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otalTime>1270</TotalTime>
  <Words>1828</Words>
  <Application>Microsoft Office PowerPoint</Application>
  <PresentationFormat>Widescreen</PresentationFormat>
  <Paragraphs>127</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Century Gothic</vt:lpstr>
      <vt:lpstr>Open Sans</vt:lpstr>
      <vt:lpstr>Wingdings 3</vt:lpstr>
      <vt:lpstr>Slice</vt:lpstr>
      <vt:lpstr>UNIT 2 MANAGING THE CUSTOMER EXPERIENCE</vt:lpstr>
      <vt:lpstr>LEARNING OUTCOME 1  Explain the needs and expectations of market segments for the service industry</vt:lpstr>
      <vt:lpstr>P1: Explain the value and importance of understanding the needs, wants and preferences of target customer groups for a service sector industry</vt:lpstr>
      <vt:lpstr>Wants vs Needs</vt:lpstr>
      <vt:lpstr>Wants vs. needs</vt:lpstr>
      <vt:lpstr>Target market</vt:lpstr>
      <vt:lpstr>Target market</vt:lpstr>
      <vt:lpstr>IDENTIFYING YOUR MARKET</vt:lpstr>
      <vt:lpstr>IDENTIFYING YOUR MARKET </vt:lpstr>
      <vt:lpstr>IDENTIFYING YOUR MARKET</vt:lpstr>
      <vt:lpstr>Market segmentation</vt:lpstr>
      <vt:lpstr>Example </vt:lpstr>
      <vt:lpstr>Market segmentation</vt:lpstr>
      <vt:lpstr>Market segmentation</vt:lpstr>
      <vt:lpstr>Market segmentation</vt:lpstr>
      <vt:lpstr>Market segmentation</vt:lpstr>
      <vt:lpstr>Demographic segment</vt:lpstr>
      <vt:lpstr>Demographic segment</vt:lpstr>
      <vt:lpstr>Demographic segment</vt:lpstr>
      <vt:lpstr>Demographic segment</vt:lpstr>
      <vt:lpstr>Demographic segment</vt:lpstr>
      <vt:lpstr>Demographic segment</vt:lpstr>
      <vt:lpstr>Demographic segment</vt:lpstr>
      <vt:lpstr>geographic segment</vt:lpstr>
      <vt:lpstr>geographic segment</vt:lpstr>
      <vt:lpstr>geographic segment</vt:lpstr>
      <vt:lpstr>geographic segment</vt:lpstr>
      <vt:lpstr>psychographic segment</vt:lpstr>
      <vt:lpstr>psychographic segment</vt:lpstr>
      <vt:lpstr>psychographic segment</vt:lpstr>
      <vt:lpstr>Bibliography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MANAGING THE CUSTOMER EXPERIENCE</dc:title>
  <dc:creator>Chris-ann Hunter</dc:creator>
  <cp:lastModifiedBy>Chris-ann Hunter</cp:lastModifiedBy>
  <cp:revision>12</cp:revision>
  <dcterms:created xsi:type="dcterms:W3CDTF">2019-01-07T20:30:51Z</dcterms:created>
  <dcterms:modified xsi:type="dcterms:W3CDTF">2019-01-09T21:59:46Z</dcterms:modified>
</cp:coreProperties>
</file>