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5" r:id="rId6"/>
    <p:sldId id="269" r:id="rId7"/>
    <p:sldId id="256" r:id="rId8"/>
    <p:sldId id="261" r:id="rId9"/>
    <p:sldId id="263" r:id="rId10"/>
    <p:sldId id="267" r:id="rId11"/>
    <p:sldId id="264" r:id="rId12"/>
    <p:sldId id="274" r:id="rId13"/>
    <p:sldId id="270" r:id="rId14"/>
    <p:sldId id="276" r:id="rId15"/>
    <p:sldId id="271" r:id="rId16"/>
    <p:sldId id="277" r:id="rId17"/>
    <p:sldId id="262" r:id="rId18"/>
    <p:sldId id="272" r:id="rId19"/>
    <p:sldId id="279" r:id="rId20"/>
    <p:sldId id="273" r:id="rId21"/>
    <p:sldId id="280" r:id="rId22"/>
    <p:sldId id="281" r:id="rId23"/>
    <p:sldId id="278" r:id="rId24"/>
    <p:sldId id="282" r:id="rId25"/>
    <p:sldId id="283" r:id="rId26"/>
    <p:sldId id="284" r:id="rId27"/>
    <p:sldId id="285" r:id="rId28"/>
    <p:sldId id="286" r:id="rId29"/>
    <p:sldId id="288" r:id="rId30"/>
    <p:sldId id="289" r:id="rId31"/>
    <p:sldId id="266" r:id="rId32"/>
    <p:sldId id="268"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48" d="100"/>
          <a:sy n="48" d="100"/>
        </p:scale>
        <p:origin x="48" y="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1/19/2019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hyperlink" Target="https://www.infosurv.com/customer-attitude-survey/" TargetMode="Externa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hyperlink" Target="https://www.mycustomer.com/experience/engagement/the-20-emotions-that-drive-or-destroy-value-in-customer-experience"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134C76-7FB4-4BB7-9322-DD8A4B179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9" name="Snip Single Corner Rectangle 17">
            <a:extLst>
              <a:ext uri="{FF2B5EF4-FFF2-40B4-BE49-F238E27FC236}">
                <a16:creationId xmlns:a16="http://schemas.microsoft.com/office/drawing/2014/main" id="{C0C57804-4F33-4D85-AA3E-DA0F214BB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8F8972F-F8F0-43E1-B252-09BFF6FFCD64}"/>
              </a:ext>
            </a:extLst>
          </p:cNvPr>
          <p:cNvSpPr>
            <a:spLocks noGrp="1"/>
          </p:cNvSpPr>
          <p:nvPr>
            <p:ph type="ctrTitle"/>
          </p:nvPr>
        </p:nvSpPr>
        <p:spPr>
          <a:xfrm>
            <a:off x="684212" y="685799"/>
            <a:ext cx="9678988" cy="3673474"/>
          </a:xfrm>
        </p:spPr>
        <p:txBody>
          <a:bodyPr>
            <a:normAutofit/>
          </a:bodyPr>
          <a:lstStyle/>
          <a:p>
            <a:r>
              <a:rPr lang="en-US" sz="6000">
                <a:solidFill>
                  <a:schemeClr val="tx2"/>
                </a:solidFill>
              </a:rPr>
              <a:t>UNIT 2</a:t>
            </a:r>
            <a:br>
              <a:rPr lang="en-US" sz="6000">
                <a:solidFill>
                  <a:schemeClr val="tx2"/>
                </a:solidFill>
              </a:rPr>
            </a:br>
            <a:r>
              <a:rPr lang="en-US" sz="6000">
                <a:solidFill>
                  <a:schemeClr val="tx2"/>
                </a:solidFill>
              </a:rPr>
              <a:t>MANAGING THE CUSTOMER EXPERIENCE</a:t>
            </a:r>
            <a:endParaRPr lang="en-JM" sz="6000">
              <a:solidFill>
                <a:schemeClr val="tx2"/>
              </a:solidFill>
            </a:endParaRPr>
          </a:p>
        </p:txBody>
      </p:sp>
    </p:spTree>
    <p:extLst>
      <p:ext uri="{BB962C8B-B14F-4D97-AF65-F5344CB8AC3E}">
        <p14:creationId xmlns:p14="http://schemas.microsoft.com/office/powerpoint/2010/main" val="417460393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436595-FEC8-471E-BFEF-CB6ED9F56E8B}"/>
              </a:ext>
            </a:extLst>
          </p:cNvPr>
          <p:cNvSpPr>
            <a:spLocks noGrp="1"/>
          </p:cNvSpPr>
          <p:nvPr>
            <p:ph type="title"/>
          </p:nvPr>
        </p:nvSpPr>
        <p:spPr>
          <a:xfrm>
            <a:off x="7524998" y="1921933"/>
            <a:ext cx="4667002" cy="1507067"/>
          </a:xfrm>
        </p:spPr>
        <p:txBody>
          <a:bodyPr/>
          <a:lstStyle/>
          <a:p>
            <a:r>
              <a:rPr lang="en-US" dirty="0"/>
              <a:t>Hierarchy of emotional value</a:t>
            </a:r>
            <a:endParaRPr lang="en-JM" dirty="0"/>
          </a:p>
        </p:txBody>
      </p:sp>
      <p:pic>
        <p:nvPicPr>
          <p:cNvPr id="7" name="Content Placeholder 6" descr="A close up of a map&#10;&#10;Description automatically generated">
            <a:extLst>
              <a:ext uri="{FF2B5EF4-FFF2-40B4-BE49-F238E27FC236}">
                <a16:creationId xmlns:a16="http://schemas.microsoft.com/office/drawing/2014/main" id="{77D13832-382E-4829-BBBC-3385D1645BB0}"/>
              </a:ext>
            </a:extLst>
          </p:cNvPr>
          <p:cNvPicPr>
            <a:picLocks noGrp="1" noChangeAspect="1"/>
          </p:cNvPicPr>
          <p:nvPr>
            <p:ph idx="1"/>
          </p:nvPr>
        </p:nvPicPr>
        <p:blipFill>
          <a:blip r:embed="rId2"/>
          <a:stretch>
            <a:fillRect/>
          </a:stretch>
        </p:blipFill>
        <p:spPr>
          <a:xfrm>
            <a:off x="403762" y="545495"/>
            <a:ext cx="7148144" cy="5767010"/>
          </a:xfrm>
        </p:spPr>
      </p:pic>
    </p:spTree>
    <p:extLst>
      <p:ext uri="{BB962C8B-B14F-4D97-AF65-F5344CB8AC3E}">
        <p14:creationId xmlns:p14="http://schemas.microsoft.com/office/powerpoint/2010/main" val="577561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Models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it-IT" sz="2800" dirty="0">
                <a:solidFill>
                  <a:schemeClr val="bg1"/>
                </a:solidFill>
              </a:rPr>
              <a:t>Surabaya (2006) Identified several different models of customer behaviour. Here are four selected models: </a:t>
            </a:r>
          </a:p>
          <a:p>
            <a:pPr marL="514350" indent="-514350">
              <a:buFont typeface="+mj-lt"/>
              <a:buAutoNum type="arabicPeriod"/>
            </a:pPr>
            <a:r>
              <a:rPr lang="it-IT" sz="2800" dirty="0">
                <a:solidFill>
                  <a:schemeClr val="bg1"/>
                </a:solidFill>
              </a:rPr>
              <a:t>Economic Model</a:t>
            </a:r>
          </a:p>
          <a:p>
            <a:pPr marL="514350" indent="-514350">
              <a:buFont typeface="+mj-lt"/>
              <a:buAutoNum type="arabicPeriod"/>
            </a:pPr>
            <a:r>
              <a:rPr lang="it-IT" sz="2800" dirty="0">
                <a:solidFill>
                  <a:schemeClr val="bg1"/>
                </a:solidFill>
              </a:rPr>
              <a:t>Psychological Model</a:t>
            </a:r>
          </a:p>
          <a:p>
            <a:pPr marL="514350" indent="-514350">
              <a:buFont typeface="+mj-lt"/>
              <a:buAutoNum type="arabicPeriod"/>
            </a:pPr>
            <a:r>
              <a:rPr lang="en-JM" sz="2800" dirty="0">
                <a:solidFill>
                  <a:schemeClr val="bg1"/>
                </a:solidFill>
              </a:rPr>
              <a:t>Model of Family Decision-making</a:t>
            </a:r>
          </a:p>
          <a:p>
            <a:pPr marL="514350" indent="-514350">
              <a:buFont typeface="+mj-lt"/>
              <a:buAutoNum type="arabicPeriod"/>
            </a:pPr>
            <a:r>
              <a:rPr lang="en-JM" sz="2800" dirty="0">
                <a:solidFill>
                  <a:schemeClr val="bg1"/>
                </a:solidFill>
              </a:rPr>
              <a:t>Sociological Model</a:t>
            </a:r>
          </a:p>
        </p:txBody>
      </p:sp>
    </p:spTree>
    <p:extLst>
      <p:ext uri="{BB962C8B-B14F-4D97-AF65-F5344CB8AC3E}">
        <p14:creationId xmlns:p14="http://schemas.microsoft.com/office/powerpoint/2010/main" val="455574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143000"/>
          </a:xfrm>
        </p:spPr>
        <p:txBody>
          <a:bodyPr/>
          <a:lstStyle/>
          <a:p>
            <a:r>
              <a:rPr lang="en-US" dirty="0"/>
              <a:t>Economic model</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1828800"/>
            <a:ext cx="10058400" cy="4870174"/>
          </a:xfrm>
        </p:spPr>
        <p:txBody>
          <a:bodyPr>
            <a:normAutofit/>
          </a:bodyPr>
          <a:lstStyle/>
          <a:p>
            <a:r>
              <a:rPr lang="en-JM" sz="2500" dirty="0">
                <a:solidFill>
                  <a:schemeClr val="bg1"/>
                </a:solidFill>
              </a:rPr>
              <a:t>In this model, consumers follow the principle of maximum utility based on the law of diminishing marginal utility. The consumer wants to spend the minimum amount for maximising his gains.</a:t>
            </a:r>
          </a:p>
          <a:p>
            <a:r>
              <a:rPr lang="en-JM" sz="2500" dirty="0">
                <a:solidFill>
                  <a:schemeClr val="bg1"/>
                </a:solidFill>
              </a:rPr>
              <a:t>Economic man model is based on:</a:t>
            </a:r>
          </a:p>
          <a:p>
            <a:r>
              <a:rPr lang="en-JM" sz="2500" b="1" dirty="0">
                <a:solidFill>
                  <a:schemeClr val="bg1"/>
                </a:solidFill>
              </a:rPr>
              <a:t>Price effect: </a:t>
            </a:r>
            <a:r>
              <a:rPr lang="en-JM" sz="2500" dirty="0">
                <a:solidFill>
                  <a:schemeClr val="bg1"/>
                </a:solidFill>
              </a:rPr>
              <a:t>Lesser the price of the product, more will be the quantity purchased.</a:t>
            </a:r>
          </a:p>
          <a:p>
            <a:r>
              <a:rPr lang="en-JM" sz="2500" b="1" dirty="0">
                <a:solidFill>
                  <a:schemeClr val="bg1"/>
                </a:solidFill>
              </a:rPr>
              <a:t>Substitution effect</a:t>
            </a:r>
            <a:r>
              <a:rPr lang="en-JM" sz="2500" dirty="0">
                <a:solidFill>
                  <a:schemeClr val="bg1"/>
                </a:solidFill>
              </a:rPr>
              <a:t>: Lesser the price of the substitute product, lesser will be the utility of the original product bought.</a:t>
            </a:r>
          </a:p>
          <a:p>
            <a:r>
              <a:rPr lang="en-JM" sz="2500" b="1" dirty="0">
                <a:solidFill>
                  <a:schemeClr val="bg1"/>
                </a:solidFill>
              </a:rPr>
              <a:t>Income effect: </a:t>
            </a:r>
            <a:r>
              <a:rPr lang="en-JM" sz="2500" dirty="0">
                <a:solidFill>
                  <a:schemeClr val="bg1"/>
                </a:solidFill>
              </a:rPr>
              <a:t>When more income is earned, or more money is available, more will be the quantity purchased.</a:t>
            </a:r>
          </a:p>
        </p:txBody>
      </p:sp>
    </p:spTree>
    <p:extLst>
      <p:ext uri="{BB962C8B-B14F-4D97-AF65-F5344CB8AC3E}">
        <p14:creationId xmlns:p14="http://schemas.microsoft.com/office/powerpoint/2010/main" val="629628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143000"/>
          </a:xfrm>
        </p:spPr>
        <p:txBody>
          <a:bodyPr/>
          <a:lstStyle/>
          <a:p>
            <a:r>
              <a:rPr lang="en-US" dirty="0"/>
              <a:t>Economic model</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1828800"/>
            <a:ext cx="10058400" cy="4870174"/>
          </a:xfrm>
        </p:spPr>
        <p:txBody>
          <a:bodyPr>
            <a:normAutofit/>
          </a:bodyPr>
          <a:lstStyle/>
          <a:p>
            <a:r>
              <a:rPr lang="en-JM" sz="2500" dirty="0">
                <a:solidFill>
                  <a:schemeClr val="bg1"/>
                </a:solidFill>
              </a:rPr>
              <a:t>This model, according to behavioural scientists, is not complete as it assumes the homogeneity of the market, similarity of buyer behaviour and concentrates only on the product or price. It ignores all the other aspects such as perception, motivation, learning, attitudes, personality and socio-cultural factors. </a:t>
            </a:r>
          </a:p>
        </p:txBody>
      </p:sp>
    </p:spTree>
    <p:extLst>
      <p:ext uri="{BB962C8B-B14F-4D97-AF65-F5344CB8AC3E}">
        <p14:creationId xmlns:p14="http://schemas.microsoft.com/office/powerpoint/2010/main" val="271806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143000"/>
          </a:xfrm>
        </p:spPr>
        <p:txBody>
          <a:bodyPr/>
          <a:lstStyle/>
          <a:p>
            <a:r>
              <a:rPr lang="en-US" dirty="0"/>
              <a:t>Economic model</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1828800"/>
            <a:ext cx="10058400" cy="4870174"/>
          </a:xfrm>
        </p:spPr>
        <p:txBody>
          <a:bodyPr>
            <a:normAutofit/>
          </a:bodyPr>
          <a:lstStyle/>
          <a:p>
            <a:r>
              <a:rPr lang="en-JM" sz="2500" dirty="0">
                <a:solidFill>
                  <a:schemeClr val="bg1"/>
                </a:solidFill>
              </a:rPr>
              <a:t>It is important to have a multi-disciplinary approach, as human beings are complex entities and are influenced by external and internal factors. Thus, price is not the only factor influencing decision-making and the economic model according to scientists have shortcomings.</a:t>
            </a:r>
          </a:p>
        </p:txBody>
      </p:sp>
    </p:spTree>
    <p:extLst>
      <p:ext uri="{BB962C8B-B14F-4D97-AF65-F5344CB8AC3E}">
        <p14:creationId xmlns:p14="http://schemas.microsoft.com/office/powerpoint/2010/main" val="2239726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Psychological Model</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Psychologists have been investigating the causes which lead to purchases and decision-making. This has been answered by A.H. Maslow in his hierarchy of needs. The behaviour of an individual at a particular time is determined by his strongest need at that time. </a:t>
            </a:r>
          </a:p>
          <a:p>
            <a:r>
              <a:rPr lang="en-JM" sz="2500" dirty="0">
                <a:solidFill>
                  <a:schemeClr val="bg1"/>
                </a:solidFill>
              </a:rPr>
              <a:t>This also shows that needs have a priority. First they satisfy the basic needs and then go on for secondary needs.</a:t>
            </a:r>
          </a:p>
        </p:txBody>
      </p:sp>
    </p:spTree>
    <p:extLst>
      <p:ext uri="{BB962C8B-B14F-4D97-AF65-F5344CB8AC3E}">
        <p14:creationId xmlns:p14="http://schemas.microsoft.com/office/powerpoint/2010/main" val="149664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Psychological Model</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The purchasing process and behaviour is governed by motivational forces. Motivation stimulates people into action. Motivation starts with the need. It is a driving force and also a mental phenomenon. Need arises when one is deprived of something.</a:t>
            </a:r>
          </a:p>
          <a:p>
            <a:r>
              <a:rPr lang="en-JM" sz="2500" dirty="0">
                <a:solidFill>
                  <a:schemeClr val="bg1"/>
                </a:solidFill>
              </a:rPr>
              <a:t> A tension is created in the mind of the individual which leads him to a goal directed behaviour which satisfies the need. Once a need is satisfied, a new need arises and the process is continuous.</a:t>
            </a:r>
          </a:p>
        </p:txBody>
      </p:sp>
    </p:spTree>
    <p:extLst>
      <p:ext uri="{BB962C8B-B14F-4D97-AF65-F5344CB8AC3E}">
        <p14:creationId xmlns:p14="http://schemas.microsoft.com/office/powerpoint/2010/main" val="877348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349339" y="2862501"/>
            <a:ext cx="5522027" cy="1507067"/>
          </a:xfrm>
        </p:spPr>
        <p:txBody>
          <a:bodyPr/>
          <a:lstStyle/>
          <a:p>
            <a:r>
              <a:rPr lang="en-US" dirty="0"/>
              <a:t>Hierarchy of needs</a:t>
            </a:r>
            <a:endParaRPr lang="en-JM" dirty="0"/>
          </a:p>
        </p:txBody>
      </p:sp>
      <p:pic>
        <p:nvPicPr>
          <p:cNvPr id="5" name="Content Placeholder 4" descr="A close up of a piece of paper&#10;&#10;Description automatically generated">
            <a:extLst>
              <a:ext uri="{FF2B5EF4-FFF2-40B4-BE49-F238E27FC236}">
                <a16:creationId xmlns:a16="http://schemas.microsoft.com/office/drawing/2014/main" id="{D20B0870-2629-4A74-ADDB-B6F84A6AF228}"/>
              </a:ext>
            </a:extLst>
          </p:cNvPr>
          <p:cNvPicPr>
            <a:picLocks noGrp="1" noChangeAspect="1"/>
          </p:cNvPicPr>
          <p:nvPr>
            <p:ph idx="1"/>
          </p:nvPr>
        </p:nvPicPr>
        <p:blipFill>
          <a:blip r:embed="rId2"/>
          <a:stretch>
            <a:fillRect/>
          </a:stretch>
        </p:blipFill>
        <p:spPr>
          <a:xfrm>
            <a:off x="320634" y="1377537"/>
            <a:ext cx="5925787" cy="4476997"/>
          </a:xfrm>
        </p:spPr>
      </p:pic>
    </p:spTree>
    <p:extLst>
      <p:ext uri="{BB962C8B-B14F-4D97-AF65-F5344CB8AC3E}">
        <p14:creationId xmlns:p14="http://schemas.microsoft.com/office/powerpoint/2010/main" val="3711618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Model of Family Decision-making</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In a family decision-making model, it is important to understand how the family members interact with each other in the context of their consumer decision-making. There are different consumption roles played by various members of the family.</a:t>
            </a:r>
          </a:p>
        </p:txBody>
      </p:sp>
    </p:spTree>
    <p:extLst>
      <p:ext uri="{BB962C8B-B14F-4D97-AF65-F5344CB8AC3E}">
        <p14:creationId xmlns:p14="http://schemas.microsoft.com/office/powerpoint/2010/main" val="4206222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Model of Family Decision-making</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1987826"/>
            <a:ext cx="10058400" cy="4870174"/>
          </a:xfrm>
        </p:spPr>
        <p:txBody>
          <a:bodyPr>
            <a:normAutofit fontScale="92500" lnSpcReduction="20000"/>
          </a:bodyPr>
          <a:lstStyle/>
          <a:p>
            <a:r>
              <a:rPr lang="en-JM" sz="2500" dirty="0">
                <a:solidFill>
                  <a:schemeClr val="bg1"/>
                </a:solidFill>
              </a:rPr>
              <a:t>These roles are as follows: </a:t>
            </a:r>
          </a:p>
          <a:p>
            <a:pPr marL="514350" indent="-514350">
              <a:buFont typeface="+mj-lt"/>
              <a:buAutoNum type="arabicPeriod"/>
            </a:pPr>
            <a:r>
              <a:rPr lang="en-JM" sz="2500" dirty="0">
                <a:solidFill>
                  <a:schemeClr val="bg1"/>
                </a:solidFill>
              </a:rPr>
              <a:t>Influencers- The members who influence the purchase of the product by providing information to the family members, the son in a family may inform the members of a new fast food joint. He can influence the family members to visit the joint for food and entertainment.</a:t>
            </a:r>
          </a:p>
          <a:p>
            <a:pPr marL="514350" indent="-514350">
              <a:buFont typeface="+mj-lt"/>
              <a:buAutoNum type="arabicPeriod"/>
            </a:pPr>
            <a:r>
              <a:rPr lang="en-JM" sz="2500" dirty="0">
                <a:solidFill>
                  <a:schemeClr val="bg1"/>
                </a:solidFill>
              </a:rPr>
              <a:t>Gate keepers- These members control the flow of information for a product or brand that they favour and influence the family to buy the product of their choice. They provide the information favourable to themselves and, withhold information about other product which they do not favour.</a:t>
            </a:r>
          </a:p>
          <a:p>
            <a:pPr marL="514350" indent="-514350">
              <a:buFont typeface="+mj-lt"/>
              <a:buAutoNum type="arabicPeriod"/>
            </a:pPr>
            <a:r>
              <a:rPr lang="en-JM" sz="2500" dirty="0">
                <a:solidFill>
                  <a:schemeClr val="bg1"/>
                </a:solidFill>
              </a:rPr>
              <a:t>Deciders- These are the people who have the power or, money and authority to buy. They play a major role in deciding which product to buy. </a:t>
            </a:r>
          </a:p>
        </p:txBody>
      </p:sp>
    </p:spTree>
    <p:extLst>
      <p:ext uri="{BB962C8B-B14F-4D97-AF65-F5344CB8AC3E}">
        <p14:creationId xmlns:p14="http://schemas.microsoft.com/office/powerpoint/2010/main" val="1728329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A115892-8E17-468A-B150-798F3CE164E6}"/>
              </a:ext>
            </a:extLst>
          </p:cNvPr>
          <p:cNvSpPr>
            <a:spLocks noGrp="1"/>
          </p:cNvSpPr>
          <p:nvPr>
            <p:ph type="title"/>
          </p:nvPr>
        </p:nvSpPr>
        <p:spPr>
          <a:xfrm>
            <a:off x="1005840" y="2186302"/>
            <a:ext cx="8737600" cy="2716107"/>
          </a:xfrm>
        </p:spPr>
        <p:txBody>
          <a:bodyPr vert="horz" lIns="91440" tIns="45720" rIns="91440" bIns="45720" rtlCol="0" anchor="b">
            <a:normAutofit/>
          </a:bodyPr>
          <a:lstStyle/>
          <a:p>
            <a:pPr>
              <a:lnSpc>
                <a:spcPct val="90000"/>
              </a:lnSpc>
            </a:pPr>
            <a:r>
              <a:rPr lang="en-US" sz="3400">
                <a:solidFill>
                  <a:schemeClr val="tx2"/>
                </a:solidFill>
              </a:rPr>
              <a:t>LEARNING OUTCOME 1</a:t>
            </a:r>
            <a:br>
              <a:rPr lang="en-US" sz="3400">
                <a:solidFill>
                  <a:schemeClr val="tx2"/>
                </a:solidFill>
              </a:rPr>
            </a:br>
            <a:br>
              <a:rPr lang="en-US" sz="3400">
                <a:solidFill>
                  <a:schemeClr val="tx2"/>
                </a:solidFill>
              </a:rPr>
            </a:br>
            <a:r>
              <a:rPr lang="en-US" sz="3400">
                <a:solidFill>
                  <a:schemeClr val="tx2"/>
                </a:solidFill>
              </a:rPr>
              <a:t>Explain the needs and expectations of market segments for the service industry</a:t>
            </a:r>
          </a:p>
        </p:txBody>
      </p:sp>
    </p:spTree>
    <p:extLst>
      <p:ext uri="{BB962C8B-B14F-4D97-AF65-F5344CB8AC3E}">
        <p14:creationId xmlns:p14="http://schemas.microsoft.com/office/powerpoint/2010/main" val="1173295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Model of Family Decision-making</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572000"/>
          </a:xfrm>
        </p:spPr>
        <p:txBody>
          <a:bodyPr>
            <a:normAutofit/>
          </a:bodyPr>
          <a:lstStyle/>
          <a:p>
            <a:pPr marL="457200" indent="-457200">
              <a:buFont typeface="+mj-lt"/>
              <a:buAutoNum type="arabicPeriod" startAt="4"/>
            </a:pPr>
            <a:r>
              <a:rPr lang="en-JM" sz="2400" dirty="0">
                <a:solidFill>
                  <a:schemeClr val="bg1"/>
                </a:solidFill>
              </a:rPr>
              <a:t>Buyers- Buyers are the people who actually buy. A mother buying ration for the house etc. Father buying crayons for his children.</a:t>
            </a:r>
          </a:p>
          <a:p>
            <a:pPr marL="457200" indent="-457200">
              <a:buFont typeface="+mj-lt"/>
              <a:buAutoNum type="arabicPeriod" startAt="4"/>
            </a:pPr>
            <a:r>
              <a:rPr lang="en-JM" sz="2400" dirty="0">
                <a:solidFill>
                  <a:schemeClr val="bg1"/>
                </a:solidFill>
              </a:rPr>
              <a:t>Preparers- Those who prepare the product in the form it is actually consumed. Mother preparing food by adding ingredients to the raw vegetable. Frying an egg for consumption, sewing clothes for the family, etc.</a:t>
            </a:r>
          </a:p>
          <a:p>
            <a:pPr marL="457200" indent="-457200">
              <a:buFont typeface="+mj-lt"/>
              <a:buAutoNum type="arabicPeriod" startAt="4"/>
            </a:pPr>
            <a:r>
              <a:rPr lang="en-JM" sz="2400" dirty="0">
                <a:solidFill>
                  <a:schemeClr val="bg1"/>
                </a:solidFill>
              </a:rPr>
              <a:t>User- The person who actually uses or consumes the product. The product can be consumed individually or jointly by all members of the family. Use of car by the family, use of refrigerator, TV, etc</a:t>
            </a:r>
            <a:endParaRPr lang="en-JM" sz="2500" dirty="0">
              <a:solidFill>
                <a:schemeClr val="bg1"/>
              </a:solidFill>
            </a:endParaRPr>
          </a:p>
        </p:txBody>
      </p:sp>
    </p:spTree>
    <p:extLst>
      <p:ext uri="{BB962C8B-B14F-4D97-AF65-F5344CB8AC3E}">
        <p14:creationId xmlns:p14="http://schemas.microsoft.com/office/powerpoint/2010/main" val="2435214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Model of Family Decision-making</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353339"/>
          </a:xfrm>
        </p:spPr>
        <p:txBody>
          <a:bodyPr>
            <a:normAutofit/>
          </a:bodyPr>
          <a:lstStyle/>
          <a:p>
            <a:r>
              <a:rPr lang="en-JM" sz="2500" dirty="0">
                <a:solidFill>
                  <a:schemeClr val="bg1"/>
                </a:solidFill>
              </a:rPr>
              <a:t>The roles that the family members play are different from product to product. Some products do not involve the influence of family members—vegetables bought by the housewife. She can play many roles of a decider, preparer as well as the user. In limited problem solving or extensive problem solving there is usually a joint decision by family members.</a:t>
            </a:r>
          </a:p>
        </p:txBody>
      </p:sp>
    </p:spTree>
    <p:extLst>
      <p:ext uri="{BB962C8B-B14F-4D97-AF65-F5344CB8AC3E}">
        <p14:creationId xmlns:p14="http://schemas.microsoft.com/office/powerpoint/2010/main" val="1864038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7389016" y="1921933"/>
            <a:ext cx="4710545" cy="1507067"/>
          </a:xfrm>
        </p:spPr>
        <p:txBody>
          <a:bodyPr/>
          <a:lstStyle/>
          <a:p>
            <a:r>
              <a:rPr lang="en-US" dirty="0"/>
              <a:t>Model of family decision making</a:t>
            </a:r>
            <a:endParaRPr lang="en-JM" dirty="0"/>
          </a:p>
        </p:txBody>
      </p:sp>
      <p:pic>
        <p:nvPicPr>
          <p:cNvPr id="7" name="Content Placeholder 6" descr="A close up of a map&#10;&#10;Description automatically generated">
            <a:extLst>
              <a:ext uri="{FF2B5EF4-FFF2-40B4-BE49-F238E27FC236}">
                <a16:creationId xmlns:a16="http://schemas.microsoft.com/office/drawing/2014/main" id="{DB7F0BA8-D2C5-4677-A35F-36F0755EB671}"/>
              </a:ext>
            </a:extLst>
          </p:cNvPr>
          <p:cNvPicPr>
            <a:picLocks noGrp="1" noChangeAspect="1"/>
          </p:cNvPicPr>
          <p:nvPr>
            <p:ph idx="1"/>
          </p:nvPr>
        </p:nvPicPr>
        <p:blipFill>
          <a:blip r:embed="rId2"/>
          <a:stretch>
            <a:fillRect/>
          </a:stretch>
        </p:blipFill>
        <p:spPr>
          <a:xfrm>
            <a:off x="225631" y="403762"/>
            <a:ext cx="7163385" cy="6305796"/>
          </a:xfrm>
        </p:spPr>
      </p:pic>
    </p:spTree>
    <p:extLst>
      <p:ext uri="{BB962C8B-B14F-4D97-AF65-F5344CB8AC3E}">
        <p14:creationId xmlns:p14="http://schemas.microsoft.com/office/powerpoint/2010/main" val="4240057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Customer engagement is the emotional connection between a customer and a brand. Highly engaged customers buy more, promote more, and demonstrate more loyalty. Providing a high-quality customer experience is an important component in your customer engagement strategy (</a:t>
            </a:r>
            <a:r>
              <a:rPr lang="en-JM" sz="2500" dirty="0" err="1">
                <a:solidFill>
                  <a:schemeClr val="bg1"/>
                </a:solidFill>
              </a:rPr>
              <a:t>Clarabridge</a:t>
            </a:r>
            <a:r>
              <a:rPr lang="en-JM" sz="2500" dirty="0">
                <a:solidFill>
                  <a:schemeClr val="bg1"/>
                </a:solidFill>
              </a:rPr>
              <a:t>, 2019).</a:t>
            </a:r>
          </a:p>
        </p:txBody>
      </p:sp>
    </p:spTree>
    <p:extLst>
      <p:ext uri="{BB962C8B-B14F-4D97-AF65-F5344CB8AC3E}">
        <p14:creationId xmlns:p14="http://schemas.microsoft.com/office/powerpoint/2010/main" val="2998173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 what is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This is concerned with the society. A consumer is a part of the society and he may be a member of many groups in a society. His buying behaviour is influenced by these groups. Primary groups of family friends and close associates exert a lot of influence on his buying. </a:t>
            </a:r>
          </a:p>
          <a:p>
            <a:r>
              <a:rPr lang="en-JM" sz="2500" dirty="0">
                <a:solidFill>
                  <a:schemeClr val="bg1"/>
                </a:solidFill>
              </a:rPr>
              <a:t>A consumer may be a member of a political party where his dress norms are different. As a member of an elite organisation, his dress requirements may be different, thus he has to buy things that conform to his lifestyles in different groups (</a:t>
            </a:r>
            <a:r>
              <a:rPr lang="en-JM" sz="2500" dirty="0" err="1">
                <a:solidFill>
                  <a:schemeClr val="bg1"/>
                </a:solidFill>
              </a:rPr>
              <a:t>Clarabridge</a:t>
            </a:r>
            <a:r>
              <a:rPr lang="en-JM" sz="2500" dirty="0">
                <a:solidFill>
                  <a:schemeClr val="bg1"/>
                </a:solidFill>
              </a:rPr>
              <a:t>, 2019).</a:t>
            </a:r>
          </a:p>
        </p:txBody>
      </p:sp>
    </p:spTree>
    <p:extLst>
      <p:ext uri="{BB962C8B-B14F-4D97-AF65-F5344CB8AC3E}">
        <p14:creationId xmlns:p14="http://schemas.microsoft.com/office/powerpoint/2010/main" val="523751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 strategies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US" sz="2500" dirty="0" err="1">
                <a:solidFill>
                  <a:schemeClr val="bg1"/>
                </a:solidFill>
              </a:rPr>
              <a:t>Ference</a:t>
            </a:r>
            <a:r>
              <a:rPr lang="en-US" sz="2500" dirty="0">
                <a:solidFill>
                  <a:schemeClr val="bg1"/>
                </a:solidFill>
              </a:rPr>
              <a:t> (2017) identified six (6) strategies that can be used to engage customers: </a:t>
            </a:r>
            <a:endParaRPr lang="en-JM" sz="2500" dirty="0">
              <a:solidFill>
                <a:schemeClr val="bg1"/>
              </a:solidFill>
            </a:endParaRPr>
          </a:p>
          <a:p>
            <a:pPr marL="457200" indent="-457200">
              <a:buFont typeface="+mj-lt"/>
              <a:buAutoNum type="arabicPeriod"/>
            </a:pPr>
            <a:r>
              <a:rPr lang="en-JM" sz="2500" dirty="0">
                <a:solidFill>
                  <a:schemeClr val="bg1"/>
                </a:solidFill>
              </a:rPr>
              <a:t>Customer Experience is priority #1</a:t>
            </a:r>
          </a:p>
          <a:p>
            <a:pPr marL="457200" indent="-457200">
              <a:buFont typeface="+mj-lt"/>
              <a:buAutoNum type="arabicPeriod"/>
            </a:pPr>
            <a:r>
              <a:rPr lang="en-US" sz="2500" dirty="0">
                <a:solidFill>
                  <a:schemeClr val="bg1"/>
                </a:solidFill>
              </a:rPr>
              <a:t>Humanize your brand</a:t>
            </a:r>
          </a:p>
          <a:p>
            <a:pPr marL="457200" indent="-457200">
              <a:buFont typeface="+mj-lt"/>
              <a:buAutoNum type="arabicPeriod"/>
            </a:pPr>
            <a:r>
              <a:rPr lang="en-US" sz="2500" dirty="0">
                <a:solidFill>
                  <a:schemeClr val="bg1"/>
                </a:solidFill>
              </a:rPr>
              <a:t>Utilize social media</a:t>
            </a:r>
          </a:p>
          <a:p>
            <a:pPr marL="457200" indent="-457200">
              <a:buFont typeface="+mj-lt"/>
              <a:buAutoNum type="arabicPeriod"/>
            </a:pPr>
            <a:r>
              <a:rPr lang="en-US" sz="2500" dirty="0">
                <a:solidFill>
                  <a:schemeClr val="bg1"/>
                </a:solidFill>
              </a:rPr>
              <a:t>Personalize customer communications</a:t>
            </a:r>
          </a:p>
          <a:p>
            <a:pPr marL="457200" indent="-457200">
              <a:buFont typeface="+mj-lt"/>
              <a:buAutoNum type="arabicPeriod"/>
            </a:pPr>
            <a:r>
              <a:rPr lang="en-US" sz="2500" dirty="0">
                <a:solidFill>
                  <a:schemeClr val="bg1"/>
                </a:solidFill>
              </a:rPr>
              <a:t>Create useful content</a:t>
            </a:r>
          </a:p>
          <a:p>
            <a:pPr marL="457200" indent="-457200">
              <a:buFont typeface="+mj-lt"/>
              <a:buAutoNum type="arabicPeriod"/>
            </a:pPr>
            <a:r>
              <a:rPr lang="en-US" sz="2500" dirty="0">
                <a:solidFill>
                  <a:schemeClr val="bg1"/>
                </a:solidFill>
              </a:rPr>
              <a:t>Collect and utilize feedback</a:t>
            </a:r>
            <a:endParaRPr lang="en-JM" sz="2500" dirty="0">
              <a:solidFill>
                <a:schemeClr val="bg1"/>
              </a:solidFill>
            </a:endParaRPr>
          </a:p>
        </p:txBody>
      </p:sp>
    </p:spTree>
    <p:extLst>
      <p:ext uri="{BB962C8B-B14F-4D97-AF65-F5344CB8AC3E}">
        <p14:creationId xmlns:p14="http://schemas.microsoft.com/office/powerpoint/2010/main" val="1767068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Onboarding; what is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‘Customer Onboarding is defined by Shelley (2015) as an umbrella term that’s often used to describe the entire process that users go through when they start their journey as a customer of your product or service. The onboarding experience can define the ongoing relationship your customer has with the product.</a:t>
            </a:r>
          </a:p>
        </p:txBody>
      </p:sp>
    </p:spTree>
    <p:extLst>
      <p:ext uri="{BB962C8B-B14F-4D97-AF65-F5344CB8AC3E}">
        <p14:creationId xmlns:p14="http://schemas.microsoft.com/office/powerpoint/2010/main" val="319288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onboarding strategies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Schroeder (2017)identified six (6) steps to an effective customer onboarding program:</a:t>
            </a:r>
            <a:endParaRPr lang="en-US" sz="2500" dirty="0">
              <a:solidFill>
                <a:schemeClr val="bg1"/>
              </a:solidFill>
            </a:endParaRP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1: Set Goals And Build Your Team</a:t>
            </a: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2: Map The Customer Onboarding Journey</a:t>
            </a: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3: Create Learning Content For Customer Onboarding</a:t>
            </a: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4: Select The Technology</a:t>
            </a: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5: Edit, Test And Pre-launch</a:t>
            </a:r>
          </a:p>
          <a:p>
            <a:pPr marL="457200" indent="-457200">
              <a:buFont typeface="Arial" panose="020B0604020202020204" pitchFamily="34" charset="0"/>
              <a:buChar char="•"/>
            </a:pPr>
            <a:r>
              <a:rPr lang="en-US" sz="2500" dirty="0">
                <a:solidFill>
                  <a:schemeClr val="bg1"/>
                </a:solidFill>
              </a:rPr>
              <a:t>S</a:t>
            </a:r>
            <a:r>
              <a:rPr lang="en-JM" sz="2500" dirty="0" err="1">
                <a:solidFill>
                  <a:schemeClr val="bg1"/>
                </a:solidFill>
              </a:rPr>
              <a:t>tep</a:t>
            </a:r>
            <a:r>
              <a:rPr lang="en-JM" sz="2500" dirty="0">
                <a:solidFill>
                  <a:schemeClr val="bg1"/>
                </a:solidFill>
              </a:rPr>
              <a:t> 6: Launch Onboarding Program</a:t>
            </a:r>
          </a:p>
        </p:txBody>
      </p:sp>
    </p:spTree>
    <p:extLst>
      <p:ext uri="{BB962C8B-B14F-4D97-AF65-F5344CB8AC3E}">
        <p14:creationId xmlns:p14="http://schemas.microsoft.com/office/powerpoint/2010/main" val="267188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 factors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pPr marL="457200" indent="-457200">
              <a:buFont typeface="+mj-lt"/>
              <a:buAutoNum type="arabicPeriod"/>
            </a:pPr>
            <a:r>
              <a:rPr lang="en-JM" b="1" dirty="0">
                <a:solidFill>
                  <a:schemeClr val="bg1"/>
                </a:solidFill>
              </a:rPr>
              <a:t>Accessibility</a:t>
            </a:r>
            <a:r>
              <a:rPr lang="en-JM" dirty="0">
                <a:solidFill>
                  <a:schemeClr val="bg1"/>
                </a:solidFill>
              </a:rPr>
              <a:t>- You need to ensure that customers are able to find and access your products and services efficiently, without barriers and friction, on their preferred channel.                                                                                              Also, make sure that they can reach your company and obtain good service whenever they have a question or need assistance to make a purchase decision.</a:t>
            </a:r>
          </a:p>
          <a:p>
            <a:pPr marL="457200" indent="-457200">
              <a:buFont typeface="+mj-lt"/>
              <a:buAutoNum type="arabicPeriod" startAt="2"/>
            </a:pPr>
            <a:r>
              <a:rPr lang="en-US" b="1" dirty="0">
                <a:solidFill>
                  <a:schemeClr val="bg1"/>
                </a:solidFill>
              </a:rPr>
              <a:t>Language-</a:t>
            </a:r>
            <a:r>
              <a:rPr lang="en-US" dirty="0">
                <a:solidFill>
                  <a:schemeClr val="bg1"/>
                </a:solidFill>
              </a:rPr>
              <a:t> </a:t>
            </a:r>
            <a:r>
              <a:rPr lang="en-JM" dirty="0">
                <a:solidFill>
                  <a:schemeClr val="bg1"/>
                </a:solidFill>
              </a:rPr>
              <a:t>Speaking to your customers in their preferred language is pivotal for your business. More than 50% of consumers won’t make a purchase if information about a product isn’t available in their language. However, </a:t>
            </a:r>
            <a:r>
              <a:rPr lang="en-JM" i="1" dirty="0">
                <a:solidFill>
                  <a:schemeClr val="bg1"/>
                </a:solidFill>
              </a:rPr>
              <a:t>language</a:t>
            </a:r>
            <a:r>
              <a:rPr lang="en-JM" dirty="0">
                <a:solidFill>
                  <a:schemeClr val="bg1"/>
                </a:solidFill>
              </a:rPr>
              <a:t> doesn’t only apply to language in terms of geographical demographics but also how certain phrases or terms resonate with your audience and reflect back on your business.</a:t>
            </a:r>
          </a:p>
        </p:txBody>
      </p:sp>
    </p:spTree>
    <p:extLst>
      <p:ext uri="{BB962C8B-B14F-4D97-AF65-F5344CB8AC3E}">
        <p14:creationId xmlns:p14="http://schemas.microsoft.com/office/powerpoint/2010/main" val="1817314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 factors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pPr marL="457200" indent="-457200">
              <a:buFont typeface="+mj-lt"/>
              <a:buAutoNum type="arabicPeriod" startAt="3"/>
            </a:pPr>
            <a:r>
              <a:rPr lang="en-US" b="1" dirty="0">
                <a:solidFill>
                  <a:schemeClr val="bg1"/>
                </a:solidFill>
              </a:rPr>
              <a:t>Choice-</a:t>
            </a:r>
            <a:r>
              <a:rPr lang="en-US" dirty="0">
                <a:solidFill>
                  <a:schemeClr val="bg1"/>
                </a:solidFill>
              </a:rPr>
              <a:t> </a:t>
            </a:r>
            <a:r>
              <a:rPr lang="en-JM" dirty="0">
                <a:solidFill>
                  <a:schemeClr val="bg1"/>
                </a:solidFill>
              </a:rPr>
              <a:t>The more choices you can give your customers during the buying process, the more likely they are to feel in control of the experience that they have with your brand.                                                                       However, when offering choices make sure to support your customers and enable them to figure out the optimal choice that is right for them.</a:t>
            </a:r>
          </a:p>
          <a:p>
            <a:pPr marL="457200" indent="-457200">
              <a:buFont typeface="+mj-lt"/>
              <a:buAutoNum type="arabicPeriod" startAt="3"/>
            </a:pPr>
            <a:r>
              <a:rPr lang="en-US" b="1" dirty="0">
                <a:solidFill>
                  <a:schemeClr val="bg1"/>
                </a:solidFill>
              </a:rPr>
              <a:t>Personalized-</a:t>
            </a:r>
            <a:r>
              <a:rPr lang="en-US" dirty="0">
                <a:solidFill>
                  <a:schemeClr val="bg1"/>
                </a:solidFill>
              </a:rPr>
              <a:t> </a:t>
            </a:r>
            <a:r>
              <a:rPr lang="en-JM" dirty="0">
                <a:solidFill>
                  <a:schemeClr val="bg1"/>
                </a:solidFill>
              </a:rPr>
              <a:t>It’s kind of ironic that shoppers want personalized experiences in a sphere in which so many business and personal interactions can be anonymous.                                                                                                                    By personalizing the experience and sharing the right content, at the right time with the right people, you can make interactions faster, easier and more efficient for your customers.</a:t>
            </a:r>
          </a:p>
        </p:txBody>
      </p:sp>
    </p:spTree>
    <p:extLst>
      <p:ext uri="{BB962C8B-B14F-4D97-AF65-F5344CB8AC3E}">
        <p14:creationId xmlns:p14="http://schemas.microsoft.com/office/powerpoint/2010/main" val="313034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285FDA20-1F2D-4C6B-BEA2-541F2A2DB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Snip Diagonal Corner Rectangle 6">
            <a:extLst>
              <a:ext uri="{FF2B5EF4-FFF2-40B4-BE49-F238E27FC236}">
                <a16:creationId xmlns:a16="http://schemas.microsoft.com/office/drawing/2014/main" id="{D7A1FF82-7172-4BD7-A331-B18CA494D3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1075" cy="6857998"/>
          </a:xfrm>
          <a:prstGeom prst="snip2DiagRect">
            <a:avLst>
              <a:gd name="adj1" fmla="val 0"/>
              <a:gd name="adj2" fmla="val 42414"/>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930D281-1409-4197-8C79-2AD56E868A2C}"/>
              </a:ext>
            </a:extLst>
          </p:cNvPr>
          <p:cNvSpPr>
            <a:spLocks noGrp="1"/>
          </p:cNvSpPr>
          <p:nvPr>
            <p:ph type="title"/>
          </p:nvPr>
        </p:nvSpPr>
        <p:spPr>
          <a:xfrm>
            <a:off x="1005840" y="2186302"/>
            <a:ext cx="8737600" cy="2716107"/>
          </a:xfrm>
        </p:spPr>
        <p:txBody>
          <a:bodyPr vert="horz" lIns="91440" tIns="45720" rIns="91440" bIns="45720" rtlCol="0" anchor="b">
            <a:normAutofit fontScale="90000"/>
          </a:bodyPr>
          <a:lstStyle/>
          <a:p>
            <a:pPr>
              <a:lnSpc>
                <a:spcPct val="90000"/>
              </a:lnSpc>
            </a:pPr>
            <a:r>
              <a:rPr lang="en-US" sz="3400" dirty="0">
                <a:solidFill>
                  <a:schemeClr val="tx2"/>
                </a:solidFill>
              </a:rPr>
              <a:t>P2: </a:t>
            </a:r>
            <a:r>
              <a:rPr lang="en-JM" sz="3400" dirty="0">
                <a:solidFill>
                  <a:schemeClr val="tx2"/>
                </a:solidFill>
              </a:rPr>
              <a:t>Explore the different factors that drive and influence customer engagement of different target customer groups</a:t>
            </a:r>
            <a:br>
              <a:rPr lang="en-JM" sz="3400" dirty="0">
                <a:solidFill>
                  <a:schemeClr val="tx2"/>
                </a:solidFill>
              </a:rPr>
            </a:br>
            <a:r>
              <a:rPr lang="en-JM" sz="3400" dirty="0">
                <a:solidFill>
                  <a:schemeClr val="tx2"/>
                </a:solidFill>
              </a:rPr>
              <a:t>within a service sector organisation</a:t>
            </a:r>
            <a:br>
              <a:rPr lang="en-JM" sz="3400" dirty="0">
                <a:solidFill>
                  <a:schemeClr val="tx2"/>
                </a:solidFill>
              </a:rPr>
            </a:br>
            <a:endParaRPr lang="en-US" sz="3400" dirty="0">
              <a:solidFill>
                <a:schemeClr val="tx2"/>
              </a:solidFill>
            </a:endParaRPr>
          </a:p>
        </p:txBody>
      </p:sp>
    </p:spTree>
    <p:extLst>
      <p:ext uri="{BB962C8B-B14F-4D97-AF65-F5344CB8AC3E}">
        <p14:creationId xmlns:p14="http://schemas.microsoft.com/office/powerpoint/2010/main" val="1841543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engagement factors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pPr marL="457200" indent="-457200">
              <a:buFont typeface="+mj-lt"/>
              <a:buAutoNum type="arabicPeriod" startAt="3"/>
            </a:pPr>
            <a:r>
              <a:rPr lang="en-US" b="1" dirty="0">
                <a:solidFill>
                  <a:schemeClr val="bg1"/>
                </a:solidFill>
              </a:rPr>
              <a:t>Pricing-</a:t>
            </a:r>
            <a:r>
              <a:rPr lang="en-US" dirty="0">
                <a:solidFill>
                  <a:schemeClr val="bg1"/>
                </a:solidFill>
              </a:rPr>
              <a:t> </a:t>
            </a:r>
            <a:r>
              <a:rPr lang="en-JM" dirty="0">
                <a:solidFill>
                  <a:schemeClr val="bg1"/>
                </a:solidFill>
              </a:rPr>
              <a:t>The challenge here is determining just how price sensitive your target market is. In some industries, price is the number one non-product factor. In others, it plays a very minimal role.</a:t>
            </a:r>
          </a:p>
          <a:p>
            <a:pPr marL="457200" indent="-457200">
              <a:buFont typeface="+mj-lt"/>
              <a:buAutoNum type="arabicPeriod" startAt="3"/>
            </a:pPr>
            <a:r>
              <a:rPr lang="en-US" b="1" dirty="0">
                <a:solidFill>
                  <a:schemeClr val="bg1"/>
                </a:solidFill>
              </a:rPr>
              <a:t>Packaging-</a:t>
            </a:r>
            <a:r>
              <a:rPr lang="en-JM" dirty="0">
                <a:solidFill>
                  <a:schemeClr val="bg1"/>
                </a:solidFill>
              </a:rPr>
              <a:t> If you remove the packaging and dispose of it in order to access the product, it’s not part of the product itself. With that being said, you should spend a considerable amount of time and effort perfecting packaging if you want to grab attention and positively influence purchase decisions.</a:t>
            </a:r>
          </a:p>
        </p:txBody>
      </p:sp>
    </p:spTree>
    <p:extLst>
      <p:ext uri="{BB962C8B-B14F-4D97-AF65-F5344CB8AC3E}">
        <p14:creationId xmlns:p14="http://schemas.microsoft.com/office/powerpoint/2010/main" val="30780578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bibliography</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536713" y="2286000"/>
            <a:ext cx="10515600" cy="4432852"/>
          </a:xfrm>
        </p:spPr>
        <p:txBody>
          <a:bodyPr>
            <a:normAutofit fontScale="92500" lnSpcReduction="20000"/>
          </a:bodyPr>
          <a:lstStyle/>
          <a:p>
            <a:r>
              <a:rPr lang="en-JM" dirty="0">
                <a:solidFill>
                  <a:schemeClr val="bg1"/>
                </a:solidFill>
              </a:rPr>
              <a:t>Alton, L. (2015). 5 Factors That Directly Influence Customer Purchase Decisions. [Blog] </a:t>
            </a:r>
            <a:r>
              <a:rPr lang="en-JM" i="1" dirty="0">
                <a:solidFill>
                  <a:schemeClr val="bg1"/>
                </a:solidFill>
              </a:rPr>
              <a:t>Customer Think</a:t>
            </a:r>
            <a:r>
              <a:rPr lang="en-JM" dirty="0">
                <a:solidFill>
                  <a:schemeClr val="bg1"/>
                </a:solidFill>
              </a:rPr>
              <a:t>. Available at: http://customerthink.com/5-factors-that-directly-influence-customer-purchase-decisions/ [Accessed 13 Jan. 2019]. </a:t>
            </a:r>
          </a:p>
          <a:p>
            <a:r>
              <a:rPr lang="en-JM" dirty="0" err="1">
                <a:solidFill>
                  <a:schemeClr val="bg1"/>
                </a:solidFill>
              </a:rPr>
              <a:t>Barkman</a:t>
            </a:r>
            <a:r>
              <a:rPr lang="en-JM" dirty="0">
                <a:solidFill>
                  <a:schemeClr val="bg1"/>
                </a:solidFill>
              </a:rPr>
              <a:t>, A. (2018). </a:t>
            </a:r>
            <a:r>
              <a:rPr lang="en-JM" i="1" dirty="0">
                <a:solidFill>
                  <a:schemeClr val="bg1"/>
                </a:solidFill>
              </a:rPr>
              <a:t>Why Consumer </a:t>
            </a:r>
            <a:r>
              <a:rPr lang="en-JM" i="1" dirty="0" err="1">
                <a:solidFill>
                  <a:schemeClr val="bg1"/>
                </a:solidFill>
              </a:rPr>
              <a:t>Behavior</a:t>
            </a:r>
            <a:r>
              <a:rPr lang="en-JM" i="1" dirty="0">
                <a:solidFill>
                  <a:schemeClr val="bg1"/>
                </a:solidFill>
              </a:rPr>
              <a:t> Is So Important in Marketing</a:t>
            </a:r>
            <a:r>
              <a:rPr lang="en-JM" dirty="0">
                <a:solidFill>
                  <a:schemeClr val="bg1"/>
                </a:solidFill>
              </a:rPr>
              <a:t>. [online] </a:t>
            </a:r>
            <a:r>
              <a:rPr lang="en-JM" dirty="0" err="1">
                <a:solidFill>
                  <a:schemeClr val="bg1"/>
                </a:solidFill>
              </a:rPr>
              <a:t>Techfunnel</a:t>
            </a:r>
            <a:r>
              <a:rPr lang="en-JM" dirty="0">
                <a:solidFill>
                  <a:schemeClr val="bg1"/>
                </a:solidFill>
              </a:rPr>
              <a:t>. Available at: https://www.techfunnel.com/martech/why-consumer-behavior-is-so-important-in-marketing/ [Accessed 14 Jan. 2019].</a:t>
            </a:r>
          </a:p>
          <a:p>
            <a:r>
              <a:rPr lang="en-JM" dirty="0">
                <a:solidFill>
                  <a:schemeClr val="bg1"/>
                </a:solidFill>
              </a:rPr>
              <a:t>Carter, R. (2017). The 15 Key Factors That Influence Customer Satisfaction. [Blog] </a:t>
            </a:r>
            <a:r>
              <a:rPr lang="en-JM" i="1" dirty="0">
                <a:solidFill>
                  <a:schemeClr val="bg1"/>
                </a:solidFill>
              </a:rPr>
              <a:t>Guided Selling</a:t>
            </a:r>
            <a:r>
              <a:rPr lang="en-JM" dirty="0">
                <a:solidFill>
                  <a:schemeClr val="bg1"/>
                </a:solidFill>
              </a:rPr>
              <a:t>. Available at: https://www.guided-selling.org/customer-satisfaction-factors/ [Accessed 14 Jan. 2019]. </a:t>
            </a:r>
          </a:p>
          <a:p>
            <a:r>
              <a:rPr lang="en-JM" dirty="0" err="1">
                <a:solidFill>
                  <a:schemeClr val="bg1"/>
                </a:solidFill>
              </a:rPr>
              <a:t>Clarabridge</a:t>
            </a:r>
            <a:r>
              <a:rPr lang="en-JM" dirty="0">
                <a:solidFill>
                  <a:schemeClr val="bg1"/>
                </a:solidFill>
              </a:rPr>
              <a:t>. (2019). </a:t>
            </a:r>
            <a:r>
              <a:rPr lang="en-JM" i="1" dirty="0">
                <a:solidFill>
                  <a:schemeClr val="bg1"/>
                </a:solidFill>
              </a:rPr>
              <a:t>Customer Engagement | Why is Customer Engagement important?</a:t>
            </a:r>
            <a:r>
              <a:rPr lang="en-JM" dirty="0">
                <a:solidFill>
                  <a:schemeClr val="bg1"/>
                </a:solidFill>
              </a:rPr>
              <a:t>. [online] Available at: https://www.clarabridge.com/customer-engagement/ [Accessed 14 Jan. 2019]. </a:t>
            </a:r>
          </a:p>
          <a:p>
            <a:r>
              <a:rPr lang="en-JM" dirty="0">
                <a:solidFill>
                  <a:schemeClr val="bg1"/>
                </a:solidFill>
              </a:rPr>
              <a:t>EDUCBA. (2018). </a:t>
            </a:r>
            <a:r>
              <a:rPr lang="en-JM" i="1" dirty="0">
                <a:solidFill>
                  <a:schemeClr val="bg1"/>
                </a:solidFill>
              </a:rPr>
              <a:t>4 important Factors that Influence Consumer Behaviour</a:t>
            </a:r>
            <a:r>
              <a:rPr lang="en-JM" dirty="0">
                <a:solidFill>
                  <a:schemeClr val="bg1"/>
                </a:solidFill>
              </a:rPr>
              <a:t>. [online] Available at: https://www.educba.com/4-factors-influencing-consumer-behaviour/ [Accessed 14 Jan. 2019].</a:t>
            </a:r>
          </a:p>
          <a:p>
            <a:endParaRPr lang="en-JM" sz="2500" dirty="0">
              <a:solidFill>
                <a:schemeClr val="bg1"/>
              </a:solidFill>
            </a:endParaRPr>
          </a:p>
        </p:txBody>
      </p:sp>
    </p:spTree>
    <p:extLst>
      <p:ext uri="{BB962C8B-B14F-4D97-AF65-F5344CB8AC3E}">
        <p14:creationId xmlns:p14="http://schemas.microsoft.com/office/powerpoint/2010/main" val="33027667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bibliography</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fontScale="70000" lnSpcReduction="20000"/>
          </a:bodyPr>
          <a:lstStyle/>
          <a:p>
            <a:r>
              <a:rPr lang="en-JM" sz="2400" dirty="0">
                <a:solidFill>
                  <a:schemeClr val="bg1"/>
                </a:solidFill>
              </a:rPr>
              <a:t>FERENCE, A. (2017). 7 Customer Engagement Strategies That Marketers Can’t Ignore. [Blog] </a:t>
            </a:r>
            <a:r>
              <a:rPr lang="en-JM" sz="2400" i="1" dirty="0">
                <a:solidFill>
                  <a:schemeClr val="bg1"/>
                </a:solidFill>
              </a:rPr>
              <a:t>Outbrain</a:t>
            </a:r>
            <a:r>
              <a:rPr lang="en-JM" sz="2400" dirty="0">
                <a:solidFill>
                  <a:schemeClr val="bg1"/>
                </a:solidFill>
              </a:rPr>
              <a:t>. Available at: https://www.outbrain.com/blog/3-golden-customer-engagement-strategies-that-marketers-cant-ignore/ [Accessed 14 Jan. 2019].</a:t>
            </a:r>
          </a:p>
          <a:p>
            <a:r>
              <a:rPr lang="en-JM" sz="2400" dirty="0" err="1">
                <a:solidFill>
                  <a:schemeClr val="bg1"/>
                </a:solidFill>
              </a:rPr>
              <a:t>Infosurv</a:t>
            </a:r>
            <a:r>
              <a:rPr lang="en-JM" sz="2400" dirty="0">
                <a:solidFill>
                  <a:schemeClr val="bg1"/>
                </a:solidFill>
              </a:rPr>
              <a:t>. (n.d.). Customer Attitude Survey | Customer Attitudes | </a:t>
            </a:r>
            <a:r>
              <a:rPr lang="en-JM" sz="2400" dirty="0" err="1">
                <a:solidFill>
                  <a:schemeClr val="bg1"/>
                </a:solidFill>
              </a:rPr>
              <a:t>Infosurv</a:t>
            </a:r>
            <a:r>
              <a:rPr lang="en-JM" sz="2400" dirty="0">
                <a:solidFill>
                  <a:schemeClr val="bg1"/>
                </a:solidFill>
              </a:rPr>
              <a:t>. [online] Available at: </a:t>
            </a:r>
            <a:r>
              <a:rPr lang="en-JM" sz="2400" dirty="0">
                <a:solidFill>
                  <a:schemeClr val="bg1"/>
                </a:solidFill>
                <a:hlinkClick r:id="rId2" tooltip="https://www.infosurv.com/customer-attitude-survey/">
                  <a:extLst>
                    <a:ext uri="{A12FA001-AC4F-418D-AE19-62706E023703}">
                      <ahyp:hlinkClr xmlns:ahyp="http://schemas.microsoft.com/office/drawing/2018/hyperlinkcolor" val="tx"/>
                    </a:ext>
                  </a:extLst>
                </a:hlinkClick>
              </a:rPr>
              <a:t>https://www.infosurv.com/customer-attitude-survey/</a:t>
            </a:r>
            <a:r>
              <a:rPr lang="en-JM" sz="2400" dirty="0">
                <a:solidFill>
                  <a:schemeClr val="bg1"/>
                </a:solidFill>
              </a:rPr>
              <a:t> [Accessed 14 Jan. 2019].</a:t>
            </a:r>
          </a:p>
          <a:p>
            <a:r>
              <a:rPr lang="en-JM" sz="2800" dirty="0">
                <a:solidFill>
                  <a:schemeClr val="bg1"/>
                </a:solidFill>
              </a:rPr>
              <a:t>Pondiuni.edu.in. (n.d.). predominant components of brand equity in making decision by Indian consumers regarding air conditioning. [online] Available at: http://www.pondiuni.edu.in/storage/dde/downloads/markiii_cb.pdf [Accessed 14 Jan. 2019].</a:t>
            </a:r>
          </a:p>
          <a:p>
            <a:r>
              <a:rPr lang="en-JM" sz="2800" dirty="0">
                <a:solidFill>
                  <a:schemeClr val="bg1"/>
                </a:solidFill>
              </a:rPr>
              <a:t>Schofield, T. (2018). </a:t>
            </a:r>
            <a:r>
              <a:rPr lang="en-JM" sz="2800" i="1" dirty="0">
                <a:solidFill>
                  <a:schemeClr val="bg1"/>
                </a:solidFill>
              </a:rPr>
              <a:t>What Is Consumer </a:t>
            </a:r>
            <a:r>
              <a:rPr lang="en-JM" sz="2800" i="1" dirty="0" err="1">
                <a:solidFill>
                  <a:schemeClr val="bg1"/>
                </a:solidFill>
              </a:rPr>
              <a:t>Behavior</a:t>
            </a:r>
            <a:r>
              <a:rPr lang="en-JM" sz="2800" i="1" dirty="0">
                <a:solidFill>
                  <a:schemeClr val="bg1"/>
                </a:solidFill>
              </a:rPr>
              <a:t> in Marketing? - Factors, Model &amp; Definition</a:t>
            </a:r>
            <a:r>
              <a:rPr lang="en-JM" sz="2800" dirty="0">
                <a:solidFill>
                  <a:schemeClr val="bg1"/>
                </a:solidFill>
              </a:rPr>
              <a:t>. [online] Study.com. Available at: https://study.com/academy/lesson/what-is-consumer-behavior-in-marketing-factors-model-definition.html [Accessed 14 Jan. 2019].</a:t>
            </a:r>
          </a:p>
        </p:txBody>
      </p:sp>
    </p:spTree>
    <p:extLst>
      <p:ext uri="{BB962C8B-B14F-4D97-AF65-F5344CB8AC3E}">
        <p14:creationId xmlns:p14="http://schemas.microsoft.com/office/powerpoint/2010/main" val="1807011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bibliography</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536713" y="2286000"/>
            <a:ext cx="10515600" cy="4432852"/>
          </a:xfrm>
        </p:spPr>
        <p:txBody>
          <a:bodyPr>
            <a:normAutofit/>
          </a:bodyPr>
          <a:lstStyle/>
          <a:p>
            <a:r>
              <a:rPr lang="en-JM" dirty="0">
                <a:solidFill>
                  <a:schemeClr val="bg1"/>
                </a:solidFill>
              </a:rPr>
              <a:t>Schroeder, P. (2017). Six Steps to an Effective Customer Onboarding Program. [Blog] </a:t>
            </a:r>
            <a:r>
              <a:rPr lang="en-JM" i="1" dirty="0" err="1">
                <a:solidFill>
                  <a:schemeClr val="bg1"/>
                </a:solidFill>
              </a:rPr>
              <a:t>NorthPass</a:t>
            </a:r>
            <a:r>
              <a:rPr lang="en-JM" dirty="0">
                <a:solidFill>
                  <a:schemeClr val="bg1"/>
                </a:solidFill>
              </a:rPr>
              <a:t>. Available at: https://www.northpass.com/blog/six-steps-to-an-effective-customer-onboarding-program [Accessed 21 Jan. 2019].</a:t>
            </a:r>
          </a:p>
          <a:p>
            <a:r>
              <a:rPr lang="en-JM" dirty="0">
                <a:solidFill>
                  <a:schemeClr val="bg1"/>
                </a:solidFill>
              </a:rPr>
              <a:t>Shaw, C. (2017). The Hierarchy of Emotional Value. [image] Available at: </a:t>
            </a:r>
            <a:r>
              <a:rPr lang="en-JM" dirty="0">
                <a:solidFill>
                  <a:schemeClr val="bg1"/>
                </a:solidFill>
                <a:hlinkClick r:id="rId2" tooltip="https://www.mycustomer.com/experience/engagement/the-20-emotions-that-drive-or-destroy-value-in-customer-experience">
                  <a:extLst>
                    <a:ext uri="{A12FA001-AC4F-418D-AE19-62706E023703}">
                      <ahyp:hlinkClr xmlns:ahyp="http://schemas.microsoft.com/office/drawing/2018/hyperlinkcolor" val="tx"/>
                    </a:ext>
                  </a:extLst>
                </a:hlinkClick>
              </a:rPr>
              <a:t>https://www.mycustomer.com/experience/engagement/the-20-emotions-that-drive-or-destroy-value-in-customer-experience</a:t>
            </a:r>
            <a:r>
              <a:rPr lang="en-JM" dirty="0">
                <a:solidFill>
                  <a:schemeClr val="bg1"/>
                </a:solidFill>
              </a:rPr>
              <a:t> [Accessed 14 Jan. 2019].</a:t>
            </a:r>
          </a:p>
          <a:p>
            <a:r>
              <a:rPr lang="en-JM" dirty="0">
                <a:solidFill>
                  <a:schemeClr val="bg1"/>
                </a:solidFill>
              </a:rPr>
              <a:t>Shelley, E. (2015). </a:t>
            </a:r>
            <a:r>
              <a:rPr lang="en-JM" i="1" dirty="0">
                <a:solidFill>
                  <a:schemeClr val="bg1"/>
                </a:solidFill>
              </a:rPr>
              <a:t>A Guide to SaaS Customer Onboarding</a:t>
            </a:r>
            <a:r>
              <a:rPr lang="en-JM" dirty="0">
                <a:solidFill>
                  <a:schemeClr val="bg1"/>
                </a:solidFill>
              </a:rPr>
              <a:t>. [online] </a:t>
            </a:r>
            <a:r>
              <a:rPr lang="en-JM" dirty="0" err="1">
                <a:solidFill>
                  <a:schemeClr val="bg1"/>
                </a:solidFill>
              </a:rPr>
              <a:t>ChartMogul</a:t>
            </a:r>
            <a:r>
              <a:rPr lang="en-JM" dirty="0">
                <a:solidFill>
                  <a:schemeClr val="bg1"/>
                </a:solidFill>
              </a:rPr>
              <a:t>. Available at: https://blog.chartmogul.com/a-guide-to-saas-customer-onboarding/ [Accessed 21 Jan. 2019].</a:t>
            </a:r>
          </a:p>
          <a:p>
            <a:r>
              <a:rPr lang="en-JM" dirty="0">
                <a:solidFill>
                  <a:schemeClr val="bg1"/>
                </a:solidFill>
              </a:rPr>
              <a:t>Surabaya, P. (2006). Models of Consumer Behaviour. [</a:t>
            </a:r>
            <a:r>
              <a:rPr lang="en-JM" dirty="0" err="1">
                <a:solidFill>
                  <a:schemeClr val="bg1"/>
                </a:solidFill>
              </a:rPr>
              <a:t>ebook</a:t>
            </a:r>
            <a:r>
              <a:rPr lang="en-JM" dirty="0">
                <a:solidFill>
                  <a:schemeClr val="bg1"/>
                </a:solidFill>
              </a:rPr>
              <a:t>] </a:t>
            </a:r>
            <a:r>
              <a:rPr lang="en-JM" dirty="0" err="1">
                <a:solidFill>
                  <a:schemeClr val="bg1"/>
                </a:solidFill>
              </a:rPr>
              <a:t>Politeknik</a:t>
            </a:r>
            <a:r>
              <a:rPr lang="en-JM" dirty="0">
                <a:solidFill>
                  <a:schemeClr val="bg1"/>
                </a:solidFill>
              </a:rPr>
              <a:t> NSC Surabaya, pp.174-183. Available at: http://21. Chapter 20 - Models of Consumer Behaviour.pdf [Accessed 15 Jan. 2019].</a:t>
            </a:r>
          </a:p>
          <a:p>
            <a:endParaRPr lang="en-JM" sz="2500" dirty="0">
              <a:solidFill>
                <a:schemeClr val="bg1"/>
              </a:solidFill>
            </a:endParaRPr>
          </a:p>
        </p:txBody>
      </p:sp>
    </p:spTree>
    <p:extLst>
      <p:ext uri="{BB962C8B-B14F-4D97-AF65-F5344CB8AC3E}">
        <p14:creationId xmlns:p14="http://schemas.microsoft.com/office/powerpoint/2010/main" val="73941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what is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dirty="0">
                <a:solidFill>
                  <a:schemeClr val="bg1"/>
                </a:solidFill>
              </a:rPr>
              <a:t> </a:t>
            </a:r>
            <a:r>
              <a:rPr lang="en-JM" sz="2500" b="1" dirty="0">
                <a:solidFill>
                  <a:schemeClr val="bg1"/>
                </a:solidFill>
              </a:rPr>
              <a:t>Consumer </a:t>
            </a:r>
            <a:r>
              <a:rPr lang="en-JM" sz="2500" b="1" dirty="0" err="1">
                <a:solidFill>
                  <a:schemeClr val="bg1"/>
                </a:solidFill>
              </a:rPr>
              <a:t>behavior</a:t>
            </a:r>
            <a:r>
              <a:rPr lang="en-JM" sz="2500" dirty="0">
                <a:solidFill>
                  <a:schemeClr val="bg1"/>
                </a:solidFill>
              </a:rPr>
              <a:t> is the study of how people make decisions about what they buy, want, need, or act in regards to a product, service, or company. It is critical to understand consumer </a:t>
            </a:r>
            <a:r>
              <a:rPr lang="en-JM" sz="2500" dirty="0" err="1">
                <a:solidFill>
                  <a:schemeClr val="bg1"/>
                </a:solidFill>
              </a:rPr>
              <a:t>behavior</a:t>
            </a:r>
            <a:r>
              <a:rPr lang="en-JM" sz="2500" dirty="0">
                <a:solidFill>
                  <a:schemeClr val="bg1"/>
                </a:solidFill>
              </a:rPr>
              <a:t> to know how potential customers will respond to a new product or service. It also helps companies identify opportunities that are not currently met (Schofield, 2018). </a:t>
            </a:r>
          </a:p>
          <a:p>
            <a:r>
              <a:rPr lang="en-JM" sz="2500" dirty="0">
                <a:solidFill>
                  <a:schemeClr val="bg1"/>
                </a:solidFill>
              </a:rPr>
              <a:t>Consumer behaviour is physiological it is human behaviour it can change with the slightest change in the market, the atmosphere and the trend.</a:t>
            </a:r>
          </a:p>
        </p:txBody>
      </p:sp>
    </p:spTree>
    <p:extLst>
      <p:ext uri="{BB962C8B-B14F-4D97-AF65-F5344CB8AC3E}">
        <p14:creationId xmlns:p14="http://schemas.microsoft.com/office/powerpoint/2010/main" val="427064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what is</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The term ‘customer‘ is specific in terms of brand, company, or shop. It refers to person who customarily or regularly purchases particular brand, purchases particular company‘s product, or purchases from particular shop. Thus a person who shops at Bata Stores or who uses Raymond’s clothing is a customer of these firms (Pondiuni.edu.in, n.d.). </a:t>
            </a:r>
          </a:p>
          <a:p>
            <a:r>
              <a:rPr lang="en-JM" sz="2500" dirty="0">
                <a:solidFill>
                  <a:schemeClr val="bg1"/>
                </a:solidFill>
              </a:rPr>
              <a:t>Whereas the ‘consumer‘ is a person who generally engages in the activities - search, select, use and dispose of products, services, experience, or ideas.</a:t>
            </a:r>
          </a:p>
        </p:txBody>
      </p:sp>
    </p:spTree>
    <p:extLst>
      <p:ext uri="{BB962C8B-B14F-4D97-AF65-F5344CB8AC3E}">
        <p14:creationId xmlns:p14="http://schemas.microsoft.com/office/powerpoint/2010/main" val="200846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Attitude</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a:solidFill>
                  <a:schemeClr val="bg1"/>
                </a:solidFill>
              </a:rPr>
              <a:t>Customer attitudes are a composite of a person’s beliefs about, feelings about, and </a:t>
            </a:r>
            <a:r>
              <a:rPr lang="en-JM" sz="2500" dirty="0" err="1">
                <a:solidFill>
                  <a:schemeClr val="bg1"/>
                </a:solidFill>
              </a:rPr>
              <a:t>behavioral</a:t>
            </a:r>
            <a:r>
              <a:rPr lang="en-JM" sz="2500" dirty="0">
                <a:solidFill>
                  <a:schemeClr val="bg1"/>
                </a:solidFill>
              </a:rPr>
              <a:t> intentions toward your business. Based in past experience with your business and those of your competitors, understanding customer attitudes can help you monitor and change their intentions about doing business with you.</a:t>
            </a:r>
          </a:p>
        </p:txBody>
      </p:sp>
    </p:spTree>
    <p:extLst>
      <p:ext uri="{BB962C8B-B14F-4D97-AF65-F5344CB8AC3E}">
        <p14:creationId xmlns:p14="http://schemas.microsoft.com/office/powerpoint/2010/main" val="288926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how to study</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Autofit/>
          </a:bodyPr>
          <a:lstStyle/>
          <a:p>
            <a:r>
              <a:rPr lang="en-JM" sz="2500" dirty="0">
                <a:solidFill>
                  <a:schemeClr val="bg1"/>
                </a:solidFill>
              </a:rPr>
              <a:t> EDUCBA (2018) identified 2 steps in studying consumer behaviour</a:t>
            </a:r>
          </a:p>
          <a:p>
            <a:pPr marL="457200" indent="-457200">
              <a:buFont typeface="+mj-lt"/>
              <a:buAutoNum type="arabicPeriod"/>
            </a:pPr>
            <a:r>
              <a:rPr lang="en-JM" sz="2500" dirty="0">
                <a:solidFill>
                  <a:schemeClr val="bg1"/>
                </a:solidFill>
              </a:rPr>
              <a:t>You need to first understand the physiology of the consumer of a specific class, standard and of a specific market. You need to understand how does the customer think, reason, feel, and select between the option of products and services offered</a:t>
            </a:r>
          </a:p>
          <a:p>
            <a:pPr marL="457200" indent="-457200">
              <a:buFont typeface="+mj-lt"/>
              <a:buAutoNum type="arabicPeriod"/>
            </a:pPr>
            <a:r>
              <a:rPr lang="en-JM" sz="2500" dirty="0">
                <a:solidFill>
                  <a:schemeClr val="bg1"/>
                </a:solidFill>
              </a:rPr>
              <a:t>Then understanding the environment of the customer is important. The environment includes the family of the consumer, their social atmosphere, their culture, etc</a:t>
            </a:r>
          </a:p>
        </p:txBody>
      </p:sp>
    </p:spTree>
    <p:extLst>
      <p:ext uri="{BB962C8B-B14F-4D97-AF65-F5344CB8AC3E}">
        <p14:creationId xmlns:p14="http://schemas.microsoft.com/office/powerpoint/2010/main" val="205772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role</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r>
              <a:rPr lang="en-JM" sz="2500" dirty="0" err="1">
                <a:solidFill>
                  <a:schemeClr val="bg1"/>
                </a:solidFill>
              </a:rPr>
              <a:t>Barkman</a:t>
            </a:r>
            <a:r>
              <a:rPr lang="en-JM" sz="2500" dirty="0">
                <a:solidFill>
                  <a:schemeClr val="bg1"/>
                </a:solidFill>
              </a:rPr>
              <a:t> (2018) believes that the role of consumer </a:t>
            </a:r>
            <a:r>
              <a:rPr lang="en-JM" sz="2500" dirty="0" err="1">
                <a:solidFill>
                  <a:schemeClr val="bg1"/>
                </a:solidFill>
              </a:rPr>
              <a:t>behavior</a:t>
            </a:r>
            <a:r>
              <a:rPr lang="en-JM" sz="2500" dirty="0">
                <a:solidFill>
                  <a:schemeClr val="bg1"/>
                </a:solidFill>
              </a:rPr>
              <a:t> in marketing is so huge that you can better meet the needs of your customers and prospective customers if you know why they’re buying what they’re buying. And if you can answer that question, then you can better market your products.</a:t>
            </a:r>
          </a:p>
          <a:p>
            <a:r>
              <a:rPr lang="en-JM" sz="2500" dirty="0">
                <a:solidFill>
                  <a:schemeClr val="bg1"/>
                </a:solidFill>
              </a:rPr>
              <a:t>The importance of knowing and understanding consumer </a:t>
            </a:r>
            <a:r>
              <a:rPr lang="en-JM" sz="2500" dirty="0" err="1">
                <a:solidFill>
                  <a:schemeClr val="bg1"/>
                </a:solidFill>
              </a:rPr>
              <a:t>behavior</a:t>
            </a:r>
            <a:r>
              <a:rPr lang="en-JM" sz="2500" dirty="0">
                <a:solidFill>
                  <a:schemeClr val="bg1"/>
                </a:solidFill>
              </a:rPr>
              <a:t> in modern marketing is vital. If it’s bright and shiny that everyone’s after, give it to them.</a:t>
            </a:r>
          </a:p>
        </p:txBody>
      </p:sp>
    </p:spTree>
    <p:extLst>
      <p:ext uri="{BB962C8B-B14F-4D97-AF65-F5344CB8AC3E}">
        <p14:creationId xmlns:p14="http://schemas.microsoft.com/office/powerpoint/2010/main" val="115580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B0ED-675B-4FB9-8A10-F35512797FFB}"/>
              </a:ext>
            </a:extLst>
          </p:cNvPr>
          <p:cNvSpPr>
            <a:spLocks noGrp="1"/>
          </p:cNvSpPr>
          <p:nvPr>
            <p:ph type="title"/>
          </p:nvPr>
        </p:nvSpPr>
        <p:spPr>
          <a:xfrm>
            <a:off x="684213" y="685800"/>
            <a:ext cx="10058400" cy="1600200"/>
          </a:xfrm>
        </p:spPr>
        <p:txBody>
          <a:bodyPr/>
          <a:lstStyle/>
          <a:p>
            <a:r>
              <a:rPr lang="en-US" dirty="0"/>
              <a:t> Customer Behaviour; questions to ask</a:t>
            </a:r>
            <a:endParaRPr lang="en-JM" dirty="0"/>
          </a:p>
        </p:txBody>
      </p:sp>
      <p:sp>
        <p:nvSpPr>
          <p:cNvPr id="7" name="Text Placeholder 6">
            <a:extLst>
              <a:ext uri="{FF2B5EF4-FFF2-40B4-BE49-F238E27FC236}">
                <a16:creationId xmlns:a16="http://schemas.microsoft.com/office/drawing/2014/main" id="{521A3243-0098-4700-8A44-746AAF1A853C}"/>
              </a:ext>
            </a:extLst>
          </p:cNvPr>
          <p:cNvSpPr>
            <a:spLocks noGrp="1"/>
          </p:cNvSpPr>
          <p:nvPr>
            <p:ph type="body" idx="1"/>
          </p:nvPr>
        </p:nvSpPr>
        <p:spPr>
          <a:xfrm>
            <a:off x="684213" y="2286000"/>
            <a:ext cx="10058400" cy="4194313"/>
          </a:xfrm>
        </p:spPr>
        <p:txBody>
          <a:bodyPr>
            <a:normAutofit/>
          </a:bodyPr>
          <a:lstStyle/>
          <a:p>
            <a:pPr marL="457200" indent="-457200">
              <a:buFont typeface="+mj-lt"/>
              <a:buAutoNum type="arabicPeriod"/>
            </a:pPr>
            <a:r>
              <a:rPr lang="en-JM" sz="2500" dirty="0">
                <a:solidFill>
                  <a:schemeClr val="bg1"/>
                </a:solidFill>
              </a:rPr>
              <a:t>How should the company improve their marketing strategy and marketing campaigns based on their focused consumer behaviour?</a:t>
            </a:r>
          </a:p>
          <a:p>
            <a:pPr marL="457200" indent="-457200">
              <a:buFont typeface="+mj-lt"/>
              <a:buAutoNum type="arabicPeriod"/>
            </a:pPr>
            <a:r>
              <a:rPr lang="en-JM" sz="2500" dirty="0">
                <a:solidFill>
                  <a:schemeClr val="bg1"/>
                </a:solidFill>
              </a:rPr>
              <a:t>How can you motivate the consumer buying behaviour, helping him make a decision in selecting between products, the importance of their product and how will their decision affect them?</a:t>
            </a:r>
          </a:p>
          <a:p>
            <a:pPr marL="457200" indent="-457200">
              <a:buFont typeface="+mj-lt"/>
              <a:buAutoNum type="arabicPeriod"/>
            </a:pPr>
            <a:endParaRPr lang="en-JM" sz="2500" dirty="0">
              <a:solidFill>
                <a:schemeClr val="bg1"/>
              </a:solidFill>
            </a:endParaRPr>
          </a:p>
        </p:txBody>
      </p:sp>
    </p:spTree>
    <p:extLst>
      <p:ext uri="{BB962C8B-B14F-4D97-AF65-F5344CB8AC3E}">
        <p14:creationId xmlns:p14="http://schemas.microsoft.com/office/powerpoint/2010/main" val="198076798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otalTime>6271</TotalTime>
  <Words>1828</Words>
  <Application>Microsoft Office PowerPoint</Application>
  <PresentationFormat>Widescreen</PresentationFormat>
  <Paragraphs>107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Century Gothic</vt:lpstr>
      <vt:lpstr>Wingdings 3</vt:lpstr>
      <vt:lpstr>Slice</vt:lpstr>
      <vt:lpstr>UNIT 2 MANAGING THE CUSTOMER EXPERIENCE</vt:lpstr>
      <vt:lpstr>LEARNING OUTCOME 1  Explain the needs and expectations of market segments for the service industry</vt:lpstr>
      <vt:lpstr>P2: Explore the different factors that drive and influence customer engagement of different target customer groups within a service sector organisation </vt:lpstr>
      <vt:lpstr> Customer Behaviour; what is</vt:lpstr>
      <vt:lpstr> Customer Behaviour; what is</vt:lpstr>
      <vt:lpstr> Customer Attitude</vt:lpstr>
      <vt:lpstr> Customer Behaviour; how to study</vt:lpstr>
      <vt:lpstr> Customer Behaviour; role</vt:lpstr>
      <vt:lpstr> Customer Behaviour; questions to ask</vt:lpstr>
      <vt:lpstr>Hierarchy of emotional value</vt:lpstr>
      <vt:lpstr> Customer Behaviour; Models</vt:lpstr>
      <vt:lpstr>Economic model</vt:lpstr>
      <vt:lpstr>Economic model</vt:lpstr>
      <vt:lpstr>Economic model</vt:lpstr>
      <vt:lpstr> Psychological Model</vt:lpstr>
      <vt:lpstr> Psychological Model</vt:lpstr>
      <vt:lpstr>Hierarchy of needs</vt:lpstr>
      <vt:lpstr> Model of Family Decision-making</vt:lpstr>
      <vt:lpstr> Model of Family Decision-making</vt:lpstr>
      <vt:lpstr> Model of Family Decision-making</vt:lpstr>
      <vt:lpstr> Model of Family Decision-making</vt:lpstr>
      <vt:lpstr>Model of family decision making</vt:lpstr>
      <vt:lpstr> customer engagement</vt:lpstr>
      <vt:lpstr> Customer Engagement; what is</vt:lpstr>
      <vt:lpstr> customer engagement strategies</vt:lpstr>
      <vt:lpstr> Customer Onboarding; what is</vt:lpstr>
      <vt:lpstr> onboarding strategies</vt:lpstr>
      <vt:lpstr> customer engagement factors</vt:lpstr>
      <vt:lpstr> customer engagement factors</vt:lpstr>
      <vt:lpstr> customer engagement factors</vt:lpstr>
      <vt:lpstr>bibliography</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MANAGING THE CUSTOMER EXPERIENCE</dc:title>
  <dc:creator>Chris-ann Hunter</dc:creator>
  <cp:lastModifiedBy>Chris-ann Hunter</cp:lastModifiedBy>
  <cp:revision>35</cp:revision>
  <dcterms:created xsi:type="dcterms:W3CDTF">2019-01-14T20:43:58Z</dcterms:created>
  <dcterms:modified xsi:type="dcterms:W3CDTF">2019-01-21T19:12:12Z</dcterms:modified>
</cp:coreProperties>
</file>