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56" r:id="rId5"/>
    <p:sldId id="260" r:id="rId6"/>
    <p:sldId id="261" r:id="rId7"/>
    <p:sldId id="262" r:id="rId8"/>
    <p:sldId id="263" r:id="rId9"/>
    <p:sldId id="264" r:id="rId10"/>
    <p:sldId id="265" r:id="rId11"/>
    <p:sldId id="266" r:id="rId12"/>
    <p:sldId id="268" r:id="rId13"/>
    <p:sldId id="269" r:id="rId14"/>
    <p:sldId id="270" r:id="rId15"/>
    <p:sldId id="267" r:id="rId16"/>
    <p:sldId id="271" r:id="rId17"/>
    <p:sldId id="279" r:id="rId18"/>
    <p:sldId id="272" r:id="rId19"/>
    <p:sldId id="273" r:id="rId20"/>
    <p:sldId id="277" r:id="rId21"/>
    <p:sldId id="278" r:id="rId22"/>
    <p:sldId id="274" r:id="rId23"/>
    <p:sldId id="275" r:id="rId24"/>
    <p:sldId id="280" r:id="rId25"/>
    <p:sldId id="276" r:id="rId26"/>
    <p:sldId id="286" r:id="rId27"/>
    <p:sldId id="281" r:id="rId28"/>
    <p:sldId id="282" r:id="rId29"/>
    <p:sldId id="283" r:id="rId30"/>
    <p:sldId id="284" r:id="rId31"/>
    <p:sldId id="290" r:id="rId32"/>
    <p:sldId id="285" r:id="rId33"/>
    <p:sldId id="287" r:id="rId34"/>
    <p:sldId id="288" r:id="rId35"/>
    <p:sldId id="291" r:id="rId36"/>
    <p:sldId id="292" r:id="rId37"/>
    <p:sldId id="289" r:id="rId38"/>
    <p:sldId id="294" r:id="rId39"/>
    <p:sldId id="295" r:id="rId40"/>
    <p:sldId id="296"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48" d="100"/>
          <a:sy n="48" d="100"/>
        </p:scale>
        <p:origin x="48" y="8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2/12/2019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2/12/2019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Ij258_QAfrE"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hyperlink" Target="https://www.tandemseven.com/blog/how-to-put-customer-research-to-work/"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https://www.youtube.com/embed/5Ly33ZLjey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E134C76-7FB4-4BB7-9322-DD8A4B179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useBgFill="1">
        <p:nvSpPr>
          <p:cNvPr id="9" name="Snip Single Corner Rectangle 17">
            <a:extLst>
              <a:ext uri="{FF2B5EF4-FFF2-40B4-BE49-F238E27FC236}">
                <a16:creationId xmlns:a16="http://schemas.microsoft.com/office/drawing/2014/main" id="{C0C57804-4F33-4D85-AA3E-DA0F214BBD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8F8972F-F8F0-43E1-B252-09BFF6FFCD64}"/>
              </a:ext>
            </a:extLst>
          </p:cNvPr>
          <p:cNvSpPr>
            <a:spLocks noGrp="1"/>
          </p:cNvSpPr>
          <p:nvPr>
            <p:ph type="ctrTitle"/>
          </p:nvPr>
        </p:nvSpPr>
        <p:spPr>
          <a:xfrm>
            <a:off x="684212" y="685799"/>
            <a:ext cx="9678988" cy="3673474"/>
          </a:xfrm>
        </p:spPr>
        <p:txBody>
          <a:bodyPr>
            <a:normAutofit/>
          </a:bodyPr>
          <a:lstStyle/>
          <a:p>
            <a:r>
              <a:rPr lang="en-US" sz="6000">
                <a:solidFill>
                  <a:schemeClr val="tx2"/>
                </a:solidFill>
              </a:rPr>
              <a:t>UNIT 2</a:t>
            </a:r>
            <a:br>
              <a:rPr lang="en-US" sz="6000">
                <a:solidFill>
                  <a:schemeClr val="tx2"/>
                </a:solidFill>
              </a:rPr>
            </a:br>
            <a:r>
              <a:rPr lang="en-US" sz="6000">
                <a:solidFill>
                  <a:schemeClr val="tx2"/>
                </a:solidFill>
              </a:rPr>
              <a:t>MANAGING THE CUSTOMER EXPERIENCE</a:t>
            </a:r>
            <a:endParaRPr lang="en-JM" sz="6000">
              <a:solidFill>
                <a:schemeClr val="tx2"/>
              </a:solidFill>
            </a:endParaRPr>
          </a:p>
        </p:txBody>
      </p:sp>
    </p:spTree>
    <p:extLst>
      <p:ext uri="{BB962C8B-B14F-4D97-AF65-F5344CB8AC3E}">
        <p14:creationId xmlns:p14="http://schemas.microsoft.com/office/powerpoint/2010/main" val="4174603933"/>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596E9-0176-4948-A664-70E70D149E4A}"/>
              </a:ext>
            </a:extLst>
          </p:cNvPr>
          <p:cNvSpPr>
            <a:spLocks noGrp="1"/>
          </p:cNvSpPr>
          <p:nvPr>
            <p:ph type="title"/>
          </p:nvPr>
        </p:nvSpPr>
        <p:spPr>
          <a:xfrm>
            <a:off x="1246909" y="273133"/>
            <a:ext cx="9868395" cy="1033154"/>
          </a:xfrm>
        </p:spPr>
        <p:txBody>
          <a:bodyPr/>
          <a:lstStyle/>
          <a:p>
            <a:r>
              <a:rPr lang="en-JM" dirty="0"/>
              <a:t>customer journey experience map</a:t>
            </a:r>
          </a:p>
        </p:txBody>
      </p:sp>
      <p:pic>
        <p:nvPicPr>
          <p:cNvPr id="5" name="Content Placeholder 4" descr="A screenshot of a cell phone&#10;&#10;Description automatically generated">
            <a:extLst>
              <a:ext uri="{FF2B5EF4-FFF2-40B4-BE49-F238E27FC236}">
                <a16:creationId xmlns:a16="http://schemas.microsoft.com/office/drawing/2014/main" id="{6874DF28-64EA-4B7B-832D-11EA7A5E826F}"/>
              </a:ext>
            </a:extLst>
          </p:cNvPr>
          <p:cNvPicPr>
            <a:picLocks noGrp="1" noChangeAspect="1"/>
          </p:cNvPicPr>
          <p:nvPr>
            <p:ph idx="1"/>
          </p:nvPr>
        </p:nvPicPr>
        <p:blipFill>
          <a:blip r:embed="rId2"/>
          <a:stretch>
            <a:fillRect/>
          </a:stretch>
        </p:blipFill>
        <p:spPr>
          <a:xfrm>
            <a:off x="926275" y="1306287"/>
            <a:ext cx="9652660" cy="5505152"/>
          </a:xfrm>
        </p:spPr>
      </p:pic>
    </p:spTree>
    <p:extLst>
      <p:ext uri="{BB962C8B-B14F-4D97-AF65-F5344CB8AC3E}">
        <p14:creationId xmlns:p14="http://schemas.microsoft.com/office/powerpoint/2010/main" val="1551677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596E9-0176-4948-A664-70E70D149E4A}"/>
              </a:ext>
            </a:extLst>
          </p:cNvPr>
          <p:cNvSpPr>
            <a:spLocks noGrp="1"/>
          </p:cNvSpPr>
          <p:nvPr>
            <p:ph type="ctrTitle"/>
          </p:nvPr>
        </p:nvSpPr>
        <p:spPr>
          <a:xfrm>
            <a:off x="684212" y="685799"/>
            <a:ext cx="10109684" cy="1003853"/>
          </a:xfrm>
        </p:spPr>
        <p:txBody>
          <a:bodyPr>
            <a:normAutofit fontScale="90000"/>
          </a:bodyPr>
          <a:lstStyle/>
          <a:p>
            <a:r>
              <a:rPr lang="en-JM" dirty="0"/>
              <a:t>customer journey experience map; creation</a:t>
            </a:r>
          </a:p>
        </p:txBody>
      </p:sp>
      <p:sp>
        <p:nvSpPr>
          <p:cNvPr id="3" name="Subtitle 2">
            <a:extLst>
              <a:ext uri="{FF2B5EF4-FFF2-40B4-BE49-F238E27FC236}">
                <a16:creationId xmlns:a16="http://schemas.microsoft.com/office/drawing/2014/main" id="{1A4A1171-019B-429C-85CD-122A65AED272}"/>
              </a:ext>
            </a:extLst>
          </p:cNvPr>
          <p:cNvSpPr>
            <a:spLocks noGrp="1"/>
          </p:cNvSpPr>
          <p:nvPr>
            <p:ph type="subTitle" idx="1"/>
          </p:nvPr>
        </p:nvSpPr>
        <p:spPr>
          <a:xfrm>
            <a:off x="434871" y="2206487"/>
            <a:ext cx="11322258" cy="3929271"/>
          </a:xfrm>
        </p:spPr>
        <p:txBody>
          <a:bodyPr>
            <a:normAutofit lnSpcReduction="10000"/>
          </a:bodyPr>
          <a:lstStyle/>
          <a:p>
            <a:pPr marL="342900" indent="-342900">
              <a:buFont typeface="Arial" panose="020B0604020202020204" pitchFamily="34" charset="0"/>
              <a:buChar char="•"/>
            </a:pPr>
            <a:r>
              <a:rPr lang="en-JM" sz="2500" dirty="0">
                <a:solidFill>
                  <a:schemeClr val="bg1"/>
                </a:solidFill>
              </a:rPr>
              <a:t>Clark (</a:t>
            </a:r>
            <a:r>
              <a:rPr lang="en-JM" sz="2500" dirty="0" err="1">
                <a:solidFill>
                  <a:schemeClr val="bg1"/>
                </a:solidFill>
              </a:rPr>
              <a:t>nd</a:t>
            </a:r>
            <a:r>
              <a:rPr lang="en-JM" sz="2500" dirty="0">
                <a:solidFill>
                  <a:schemeClr val="bg1"/>
                </a:solidFill>
              </a:rPr>
              <a:t>) </a:t>
            </a:r>
            <a:r>
              <a:rPr lang="en-JM" sz="2500" dirty="0" err="1">
                <a:solidFill>
                  <a:schemeClr val="bg1"/>
                </a:solidFill>
              </a:rPr>
              <a:t>idenfied</a:t>
            </a:r>
            <a:r>
              <a:rPr lang="en-JM" sz="2500" dirty="0">
                <a:solidFill>
                  <a:schemeClr val="bg1"/>
                </a:solidFill>
              </a:rPr>
              <a:t> six (6) critical steps in creating a customer journey experience map </a:t>
            </a:r>
          </a:p>
          <a:p>
            <a:pPr marL="342900" indent="-342900">
              <a:buFont typeface="Arial" panose="020B0604020202020204" pitchFamily="34" charset="0"/>
              <a:buChar char="•"/>
            </a:pPr>
            <a:r>
              <a:rPr lang="en-JM" sz="2500" dirty="0">
                <a:solidFill>
                  <a:schemeClr val="bg1"/>
                </a:solidFill>
              </a:rPr>
              <a:t>Step 1: Nail down your buyer persona</a:t>
            </a:r>
          </a:p>
          <a:p>
            <a:pPr marL="342900" indent="-342900">
              <a:buFont typeface="Arial" panose="020B0604020202020204" pitchFamily="34" charset="0"/>
              <a:buChar char="•"/>
            </a:pPr>
            <a:r>
              <a:rPr lang="en-US" sz="2500" dirty="0">
                <a:solidFill>
                  <a:schemeClr val="bg1"/>
                </a:solidFill>
              </a:rPr>
              <a:t>S</a:t>
            </a:r>
            <a:r>
              <a:rPr lang="en-JM" sz="2500" dirty="0" err="1">
                <a:solidFill>
                  <a:schemeClr val="bg1"/>
                </a:solidFill>
              </a:rPr>
              <a:t>tep</a:t>
            </a:r>
            <a:r>
              <a:rPr lang="en-JM" sz="2500" dirty="0">
                <a:solidFill>
                  <a:schemeClr val="bg1"/>
                </a:solidFill>
              </a:rPr>
              <a:t> 2: Understand your buyer’s goals</a:t>
            </a:r>
          </a:p>
          <a:p>
            <a:pPr marL="342900" indent="-342900">
              <a:buFont typeface="Arial" panose="020B0604020202020204" pitchFamily="34" charset="0"/>
              <a:buChar char="•"/>
            </a:pPr>
            <a:r>
              <a:rPr lang="en-US" sz="2500" dirty="0">
                <a:solidFill>
                  <a:schemeClr val="bg1"/>
                </a:solidFill>
              </a:rPr>
              <a:t>S</a:t>
            </a:r>
            <a:r>
              <a:rPr lang="en-JM" sz="2500" dirty="0" err="1">
                <a:solidFill>
                  <a:schemeClr val="bg1"/>
                </a:solidFill>
              </a:rPr>
              <a:t>tep</a:t>
            </a:r>
            <a:r>
              <a:rPr lang="en-JM" sz="2500" dirty="0">
                <a:solidFill>
                  <a:schemeClr val="bg1"/>
                </a:solidFill>
              </a:rPr>
              <a:t> 3: Map out buyer touchpoints</a:t>
            </a:r>
          </a:p>
          <a:p>
            <a:pPr marL="342900" indent="-342900">
              <a:buFont typeface="Arial" panose="020B0604020202020204" pitchFamily="34" charset="0"/>
              <a:buChar char="•"/>
            </a:pPr>
            <a:r>
              <a:rPr lang="en-US" sz="2500" dirty="0">
                <a:solidFill>
                  <a:schemeClr val="bg1"/>
                </a:solidFill>
              </a:rPr>
              <a:t>S</a:t>
            </a:r>
            <a:r>
              <a:rPr lang="en-JM" sz="2500" dirty="0" err="1">
                <a:solidFill>
                  <a:schemeClr val="bg1"/>
                </a:solidFill>
              </a:rPr>
              <a:t>tep</a:t>
            </a:r>
            <a:r>
              <a:rPr lang="en-JM" sz="2500" dirty="0">
                <a:solidFill>
                  <a:schemeClr val="bg1"/>
                </a:solidFill>
              </a:rPr>
              <a:t> 4: Identify customer pain points</a:t>
            </a:r>
          </a:p>
          <a:p>
            <a:pPr marL="342900" indent="-342900">
              <a:buFont typeface="Arial" panose="020B0604020202020204" pitchFamily="34" charset="0"/>
              <a:buChar char="•"/>
            </a:pPr>
            <a:r>
              <a:rPr lang="en-US" sz="2500" dirty="0">
                <a:solidFill>
                  <a:schemeClr val="bg1"/>
                </a:solidFill>
              </a:rPr>
              <a:t>S</a:t>
            </a:r>
            <a:r>
              <a:rPr lang="en-JM" sz="2500" dirty="0" err="1">
                <a:solidFill>
                  <a:schemeClr val="bg1"/>
                </a:solidFill>
              </a:rPr>
              <a:t>tep</a:t>
            </a:r>
            <a:r>
              <a:rPr lang="en-JM" sz="2500" dirty="0">
                <a:solidFill>
                  <a:schemeClr val="bg1"/>
                </a:solidFill>
              </a:rPr>
              <a:t> 5: Prioritize and fix roadblocks</a:t>
            </a:r>
          </a:p>
          <a:p>
            <a:pPr marL="342900" indent="-342900">
              <a:buFont typeface="Arial" panose="020B0604020202020204" pitchFamily="34" charset="0"/>
              <a:buChar char="•"/>
            </a:pPr>
            <a:r>
              <a:rPr lang="en-US" sz="2500" dirty="0">
                <a:solidFill>
                  <a:schemeClr val="bg1"/>
                </a:solidFill>
              </a:rPr>
              <a:t>S</a:t>
            </a:r>
            <a:r>
              <a:rPr lang="en-JM" sz="2500" dirty="0" err="1">
                <a:solidFill>
                  <a:schemeClr val="bg1"/>
                </a:solidFill>
              </a:rPr>
              <a:t>tep</a:t>
            </a:r>
            <a:r>
              <a:rPr lang="en-JM" sz="2500" dirty="0">
                <a:solidFill>
                  <a:schemeClr val="bg1"/>
                </a:solidFill>
              </a:rPr>
              <a:t> 6:Update and improve</a:t>
            </a:r>
          </a:p>
        </p:txBody>
      </p:sp>
    </p:spTree>
    <p:extLst>
      <p:ext uri="{BB962C8B-B14F-4D97-AF65-F5344CB8AC3E}">
        <p14:creationId xmlns:p14="http://schemas.microsoft.com/office/powerpoint/2010/main" val="24275997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596E9-0176-4948-A664-70E70D149E4A}"/>
              </a:ext>
            </a:extLst>
          </p:cNvPr>
          <p:cNvSpPr>
            <a:spLocks noGrp="1"/>
          </p:cNvSpPr>
          <p:nvPr>
            <p:ph type="ctrTitle"/>
          </p:nvPr>
        </p:nvSpPr>
        <p:spPr>
          <a:xfrm>
            <a:off x="684212" y="685799"/>
            <a:ext cx="10865058" cy="964097"/>
          </a:xfrm>
        </p:spPr>
        <p:txBody>
          <a:bodyPr/>
          <a:lstStyle/>
          <a:p>
            <a:r>
              <a:rPr lang="en-JM" dirty="0">
                <a:solidFill>
                  <a:schemeClr val="bg1"/>
                </a:solidFill>
              </a:rPr>
              <a:t>Nail down your buyer persona</a:t>
            </a:r>
          </a:p>
        </p:txBody>
      </p:sp>
      <p:sp>
        <p:nvSpPr>
          <p:cNvPr id="3" name="Subtitle 2">
            <a:extLst>
              <a:ext uri="{FF2B5EF4-FFF2-40B4-BE49-F238E27FC236}">
                <a16:creationId xmlns:a16="http://schemas.microsoft.com/office/drawing/2014/main" id="{1A4A1171-019B-429C-85CD-122A65AED272}"/>
              </a:ext>
            </a:extLst>
          </p:cNvPr>
          <p:cNvSpPr>
            <a:spLocks noGrp="1"/>
          </p:cNvSpPr>
          <p:nvPr>
            <p:ph type="subTitle" idx="1"/>
          </p:nvPr>
        </p:nvSpPr>
        <p:spPr>
          <a:xfrm>
            <a:off x="434871" y="3008243"/>
            <a:ext cx="11322258" cy="3591339"/>
          </a:xfrm>
        </p:spPr>
        <p:txBody>
          <a:bodyPr>
            <a:normAutofit lnSpcReduction="10000"/>
          </a:bodyPr>
          <a:lstStyle/>
          <a:p>
            <a:r>
              <a:rPr lang="en-JM" sz="2500" dirty="0">
                <a:solidFill>
                  <a:schemeClr val="bg1"/>
                </a:solidFill>
              </a:rPr>
              <a:t>The first step in creating a journey map is understanding who your customers are. Keep in mind that it isn’t sufficient to have just </a:t>
            </a:r>
            <a:r>
              <a:rPr lang="en-JM" sz="2500" i="1" dirty="0">
                <a:solidFill>
                  <a:schemeClr val="bg1"/>
                </a:solidFill>
              </a:rPr>
              <a:t>one </a:t>
            </a:r>
            <a:r>
              <a:rPr lang="en-JM" sz="2500" dirty="0">
                <a:solidFill>
                  <a:schemeClr val="bg1"/>
                </a:solidFill>
              </a:rPr>
              <a:t>buyer persona. </a:t>
            </a:r>
          </a:p>
          <a:p>
            <a:r>
              <a:rPr lang="en-JM" sz="2500" dirty="0">
                <a:solidFill>
                  <a:schemeClr val="bg1"/>
                </a:solidFill>
              </a:rPr>
              <a:t>People at different buying stages will behave differently and interact with your business differently, so it’s worth distinguishing between someone who has been doing market research for a few months and is ready to make their purchase, and someone who has only recently begun thinking about solving his/her particular need (by trying your product/service).</a:t>
            </a:r>
          </a:p>
          <a:p>
            <a:endParaRPr lang="en-JM" sz="2500" dirty="0">
              <a:solidFill>
                <a:schemeClr val="bg1"/>
              </a:solidFill>
            </a:endParaRPr>
          </a:p>
        </p:txBody>
      </p:sp>
    </p:spTree>
    <p:extLst>
      <p:ext uri="{BB962C8B-B14F-4D97-AF65-F5344CB8AC3E}">
        <p14:creationId xmlns:p14="http://schemas.microsoft.com/office/powerpoint/2010/main" val="13415480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596E9-0176-4948-A664-70E70D149E4A}"/>
              </a:ext>
            </a:extLst>
          </p:cNvPr>
          <p:cNvSpPr>
            <a:spLocks noGrp="1"/>
          </p:cNvSpPr>
          <p:nvPr>
            <p:ph type="ctrTitle"/>
          </p:nvPr>
        </p:nvSpPr>
        <p:spPr>
          <a:xfrm>
            <a:off x="684211" y="685800"/>
            <a:ext cx="10825301" cy="785192"/>
          </a:xfrm>
        </p:spPr>
        <p:txBody>
          <a:bodyPr>
            <a:normAutofit fontScale="90000"/>
          </a:bodyPr>
          <a:lstStyle/>
          <a:p>
            <a:r>
              <a:rPr lang="en-JM" dirty="0">
                <a:solidFill>
                  <a:schemeClr val="bg1"/>
                </a:solidFill>
              </a:rPr>
              <a:t>Understand your buyer’s goals</a:t>
            </a:r>
          </a:p>
        </p:txBody>
      </p:sp>
      <p:sp>
        <p:nvSpPr>
          <p:cNvPr id="3" name="Subtitle 2">
            <a:extLst>
              <a:ext uri="{FF2B5EF4-FFF2-40B4-BE49-F238E27FC236}">
                <a16:creationId xmlns:a16="http://schemas.microsoft.com/office/drawing/2014/main" id="{1A4A1171-019B-429C-85CD-122A65AED272}"/>
              </a:ext>
            </a:extLst>
          </p:cNvPr>
          <p:cNvSpPr>
            <a:spLocks noGrp="1"/>
          </p:cNvSpPr>
          <p:nvPr>
            <p:ph type="subTitle" idx="1"/>
          </p:nvPr>
        </p:nvSpPr>
        <p:spPr>
          <a:xfrm>
            <a:off x="434871" y="2206487"/>
            <a:ext cx="11322258" cy="4452729"/>
          </a:xfrm>
        </p:spPr>
        <p:txBody>
          <a:bodyPr>
            <a:normAutofit/>
          </a:bodyPr>
          <a:lstStyle/>
          <a:p>
            <a:r>
              <a:rPr lang="en-JM" sz="2500" dirty="0">
                <a:solidFill>
                  <a:schemeClr val="bg1"/>
                </a:solidFill>
              </a:rPr>
              <a:t>Some great ways to get valuable customer feedback is through questionnaires and user testing. The important thing is to only reach out to actual customers or prospects. </a:t>
            </a:r>
          </a:p>
          <a:p>
            <a:r>
              <a:rPr lang="en-JM" sz="2500" dirty="0">
                <a:solidFill>
                  <a:schemeClr val="bg1"/>
                </a:solidFill>
              </a:rPr>
              <a:t>You want the feedback of people who are actually interested in purchasing your products and services and who have interacted with your company before or plan to do so.</a:t>
            </a:r>
          </a:p>
        </p:txBody>
      </p:sp>
    </p:spTree>
    <p:extLst>
      <p:ext uri="{BB962C8B-B14F-4D97-AF65-F5344CB8AC3E}">
        <p14:creationId xmlns:p14="http://schemas.microsoft.com/office/powerpoint/2010/main" val="2780269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596E9-0176-4948-A664-70E70D149E4A}"/>
              </a:ext>
            </a:extLst>
          </p:cNvPr>
          <p:cNvSpPr>
            <a:spLocks noGrp="1"/>
          </p:cNvSpPr>
          <p:nvPr>
            <p:ph type="ctrTitle"/>
          </p:nvPr>
        </p:nvSpPr>
        <p:spPr>
          <a:xfrm>
            <a:off x="684212" y="685799"/>
            <a:ext cx="10109684" cy="983975"/>
          </a:xfrm>
        </p:spPr>
        <p:txBody>
          <a:bodyPr/>
          <a:lstStyle/>
          <a:p>
            <a:r>
              <a:rPr lang="en-JM" dirty="0"/>
              <a:t>Questions to ask</a:t>
            </a:r>
          </a:p>
        </p:txBody>
      </p:sp>
      <p:sp>
        <p:nvSpPr>
          <p:cNvPr id="3" name="Subtitle 2">
            <a:extLst>
              <a:ext uri="{FF2B5EF4-FFF2-40B4-BE49-F238E27FC236}">
                <a16:creationId xmlns:a16="http://schemas.microsoft.com/office/drawing/2014/main" id="{1A4A1171-019B-429C-85CD-122A65AED272}"/>
              </a:ext>
            </a:extLst>
          </p:cNvPr>
          <p:cNvSpPr>
            <a:spLocks noGrp="1"/>
          </p:cNvSpPr>
          <p:nvPr>
            <p:ph type="subTitle" idx="1"/>
          </p:nvPr>
        </p:nvSpPr>
        <p:spPr>
          <a:xfrm>
            <a:off x="434871" y="1808922"/>
            <a:ext cx="11322258" cy="4870174"/>
          </a:xfrm>
        </p:spPr>
        <p:txBody>
          <a:bodyPr>
            <a:normAutofit lnSpcReduction="10000"/>
          </a:bodyPr>
          <a:lstStyle/>
          <a:p>
            <a:pPr marL="342900" indent="-342900" fontAlgn="base">
              <a:buFont typeface="Arial" panose="020B0604020202020204" pitchFamily="34" charset="0"/>
              <a:buChar char="•"/>
            </a:pPr>
            <a:r>
              <a:rPr lang="en-JM" dirty="0">
                <a:solidFill>
                  <a:schemeClr val="bg1"/>
                </a:solidFill>
              </a:rPr>
              <a:t>How did you hear about our company?</a:t>
            </a:r>
          </a:p>
          <a:p>
            <a:pPr marL="342900" indent="-342900" fontAlgn="base">
              <a:buFont typeface="Arial" panose="020B0604020202020204" pitchFamily="34" charset="0"/>
              <a:buChar char="•"/>
            </a:pPr>
            <a:r>
              <a:rPr lang="en-JM" dirty="0">
                <a:solidFill>
                  <a:schemeClr val="bg1"/>
                </a:solidFill>
              </a:rPr>
              <a:t>What first attracted you to our website?</a:t>
            </a:r>
          </a:p>
          <a:p>
            <a:pPr marL="342900" indent="-342900" fontAlgn="base">
              <a:buFont typeface="Arial" panose="020B0604020202020204" pitchFamily="34" charset="0"/>
              <a:buChar char="•"/>
            </a:pPr>
            <a:r>
              <a:rPr lang="en-JM" dirty="0">
                <a:solidFill>
                  <a:schemeClr val="bg1"/>
                </a:solidFill>
              </a:rPr>
              <a:t>What are the goals you want to achieve with our company? In other words, what problems are you trying to solve?</a:t>
            </a:r>
          </a:p>
          <a:p>
            <a:pPr marL="342900" indent="-342900" fontAlgn="base">
              <a:buFont typeface="Arial" panose="020B0604020202020204" pitchFamily="34" charset="0"/>
              <a:buChar char="•"/>
            </a:pPr>
            <a:r>
              <a:rPr lang="en-JM" dirty="0">
                <a:solidFill>
                  <a:schemeClr val="bg1"/>
                </a:solidFill>
              </a:rPr>
              <a:t>How long have you / do you typically spend on our website?</a:t>
            </a:r>
          </a:p>
          <a:p>
            <a:pPr marL="342900" indent="-342900" fontAlgn="base">
              <a:buFont typeface="Arial" panose="020B0604020202020204" pitchFamily="34" charset="0"/>
              <a:buChar char="•"/>
            </a:pPr>
            <a:r>
              <a:rPr lang="en-JM" dirty="0">
                <a:solidFill>
                  <a:schemeClr val="bg1"/>
                </a:solidFill>
              </a:rPr>
              <a:t>Have you ever made a purchase with us? If so, what was your deciding factor?</a:t>
            </a:r>
          </a:p>
          <a:p>
            <a:pPr marL="342900" indent="-342900" fontAlgn="base">
              <a:buFont typeface="Arial" panose="020B0604020202020204" pitchFamily="34" charset="0"/>
              <a:buChar char="•"/>
            </a:pPr>
            <a:r>
              <a:rPr lang="en-JM" dirty="0">
                <a:solidFill>
                  <a:schemeClr val="bg1"/>
                </a:solidFill>
              </a:rPr>
              <a:t>Have you ever interacted with our website with the intent of making a purchase but decided not to? If so, what led you to this decision?</a:t>
            </a:r>
          </a:p>
          <a:p>
            <a:pPr marL="342900" indent="-342900" fontAlgn="base">
              <a:buFont typeface="Arial" panose="020B0604020202020204" pitchFamily="34" charset="0"/>
              <a:buChar char="•"/>
            </a:pPr>
            <a:r>
              <a:rPr lang="en-JM" dirty="0">
                <a:solidFill>
                  <a:schemeClr val="bg1"/>
                </a:solidFill>
              </a:rPr>
              <a:t>On a scale of 1 to 10, how easy is it for you to navigate our website?</a:t>
            </a:r>
          </a:p>
          <a:p>
            <a:pPr marL="342900" indent="-342900" fontAlgn="base">
              <a:buFont typeface="Arial" panose="020B0604020202020204" pitchFamily="34" charset="0"/>
              <a:buChar char="•"/>
            </a:pPr>
            <a:r>
              <a:rPr lang="en-JM" dirty="0">
                <a:solidFill>
                  <a:schemeClr val="bg1"/>
                </a:solidFill>
              </a:rPr>
              <a:t>Did you ever require customer support? If so, how helpful was it, on a scale of 1 to 10?</a:t>
            </a:r>
          </a:p>
          <a:p>
            <a:pPr marL="342900" indent="-342900" fontAlgn="base">
              <a:buFont typeface="Arial" panose="020B0604020202020204" pitchFamily="34" charset="0"/>
              <a:buChar char="•"/>
            </a:pPr>
            <a:r>
              <a:rPr lang="en-JM" dirty="0">
                <a:solidFill>
                  <a:schemeClr val="bg1"/>
                </a:solidFill>
              </a:rPr>
              <a:t>Is there any way that we can further support you to make your process easier?</a:t>
            </a:r>
          </a:p>
        </p:txBody>
      </p:sp>
    </p:spTree>
    <p:extLst>
      <p:ext uri="{BB962C8B-B14F-4D97-AF65-F5344CB8AC3E}">
        <p14:creationId xmlns:p14="http://schemas.microsoft.com/office/powerpoint/2010/main" val="22197310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596E9-0176-4948-A664-70E70D149E4A}"/>
              </a:ext>
            </a:extLst>
          </p:cNvPr>
          <p:cNvSpPr>
            <a:spLocks noGrp="1"/>
          </p:cNvSpPr>
          <p:nvPr>
            <p:ph type="ctrTitle"/>
          </p:nvPr>
        </p:nvSpPr>
        <p:spPr>
          <a:xfrm>
            <a:off x="684212" y="685799"/>
            <a:ext cx="10109684" cy="1162879"/>
          </a:xfrm>
        </p:spPr>
        <p:txBody>
          <a:bodyPr/>
          <a:lstStyle/>
          <a:p>
            <a:r>
              <a:rPr lang="en-JM" dirty="0">
                <a:solidFill>
                  <a:schemeClr val="bg1"/>
                </a:solidFill>
              </a:rPr>
              <a:t>Map out buyer touchpoints</a:t>
            </a:r>
          </a:p>
        </p:txBody>
      </p:sp>
      <p:sp>
        <p:nvSpPr>
          <p:cNvPr id="3" name="Subtitle 2">
            <a:extLst>
              <a:ext uri="{FF2B5EF4-FFF2-40B4-BE49-F238E27FC236}">
                <a16:creationId xmlns:a16="http://schemas.microsoft.com/office/drawing/2014/main" id="{1A4A1171-019B-429C-85CD-122A65AED272}"/>
              </a:ext>
            </a:extLst>
          </p:cNvPr>
          <p:cNvSpPr>
            <a:spLocks noGrp="1"/>
          </p:cNvSpPr>
          <p:nvPr>
            <p:ph type="subTitle" idx="1"/>
          </p:nvPr>
        </p:nvSpPr>
        <p:spPr>
          <a:xfrm>
            <a:off x="434871" y="2146852"/>
            <a:ext cx="11322258" cy="4532244"/>
          </a:xfrm>
        </p:spPr>
        <p:txBody>
          <a:bodyPr>
            <a:normAutofit/>
          </a:bodyPr>
          <a:lstStyle/>
          <a:p>
            <a:r>
              <a:rPr lang="en-JM" sz="2500" dirty="0">
                <a:solidFill>
                  <a:schemeClr val="bg1"/>
                </a:solidFill>
              </a:rPr>
              <a:t>A “touchpoint” refers to any time a customer comes into contact with your brand – before, during, or after they purchase something from you. This also includes moments that happen offline/online, through marketing, in person, or over the phone.</a:t>
            </a:r>
          </a:p>
          <a:p>
            <a:r>
              <a:rPr lang="en-JM" sz="2500" dirty="0">
                <a:solidFill>
                  <a:schemeClr val="bg1"/>
                </a:solidFill>
              </a:rPr>
              <a:t>Some touchpoints may have more impact than others. For example, a bad check-in experience at a hotel can taint the entire stay.</a:t>
            </a:r>
          </a:p>
          <a:p>
            <a:r>
              <a:rPr lang="en-JM" sz="2500" dirty="0">
                <a:solidFill>
                  <a:schemeClr val="bg1"/>
                </a:solidFill>
              </a:rPr>
              <a:t>You’ll want to take all potential touchpoints that occur between your customers and your organization into account. That way, you won’t miss out on any opportunities to listen to your customers and make improvements that will keep them happy.</a:t>
            </a:r>
          </a:p>
          <a:p>
            <a:endParaRPr lang="en-JM" sz="2500" dirty="0">
              <a:solidFill>
                <a:schemeClr val="bg1"/>
              </a:solidFill>
            </a:endParaRPr>
          </a:p>
        </p:txBody>
      </p:sp>
    </p:spTree>
    <p:extLst>
      <p:ext uri="{BB962C8B-B14F-4D97-AF65-F5344CB8AC3E}">
        <p14:creationId xmlns:p14="http://schemas.microsoft.com/office/powerpoint/2010/main" val="30172590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596E9-0176-4948-A664-70E70D149E4A}"/>
              </a:ext>
            </a:extLst>
          </p:cNvPr>
          <p:cNvSpPr>
            <a:spLocks noGrp="1"/>
          </p:cNvSpPr>
          <p:nvPr>
            <p:ph type="ctrTitle"/>
          </p:nvPr>
        </p:nvSpPr>
        <p:spPr>
          <a:xfrm>
            <a:off x="684212" y="685799"/>
            <a:ext cx="10109684" cy="1600201"/>
          </a:xfrm>
        </p:spPr>
        <p:txBody>
          <a:bodyPr/>
          <a:lstStyle/>
          <a:p>
            <a:r>
              <a:rPr lang="en-JM" dirty="0"/>
              <a:t>Questions to ask</a:t>
            </a:r>
          </a:p>
        </p:txBody>
      </p:sp>
      <p:sp>
        <p:nvSpPr>
          <p:cNvPr id="3" name="Subtitle 2">
            <a:extLst>
              <a:ext uri="{FF2B5EF4-FFF2-40B4-BE49-F238E27FC236}">
                <a16:creationId xmlns:a16="http://schemas.microsoft.com/office/drawing/2014/main" id="{1A4A1171-019B-429C-85CD-122A65AED272}"/>
              </a:ext>
            </a:extLst>
          </p:cNvPr>
          <p:cNvSpPr>
            <a:spLocks noGrp="1"/>
          </p:cNvSpPr>
          <p:nvPr>
            <p:ph type="subTitle" idx="1"/>
          </p:nvPr>
        </p:nvSpPr>
        <p:spPr>
          <a:xfrm>
            <a:off x="434871" y="3008244"/>
            <a:ext cx="11322258" cy="3127514"/>
          </a:xfrm>
        </p:spPr>
        <p:txBody>
          <a:bodyPr>
            <a:normAutofit/>
          </a:bodyPr>
          <a:lstStyle/>
          <a:p>
            <a:r>
              <a:rPr lang="en-JM" sz="2500" dirty="0">
                <a:solidFill>
                  <a:schemeClr val="bg1"/>
                </a:solidFill>
              </a:rPr>
              <a:t>“Where do I go (and how do I get there) when…”</a:t>
            </a:r>
          </a:p>
          <a:p>
            <a:pPr marL="342900" indent="-342900">
              <a:buFont typeface="Arial" panose="020B0604020202020204" pitchFamily="34" charset="0"/>
              <a:buChar char="•"/>
            </a:pPr>
            <a:r>
              <a:rPr lang="en-JM" sz="2500" dirty="0">
                <a:solidFill>
                  <a:schemeClr val="bg1"/>
                </a:solidFill>
              </a:rPr>
              <a:t>…I have a [problem that your product/company solves]?</a:t>
            </a:r>
          </a:p>
          <a:p>
            <a:pPr marL="342900" indent="-342900">
              <a:buFont typeface="Arial" panose="020B0604020202020204" pitchFamily="34" charset="0"/>
              <a:buChar char="•"/>
            </a:pPr>
            <a:r>
              <a:rPr lang="en-JM" sz="2500" dirty="0">
                <a:solidFill>
                  <a:schemeClr val="bg1"/>
                </a:solidFill>
              </a:rPr>
              <a:t>…I discover the product or business that solves my problem?</a:t>
            </a:r>
          </a:p>
          <a:p>
            <a:pPr marL="342900" indent="-342900">
              <a:buFont typeface="Arial" panose="020B0604020202020204" pitchFamily="34" charset="0"/>
              <a:buChar char="•"/>
            </a:pPr>
            <a:r>
              <a:rPr lang="en-JM" sz="2500" dirty="0">
                <a:solidFill>
                  <a:schemeClr val="bg1"/>
                </a:solidFill>
              </a:rPr>
              <a:t>…I make my purchase decision?</a:t>
            </a:r>
          </a:p>
          <a:p>
            <a:pPr marL="342900" indent="-342900">
              <a:buFont typeface="Arial" panose="020B0604020202020204" pitchFamily="34" charset="0"/>
              <a:buChar char="•"/>
            </a:pPr>
            <a:r>
              <a:rPr lang="en-JM" sz="2500" dirty="0">
                <a:solidFill>
                  <a:schemeClr val="bg1"/>
                </a:solidFill>
              </a:rPr>
              <a:t>…I encounter the business again after the purchase?</a:t>
            </a:r>
          </a:p>
        </p:txBody>
      </p:sp>
    </p:spTree>
    <p:extLst>
      <p:ext uri="{BB962C8B-B14F-4D97-AF65-F5344CB8AC3E}">
        <p14:creationId xmlns:p14="http://schemas.microsoft.com/office/powerpoint/2010/main" val="18128741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nline Media 4" title="The customer journey—How to bring excellence to every touchpoint">
            <a:hlinkClick r:id="" action="ppaction://media"/>
            <a:extLst>
              <a:ext uri="{FF2B5EF4-FFF2-40B4-BE49-F238E27FC236}">
                <a16:creationId xmlns:a16="http://schemas.microsoft.com/office/drawing/2014/main" id="{D7848CED-CEC6-4F3E-80C9-96597A988ABC}"/>
              </a:ext>
            </a:extLst>
          </p:cNvPr>
          <p:cNvPicPr>
            <a:picLocks noGrp="1" noRot="1" noChangeAspect="1"/>
          </p:cNvPicPr>
          <p:nvPr>
            <p:ph idx="1"/>
            <a:videoFile r:link="rId1"/>
          </p:nvPr>
        </p:nvPicPr>
        <p:blipFill>
          <a:blip r:embed="rId3"/>
          <a:stretch>
            <a:fillRect/>
          </a:stretch>
        </p:blipFill>
        <p:spPr>
          <a:xfrm>
            <a:off x="1238922" y="696893"/>
            <a:ext cx="9714156" cy="5464213"/>
          </a:xfrm>
          <a:prstGeom prst="rect">
            <a:avLst/>
          </a:prstGeom>
        </p:spPr>
      </p:pic>
    </p:spTree>
    <p:extLst>
      <p:ext uri="{BB962C8B-B14F-4D97-AF65-F5344CB8AC3E}">
        <p14:creationId xmlns:p14="http://schemas.microsoft.com/office/powerpoint/2010/main" val="2353848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596E9-0176-4948-A664-70E70D149E4A}"/>
              </a:ext>
            </a:extLst>
          </p:cNvPr>
          <p:cNvSpPr>
            <a:spLocks noGrp="1"/>
          </p:cNvSpPr>
          <p:nvPr>
            <p:ph type="ctrTitle"/>
          </p:nvPr>
        </p:nvSpPr>
        <p:spPr>
          <a:xfrm>
            <a:off x="684212" y="685800"/>
            <a:ext cx="10109684" cy="904462"/>
          </a:xfrm>
        </p:spPr>
        <p:txBody>
          <a:bodyPr/>
          <a:lstStyle/>
          <a:p>
            <a:r>
              <a:rPr lang="en-JM" dirty="0">
                <a:solidFill>
                  <a:schemeClr val="bg1"/>
                </a:solidFill>
              </a:rPr>
              <a:t>Identify customer pain points</a:t>
            </a:r>
          </a:p>
        </p:txBody>
      </p:sp>
      <p:sp>
        <p:nvSpPr>
          <p:cNvPr id="3" name="Subtitle 2">
            <a:extLst>
              <a:ext uri="{FF2B5EF4-FFF2-40B4-BE49-F238E27FC236}">
                <a16:creationId xmlns:a16="http://schemas.microsoft.com/office/drawing/2014/main" id="{1A4A1171-019B-429C-85CD-122A65AED272}"/>
              </a:ext>
            </a:extLst>
          </p:cNvPr>
          <p:cNvSpPr>
            <a:spLocks noGrp="1"/>
          </p:cNvSpPr>
          <p:nvPr>
            <p:ph type="subTitle" idx="1"/>
          </p:nvPr>
        </p:nvSpPr>
        <p:spPr>
          <a:xfrm>
            <a:off x="434871" y="2226365"/>
            <a:ext cx="11322258" cy="4373217"/>
          </a:xfrm>
        </p:spPr>
        <p:txBody>
          <a:bodyPr>
            <a:normAutofit/>
          </a:bodyPr>
          <a:lstStyle/>
          <a:p>
            <a:r>
              <a:rPr lang="en-JM" sz="2500" dirty="0">
                <a:solidFill>
                  <a:schemeClr val="bg1"/>
                </a:solidFill>
              </a:rPr>
              <a:t>At this point, it’s time to bring together all your data (both quantitative and qualitative) and look at the big picture to identify potential roadblocks or pain points in the customer journey. You may also want to note down areas where you’re currently doing things right, and figure out ways to improve.</a:t>
            </a:r>
          </a:p>
          <a:p>
            <a:r>
              <a:rPr lang="en-JM" sz="2500" dirty="0">
                <a:solidFill>
                  <a:schemeClr val="bg1"/>
                </a:solidFill>
              </a:rPr>
              <a:t>Get to know what road blocks are stopping your customer from making their desired action. One common obstacle is cost. For example, one of your customers could love your product but abandon their cart on discovering unexpectedly high shipping rates.</a:t>
            </a:r>
          </a:p>
          <a:p>
            <a:endParaRPr lang="en-JM" sz="2500" dirty="0">
              <a:solidFill>
                <a:schemeClr val="bg1"/>
              </a:solidFill>
            </a:endParaRPr>
          </a:p>
        </p:txBody>
      </p:sp>
    </p:spTree>
    <p:extLst>
      <p:ext uri="{BB962C8B-B14F-4D97-AF65-F5344CB8AC3E}">
        <p14:creationId xmlns:p14="http://schemas.microsoft.com/office/powerpoint/2010/main" val="24234887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596E9-0176-4948-A664-70E70D149E4A}"/>
              </a:ext>
            </a:extLst>
          </p:cNvPr>
          <p:cNvSpPr>
            <a:spLocks noGrp="1"/>
          </p:cNvSpPr>
          <p:nvPr>
            <p:ph type="title"/>
          </p:nvPr>
        </p:nvSpPr>
        <p:spPr>
          <a:xfrm>
            <a:off x="684212" y="372532"/>
            <a:ext cx="11342135" cy="1078581"/>
          </a:xfrm>
        </p:spPr>
        <p:txBody>
          <a:bodyPr/>
          <a:lstStyle/>
          <a:p>
            <a:r>
              <a:rPr lang="en-JM" dirty="0"/>
              <a:t>Negative &amp; positive customer experience</a:t>
            </a:r>
          </a:p>
        </p:txBody>
      </p:sp>
      <p:pic>
        <p:nvPicPr>
          <p:cNvPr id="5" name="Content Placeholder 4">
            <a:extLst>
              <a:ext uri="{FF2B5EF4-FFF2-40B4-BE49-F238E27FC236}">
                <a16:creationId xmlns:a16="http://schemas.microsoft.com/office/drawing/2014/main" id="{E3774FF5-2AD8-4A0C-B2FC-68D225A29BB7}"/>
              </a:ext>
            </a:extLst>
          </p:cNvPr>
          <p:cNvPicPr>
            <a:picLocks noGrp="1" noChangeAspect="1"/>
          </p:cNvPicPr>
          <p:nvPr>
            <p:ph idx="1"/>
          </p:nvPr>
        </p:nvPicPr>
        <p:blipFill>
          <a:blip r:embed="rId2"/>
          <a:stretch>
            <a:fillRect/>
          </a:stretch>
        </p:blipFill>
        <p:spPr>
          <a:xfrm>
            <a:off x="80399" y="1852287"/>
            <a:ext cx="11945947" cy="4806930"/>
          </a:xfrm>
        </p:spPr>
      </p:pic>
    </p:spTree>
    <p:extLst>
      <p:ext uri="{BB962C8B-B14F-4D97-AF65-F5344CB8AC3E}">
        <p14:creationId xmlns:p14="http://schemas.microsoft.com/office/powerpoint/2010/main" val="1583744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FEB90296-CFE0-401D-9CA3-32966EC4F0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08C9B4EE-7611-4ED9-B356-7BDD377C39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4A4F266A-F2F7-47CD-8BBC-E3777E982F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20D69C80-8919-4A32-B897-F2A21F9405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F427B072-CC5B-481B-9719-8CD4C54444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p:nvSpPr>
          <p:cNvPr id="19" name="Rectangle 18">
            <a:extLst>
              <a:ext uri="{FF2B5EF4-FFF2-40B4-BE49-F238E27FC236}">
                <a16:creationId xmlns:a16="http://schemas.microsoft.com/office/drawing/2014/main" id="{285FDA20-1F2D-4C6B-BEA2-541F2A2DB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Snip Diagonal Corner Rectangle 6">
            <a:extLst>
              <a:ext uri="{FF2B5EF4-FFF2-40B4-BE49-F238E27FC236}">
                <a16:creationId xmlns:a16="http://schemas.microsoft.com/office/drawing/2014/main" id="{D7A1FF82-7172-4BD7-A331-B18CA494D3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1075" cy="6857998"/>
          </a:xfrm>
          <a:prstGeom prst="snip2DiagRect">
            <a:avLst>
              <a:gd name="adj1" fmla="val 0"/>
              <a:gd name="adj2" fmla="val 42414"/>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4" name="Title 3">
            <a:extLst>
              <a:ext uri="{FF2B5EF4-FFF2-40B4-BE49-F238E27FC236}">
                <a16:creationId xmlns:a16="http://schemas.microsoft.com/office/drawing/2014/main" id="{6A115892-8E17-468A-B150-798F3CE164E6}"/>
              </a:ext>
            </a:extLst>
          </p:cNvPr>
          <p:cNvSpPr>
            <a:spLocks noGrp="1"/>
          </p:cNvSpPr>
          <p:nvPr>
            <p:ph type="title"/>
          </p:nvPr>
        </p:nvSpPr>
        <p:spPr>
          <a:xfrm>
            <a:off x="1005840" y="2186302"/>
            <a:ext cx="8737600" cy="2716107"/>
          </a:xfrm>
        </p:spPr>
        <p:txBody>
          <a:bodyPr vert="horz" lIns="91440" tIns="45720" rIns="91440" bIns="45720" rtlCol="0" anchor="b">
            <a:normAutofit fontScale="90000"/>
          </a:bodyPr>
          <a:lstStyle/>
          <a:p>
            <a:pPr>
              <a:lnSpc>
                <a:spcPct val="90000"/>
              </a:lnSpc>
            </a:pPr>
            <a:r>
              <a:rPr lang="en-US" sz="3400" dirty="0">
                <a:solidFill>
                  <a:schemeClr val="tx2"/>
                </a:solidFill>
              </a:rPr>
              <a:t>LEARNING OUTCOME 2</a:t>
            </a:r>
            <a:br>
              <a:rPr lang="en-US" sz="3400" dirty="0">
                <a:solidFill>
                  <a:schemeClr val="tx2"/>
                </a:solidFill>
              </a:rPr>
            </a:br>
            <a:br>
              <a:rPr lang="en-US" sz="3400" dirty="0">
                <a:solidFill>
                  <a:schemeClr val="tx2"/>
                </a:solidFill>
              </a:rPr>
            </a:br>
            <a:r>
              <a:rPr lang="en-JM" sz="3400" dirty="0">
                <a:solidFill>
                  <a:schemeClr val="tx2"/>
                </a:solidFill>
              </a:rPr>
              <a:t>Explore the customer experience map to create business opportunities and</a:t>
            </a:r>
            <a:br>
              <a:rPr lang="en-JM" sz="3400" dirty="0">
                <a:solidFill>
                  <a:schemeClr val="tx2"/>
                </a:solidFill>
              </a:rPr>
            </a:br>
            <a:r>
              <a:rPr lang="en-JM" sz="3400" dirty="0">
                <a:solidFill>
                  <a:schemeClr val="tx2"/>
                </a:solidFill>
              </a:rPr>
              <a:t>optimise customer touch points</a:t>
            </a:r>
            <a:endParaRPr lang="en-US" sz="3400" dirty="0">
              <a:solidFill>
                <a:schemeClr val="tx2"/>
              </a:solidFill>
            </a:endParaRPr>
          </a:p>
        </p:txBody>
      </p:sp>
    </p:spTree>
    <p:extLst>
      <p:ext uri="{BB962C8B-B14F-4D97-AF65-F5344CB8AC3E}">
        <p14:creationId xmlns:p14="http://schemas.microsoft.com/office/powerpoint/2010/main" val="11732952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596E9-0176-4948-A664-70E70D149E4A}"/>
              </a:ext>
            </a:extLst>
          </p:cNvPr>
          <p:cNvSpPr>
            <a:spLocks noGrp="1"/>
          </p:cNvSpPr>
          <p:nvPr>
            <p:ph type="ctrTitle"/>
          </p:nvPr>
        </p:nvSpPr>
        <p:spPr>
          <a:xfrm>
            <a:off x="684211" y="685799"/>
            <a:ext cx="10706031" cy="1262271"/>
          </a:xfrm>
        </p:spPr>
        <p:txBody>
          <a:bodyPr/>
          <a:lstStyle/>
          <a:p>
            <a:r>
              <a:rPr lang="en-JM" dirty="0">
                <a:solidFill>
                  <a:schemeClr val="bg1"/>
                </a:solidFill>
              </a:rPr>
              <a:t>Prioritize and fix roadblocks</a:t>
            </a:r>
          </a:p>
        </p:txBody>
      </p:sp>
      <p:sp>
        <p:nvSpPr>
          <p:cNvPr id="3" name="Subtitle 2">
            <a:extLst>
              <a:ext uri="{FF2B5EF4-FFF2-40B4-BE49-F238E27FC236}">
                <a16:creationId xmlns:a16="http://schemas.microsoft.com/office/drawing/2014/main" id="{1A4A1171-019B-429C-85CD-122A65AED272}"/>
              </a:ext>
            </a:extLst>
          </p:cNvPr>
          <p:cNvSpPr>
            <a:spLocks noGrp="1"/>
          </p:cNvSpPr>
          <p:nvPr>
            <p:ph type="subTitle" idx="1"/>
          </p:nvPr>
        </p:nvSpPr>
        <p:spPr>
          <a:xfrm>
            <a:off x="434871" y="2365513"/>
            <a:ext cx="11322258" cy="4094922"/>
          </a:xfrm>
        </p:spPr>
        <p:txBody>
          <a:bodyPr>
            <a:normAutofit/>
          </a:bodyPr>
          <a:lstStyle/>
          <a:p>
            <a:r>
              <a:rPr lang="en-JM" sz="2500" dirty="0">
                <a:solidFill>
                  <a:schemeClr val="bg1"/>
                </a:solidFill>
              </a:rPr>
              <a:t>If you look at it from a micro perspective, here are some questions you can ask yourself: What needs to be corrected or built? Is there a need to break everything down and start from scratch? Or are a few simple changes all that’s necessary for a big impact?</a:t>
            </a:r>
          </a:p>
          <a:p>
            <a:endParaRPr lang="en-JM" sz="2500" dirty="0">
              <a:solidFill>
                <a:schemeClr val="bg1"/>
              </a:solidFill>
            </a:endParaRPr>
          </a:p>
          <a:p>
            <a:r>
              <a:rPr lang="en-JM" sz="2500" dirty="0">
                <a:solidFill>
                  <a:schemeClr val="bg1"/>
                </a:solidFill>
              </a:rPr>
              <a:t>For instance, if customers frequently complain about how complicated your sign up process is, it’s probably time to revamp it and make things easier.</a:t>
            </a:r>
          </a:p>
        </p:txBody>
      </p:sp>
    </p:spTree>
    <p:extLst>
      <p:ext uri="{BB962C8B-B14F-4D97-AF65-F5344CB8AC3E}">
        <p14:creationId xmlns:p14="http://schemas.microsoft.com/office/powerpoint/2010/main" val="10654809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596E9-0176-4948-A664-70E70D149E4A}"/>
              </a:ext>
            </a:extLst>
          </p:cNvPr>
          <p:cNvSpPr>
            <a:spLocks noGrp="1"/>
          </p:cNvSpPr>
          <p:nvPr>
            <p:ph type="ctrTitle"/>
          </p:nvPr>
        </p:nvSpPr>
        <p:spPr>
          <a:xfrm>
            <a:off x="684211" y="685799"/>
            <a:ext cx="10706031" cy="1262271"/>
          </a:xfrm>
        </p:spPr>
        <p:txBody>
          <a:bodyPr/>
          <a:lstStyle/>
          <a:p>
            <a:r>
              <a:rPr lang="en-JM" dirty="0">
                <a:solidFill>
                  <a:schemeClr val="bg1"/>
                </a:solidFill>
              </a:rPr>
              <a:t>Prioritize and fix roadblocks</a:t>
            </a:r>
          </a:p>
        </p:txBody>
      </p:sp>
      <p:sp>
        <p:nvSpPr>
          <p:cNvPr id="3" name="Subtitle 2">
            <a:extLst>
              <a:ext uri="{FF2B5EF4-FFF2-40B4-BE49-F238E27FC236}">
                <a16:creationId xmlns:a16="http://schemas.microsoft.com/office/drawing/2014/main" id="{1A4A1171-019B-429C-85CD-122A65AED272}"/>
              </a:ext>
            </a:extLst>
          </p:cNvPr>
          <p:cNvSpPr>
            <a:spLocks noGrp="1"/>
          </p:cNvSpPr>
          <p:nvPr>
            <p:ph type="subTitle" idx="1"/>
          </p:nvPr>
        </p:nvSpPr>
        <p:spPr>
          <a:xfrm>
            <a:off x="434871" y="2365513"/>
            <a:ext cx="11322258" cy="4094922"/>
          </a:xfrm>
        </p:spPr>
        <p:txBody>
          <a:bodyPr>
            <a:normAutofit/>
          </a:bodyPr>
          <a:lstStyle/>
          <a:p>
            <a:r>
              <a:rPr lang="en-JM" sz="2500" dirty="0">
                <a:solidFill>
                  <a:schemeClr val="bg1"/>
                </a:solidFill>
              </a:rPr>
              <a:t>After you’ve identified these roadblocks, take a step back and look at the big picture from a macro perspective. Recognize that the end goal is not to optimize each step or touchpoint just for the sake of optimizing it, but so that you can push your customers down the funnel, and bring them one step closer to converting.</a:t>
            </a:r>
          </a:p>
          <a:p>
            <a:r>
              <a:rPr lang="en-JM" sz="2500" dirty="0">
                <a:solidFill>
                  <a:schemeClr val="bg1"/>
                </a:solidFill>
              </a:rPr>
              <a:t>Highlighting these potential obstacles in your customer journey can help you to mitigate them. For example, you could provide an FAQ page which answers common questions about shipping costs.</a:t>
            </a:r>
            <a:r>
              <a:rPr lang="en-JM" dirty="0"/>
              <a:t> </a:t>
            </a:r>
            <a:endParaRPr lang="en-JM" sz="2500" dirty="0">
              <a:solidFill>
                <a:schemeClr val="bg1"/>
              </a:solidFill>
            </a:endParaRPr>
          </a:p>
        </p:txBody>
      </p:sp>
    </p:spTree>
    <p:extLst>
      <p:ext uri="{BB962C8B-B14F-4D97-AF65-F5344CB8AC3E}">
        <p14:creationId xmlns:p14="http://schemas.microsoft.com/office/powerpoint/2010/main" val="3269091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596E9-0176-4948-A664-70E70D149E4A}"/>
              </a:ext>
            </a:extLst>
          </p:cNvPr>
          <p:cNvSpPr>
            <a:spLocks noGrp="1"/>
          </p:cNvSpPr>
          <p:nvPr>
            <p:ph type="ctrTitle"/>
          </p:nvPr>
        </p:nvSpPr>
        <p:spPr>
          <a:xfrm>
            <a:off x="684212" y="685800"/>
            <a:ext cx="10109684" cy="1083366"/>
          </a:xfrm>
        </p:spPr>
        <p:txBody>
          <a:bodyPr/>
          <a:lstStyle/>
          <a:p>
            <a:r>
              <a:rPr lang="en-JM" dirty="0"/>
              <a:t>Update and improve</a:t>
            </a:r>
          </a:p>
        </p:txBody>
      </p:sp>
      <p:sp>
        <p:nvSpPr>
          <p:cNvPr id="3" name="Subtitle 2">
            <a:extLst>
              <a:ext uri="{FF2B5EF4-FFF2-40B4-BE49-F238E27FC236}">
                <a16:creationId xmlns:a16="http://schemas.microsoft.com/office/drawing/2014/main" id="{1A4A1171-019B-429C-85CD-122A65AED272}"/>
              </a:ext>
            </a:extLst>
          </p:cNvPr>
          <p:cNvSpPr>
            <a:spLocks noGrp="1"/>
          </p:cNvSpPr>
          <p:nvPr>
            <p:ph type="subTitle" idx="1"/>
          </p:nvPr>
        </p:nvSpPr>
        <p:spPr>
          <a:xfrm>
            <a:off x="434871" y="2325757"/>
            <a:ext cx="11322258" cy="4353339"/>
          </a:xfrm>
        </p:spPr>
        <p:txBody>
          <a:bodyPr>
            <a:normAutofit/>
          </a:bodyPr>
          <a:lstStyle/>
          <a:p>
            <a:r>
              <a:rPr lang="en-JM" sz="2500" dirty="0">
                <a:solidFill>
                  <a:schemeClr val="bg1"/>
                </a:solidFill>
              </a:rPr>
              <a:t>Your customer journey map shouldn’t be left to gather dust on the shelf once it’s completed. Because your customers are constantly changing and evolving, your customer journey map should be doing the same as well. Consider it a living document that will continue to grow and develop.</a:t>
            </a:r>
          </a:p>
          <a:p>
            <a:r>
              <a:rPr lang="en-JM" sz="2500" dirty="0">
                <a:solidFill>
                  <a:schemeClr val="bg1"/>
                </a:solidFill>
              </a:rPr>
              <a:t>If possible, test, update and improve your customer journey map every 6 months or so. In addition, customer journey maps should also be tweaked accordingly whenever you introduce significant changes to your product/service.</a:t>
            </a:r>
          </a:p>
        </p:txBody>
      </p:sp>
    </p:spTree>
    <p:extLst>
      <p:ext uri="{BB962C8B-B14F-4D97-AF65-F5344CB8AC3E}">
        <p14:creationId xmlns:p14="http://schemas.microsoft.com/office/powerpoint/2010/main" val="3547108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596E9-0176-4948-A664-70E70D149E4A}"/>
              </a:ext>
            </a:extLst>
          </p:cNvPr>
          <p:cNvSpPr>
            <a:spLocks noGrp="1"/>
          </p:cNvSpPr>
          <p:nvPr>
            <p:ph type="ctrTitle"/>
          </p:nvPr>
        </p:nvSpPr>
        <p:spPr>
          <a:xfrm>
            <a:off x="684212" y="685799"/>
            <a:ext cx="10109684" cy="1600201"/>
          </a:xfrm>
        </p:spPr>
        <p:txBody>
          <a:bodyPr/>
          <a:lstStyle/>
          <a:p>
            <a:r>
              <a:rPr lang="en-JM" dirty="0"/>
              <a:t>customer journey experience map; Types</a:t>
            </a:r>
          </a:p>
        </p:txBody>
      </p:sp>
      <p:sp>
        <p:nvSpPr>
          <p:cNvPr id="3" name="Subtitle 2">
            <a:extLst>
              <a:ext uri="{FF2B5EF4-FFF2-40B4-BE49-F238E27FC236}">
                <a16:creationId xmlns:a16="http://schemas.microsoft.com/office/drawing/2014/main" id="{1A4A1171-019B-429C-85CD-122A65AED272}"/>
              </a:ext>
            </a:extLst>
          </p:cNvPr>
          <p:cNvSpPr>
            <a:spLocks noGrp="1"/>
          </p:cNvSpPr>
          <p:nvPr>
            <p:ph type="subTitle" idx="1"/>
          </p:nvPr>
        </p:nvSpPr>
        <p:spPr>
          <a:xfrm>
            <a:off x="434871" y="3008244"/>
            <a:ext cx="11322258" cy="3127514"/>
          </a:xfrm>
        </p:spPr>
        <p:txBody>
          <a:bodyPr>
            <a:normAutofit/>
          </a:bodyPr>
          <a:lstStyle/>
          <a:p>
            <a:r>
              <a:rPr lang="en-JM" sz="2800" dirty="0">
                <a:solidFill>
                  <a:schemeClr val="bg1"/>
                </a:solidFill>
              </a:rPr>
              <a:t>Bodine (2014) identified four (4) main types of customer journey experience maps.</a:t>
            </a:r>
            <a:endParaRPr lang="en-JM" sz="2500" dirty="0">
              <a:solidFill>
                <a:schemeClr val="bg1"/>
              </a:solidFill>
            </a:endParaRPr>
          </a:p>
          <a:p>
            <a:pPr marL="457200" indent="-457200">
              <a:buFont typeface="+mj-lt"/>
              <a:buAutoNum type="arabicPeriod"/>
            </a:pPr>
            <a:r>
              <a:rPr lang="en-JM" sz="2500" dirty="0">
                <a:solidFill>
                  <a:schemeClr val="bg1"/>
                </a:solidFill>
              </a:rPr>
              <a:t>Current State</a:t>
            </a:r>
          </a:p>
          <a:p>
            <a:pPr marL="457200" indent="-457200">
              <a:buFont typeface="+mj-lt"/>
              <a:buAutoNum type="arabicPeriod"/>
            </a:pPr>
            <a:r>
              <a:rPr lang="en-US" sz="2500" dirty="0">
                <a:solidFill>
                  <a:schemeClr val="bg1"/>
                </a:solidFill>
              </a:rPr>
              <a:t>D</a:t>
            </a:r>
            <a:r>
              <a:rPr lang="en-JM" sz="2500" dirty="0">
                <a:solidFill>
                  <a:schemeClr val="bg1"/>
                </a:solidFill>
              </a:rPr>
              <a:t>ay in the Life</a:t>
            </a:r>
          </a:p>
          <a:p>
            <a:pPr marL="457200" indent="-457200">
              <a:buFont typeface="+mj-lt"/>
              <a:buAutoNum type="arabicPeriod"/>
            </a:pPr>
            <a:r>
              <a:rPr lang="en-US" sz="2500" dirty="0">
                <a:solidFill>
                  <a:schemeClr val="bg1"/>
                </a:solidFill>
              </a:rPr>
              <a:t>F</a:t>
            </a:r>
            <a:r>
              <a:rPr lang="en-JM" sz="2500" dirty="0" err="1">
                <a:solidFill>
                  <a:schemeClr val="bg1"/>
                </a:solidFill>
              </a:rPr>
              <a:t>uture</a:t>
            </a:r>
            <a:r>
              <a:rPr lang="en-JM" sz="2500" dirty="0">
                <a:solidFill>
                  <a:schemeClr val="bg1"/>
                </a:solidFill>
              </a:rPr>
              <a:t> State</a:t>
            </a:r>
          </a:p>
          <a:p>
            <a:pPr marL="457200" indent="-457200">
              <a:buFont typeface="+mj-lt"/>
              <a:buAutoNum type="arabicPeriod"/>
            </a:pPr>
            <a:r>
              <a:rPr lang="en-US" sz="2500" dirty="0">
                <a:solidFill>
                  <a:schemeClr val="bg1"/>
                </a:solidFill>
              </a:rPr>
              <a:t>S</a:t>
            </a:r>
            <a:r>
              <a:rPr lang="en-JM" sz="2500" dirty="0" err="1">
                <a:solidFill>
                  <a:schemeClr val="bg1"/>
                </a:solidFill>
              </a:rPr>
              <a:t>ervice</a:t>
            </a:r>
            <a:r>
              <a:rPr lang="en-JM" sz="2500" dirty="0">
                <a:solidFill>
                  <a:schemeClr val="bg1"/>
                </a:solidFill>
              </a:rPr>
              <a:t> Blueprint</a:t>
            </a:r>
          </a:p>
        </p:txBody>
      </p:sp>
    </p:spTree>
    <p:extLst>
      <p:ext uri="{BB962C8B-B14F-4D97-AF65-F5344CB8AC3E}">
        <p14:creationId xmlns:p14="http://schemas.microsoft.com/office/powerpoint/2010/main" val="2775656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596E9-0176-4948-A664-70E70D149E4A}"/>
              </a:ext>
            </a:extLst>
          </p:cNvPr>
          <p:cNvSpPr>
            <a:spLocks noGrp="1"/>
          </p:cNvSpPr>
          <p:nvPr>
            <p:ph type="ctrTitle"/>
          </p:nvPr>
        </p:nvSpPr>
        <p:spPr>
          <a:xfrm>
            <a:off x="684212" y="685799"/>
            <a:ext cx="10109684" cy="1600201"/>
          </a:xfrm>
        </p:spPr>
        <p:txBody>
          <a:bodyPr/>
          <a:lstStyle/>
          <a:p>
            <a:r>
              <a:rPr lang="en-JM" dirty="0"/>
              <a:t>Current state</a:t>
            </a:r>
          </a:p>
        </p:txBody>
      </p:sp>
      <p:sp>
        <p:nvSpPr>
          <p:cNvPr id="3" name="Subtitle 2">
            <a:extLst>
              <a:ext uri="{FF2B5EF4-FFF2-40B4-BE49-F238E27FC236}">
                <a16:creationId xmlns:a16="http://schemas.microsoft.com/office/drawing/2014/main" id="{1A4A1171-019B-429C-85CD-122A65AED272}"/>
              </a:ext>
            </a:extLst>
          </p:cNvPr>
          <p:cNvSpPr>
            <a:spLocks noGrp="1"/>
          </p:cNvSpPr>
          <p:nvPr>
            <p:ph type="subTitle" idx="1"/>
          </p:nvPr>
        </p:nvSpPr>
        <p:spPr>
          <a:xfrm>
            <a:off x="434871" y="3008244"/>
            <a:ext cx="11322258" cy="3127514"/>
          </a:xfrm>
        </p:spPr>
        <p:txBody>
          <a:bodyPr>
            <a:normAutofit/>
          </a:bodyPr>
          <a:lstStyle/>
          <a:p>
            <a:r>
              <a:rPr lang="en-JM" sz="2500" dirty="0">
                <a:solidFill>
                  <a:schemeClr val="bg1"/>
                </a:solidFill>
              </a:rPr>
              <a:t>These journey maps illustrate what your customers do, think, and feel as they interact with your business today. Because these maps highlight existing pain points between you and your customers, they’re best suited for driving incremental improvements to your customer experience. They’re also the most common type of journey map.</a:t>
            </a:r>
          </a:p>
        </p:txBody>
      </p:sp>
    </p:spTree>
    <p:extLst>
      <p:ext uri="{BB962C8B-B14F-4D97-AF65-F5344CB8AC3E}">
        <p14:creationId xmlns:p14="http://schemas.microsoft.com/office/powerpoint/2010/main" val="9188023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596E9-0176-4948-A664-70E70D149E4A}"/>
              </a:ext>
            </a:extLst>
          </p:cNvPr>
          <p:cNvSpPr>
            <a:spLocks noGrp="1"/>
          </p:cNvSpPr>
          <p:nvPr>
            <p:ph type="ctrTitle"/>
          </p:nvPr>
        </p:nvSpPr>
        <p:spPr>
          <a:xfrm>
            <a:off x="684212" y="685799"/>
            <a:ext cx="10109684" cy="1600201"/>
          </a:xfrm>
        </p:spPr>
        <p:txBody>
          <a:bodyPr/>
          <a:lstStyle/>
          <a:p>
            <a:r>
              <a:rPr lang="en-JM" dirty="0"/>
              <a:t>Current state Steps</a:t>
            </a:r>
          </a:p>
        </p:txBody>
      </p:sp>
      <p:sp>
        <p:nvSpPr>
          <p:cNvPr id="3" name="Subtitle 2">
            <a:extLst>
              <a:ext uri="{FF2B5EF4-FFF2-40B4-BE49-F238E27FC236}">
                <a16:creationId xmlns:a16="http://schemas.microsoft.com/office/drawing/2014/main" id="{1A4A1171-019B-429C-85CD-122A65AED272}"/>
              </a:ext>
            </a:extLst>
          </p:cNvPr>
          <p:cNvSpPr>
            <a:spLocks noGrp="1"/>
          </p:cNvSpPr>
          <p:nvPr>
            <p:ph type="subTitle" idx="1"/>
          </p:nvPr>
        </p:nvSpPr>
        <p:spPr>
          <a:xfrm>
            <a:off x="434871" y="3008244"/>
            <a:ext cx="11322258" cy="3127514"/>
          </a:xfrm>
        </p:spPr>
        <p:txBody>
          <a:bodyPr>
            <a:normAutofit lnSpcReduction="10000"/>
          </a:bodyPr>
          <a:lstStyle/>
          <a:p>
            <a:pPr marL="457200" indent="-457200">
              <a:buFont typeface="+mj-lt"/>
              <a:buAutoNum type="arabicPeriod"/>
            </a:pPr>
            <a:r>
              <a:rPr lang="en-JM" dirty="0"/>
              <a:t>Understand the objectives of the mapping initiative</a:t>
            </a:r>
          </a:p>
          <a:p>
            <a:pPr marL="457200" indent="-457200">
              <a:buFont typeface="+mj-lt"/>
              <a:buAutoNum type="arabicPeriod"/>
            </a:pPr>
            <a:r>
              <a:rPr lang="en-JM" b="1" dirty="0"/>
              <a:t>Define the scope</a:t>
            </a:r>
          </a:p>
          <a:p>
            <a:pPr marL="457200" indent="-457200">
              <a:buFont typeface="+mj-lt"/>
              <a:buAutoNum type="arabicPeriod"/>
            </a:pPr>
            <a:r>
              <a:rPr lang="en-JM" b="1" dirty="0"/>
              <a:t>Collect and evaluate existing customer data and research</a:t>
            </a:r>
          </a:p>
          <a:p>
            <a:pPr marL="457200" indent="-457200">
              <a:buFont typeface="+mj-lt"/>
              <a:buAutoNum type="arabicPeriod"/>
            </a:pPr>
            <a:r>
              <a:rPr lang="en-JM" b="1" dirty="0"/>
              <a:t>Run a journey mapping workshop to create a hypothetical map</a:t>
            </a:r>
          </a:p>
          <a:p>
            <a:pPr marL="457200" indent="-457200">
              <a:buFont typeface="+mj-lt"/>
              <a:buAutoNum type="arabicPeriod"/>
            </a:pPr>
            <a:r>
              <a:rPr lang="en-JM" b="1" dirty="0"/>
              <a:t>Use primary customer research to test and update your hypothesis</a:t>
            </a:r>
          </a:p>
          <a:p>
            <a:pPr marL="457200" indent="-457200">
              <a:buFont typeface="+mj-lt"/>
              <a:buAutoNum type="arabicPeriod"/>
            </a:pPr>
            <a:r>
              <a:rPr lang="en-JM" b="1" dirty="0"/>
              <a:t>Make your journey map visually compelling</a:t>
            </a:r>
          </a:p>
          <a:p>
            <a:pPr marL="457200" indent="-457200">
              <a:buFont typeface="+mj-lt"/>
              <a:buAutoNum type="arabicPeriod"/>
            </a:pPr>
            <a:r>
              <a:rPr lang="en-JM" b="1" dirty="0"/>
              <a:t>Socialize and Activate</a:t>
            </a:r>
          </a:p>
          <a:p>
            <a:pPr marL="457200" indent="-457200">
              <a:buFont typeface="+mj-lt"/>
              <a:buAutoNum type="arabicPeriod"/>
            </a:pPr>
            <a:endParaRPr lang="en-JM" dirty="0"/>
          </a:p>
        </p:txBody>
      </p:sp>
    </p:spTree>
    <p:extLst>
      <p:ext uri="{BB962C8B-B14F-4D97-AF65-F5344CB8AC3E}">
        <p14:creationId xmlns:p14="http://schemas.microsoft.com/office/powerpoint/2010/main" val="35242056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596E9-0176-4948-A664-70E70D149E4A}"/>
              </a:ext>
            </a:extLst>
          </p:cNvPr>
          <p:cNvSpPr>
            <a:spLocks noGrp="1"/>
          </p:cNvSpPr>
          <p:nvPr>
            <p:ph type="ctrTitle"/>
          </p:nvPr>
        </p:nvSpPr>
        <p:spPr>
          <a:xfrm>
            <a:off x="684212" y="685799"/>
            <a:ext cx="10109684" cy="1600201"/>
          </a:xfrm>
        </p:spPr>
        <p:txBody>
          <a:bodyPr/>
          <a:lstStyle/>
          <a:p>
            <a:r>
              <a:rPr lang="en-JM" dirty="0"/>
              <a:t>Current state Steps</a:t>
            </a:r>
          </a:p>
        </p:txBody>
      </p:sp>
      <p:sp>
        <p:nvSpPr>
          <p:cNvPr id="3" name="Subtitle 2">
            <a:extLst>
              <a:ext uri="{FF2B5EF4-FFF2-40B4-BE49-F238E27FC236}">
                <a16:creationId xmlns:a16="http://schemas.microsoft.com/office/drawing/2014/main" id="{1A4A1171-019B-429C-85CD-122A65AED272}"/>
              </a:ext>
            </a:extLst>
          </p:cNvPr>
          <p:cNvSpPr>
            <a:spLocks noGrp="1"/>
          </p:cNvSpPr>
          <p:nvPr>
            <p:ph type="subTitle" idx="1"/>
          </p:nvPr>
        </p:nvSpPr>
        <p:spPr>
          <a:xfrm>
            <a:off x="434871" y="3008244"/>
            <a:ext cx="11322258" cy="3127514"/>
          </a:xfrm>
        </p:spPr>
        <p:txBody>
          <a:bodyPr>
            <a:normAutofit fontScale="92500"/>
          </a:bodyPr>
          <a:lstStyle/>
          <a:p>
            <a:pPr marL="457200" indent="-457200">
              <a:buFont typeface="+mj-lt"/>
              <a:buAutoNum type="arabicPeriod"/>
            </a:pPr>
            <a:r>
              <a:rPr lang="en-JM" sz="2500" dirty="0">
                <a:solidFill>
                  <a:schemeClr val="bg1"/>
                </a:solidFill>
              </a:rPr>
              <a:t>Understand the objectives of the mapping initiative- Journey maps are single </a:t>
            </a:r>
            <a:r>
              <a:rPr lang="en-JM" sz="2500" dirty="0" err="1">
                <a:solidFill>
                  <a:schemeClr val="bg1"/>
                </a:solidFill>
              </a:rPr>
              <a:t>artifacts</a:t>
            </a:r>
            <a:r>
              <a:rPr lang="en-JM" sz="2500" dirty="0">
                <a:solidFill>
                  <a:schemeClr val="bg1"/>
                </a:solidFill>
              </a:rPr>
              <a:t> that can tell a fairly comprehensive story in a short period of time. You can learn a lot from a well-made journey map about what’s working, what’s not, and most importantly, what it’s like to be a customer.</a:t>
            </a:r>
          </a:p>
          <a:p>
            <a:r>
              <a:rPr lang="en-JM" sz="2500" dirty="0">
                <a:solidFill>
                  <a:schemeClr val="bg1"/>
                </a:solidFill>
              </a:rPr>
              <a:t>An effective journey mapping initiative starts with a clear statement of its goals. One of the goals frequently cited by our clients is a desire to identify where their current customer experience is falling short, leading to negative impressions.</a:t>
            </a:r>
          </a:p>
          <a:p>
            <a:endParaRPr lang="en-JM" dirty="0"/>
          </a:p>
          <a:p>
            <a:endParaRPr lang="en-JM" dirty="0"/>
          </a:p>
        </p:txBody>
      </p:sp>
    </p:spTree>
    <p:extLst>
      <p:ext uri="{BB962C8B-B14F-4D97-AF65-F5344CB8AC3E}">
        <p14:creationId xmlns:p14="http://schemas.microsoft.com/office/powerpoint/2010/main" val="10436838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596E9-0176-4948-A664-70E70D149E4A}"/>
              </a:ext>
            </a:extLst>
          </p:cNvPr>
          <p:cNvSpPr>
            <a:spLocks noGrp="1"/>
          </p:cNvSpPr>
          <p:nvPr>
            <p:ph type="ctrTitle"/>
          </p:nvPr>
        </p:nvSpPr>
        <p:spPr>
          <a:xfrm>
            <a:off x="684212" y="685800"/>
            <a:ext cx="10109684" cy="904462"/>
          </a:xfrm>
        </p:spPr>
        <p:txBody>
          <a:bodyPr/>
          <a:lstStyle/>
          <a:p>
            <a:r>
              <a:rPr lang="en-JM" dirty="0"/>
              <a:t>Current state</a:t>
            </a:r>
          </a:p>
        </p:txBody>
      </p:sp>
      <p:sp>
        <p:nvSpPr>
          <p:cNvPr id="3" name="Subtitle 2">
            <a:extLst>
              <a:ext uri="{FF2B5EF4-FFF2-40B4-BE49-F238E27FC236}">
                <a16:creationId xmlns:a16="http://schemas.microsoft.com/office/drawing/2014/main" id="{1A4A1171-019B-429C-85CD-122A65AED272}"/>
              </a:ext>
            </a:extLst>
          </p:cNvPr>
          <p:cNvSpPr>
            <a:spLocks noGrp="1"/>
          </p:cNvSpPr>
          <p:nvPr>
            <p:ph type="subTitle" idx="1"/>
          </p:nvPr>
        </p:nvSpPr>
        <p:spPr>
          <a:xfrm>
            <a:off x="434871" y="2103782"/>
            <a:ext cx="11322258" cy="4615070"/>
          </a:xfrm>
        </p:spPr>
        <p:txBody>
          <a:bodyPr>
            <a:noAutofit/>
          </a:bodyPr>
          <a:lstStyle/>
          <a:p>
            <a:pPr marL="457200" indent="-457200">
              <a:buFont typeface="+mj-lt"/>
              <a:buAutoNum type="arabicPeriod" startAt="2"/>
            </a:pPr>
            <a:r>
              <a:rPr lang="en-JM" sz="2500" b="1" dirty="0">
                <a:solidFill>
                  <a:schemeClr val="bg1"/>
                </a:solidFill>
              </a:rPr>
              <a:t>Define the scope</a:t>
            </a:r>
          </a:p>
          <a:p>
            <a:r>
              <a:rPr lang="en-JM" sz="2500" dirty="0">
                <a:solidFill>
                  <a:schemeClr val="bg1"/>
                </a:solidFill>
              </a:rPr>
              <a:t>After everyone agrees on a set of goals, the next step is to identify the scope of the journey to be mapped. Scope definition of the map is critical. It will determine what kind of research you will need to do, and the level of resolution and storytelling employed in the map.</a:t>
            </a:r>
          </a:p>
          <a:p>
            <a:r>
              <a:rPr lang="en-JM" sz="2500" dirty="0">
                <a:solidFill>
                  <a:schemeClr val="bg1"/>
                </a:solidFill>
              </a:rPr>
              <a:t>In this step your team should determine the ideal scope to meet the goals previously agreed upon. For example, should the map focus on the customer onboarding process, nurturing a completely anonymous web visitor to becoming a customer of a service?” Or will the map target the ongoing customer experience post-acquisition?</a:t>
            </a:r>
          </a:p>
        </p:txBody>
      </p:sp>
    </p:spTree>
    <p:extLst>
      <p:ext uri="{BB962C8B-B14F-4D97-AF65-F5344CB8AC3E}">
        <p14:creationId xmlns:p14="http://schemas.microsoft.com/office/powerpoint/2010/main" val="12480888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596E9-0176-4948-A664-70E70D149E4A}"/>
              </a:ext>
            </a:extLst>
          </p:cNvPr>
          <p:cNvSpPr>
            <a:spLocks noGrp="1"/>
          </p:cNvSpPr>
          <p:nvPr>
            <p:ph type="ctrTitle"/>
          </p:nvPr>
        </p:nvSpPr>
        <p:spPr>
          <a:xfrm>
            <a:off x="684212" y="685799"/>
            <a:ext cx="10109684" cy="1600201"/>
          </a:xfrm>
        </p:spPr>
        <p:txBody>
          <a:bodyPr/>
          <a:lstStyle/>
          <a:p>
            <a:r>
              <a:rPr lang="en-JM" dirty="0"/>
              <a:t>Current state</a:t>
            </a:r>
          </a:p>
        </p:txBody>
      </p:sp>
      <p:sp>
        <p:nvSpPr>
          <p:cNvPr id="3" name="Subtitle 2">
            <a:extLst>
              <a:ext uri="{FF2B5EF4-FFF2-40B4-BE49-F238E27FC236}">
                <a16:creationId xmlns:a16="http://schemas.microsoft.com/office/drawing/2014/main" id="{1A4A1171-019B-429C-85CD-122A65AED272}"/>
              </a:ext>
            </a:extLst>
          </p:cNvPr>
          <p:cNvSpPr>
            <a:spLocks noGrp="1"/>
          </p:cNvSpPr>
          <p:nvPr>
            <p:ph type="subTitle" idx="1"/>
          </p:nvPr>
        </p:nvSpPr>
        <p:spPr>
          <a:xfrm>
            <a:off x="434871" y="3008244"/>
            <a:ext cx="11322258" cy="3127514"/>
          </a:xfrm>
        </p:spPr>
        <p:txBody>
          <a:bodyPr>
            <a:normAutofit/>
          </a:bodyPr>
          <a:lstStyle/>
          <a:p>
            <a:pPr marL="457200" indent="-457200">
              <a:buFont typeface="+mj-lt"/>
              <a:buAutoNum type="arabicPeriod" startAt="3"/>
            </a:pPr>
            <a:r>
              <a:rPr lang="en-JM" sz="2500" b="1" dirty="0">
                <a:solidFill>
                  <a:schemeClr val="bg1"/>
                </a:solidFill>
              </a:rPr>
              <a:t>Collect and evaluate existing customer data and research</a:t>
            </a:r>
          </a:p>
          <a:p>
            <a:r>
              <a:rPr lang="en-JM" sz="2500" dirty="0">
                <a:solidFill>
                  <a:schemeClr val="bg1"/>
                </a:solidFill>
              </a:rPr>
              <a:t>Many organizations have built a treasure chest of pre-existing </a:t>
            </a:r>
            <a:r>
              <a:rPr lang="en-JM" sz="2500" dirty="0">
                <a:solidFill>
                  <a:schemeClr val="bg1"/>
                </a:solidFill>
                <a:hlinkClick r:id="rId2">
                  <a:extLst>
                    <a:ext uri="{A12FA001-AC4F-418D-AE19-62706E023703}">
                      <ahyp:hlinkClr xmlns:ahyp="http://schemas.microsoft.com/office/drawing/2018/hyperlinkcolor" val="tx"/>
                    </a:ext>
                  </a:extLst>
                </a:hlinkClick>
              </a:rPr>
              <a:t>customer research</a:t>
            </a:r>
            <a:r>
              <a:rPr lang="en-JM" sz="2500" dirty="0">
                <a:solidFill>
                  <a:schemeClr val="bg1"/>
                </a:solidFill>
              </a:rPr>
              <a:t>. It is important to harvest as much insight as you can from pre-existing research as your prepare for your first journey mapping workshop. This will help the team understand who the target customers are and often provides multiple windows into the health of the current customer experience</a:t>
            </a:r>
          </a:p>
          <a:p>
            <a:endParaRPr lang="en-JM" dirty="0"/>
          </a:p>
        </p:txBody>
      </p:sp>
    </p:spTree>
    <p:extLst>
      <p:ext uri="{BB962C8B-B14F-4D97-AF65-F5344CB8AC3E}">
        <p14:creationId xmlns:p14="http://schemas.microsoft.com/office/powerpoint/2010/main" val="4771985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596E9-0176-4948-A664-70E70D149E4A}"/>
              </a:ext>
            </a:extLst>
          </p:cNvPr>
          <p:cNvSpPr>
            <a:spLocks noGrp="1"/>
          </p:cNvSpPr>
          <p:nvPr>
            <p:ph type="ctrTitle"/>
          </p:nvPr>
        </p:nvSpPr>
        <p:spPr>
          <a:xfrm>
            <a:off x="684212" y="685800"/>
            <a:ext cx="10109684" cy="884584"/>
          </a:xfrm>
        </p:spPr>
        <p:txBody>
          <a:bodyPr/>
          <a:lstStyle/>
          <a:p>
            <a:r>
              <a:rPr lang="en-JM" dirty="0"/>
              <a:t>Current state</a:t>
            </a:r>
          </a:p>
        </p:txBody>
      </p:sp>
      <p:sp>
        <p:nvSpPr>
          <p:cNvPr id="3" name="Subtitle 2">
            <a:extLst>
              <a:ext uri="{FF2B5EF4-FFF2-40B4-BE49-F238E27FC236}">
                <a16:creationId xmlns:a16="http://schemas.microsoft.com/office/drawing/2014/main" id="{1A4A1171-019B-429C-85CD-122A65AED272}"/>
              </a:ext>
            </a:extLst>
          </p:cNvPr>
          <p:cNvSpPr>
            <a:spLocks noGrp="1"/>
          </p:cNvSpPr>
          <p:nvPr>
            <p:ph type="subTitle" idx="1"/>
          </p:nvPr>
        </p:nvSpPr>
        <p:spPr>
          <a:xfrm>
            <a:off x="434871" y="2027583"/>
            <a:ext cx="11322258" cy="4671391"/>
          </a:xfrm>
        </p:spPr>
        <p:txBody>
          <a:bodyPr>
            <a:normAutofit/>
          </a:bodyPr>
          <a:lstStyle/>
          <a:p>
            <a:r>
              <a:rPr lang="en-JM" dirty="0">
                <a:solidFill>
                  <a:schemeClr val="bg1"/>
                </a:solidFill>
              </a:rPr>
              <a:t>These types of assets can be:</a:t>
            </a:r>
          </a:p>
          <a:p>
            <a:pPr marL="342900" indent="-342900">
              <a:buFont typeface="Arial" panose="020B0604020202020204" pitchFamily="34" charset="0"/>
              <a:buChar char="•"/>
            </a:pPr>
            <a:r>
              <a:rPr lang="en-JM" dirty="0">
                <a:solidFill>
                  <a:schemeClr val="bg1"/>
                </a:solidFill>
              </a:rPr>
              <a:t>Call </a:t>
            </a:r>
            <a:r>
              <a:rPr lang="en-JM" dirty="0" err="1">
                <a:solidFill>
                  <a:schemeClr val="bg1"/>
                </a:solidFill>
              </a:rPr>
              <a:t>center</a:t>
            </a:r>
            <a:r>
              <a:rPr lang="en-JM" dirty="0">
                <a:solidFill>
                  <a:schemeClr val="bg1"/>
                </a:solidFill>
              </a:rPr>
              <a:t> logs</a:t>
            </a:r>
          </a:p>
          <a:p>
            <a:pPr marL="342900" indent="-342900">
              <a:buFont typeface="Arial" panose="020B0604020202020204" pitchFamily="34" charset="0"/>
              <a:buChar char="•"/>
            </a:pPr>
            <a:r>
              <a:rPr lang="en-JM" dirty="0">
                <a:solidFill>
                  <a:schemeClr val="bg1"/>
                </a:solidFill>
              </a:rPr>
              <a:t>Survey data and findings reports</a:t>
            </a:r>
          </a:p>
          <a:p>
            <a:pPr marL="342900" indent="-342900">
              <a:buFont typeface="Arial" panose="020B0604020202020204" pitchFamily="34" charset="0"/>
              <a:buChar char="•"/>
            </a:pPr>
            <a:r>
              <a:rPr lang="en-JM" dirty="0">
                <a:solidFill>
                  <a:schemeClr val="bg1"/>
                </a:solidFill>
              </a:rPr>
              <a:t>Usability test results</a:t>
            </a:r>
          </a:p>
          <a:p>
            <a:pPr marL="342900" indent="-342900">
              <a:buFont typeface="Arial" panose="020B0604020202020204" pitchFamily="34" charset="0"/>
              <a:buChar char="•"/>
            </a:pPr>
            <a:r>
              <a:rPr lang="en-JM" dirty="0">
                <a:solidFill>
                  <a:schemeClr val="bg1"/>
                </a:solidFill>
              </a:rPr>
              <a:t>Contextual inquiry observations and reports</a:t>
            </a:r>
          </a:p>
          <a:p>
            <a:pPr marL="342900" indent="-342900">
              <a:buFont typeface="Arial" panose="020B0604020202020204" pitchFamily="34" charset="0"/>
              <a:buChar char="•"/>
            </a:pPr>
            <a:r>
              <a:rPr lang="en-JM" dirty="0">
                <a:solidFill>
                  <a:schemeClr val="bg1"/>
                </a:solidFill>
              </a:rPr>
              <a:t>Segmentation data</a:t>
            </a:r>
          </a:p>
          <a:p>
            <a:pPr marL="342900" indent="-342900">
              <a:buFont typeface="Arial" panose="020B0604020202020204" pitchFamily="34" charset="0"/>
              <a:buChar char="•"/>
            </a:pPr>
            <a:r>
              <a:rPr lang="en-JM" dirty="0">
                <a:solidFill>
                  <a:schemeClr val="bg1"/>
                </a:solidFill>
              </a:rPr>
              <a:t>Personas</a:t>
            </a:r>
          </a:p>
          <a:p>
            <a:pPr marL="342900" indent="-342900">
              <a:buFont typeface="Arial" panose="020B0604020202020204" pitchFamily="34" charset="0"/>
              <a:buChar char="•"/>
            </a:pPr>
            <a:r>
              <a:rPr lang="en-JM" dirty="0">
                <a:solidFill>
                  <a:schemeClr val="bg1"/>
                </a:solidFill>
              </a:rPr>
              <a:t>Customer satisfaction reports</a:t>
            </a:r>
          </a:p>
          <a:p>
            <a:pPr marL="342900" indent="-342900">
              <a:buFont typeface="Arial" panose="020B0604020202020204" pitchFamily="34" charset="0"/>
              <a:buChar char="•"/>
            </a:pPr>
            <a:r>
              <a:rPr lang="en-JM" dirty="0">
                <a:solidFill>
                  <a:schemeClr val="bg1"/>
                </a:solidFill>
              </a:rPr>
              <a:t>Customer care reports</a:t>
            </a:r>
          </a:p>
          <a:p>
            <a:pPr marL="342900" indent="-342900">
              <a:buFont typeface="Arial" panose="020B0604020202020204" pitchFamily="34" charset="0"/>
              <a:buChar char="•"/>
            </a:pPr>
            <a:r>
              <a:rPr lang="en-JM" dirty="0">
                <a:solidFill>
                  <a:schemeClr val="bg1"/>
                </a:solidFill>
              </a:rPr>
              <a:t>Market value studies</a:t>
            </a:r>
          </a:p>
        </p:txBody>
      </p:sp>
    </p:spTree>
    <p:extLst>
      <p:ext uri="{BB962C8B-B14F-4D97-AF65-F5344CB8AC3E}">
        <p14:creationId xmlns:p14="http://schemas.microsoft.com/office/powerpoint/2010/main" val="3634135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EB90296-CFE0-401D-9CA3-32966EC4F0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08C9B4EE-7611-4ED9-B356-7BDD377C39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4A4F266A-F2F7-47CD-8BBC-E3777E982F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20D69C80-8919-4A32-B897-F2A21F9405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F427B072-CC5B-481B-9719-8CD4C54444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p:nvSpPr>
          <p:cNvPr id="17" name="Rectangle 16">
            <a:extLst>
              <a:ext uri="{FF2B5EF4-FFF2-40B4-BE49-F238E27FC236}">
                <a16:creationId xmlns:a16="http://schemas.microsoft.com/office/drawing/2014/main" id="{285FDA20-1F2D-4C6B-BEA2-541F2A2DB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Snip Diagonal Corner Rectangle 6">
            <a:extLst>
              <a:ext uri="{FF2B5EF4-FFF2-40B4-BE49-F238E27FC236}">
                <a16:creationId xmlns:a16="http://schemas.microsoft.com/office/drawing/2014/main" id="{D7A1FF82-7172-4BD7-A331-B18CA494D3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1075" cy="6857998"/>
          </a:xfrm>
          <a:prstGeom prst="snip2DiagRect">
            <a:avLst>
              <a:gd name="adj1" fmla="val 0"/>
              <a:gd name="adj2" fmla="val 42414"/>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930D281-1409-4197-8C79-2AD56E868A2C}"/>
              </a:ext>
            </a:extLst>
          </p:cNvPr>
          <p:cNvSpPr>
            <a:spLocks noGrp="1"/>
          </p:cNvSpPr>
          <p:nvPr>
            <p:ph type="title"/>
          </p:nvPr>
        </p:nvSpPr>
        <p:spPr>
          <a:xfrm>
            <a:off x="1005839" y="2186302"/>
            <a:ext cx="9867569" cy="2716107"/>
          </a:xfrm>
        </p:spPr>
        <p:txBody>
          <a:bodyPr vert="horz" lIns="91440" tIns="45720" rIns="91440" bIns="45720" rtlCol="0" anchor="b">
            <a:normAutofit fontScale="90000"/>
          </a:bodyPr>
          <a:lstStyle/>
          <a:p>
            <a:pPr algn="ctr">
              <a:lnSpc>
                <a:spcPct val="90000"/>
              </a:lnSpc>
            </a:pPr>
            <a:r>
              <a:rPr lang="en-US" sz="3000">
                <a:solidFill>
                  <a:schemeClr val="tx2"/>
                </a:solidFill>
              </a:rPr>
              <a:t>P3: </a:t>
            </a:r>
            <a:br>
              <a:rPr lang="en-US" sz="3000" dirty="0">
                <a:solidFill>
                  <a:schemeClr val="tx2"/>
                </a:solidFill>
              </a:rPr>
            </a:br>
            <a:br>
              <a:rPr lang="en-US" sz="3000" dirty="0">
                <a:solidFill>
                  <a:schemeClr val="tx2"/>
                </a:solidFill>
              </a:rPr>
            </a:br>
            <a:r>
              <a:rPr lang="en-JM" sz="3000" dirty="0">
                <a:solidFill>
                  <a:schemeClr val="tx2"/>
                </a:solidFill>
              </a:rPr>
              <a:t>Create a customer</a:t>
            </a:r>
            <a:br>
              <a:rPr lang="en-JM" sz="3000" dirty="0">
                <a:solidFill>
                  <a:schemeClr val="tx2"/>
                </a:solidFill>
              </a:rPr>
            </a:br>
            <a:r>
              <a:rPr lang="en-JM" sz="3000" dirty="0">
                <a:solidFill>
                  <a:schemeClr val="tx2"/>
                </a:solidFill>
              </a:rPr>
              <a:t>experience map for a</a:t>
            </a:r>
            <a:br>
              <a:rPr lang="en-JM" sz="3000" dirty="0">
                <a:solidFill>
                  <a:schemeClr val="tx2"/>
                </a:solidFill>
              </a:rPr>
            </a:br>
            <a:r>
              <a:rPr lang="en-JM" sz="3000" dirty="0">
                <a:solidFill>
                  <a:schemeClr val="tx2"/>
                </a:solidFill>
              </a:rPr>
              <a:t>selected service sector</a:t>
            </a:r>
            <a:br>
              <a:rPr lang="en-JM" sz="3000" dirty="0">
                <a:solidFill>
                  <a:schemeClr val="tx2"/>
                </a:solidFill>
              </a:rPr>
            </a:br>
            <a:r>
              <a:rPr lang="en-JM" sz="3000" dirty="0">
                <a:solidFill>
                  <a:schemeClr val="tx2"/>
                </a:solidFill>
              </a:rPr>
              <a:t>organisation</a:t>
            </a:r>
            <a:br>
              <a:rPr lang="en-US" sz="3000" dirty="0">
                <a:solidFill>
                  <a:schemeClr val="tx2"/>
                </a:solidFill>
              </a:rPr>
            </a:br>
            <a:endParaRPr lang="en-US" sz="3000" dirty="0">
              <a:solidFill>
                <a:schemeClr val="tx2"/>
              </a:solidFill>
            </a:endParaRPr>
          </a:p>
        </p:txBody>
      </p:sp>
    </p:spTree>
    <p:extLst>
      <p:ext uri="{BB962C8B-B14F-4D97-AF65-F5344CB8AC3E}">
        <p14:creationId xmlns:p14="http://schemas.microsoft.com/office/powerpoint/2010/main" val="18415433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596E9-0176-4948-A664-70E70D149E4A}"/>
              </a:ext>
            </a:extLst>
          </p:cNvPr>
          <p:cNvSpPr>
            <a:spLocks noGrp="1"/>
          </p:cNvSpPr>
          <p:nvPr>
            <p:ph type="ctrTitle"/>
          </p:nvPr>
        </p:nvSpPr>
        <p:spPr>
          <a:xfrm>
            <a:off x="684212" y="685800"/>
            <a:ext cx="10109684" cy="1063488"/>
          </a:xfrm>
        </p:spPr>
        <p:txBody>
          <a:bodyPr/>
          <a:lstStyle/>
          <a:p>
            <a:r>
              <a:rPr lang="en-JM" dirty="0"/>
              <a:t>Current state</a:t>
            </a:r>
          </a:p>
        </p:txBody>
      </p:sp>
      <p:sp>
        <p:nvSpPr>
          <p:cNvPr id="3" name="Subtitle 2">
            <a:extLst>
              <a:ext uri="{FF2B5EF4-FFF2-40B4-BE49-F238E27FC236}">
                <a16:creationId xmlns:a16="http://schemas.microsoft.com/office/drawing/2014/main" id="{1A4A1171-019B-429C-85CD-122A65AED272}"/>
              </a:ext>
            </a:extLst>
          </p:cNvPr>
          <p:cNvSpPr>
            <a:spLocks noGrp="1"/>
          </p:cNvSpPr>
          <p:nvPr>
            <p:ph type="subTitle" idx="1"/>
          </p:nvPr>
        </p:nvSpPr>
        <p:spPr>
          <a:xfrm>
            <a:off x="434871" y="2286000"/>
            <a:ext cx="11322258" cy="4253948"/>
          </a:xfrm>
        </p:spPr>
        <p:txBody>
          <a:bodyPr>
            <a:normAutofit/>
          </a:bodyPr>
          <a:lstStyle/>
          <a:p>
            <a:pPr marL="457200" indent="-457200">
              <a:buFont typeface="+mj-lt"/>
              <a:buAutoNum type="arabicPeriod" startAt="4"/>
            </a:pPr>
            <a:r>
              <a:rPr lang="en-JM" sz="2500" b="1" dirty="0">
                <a:solidFill>
                  <a:schemeClr val="bg1"/>
                </a:solidFill>
              </a:rPr>
              <a:t>Run a journey mapping workshop to create a hypothetical map</a:t>
            </a:r>
          </a:p>
          <a:p>
            <a:r>
              <a:rPr lang="en-JM" sz="2500" dirty="0">
                <a:solidFill>
                  <a:schemeClr val="bg1"/>
                </a:solidFill>
              </a:rPr>
              <a:t>In this workshop, you will do the work to uncover and organize the content to build your first map of the journey. In order begin to build a shared understanding of the customer, you should invite as much of the full business, design and development team as is practical. You will want to bring in business process owners, and people who have a good understanding of the target customers. When possible, you should also include current customers to describe their experiences with different stages in the process first hand.</a:t>
            </a:r>
          </a:p>
        </p:txBody>
      </p:sp>
    </p:spTree>
    <p:extLst>
      <p:ext uri="{BB962C8B-B14F-4D97-AF65-F5344CB8AC3E}">
        <p14:creationId xmlns:p14="http://schemas.microsoft.com/office/powerpoint/2010/main" val="28408366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596E9-0176-4948-A664-70E70D149E4A}"/>
              </a:ext>
            </a:extLst>
          </p:cNvPr>
          <p:cNvSpPr>
            <a:spLocks noGrp="1"/>
          </p:cNvSpPr>
          <p:nvPr>
            <p:ph type="ctrTitle"/>
          </p:nvPr>
        </p:nvSpPr>
        <p:spPr>
          <a:xfrm>
            <a:off x="684212" y="685800"/>
            <a:ext cx="10109684" cy="745436"/>
          </a:xfrm>
        </p:spPr>
        <p:txBody>
          <a:bodyPr>
            <a:normAutofit fontScale="90000"/>
          </a:bodyPr>
          <a:lstStyle/>
          <a:p>
            <a:r>
              <a:rPr lang="en-JM" dirty="0"/>
              <a:t>Current state</a:t>
            </a:r>
          </a:p>
        </p:txBody>
      </p:sp>
      <p:sp>
        <p:nvSpPr>
          <p:cNvPr id="3" name="Subtitle 2">
            <a:extLst>
              <a:ext uri="{FF2B5EF4-FFF2-40B4-BE49-F238E27FC236}">
                <a16:creationId xmlns:a16="http://schemas.microsoft.com/office/drawing/2014/main" id="{1A4A1171-019B-429C-85CD-122A65AED272}"/>
              </a:ext>
            </a:extLst>
          </p:cNvPr>
          <p:cNvSpPr>
            <a:spLocks noGrp="1"/>
          </p:cNvSpPr>
          <p:nvPr>
            <p:ph type="subTitle" idx="1"/>
          </p:nvPr>
        </p:nvSpPr>
        <p:spPr>
          <a:xfrm>
            <a:off x="434871" y="2067339"/>
            <a:ext cx="11322258" cy="4651513"/>
          </a:xfrm>
        </p:spPr>
        <p:txBody>
          <a:bodyPr>
            <a:normAutofit lnSpcReduction="10000"/>
          </a:bodyPr>
          <a:lstStyle/>
          <a:p>
            <a:pPr marL="457200" indent="-457200">
              <a:buFont typeface="+mj-lt"/>
              <a:buAutoNum type="arabicPeriod" startAt="5"/>
            </a:pPr>
            <a:r>
              <a:rPr lang="en-JM" sz="2400" b="1" dirty="0">
                <a:solidFill>
                  <a:schemeClr val="bg1"/>
                </a:solidFill>
              </a:rPr>
              <a:t>Use primary customer research to test and update your hypothesis</a:t>
            </a:r>
          </a:p>
          <a:p>
            <a:r>
              <a:rPr lang="en-JM" sz="2400" dirty="0">
                <a:solidFill>
                  <a:schemeClr val="bg1"/>
                </a:solidFill>
              </a:rPr>
              <a:t>With a good baseline understanding of the customer experience and your hypothetical map in hand, its now time to validate your assumptions with a round of primary customer research. We like to use an interview process called contextual inquiry, which emphasizes observing customers in the normal environments in which they use the product or service. </a:t>
            </a:r>
          </a:p>
          <a:p>
            <a:r>
              <a:rPr lang="en-JM" sz="2400" dirty="0">
                <a:solidFill>
                  <a:schemeClr val="bg1"/>
                </a:solidFill>
              </a:rPr>
              <a:t>Instead of asking customers a long list of questions, this process encourages customers to use the product or service as they normally would. This allows interviewers to record observations of customer </a:t>
            </a:r>
            <a:r>
              <a:rPr lang="en-JM" sz="2400" dirty="0" err="1">
                <a:solidFill>
                  <a:schemeClr val="bg1"/>
                </a:solidFill>
              </a:rPr>
              <a:t>behavior</a:t>
            </a:r>
            <a:r>
              <a:rPr lang="en-JM" sz="2400" dirty="0">
                <a:solidFill>
                  <a:schemeClr val="bg1"/>
                </a:solidFill>
              </a:rPr>
              <a:t>, occasionally prompt the customer to provide insight on why they are taking the action they are taking, and ask them how they feel about different aspects of the experience.</a:t>
            </a:r>
          </a:p>
        </p:txBody>
      </p:sp>
    </p:spTree>
    <p:extLst>
      <p:ext uri="{BB962C8B-B14F-4D97-AF65-F5344CB8AC3E}">
        <p14:creationId xmlns:p14="http://schemas.microsoft.com/office/powerpoint/2010/main" val="2335577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596E9-0176-4948-A664-70E70D149E4A}"/>
              </a:ext>
            </a:extLst>
          </p:cNvPr>
          <p:cNvSpPr>
            <a:spLocks noGrp="1"/>
          </p:cNvSpPr>
          <p:nvPr>
            <p:ph type="ctrTitle"/>
          </p:nvPr>
        </p:nvSpPr>
        <p:spPr>
          <a:xfrm>
            <a:off x="684212" y="685800"/>
            <a:ext cx="10109684" cy="904462"/>
          </a:xfrm>
        </p:spPr>
        <p:txBody>
          <a:bodyPr/>
          <a:lstStyle/>
          <a:p>
            <a:r>
              <a:rPr lang="en-JM" dirty="0"/>
              <a:t>Current state</a:t>
            </a:r>
          </a:p>
        </p:txBody>
      </p:sp>
      <p:sp>
        <p:nvSpPr>
          <p:cNvPr id="3" name="Subtitle 2">
            <a:extLst>
              <a:ext uri="{FF2B5EF4-FFF2-40B4-BE49-F238E27FC236}">
                <a16:creationId xmlns:a16="http://schemas.microsoft.com/office/drawing/2014/main" id="{1A4A1171-019B-429C-85CD-122A65AED272}"/>
              </a:ext>
            </a:extLst>
          </p:cNvPr>
          <p:cNvSpPr>
            <a:spLocks noGrp="1"/>
          </p:cNvSpPr>
          <p:nvPr>
            <p:ph type="subTitle" idx="1"/>
          </p:nvPr>
        </p:nvSpPr>
        <p:spPr>
          <a:xfrm>
            <a:off x="434871" y="2107096"/>
            <a:ext cx="11322258" cy="4028662"/>
          </a:xfrm>
        </p:spPr>
        <p:txBody>
          <a:bodyPr>
            <a:normAutofit/>
          </a:bodyPr>
          <a:lstStyle/>
          <a:p>
            <a:pPr marL="457200" indent="-457200">
              <a:buFont typeface="+mj-lt"/>
              <a:buAutoNum type="arabicPeriod" startAt="6"/>
            </a:pPr>
            <a:r>
              <a:rPr lang="en-JM" sz="2500" b="1" dirty="0">
                <a:solidFill>
                  <a:schemeClr val="bg1"/>
                </a:solidFill>
              </a:rPr>
              <a:t>Make your journey map visually compelling</a:t>
            </a:r>
          </a:p>
          <a:p>
            <a:r>
              <a:rPr lang="en-JM" sz="2500" dirty="0">
                <a:solidFill>
                  <a:schemeClr val="bg1"/>
                </a:solidFill>
              </a:rPr>
              <a:t>With final map attributes in hand, this step allows you to tell the best story you can in a visually compelling format. Ideally, you should try to find a way to publish this map in the same context as the target customer personas, research data, and customer observations. </a:t>
            </a:r>
          </a:p>
          <a:p>
            <a:r>
              <a:rPr lang="en-JM" sz="2500" dirty="0">
                <a:solidFill>
                  <a:schemeClr val="bg1"/>
                </a:solidFill>
              </a:rPr>
              <a:t>Team members who are creating this final map should pull out all the stops for this version to make sure the story jumps off the page and that the most important messages come through clearly.</a:t>
            </a:r>
          </a:p>
        </p:txBody>
      </p:sp>
    </p:spTree>
    <p:extLst>
      <p:ext uri="{BB962C8B-B14F-4D97-AF65-F5344CB8AC3E}">
        <p14:creationId xmlns:p14="http://schemas.microsoft.com/office/powerpoint/2010/main" val="877889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596E9-0176-4948-A664-70E70D149E4A}"/>
              </a:ext>
            </a:extLst>
          </p:cNvPr>
          <p:cNvSpPr>
            <a:spLocks noGrp="1"/>
          </p:cNvSpPr>
          <p:nvPr>
            <p:ph type="ctrTitle"/>
          </p:nvPr>
        </p:nvSpPr>
        <p:spPr>
          <a:xfrm>
            <a:off x="684212" y="685800"/>
            <a:ext cx="10109684" cy="606288"/>
          </a:xfrm>
        </p:spPr>
        <p:txBody>
          <a:bodyPr>
            <a:normAutofit fontScale="90000"/>
          </a:bodyPr>
          <a:lstStyle/>
          <a:p>
            <a:r>
              <a:rPr lang="en-JM" dirty="0"/>
              <a:t>Current state</a:t>
            </a:r>
          </a:p>
        </p:txBody>
      </p:sp>
      <p:sp>
        <p:nvSpPr>
          <p:cNvPr id="3" name="Subtitle 2">
            <a:extLst>
              <a:ext uri="{FF2B5EF4-FFF2-40B4-BE49-F238E27FC236}">
                <a16:creationId xmlns:a16="http://schemas.microsoft.com/office/drawing/2014/main" id="{1A4A1171-019B-429C-85CD-122A65AED272}"/>
              </a:ext>
            </a:extLst>
          </p:cNvPr>
          <p:cNvSpPr>
            <a:spLocks noGrp="1"/>
          </p:cNvSpPr>
          <p:nvPr>
            <p:ph type="subTitle" idx="1"/>
          </p:nvPr>
        </p:nvSpPr>
        <p:spPr>
          <a:xfrm>
            <a:off x="434871" y="2564296"/>
            <a:ext cx="11322258" cy="3571462"/>
          </a:xfrm>
        </p:spPr>
        <p:txBody>
          <a:bodyPr>
            <a:noAutofit/>
          </a:bodyPr>
          <a:lstStyle/>
          <a:p>
            <a:pPr marL="457200" indent="-457200">
              <a:buFont typeface="+mj-lt"/>
              <a:buAutoNum type="arabicPeriod" startAt="7"/>
            </a:pPr>
            <a:r>
              <a:rPr lang="en-JM" sz="2500" b="1" dirty="0">
                <a:solidFill>
                  <a:schemeClr val="bg1"/>
                </a:solidFill>
              </a:rPr>
              <a:t>Socialize and Activate</a:t>
            </a:r>
          </a:p>
          <a:p>
            <a:r>
              <a:rPr lang="en-JM" sz="2500" dirty="0">
                <a:solidFill>
                  <a:schemeClr val="bg1"/>
                </a:solidFill>
              </a:rPr>
              <a:t>It’s time to bring your customer journey map to a wider audience of stakeholders. If you are using a customer experience management platform, you can send invites to additional stakeholders to view your cloud hosted journey map and the research used to produce it. The identified activities and pain points can also be integrated directly into application development environments (ADEs) such as Rally, Version One, and Atlassian Jira.</a:t>
            </a:r>
          </a:p>
        </p:txBody>
      </p:sp>
    </p:spTree>
    <p:extLst>
      <p:ext uri="{BB962C8B-B14F-4D97-AF65-F5344CB8AC3E}">
        <p14:creationId xmlns:p14="http://schemas.microsoft.com/office/powerpoint/2010/main" val="7015363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596E9-0176-4948-A664-70E70D149E4A}"/>
              </a:ext>
            </a:extLst>
          </p:cNvPr>
          <p:cNvSpPr>
            <a:spLocks noGrp="1"/>
          </p:cNvSpPr>
          <p:nvPr>
            <p:ph type="ctrTitle"/>
          </p:nvPr>
        </p:nvSpPr>
        <p:spPr>
          <a:xfrm>
            <a:off x="684212" y="685799"/>
            <a:ext cx="10109684" cy="1600201"/>
          </a:xfrm>
        </p:spPr>
        <p:txBody>
          <a:bodyPr/>
          <a:lstStyle/>
          <a:p>
            <a:r>
              <a:rPr lang="en-JM" dirty="0"/>
              <a:t>Day in the life</a:t>
            </a:r>
          </a:p>
        </p:txBody>
      </p:sp>
      <p:sp>
        <p:nvSpPr>
          <p:cNvPr id="3" name="Subtitle 2">
            <a:extLst>
              <a:ext uri="{FF2B5EF4-FFF2-40B4-BE49-F238E27FC236}">
                <a16:creationId xmlns:a16="http://schemas.microsoft.com/office/drawing/2014/main" id="{1A4A1171-019B-429C-85CD-122A65AED272}"/>
              </a:ext>
            </a:extLst>
          </p:cNvPr>
          <p:cNvSpPr>
            <a:spLocks noGrp="1"/>
          </p:cNvSpPr>
          <p:nvPr>
            <p:ph type="subTitle" idx="1"/>
          </p:nvPr>
        </p:nvSpPr>
        <p:spPr>
          <a:xfrm>
            <a:off x="434871" y="3008244"/>
            <a:ext cx="11322258" cy="3127514"/>
          </a:xfrm>
        </p:spPr>
        <p:txBody>
          <a:bodyPr>
            <a:normAutofit fontScale="92500"/>
          </a:bodyPr>
          <a:lstStyle/>
          <a:p>
            <a:r>
              <a:rPr lang="en-JM" sz="2500" dirty="0">
                <a:solidFill>
                  <a:schemeClr val="bg1"/>
                </a:solidFill>
              </a:rPr>
              <a:t>These journey maps also illustrate what people do, think, and feel today. But they take a wider view by examining everything that customers or prospects do (within a specific area of focus), whether that involves your company or not. Because these maps highlight existing pain points in peoples’ lives, they’re best suited for driving innovation through addressing unmet needs.</a:t>
            </a:r>
          </a:p>
          <a:p>
            <a:r>
              <a:rPr lang="en-JM" sz="2500" dirty="0">
                <a:solidFill>
                  <a:schemeClr val="bg1"/>
                </a:solidFill>
              </a:rPr>
              <a:t>This type gives a wider lens into the lives of your customers and what their pain points are in real life. They are best used for addressing unmet customer needs before customers even know they exist.</a:t>
            </a:r>
          </a:p>
        </p:txBody>
      </p:sp>
    </p:spTree>
    <p:extLst>
      <p:ext uri="{BB962C8B-B14F-4D97-AF65-F5344CB8AC3E}">
        <p14:creationId xmlns:p14="http://schemas.microsoft.com/office/powerpoint/2010/main" val="8803363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596E9-0176-4948-A664-70E70D149E4A}"/>
              </a:ext>
            </a:extLst>
          </p:cNvPr>
          <p:cNvSpPr>
            <a:spLocks noGrp="1"/>
          </p:cNvSpPr>
          <p:nvPr>
            <p:ph type="ctrTitle"/>
          </p:nvPr>
        </p:nvSpPr>
        <p:spPr>
          <a:xfrm>
            <a:off x="684212" y="685799"/>
            <a:ext cx="10109684" cy="1600201"/>
          </a:xfrm>
        </p:spPr>
        <p:txBody>
          <a:bodyPr/>
          <a:lstStyle/>
          <a:p>
            <a:r>
              <a:rPr lang="en-JM" dirty="0"/>
              <a:t>Future State</a:t>
            </a:r>
          </a:p>
        </p:txBody>
      </p:sp>
      <p:sp>
        <p:nvSpPr>
          <p:cNvPr id="3" name="Subtitle 2">
            <a:extLst>
              <a:ext uri="{FF2B5EF4-FFF2-40B4-BE49-F238E27FC236}">
                <a16:creationId xmlns:a16="http://schemas.microsoft.com/office/drawing/2014/main" id="{1A4A1171-019B-429C-85CD-122A65AED272}"/>
              </a:ext>
            </a:extLst>
          </p:cNvPr>
          <p:cNvSpPr>
            <a:spLocks noGrp="1"/>
          </p:cNvSpPr>
          <p:nvPr>
            <p:ph type="subTitle" idx="1"/>
          </p:nvPr>
        </p:nvSpPr>
        <p:spPr>
          <a:xfrm>
            <a:off x="434871" y="3008244"/>
            <a:ext cx="11322258" cy="3127514"/>
          </a:xfrm>
        </p:spPr>
        <p:txBody>
          <a:bodyPr>
            <a:normAutofit/>
          </a:bodyPr>
          <a:lstStyle/>
          <a:p>
            <a:r>
              <a:rPr lang="en-JM" sz="2500" dirty="0">
                <a:solidFill>
                  <a:schemeClr val="bg1"/>
                </a:solidFill>
              </a:rPr>
              <a:t>These journey maps illustrate what your customers will do, think, and feel as they interact with your business at some point in the future. They’re best suited for communicating your vision for how new products, services, and experiences will function. </a:t>
            </a:r>
          </a:p>
          <a:p>
            <a:r>
              <a:rPr lang="en-JM" sz="2500" dirty="0">
                <a:solidFill>
                  <a:schemeClr val="bg1"/>
                </a:solidFill>
              </a:rPr>
              <a:t>Based on what the current experience is, you map out where you want to be with this style. They are best used for illustrating your vision and setting a clear objective.</a:t>
            </a:r>
          </a:p>
        </p:txBody>
      </p:sp>
    </p:spTree>
    <p:extLst>
      <p:ext uri="{BB962C8B-B14F-4D97-AF65-F5344CB8AC3E}">
        <p14:creationId xmlns:p14="http://schemas.microsoft.com/office/powerpoint/2010/main" val="26551364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596E9-0176-4948-A664-70E70D149E4A}"/>
              </a:ext>
            </a:extLst>
          </p:cNvPr>
          <p:cNvSpPr>
            <a:spLocks noGrp="1"/>
          </p:cNvSpPr>
          <p:nvPr>
            <p:ph type="ctrTitle"/>
          </p:nvPr>
        </p:nvSpPr>
        <p:spPr>
          <a:xfrm>
            <a:off x="684212" y="685800"/>
            <a:ext cx="10109684" cy="1103244"/>
          </a:xfrm>
        </p:spPr>
        <p:txBody>
          <a:bodyPr/>
          <a:lstStyle/>
          <a:p>
            <a:r>
              <a:rPr lang="en-JM" dirty="0"/>
              <a:t>Service blueprint</a:t>
            </a:r>
          </a:p>
        </p:txBody>
      </p:sp>
      <p:sp>
        <p:nvSpPr>
          <p:cNvPr id="3" name="Subtitle 2">
            <a:extLst>
              <a:ext uri="{FF2B5EF4-FFF2-40B4-BE49-F238E27FC236}">
                <a16:creationId xmlns:a16="http://schemas.microsoft.com/office/drawing/2014/main" id="{1A4A1171-019B-429C-85CD-122A65AED272}"/>
              </a:ext>
            </a:extLst>
          </p:cNvPr>
          <p:cNvSpPr>
            <a:spLocks noGrp="1"/>
          </p:cNvSpPr>
          <p:nvPr>
            <p:ph type="subTitle" idx="1"/>
          </p:nvPr>
        </p:nvSpPr>
        <p:spPr>
          <a:xfrm>
            <a:off x="434871" y="2047461"/>
            <a:ext cx="11322258" cy="4512365"/>
          </a:xfrm>
        </p:spPr>
        <p:txBody>
          <a:bodyPr>
            <a:normAutofit fontScale="92500"/>
          </a:bodyPr>
          <a:lstStyle/>
          <a:p>
            <a:r>
              <a:rPr lang="en-JM" sz="2500" dirty="0">
                <a:solidFill>
                  <a:schemeClr val="bg1"/>
                </a:solidFill>
              </a:rPr>
              <a:t>Often called service blueprints, these diagrams usually start with a simplified version of either an existing or future state journey map. Then they layer on the system of people, processes, policies, and technologies (both customer-facing and behind-the-scenes) that are responsible for delivering that experience today or in the future. If built on an current-state journey map, journey blueprints can help you identify the root causes of existing customer paint points. </a:t>
            </a:r>
          </a:p>
          <a:p>
            <a:r>
              <a:rPr lang="en-JM" sz="2500" dirty="0">
                <a:solidFill>
                  <a:schemeClr val="bg1"/>
                </a:solidFill>
              </a:rPr>
              <a:t>If built on a future-state journey map, they can help you identify the ecosystem that needs to be in place to support the intended experience.</a:t>
            </a:r>
          </a:p>
          <a:p>
            <a:r>
              <a:rPr lang="en-JM" sz="2500" dirty="0">
                <a:solidFill>
                  <a:schemeClr val="bg1"/>
                </a:solidFill>
              </a:rPr>
              <a:t>They are best used for identifying the root causes of current customer journeys or identifying the steps needed to attain desired future customer journeys.</a:t>
            </a:r>
          </a:p>
        </p:txBody>
      </p:sp>
    </p:spTree>
    <p:extLst>
      <p:ext uri="{BB962C8B-B14F-4D97-AF65-F5344CB8AC3E}">
        <p14:creationId xmlns:p14="http://schemas.microsoft.com/office/powerpoint/2010/main" val="3570464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596E9-0176-4948-A664-70E70D149E4A}"/>
              </a:ext>
            </a:extLst>
          </p:cNvPr>
          <p:cNvSpPr>
            <a:spLocks noGrp="1"/>
          </p:cNvSpPr>
          <p:nvPr>
            <p:ph type="ctrTitle"/>
          </p:nvPr>
        </p:nvSpPr>
        <p:spPr>
          <a:xfrm>
            <a:off x="684212" y="685800"/>
            <a:ext cx="10109684" cy="1063488"/>
          </a:xfrm>
        </p:spPr>
        <p:txBody>
          <a:bodyPr/>
          <a:lstStyle/>
          <a:p>
            <a:r>
              <a:rPr lang="en-JM" dirty="0"/>
              <a:t>Include </a:t>
            </a:r>
            <a:r>
              <a:rPr lang="en-JM" dirty="0" err="1"/>
              <a:t>kpis</a:t>
            </a:r>
            <a:endParaRPr lang="en-JM" dirty="0"/>
          </a:p>
        </p:txBody>
      </p:sp>
      <p:sp>
        <p:nvSpPr>
          <p:cNvPr id="3" name="Subtitle 2">
            <a:extLst>
              <a:ext uri="{FF2B5EF4-FFF2-40B4-BE49-F238E27FC236}">
                <a16:creationId xmlns:a16="http://schemas.microsoft.com/office/drawing/2014/main" id="{1A4A1171-019B-429C-85CD-122A65AED272}"/>
              </a:ext>
            </a:extLst>
          </p:cNvPr>
          <p:cNvSpPr>
            <a:spLocks noGrp="1"/>
          </p:cNvSpPr>
          <p:nvPr>
            <p:ph type="subTitle" idx="1"/>
          </p:nvPr>
        </p:nvSpPr>
        <p:spPr>
          <a:xfrm>
            <a:off x="434871" y="1967949"/>
            <a:ext cx="11322258" cy="4671390"/>
          </a:xfrm>
        </p:spPr>
        <p:txBody>
          <a:bodyPr>
            <a:normAutofit/>
          </a:bodyPr>
          <a:lstStyle/>
          <a:p>
            <a:r>
              <a:rPr lang="en-JM" sz="2500" dirty="0">
                <a:solidFill>
                  <a:schemeClr val="bg1"/>
                </a:solidFill>
              </a:rPr>
              <a:t>Key performance indicators can help provide the evaluative framework to make your journey map actionable.</a:t>
            </a:r>
          </a:p>
          <a:p>
            <a:r>
              <a:rPr lang="en-JM" sz="2500" dirty="0">
                <a:solidFill>
                  <a:schemeClr val="bg1"/>
                </a:solidFill>
              </a:rPr>
              <a:t>For instance, one of the main functions of a customer journey map is to pinpoint opportunities based on qualitative research of your customers’ perceptions and experiences.</a:t>
            </a:r>
          </a:p>
          <a:p>
            <a:r>
              <a:rPr lang="en-JM" sz="2500" dirty="0">
                <a:solidFill>
                  <a:schemeClr val="bg1"/>
                </a:solidFill>
              </a:rPr>
              <a:t>Many companies use journey maps to help them gain qualitative insights of customer highs and lows. Indicators like “meets/does not meet/exceeds expectations” are used to effectively visualize opportunities for improvement in the customer journey</a:t>
            </a:r>
            <a:r>
              <a:rPr lang="en-JM" sz="2400" dirty="0">
                <a:solidFill>
                  <a:schemeClr val="bg1"/>
                </a:solidFill>
              </a:rPr>
              <a:t> (Ross, 2014).</a:t>
            </a:r>
            <a:endParaRPr lang="en-JM" sz="2500" dirty="0">
              <a:solidFill>
                <a:schemeClr val="bg1"/>
              </a:solidFill>
            </a:endParaRPr>
          </a:p>
        </p:txBody>
      </p:sp>
    </p:spTree>
    <p:extLst>
      <p:ext uri="{BB962C8B-B14F-4D97-AF65-F5344CB8AC3E}">
        <p14:creationId xmlns:p14="http://schemas.microsoft.com/office/powerpoint/2010/main" val="12132206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596E9-0176-4948-A664-70E70D149E4A}"/>
              </a:ext>
            </a:extLst>
          </p:cNvPr>
          <p:cNvSpPr>
            <a:spLocks noGrp="1"/>
          </p:cNvSpPr>
          <p:nvPr>
            <p:ph type="ctrTitle"/>
          </p:nvPr>
        </p:nvSpPr>
        <p:spPr>
          <a:xfrm>
            <a:off x="434871" y="685800"/>
            <a:ext cx="11322257" cy="785191"/>
          </a:xfrm>
        </p:spPr>
        <p:txBody>
          <a:bodyPr>
            <a:normAutofit fontScale="90000"/>
          </a:bodyPr>
          <a:lstStyle/>
          <a:p>
            <a:r>
              <a:rPr lang="en-JM" dirty="0"/>
              <a:t>Deconstructing customer experience</a:t>
            </a:r>
          </a:p>
        </p:txBody>
      </p:sp>
      <p:sp>
        <p:nvSpPr>
          <p:cNvPr id="3" name="Subtitle 2">
            <a:extLst>
              <a:ext uri="{FF2B5EF4-FFF2-40B4-BE49-F238E27FC236}">
                <a16:creationId xmlns:a16="http://schemas.microsoft.com/office/drawing/2014/main" id="{1A4A1171-019B-429C-85CD-122A65AED272}"/>
              </a:ext>
            </a:extLst>
          </p:cNvPr>
          <p:cNvSpPr>
            <a:spLocks noGrp="1"/>
          </p:cNvSpPr>
          <p:nvPr>
            <p:ph type="subTitle" idx="1"/>
          </p:nvPr>
        </p:nvSpPr>
        <p:spPr>
          <a:xfrm>
            <a:off x="434871" y="1669774"/>
            <a:ext cx="11322258" cy="5188225"/>
          </a:xfrm>
        </p:spPr>
        <p:txBody>
          <a:bodyPr>
            <a:normAutofit lnSpcReduction="10000"/>
          </a:bodyPr>
          <a:lstStyle/>
          <a:p>
            <a:r>
              <a:rPr lang="en-JM" sz="2400" dirty="0">
                <a:solidFill>
                  <a:schemeClr val="bg1"/>
                </a:solidFill>
              </a:rPr>
              <a:t>So much research today emphasizes the customer experience (CX) and the technology that either makes it or breaks it. Gartner, for example, predicts that more than 40% of all data analytics projects will relate to some aspect of the CX by 2020 (Lucey, 2017).</a:t>
            </a:r>
          </a:p>
          <a:p>
            <a:r>
              <a:rPr lang="en-JM" sz="2400" dirty="0">
                <a:solidFill>
                  <a:schemeClr val="bg1"/>
                </a:solidFill>
              </a:rPr>
              <a:t>Brands know this good and well, with most currently or planning to invest more in technology to drive the CX. Still they tend to come up short. In fact, IBM’s “2017 Customer Experience Index (CEI) Study” reports an average CEI score of 33 out of 100. Scores ranged from as low as 4 to as high as 85, a span of 81 points separating the highest and lowest performers.</a:t>
            </a:r>
          </a:p>
          <a:p>
            <a:r>
              <a:rPr lang="en-JM" sz="2400" dirty="0">
                <a:solidFill>
                  <a:schemeClr val="bg1"/>
                </a:solidFill>
              </a:rPr>
              <a:t>Long gone is the question of whether companies struggle with CX. Rather, we need to know why and how improvements can be made. The way I see it, the answer can be found by backtracking. For executives and decision makers, this means retracing steps past technology and even the CX itself (Lucey, 2017).</a:t>
            </a:r>
          </a:p>
        </p:txBody>
      </p:sp>
    </p:spTree>
    <p:extLst>
      <p:ext uri="{BB962C8B-B14F-4D97-AF65-F5344CB8AC3E}">
        <p14:creationId xmlns:p14="http://schemas.microsoft.com/office/powerpoint/2010/main" val="37225153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596E9-0176-4948-A664-70E70D149E4A}"/>
              </a:ext>
            </a:extLst>
          </p:cNvPr>
          <p:cNvSpPr>
            <a:spLocks noGrp="1"/>
          </p:cNvSpPr>
          <p:nvPr>
            <p:ph type="ctrTitle"/>
          </p:nvPr>
        </p:nvSpPr>
        <p:spPr>
          <a:xfrm>
            <a:off x="723969" y="218661"/>
            <a:ext cx="10109684" cy="1063488"/>
          </a:xfrm>
        </p:spPr>
        <p:txBody>
          <a:bodyPr/>
          <a:lstStyle/>
          <a:p>
            <a:r>
              <a:rPr lang="en-JM" dirty="0"/>
              <a:t>bibliography</a:t>
            </a:r>
          </a:p>
        </p:txBody>
      </p:sp>
      <p:sp>
        <p:nvSpPr>
          <p:cNvPr id="3" name="Subtitle 2">
            <a:extLst>
              <a:ext uri="{FF2B5EF4-FFF2-40B4-BE49-F238E27FC236}">
                <a16:creationId xmlns:a16="http://schemas.microsoft.com/office/drawing/2014/main" id="{1A4A1171-019B-429C-85CD-122A65AED272}"/>
              </a:ext>
            </a:extLst>
          </p:cNvPr>
          <p:cNvSpPr>
            <a:spLocks noGrp="1"/>
          </p:cNvSpPr>
          <p:nvPr>
            <p:ph type="subTitle" idx="1"/>
          </p:nvPr>
        </p:nvSpPr>
        <p:spPr>
          <a:xfrm>
            <a:off x="434871" y="1451113"/>
            <a:ext cx="11322258" cy="5188226"/>
          </a:xfrm>
        </p:spPr>
        <p:txBody>
          <a:bodyPr>
            <a:normAutofit/>
          </a:bodyPr>
          <a:lstStyle/>
          <a:p>
            <a:pPr marL="342900" indent="-342900">
              <a:buFont typeface="Arial" panose="020B0604020202020204" pitchFamily="34" charset="0"/>
              <a:buChar char="•"/>
            </a:pPr>
            <a:r>
              <a:rPr lang="en-JM" dirty="0" err="1">
                <a:solidFill>
                  <a:schemeClr val="bg1"/>
                </a:solidFill>
              </a:rPr>
              <a:t>Agius</a:t>
            </a:r>
            <a:r>
              <a:rPr lang="en-JM" dirty="0">
                <a:solidFill>
                  <a:schemeClr val="bg1"/>
                </a:solidFill>
              </a:rPr>
              <a:t>, A. (2018). </a:t>
            </a:r>
            <a:r>
              <a:rPr lang="en-JM" i="1" dirty="0">
                <a:solidFill>
                  <a:schemeClr val="bg1"/>
                </a:solidFill>
              </a:rPr>
              <a:t>How to Create an Effective Customer Journey Map [Examples + Template]</a:t>
            </a:r>
            <a:r>
              <a:rPr lang="en-JM" dirty="0">
                <a:solidFill>
                  <a:schemeClr val="bg1"/>
                </a:solidFill>
              </a:rPr>
              <a:t>. [online] Blog.hubspot.com. Available at: https://blog.hubspot.com/service/customer-journey-map [Accessed 21 Jan. 2019].</a:t>
            </a:r>
          </a:p>
          <a:p>
            <a:pPr marL="342900" indent="-342900">
              <a:buFont typeface="Arial" panose="020B0604020202020204" pitchFamily="34" charset="0"/>
              <a:buChar char="•"/>
            </a:pPr>
            <a:r>
              <a:rPr lang="en-JM" dirty="0">
                <a:solidFill>
                  <a:schemeClr val="bg1"/>
                </a:solidFill>
              </a:rPr>
              <a:t>Bodine, K. (2014). The 4 Types of Customer Journey Maps. [Blog] </a:t>
            </a:r>
            <a:r>
              <a:rPr lang="en-JM" i="1" dirty="0">
                <a:solidFill>
                  <a:schemeClr val="bg1"/>
                </a:solidFill>
              </a:rPr>
              <a:t>Kerry Bodine &amp;Co.</a:t>
            </a:r>
            <a:r>
              <a:rPr lang="en-JM" dirty="0">
                <a:solidFill>
                  <a:schemeClr val="bg1"/>
                </a:solidFill>
              </a:rPr>
              <a:t>. Available at: http://kerrybodine.com/the-4-types-of-customer-journey-maps/ [Accessed 21 Jan. 2019].</a:t>
            </a:r>
          </a:p>
          <a:p>
            <a:pPr marL="342900" indent="-342900">
              <a:buFont typeface="Arial" panose="020B0604020202020204" pitchFamily="34" charset="0"/>
              <a:buChar char="•"/>
            </a:pPr>
            <a:r>
              <a:rPr lang="en-JM" dirty="0">
                <a:solidFill>
                  <a:schemeClr val="bg1"/>
                </a:solidFill>
              </a:rPr>
              <a:t>Clark, D. (n.d.). </a:t>
            </a:r>
            <a:r>
              <a:rPr lang="en-JM" i="1" dirty="0">
                <a:solidFill>
                  <a:schemeClr val="bg1"/>
                </a:solidFill>
              </a:rPr>
              <a:t>7 Steps to an Effective Customer Journey Mapping Process</a:t>
            </a:r>
            <a:r>
              <a:rPr lang="en-JM" dirty="0">
                <a:solidFill>
                  <a:schemeClr val="bg1"/>
                </a:solidFill>
              </a:rPr>
              <a:t>. [online] </a:t>
            </a:r>
            <a:r>
              <a:rPr lang="en-JM" dirty="0" err="1">
                <a:solidFill>
                  <a:schemeClr val="bg1"/>
                </a:solidFill>
              </a:rPr>
              <a:t>TandemSeven</a:t>
            </a:r>
            <a:r>
              <a:rPr lang="en-JM" dirty="0">
                <a:solidFill>
                  <a:schemeClr val="bg1"/>
                </a:solidFill>
              </a:rPr>
              <a:t> - The Experience Innovation Company. Available at: https://www.tandemseven.com/journey-mapping/effective-current-state-customer-journey-mapping-process/ [Accessed 21 Jan. 2019].</a:t>
            </a:r>
          </a:p>
          <a:p>
            <a:pPr marL="342900" indent="-342900">
              <a:buFont typeface="Arial" panose="020B0604020202020204" pitchFamily="34" charset="0"/>
              <a:buChar char="•"/>
            </a:pPr>
            <a:r>
              <a:rPr lang="en-JM" dirty="0">
                <a:solidFill>
                  <a:schemeClr val="bg1"/>
                </a:solidFill>
              </a:rPr>
              <a:t>Lucey, M. (2017). Deconstructing the CX: Looking Inward to Maximize Impact. [Blog] </a:t>
            </a:r>
            <a:r>
              <a:rPr lang="en-JM" i="1" dirty="0">
                <a:solidFill>
                  <a:schemeClr val="bg1"/>
                </a:solidFill>
              </a:rPr>
              <a:t>Avaya</a:t>
            </a:r>
            <a:r>
              <a:rPr lang="en-JM" dirty="0">
                <a:solidFill>
                  <a:schemeClr val="bg1"/>
                </a:solidFill>
              </a:rPr>
              <a:t>. Available at: https://www.avaya.com/blogs/archives/2017/08/deconstructing-cx-looking-inward-maximize-impact.html [Accessed 21 Jan. 2019].</a:t>
            </a:r>
          </a:p>
          <a:p>
            <a:endParaRPr lang="en-JM" sz="2500" dirty="0">
              <a:solidFill>
                <a:schemeClr val="bg1"/>
              </a:solidFill>
            </a:endParaRPr>
          </a:p>
        </p:txBody>
      </p:sp>
    </p:spTree>
    <p:extLst>
      <p:ext uri="{BB962C8B-B14F-4D97-AF65-F5344CB8AC3E}">
        <p14:creationId xmlns:p14="http://schemas.microsoft.com/office/powerpoint/2010/main" val="4059980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596E9-0176-4948-A664-70E70D149E4A}"/>
              </a:ext>
            </a:extLst>
          </p:cNvPr>
          <p:cNvSpPr>
            <a:spLocks noGrp="1"/>
          </p:cNvSpPr>
          <p:nvPr>
            <p:ph type="ctrTitle"/>
          </p:nvPr>
        </p:nvSpPr>
        <p:spPr>
          <a:xfrm>
            <a:off x="684212" y="685799"/>
            <a:ext cx="10109684" cy="1600201"/>
          </a:xfrm>
        </p:spPr>
        <p:txBody>
          <a:bodyPr/>
          <a:lstStyle/>
          <a:p>
            <a:r>
              <a:rPr lang="en-JM" dirty="0"/>
              <a:t>customer journey experience map</a:t>
            </a:r>
          </a:p>
        </p:txBody>
      </p:sp>
      <p:sp>
        <p:nvSpPr>
          <p:cNvPr id="3" name="Subtitle 2">
            <a:extLst>
              <a:ext uri="{FF2B5EF4-FFF2-40B4-BE49-F238E27FC236}">
                <a16:creationId xmlns:a16="http://schemas.microsoft.com/office/drawing/2014/main" id="{1A4A1171-019B-429C-85CD-122A65AED272}"/>
              </a:ext>
            </a:extLst>
          </p:cNvPr>
          <p:cNvSpPr>
            <a:spLocks noGrp="1"/>
          </p:cNvSpPr>
          <p:nvPr>
            <p:ph type="subTitle" idx="1"/>
          </p:nvPr>
        </p:nvSpPr>
        <p:spPr>
          <a:xfrm>
            <a:off x="434871" y="3008244"/>
            <a:ext cx="11322258" cy="3127514"/>
          </a:xfrm>
        </p:spPr>
        <p:txBody>
          <a:bodyPr>
            <a:normAutofit/>
          </a:bodyPr>
          <a:lstStyle/>
          <a:p>
            <a:r>
              <a:rPr lang="en-JM" sz="2500" dirty="0">
                <a:solidFill>
                  <a:schemeClr val="bg1"/>
                </a:solidFill>
              </a:rPr>
              <a:t>Sales force UK (2014) defines customer journey maps as a visual representation of every experience your customers have with you. It helps to tell the story of a customer's experience with your brand from original engagement and into hopefully a long-term relationship. </a:t>
            </a:r>
          </a:p>
        </p:txBody>
      </p:sp>
    </p:spTree>
    <p:extLst>
      <p:ext uri="{BB962C8B-B14F-4D97-AF65-F5344CB8AC3E}">
        <p14:creationId xmlns:p14="http://schemas.microsoft.com/office/powerpoint/2010/main" val="16521681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596E9-0176-4948-A664-70E70D149E4A}"/>
              </a:ext>
            </a:extLst>
          </p:cNvPr>
          <p:cNvSpPr>
            <a:spLocks noGrp="1"/>
          </p:cNvSpPr>
          <p:nvPr>
            <p:ph type="ctrTitle"/>
          </p:nvPr>
        </p:nvSpPr>
        <p:spPr>
          <a:xfrm>
            <a:off x="704091" y="218661"/>
            <a:ext cx="10109684" cy="1063488"/>
          </a:xfrm>
        </p:spPr>
        <p:txBody>
          <a:bodyPr/>
          <a:lstStyle/>
          <a:p>
            <a:r>
              <a:rPr lang="en-JM" dirty="0"/>
              <a:t>bibliography</a:t>
            </a:r>
          </a:p>
        </p:txBody>
      </p:sp>
      <p:sp>
        <p:nvSpPr>
          <p:cNvPr id="3" name="Subtitle 2">
            <a:extLst>
              <a:ext uri="{FF2B5EF4-FFF2-40B4-BE49-F238E27FC236}">
                <a16:creationId xmlns:a16="http://schemas.microsoft.com/office/drawing/2014/main" id="{1A4A1171-019B-429C-85CD-122A65AED272}"/>
              </a:ext>
            </a:extLst>
          </p:cNvPr>
          <p:cNvSpPr>
            <a:spLocks noGrp="1"/>
          </p:cNvSpPr>
          <p:nvPr>
            <p:ph type="subTitle" idx="1"/>
          </p:nvPr>
        </p:nvSpPr>
        <p:spPr>
          <a:xfrm>
            <a:off x="434871" y="1749287"/>
            <a:ext cx="11322258" cy="4890052"/>
          </a:xfrm>
        </p:spPr>
        <p:txBody>
          <a:bodyPr>
            <a:normAutofit fontScale="92500"/>
          </a:bodyPr>
          <a:lstStyle/>
          <a:p>
            <a:pPr marL="457200" indent="-457200">
              <a:buFont typeface="Arial" panose="020B0604020202020204" pitchFamily="34" charset="0"/>
              <a:buChar char="•"/>
            </a:pPr>
            <a:r>
              <a:rPr lang="en-JM" sz="2700" dirty="0">
                <a:solidFill>
                  <a:schemeClr val="bg1"/>
                </a:solidFill>
              </a:rPr>
              <a:t>Ross, L. (2014). Six Steps to Creating The Complete Customer Journey Maps. [Blog] </a:t>
            </a:r>
            <a:r>
              <a:rPr lang="en-JM" sz="2700" i="1" dirty="0" err="1">
                <a:solidFill>
                  <a:schemeClr val="bg1"/>
                </a:solidFill>
              </a:rPr>
              <a:t>Invespcro</a:t>
            </a:r>
            <a:r>
              <a:rPr lang="en-JM" sz="2700" dirty="0">
                <a:solidFill>
                  <a:schemeClr val="bg1"/>
                </a:solidFill>
              </a:rPr>
              <a:t>. Available at: https://www.invespcro.com/blog/six-steps-to-creating-the-complete-customer-journey-maps/ [Accessed 21 Jan. 2019].</a:t>
            </a:r>
          </a:p>
          <a:p>
            <a:pPr marL="457200" indent="-457200">
              <a:buFont typeface="Arial" panose="020B0604020202020204" pitchFamily="34" charset="0"/>
              <a:buChar char="•"/>
            </a:pPr>
            <a:r>
              <a:rPr lang="en-JM" sz="2700" dirty="0">
                <a:solidFill>
                  <a:schemeClr val="bg1"/>
                </a:solidFill>
              </a:rPr>
              <a:t>Sales Force </a:t>
            </a:r>
            <a:r>
              <a:rPr lang="en-JM" sz="2700" dirty="0" err="1">
                <a:solidFill>
                  <a:schemeClr val="bg1"/>
                </a:solidFill>
              </a:rPr>
              <a:t>Uk</a:t>
            </a:r>
            <a:r>
              <a:rPr lang="en-JM" sz="2700" dirty="0">
                <a:solidFill>
                  <a:schemeClr val="bg1"/>
                </a:solidFill>
              </a:rPr>
              <a:t> (2016). What is Customer Journey Mapping &amp; Why is it Important?. [Blog] </a:t>
            </a:r>
            <a:r>
              <a:rPr lang="en-JM" sz="2700" i="1" dirty="0">
                <a:solidFill>
                  <a:schemeClr val="bg1"/>
                </a:solidFill>
              </a:rPr>
              <a:t>Sales Force </a:t>
            </a:r>
            <a:r>
              <a:rPr lang="en-JM" sz="2700" i="1" dirty="0" err="1">
                <a:solidFill>
                  <a:schemeClr val="bg1"/>
                </a:solidFill>
              </a:rPr>
              <a:t>Uk</a:t>
            </a:r>
            <a:r>
              <a:rPr lang="en-JM" sz="2700" dirty="0">
                <a:solidFill>
                  <a:schemeClr val="bg1"/>
                </a:solidFill>
              </a:rPr>
              <a:t>. Available at: https://www.salesforce.com/uk/blog/2016/03/customer-journey-mapping-explained.html [Accessed 21 Jan. 2019].</a:t>
            </a:r>
          </a:p>
          <a:p>
            <a:pPr marL="457200" indent="-457200">
              <a:buFont typeface="Arial" panose="020B0604020202020204" pitchFamily="34" charset="0"/>
              <a:buChar char="•"/>
            </a:pPr>
            <a:r>
              <a:rPr lang="en-JM" sz="2700" dirty="0" err="1">
                <a:solidFill>
                  <a:schemeClr val="bg1"/>
                </a:solidFill>
              </a:rPr>
              <a:t>VisualParadigm</a:t>
            </a:r>
            <a:r>
              <a:rPr lang="en-JM" sz="2700" dirty="0">
                <a:solidFill>
                  <a:schemeClr val="bg1"/>
                </a:solidFill>
              </a:rPr>
              <a:t> (2017). </a:t>
            </a:r>
            <a:r>
              <a:rPr lang="en-JM" sz="2700" i="1" dirty="0">
                <a:solidFill>
                  <a:schemeClr val="bg1"/>
                </a:solidFill>
              </a:rPr>
              <a:t>What is Customer Journey Mapping?</a:t>
            </a:r>
            <a:r>
              <a:rPr lang="en-JM" sz="2700" dirty="0">
                <a:solidFill>
                  <a:schemeClr val="bg1"/>
                </a:solidFill>
              </a:rPr>
              <a:t>. [video] Available at: https://www.youtube.com/watch?v=5Ly33ZLjeyI [Accessed 21 Jan. 2019].</a:t>
            </a:r>
          </a:p>
          <a:p>
            <a:endParaRPr lang="en-JM" sz="2500" dirty="0">
              <a:solidFill>
                <a:schemeClr val="bg1"/>
              </a:solidFill>
            </a:endParaRPr>
          </a:p>
        </p:txBody>
      </p:sp>
    </p:spTree>
    <p:extLst>
      <p:ext uri="{BB962C8B-B14F-4D97-AF65-F5344CB8AC3E}">
        <p14:creationId xmlns:p14="http://schemas.microsoft.com/office/powerpoint/2010/main" val="1567873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596E9-0176-4948-A664-70E70D149E4A}"/>
              </a:ext>
            </a:extLst>
          </p:cNvPr>
          <p:cNvSpPr>
            <a:spLocks noGrp="1"/>
          </p:cNvSpPr>
          <p:nvPr>
            <p:ph type="ctrTitle"/>
          </p:nvPr>
        </p:nvSpPr>
        <p:spPr>
          <a:xfrm>
            <a:off x="684212" y="685799"/>
            <a:ext cx="10109684" cy="1600201"/>
          </a:xfrm>
        </p:spPr>
        <p:txBody>
          <a:bodyPr/>
          <a:lstStyle/>
          <a:p>
            <a:r>
              <a:rPr lang="en-JM" dirty="0"/>
              <a:t>customer journey experience map</a:t>
            </a:r>
          </a:p>
        </p:txBody>
      </p:sp>
      <p:sp>
        <p:nvSpPr>
          <p:cNvPr id="3" name="Subtitle 2">
            <a:extLst>
              <a:ext uri="{FF2B5EF4-FFF2-40B4-BE49-F238E27FC236}">
                <a16:creationId xmlns:a16="http://schemas.microsoft.com/office/drawing/2014/main" id="{1A4A1171-019B-429C-85CD-122A65AED272}"/>
              </a:ext>
            </a:extLst>
          </p:cNvPr>
          <p:cNvSpPr>
            <a:spLocks noGrp="1"/>
          </p:cNvSpPr>
          <p:nvPr>
            <p:ph type="subTitle" idx="1"/>
          </p:nvPr>
        </p:nvSpPr>
        <p:spPr>
          <a:xfrm>
            <a:off x="434871" y="3008244"/>
            <a:ext cx="11322258" cy="3127514"/>
          </a:xfrm>
        </p:spPr>
        <p:txBody>
          <a:bodyPr>
            <a:normAutofit/>
          </a:bodyPr>
          <a:lstStyle/>
          <a:p>
            <a:r>
              <a:rPr lang="en-JM" sz="2500" dirty="0">
                <a:solidFill>
                  <a:schemeClr val="bg1"/>
                </a:solidFill>
              </a:rPr>
              <a:t>At first glance, a customer’s journey is pretty simple. You offer something, they buy it. But once you get into the detail, customer journeys are quite complex and come in many varieties. </a:t>
            </a:r>
          </a:p>
          <a:p>
            <a:r>
              <a:rPr lang="en-JM" sz="2500" dirty="0">
                <a:solidFill>
                  <a:schemeClr val="bg1"/>
                </a:solidFill>
              </a:rPr>
              <a:t>Your customers can come into contact with your business in a multitude of ways and from many different starting points, for example, marketing, referrals, search, social media, customer service enquiries and above-the-line campaigns. </a:t>
            </a:r>
          </a:p>
        </p:txBody>
      </p:sp>
    </p:spTree>
    <p:extLst>
      <p:ext uri="{BB962C8B-B14F-4D97-AF65-F5344CB8AC3E}">
        <p14:creationId xmlns:p14="http://schemas.microsoft.com/office/powerpoint/2010/main" val="2160652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596E9-0176-4948-A664-70E70D149E4A}"/>
              </a:ext>
            </a:extLst>
          </p:cNvPr>
          <p:cNvSpPr>
            <a:spLocks noGrp="1"/>
          </p:cNvSpPr>
          <p:nvPr>
            <p:ph type="ctrTitle"/>
          </p:nvPr>
        </p:nvSpPr>
        <p:spPr>
          <a:xfrm>
            <a:off x="684212" y="685799"/>
            <a:ext cx="10109684" cy="1600201"/>
          </a:xfrm>
        </p:spPr>
        <p:txBody>
          <a:bodyPr/>
          <a:lstStyle/>
          <a:p>
            <a:r>
              <a:rPr lang="en-JM" dirty="0"/>
              <a:t>customer journey experience map</a:t>
            </a:r>
          </a:p>
        </p:txBody>
      </p:sp>
      <p:sp>
        <p:nvSpPr>
          <p:cNvPr id="3" name="Subtitle 2">
            <a:extLst>
              <a:ext uri="{FF2B5EF4-FFF2-40B4-BE49-F238E27FC236}">
                <a16:creationId xmlns:a16="http://schemas.microsoft.com/office/drawing/2014/main" id="{1A4A1171-019B-429C-85CD-122A65AED272}"/>
              </a:ext>
            </a:extLst>
          </p:cNvPr>
          <p:cNvSpPr>
            <a:spLocks noGrp="1"/>
          </p:cNvSpPr>
          <p:nvPr>
            <p:ph type="subTitle" idx="1"/>
          </p:nvPr>
        </p:nvSpPr>
        <p:spPr>
          <a:xfrm>
            <a:off x="434871" y="3008244"/>
            <a:ext cx="11322258" cy="3127514"/>
          </a:xfrm>
        </p:spPr>
        <p:txBody>
          <a:bodyPr>
            <a:normAutofit/>
          </a:bodyPr>
          <a:lstStyle/>
          <a:p>
            <a:r>
              <a:rPr lang="en-JM" sz="2500" dirty="0">
                <a:solidFill>
                  <a:schemeClr val="bg1"/>
                </a:solidFill>
              </a:rPr>
              <a:t>Customer journey mapping helps businesses step into their customer’s shoes and see their business from the customer's perspective. It helps businesses gain insights into common customer pain points, how they can improve the customer experience, and define what customers, and prospective customers, need in order to complete a purchase.. </a:t>
            </a:r>
          </a:p>
        </p:txBody>
      </p:sp>
    </p:spTree>
    <p:extLst>
      <p:ext uri="{BB962C8B-B14F-4D97-AF65-F5344CB8AC3E}">
        <p14:creationId xmlns:p14="http://schemas.microsoft.com/office/powerpoint/2010/main" val="3320284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596E9-0176-4948-A664-70E70D149E4A}"/>
              </a:ext>
            </a:extLst>
          </p:cNvPr>
          <p:cNvSpPr>
            <a:spLocks noGrp="1"/>
          </p:cNvSpPr>
          <p:nvPr>
            <p:ph type="ctrTitle"/>
          </p:nvPr>
        </p:nvSpPr>
        <p:spPr>
          <a:xfrm>
            <a:off x="684212" y="685799"/>
            <a:ext cx="10109684" cy="1600201"/>
          </a:xfrm>
        </p:spPr>
        <p:txBody>
          <a:bodyPr/>
          <a:lstStyle/>
          <a:p>
            <a:r>
              <a:rPr lang="en-JM" dirty="0"/>
              <a:t>customer journey experience map</a:t>
            </a:r>
          </a:p>
        </p:txBody>
      </p:sp>
      <p:sp>
        <p:nvSpPr>
          <p:cNvPr id="3" name="Subtitle 2">
            <a:extLst>
              <a:ext uri="{FF2B5EF4-FFF2-40B4-BE49-F238E27FC236}">
                <a16:creationId xmlns:a16="http://schemas.microsoft.com/office/drawing/2014/main" id="{1A4A1171-019B-429C-85CD-122A65AED272}"/>
              </a:ext>
            </a:extLst>
          </p:cNvPr>
          <p:cNvSpPr>
            <a:spLocks noGrp="1"/>
          </p:cNvSpPr>
          <p:nvPr>
            <p:ph type="subTitle" idx="1"/>
          </p:nvPr>
        </p:nvSpPr>
        <p:spPr>
          <a:xfrm>
            <a:off x="434871" y="3008244"/>
            <a:ext cx="11322258" cy="3127514"/>
          </a:xfrm>
        </p:spPr>
        <p:txBody>
          <a:bodyPr>
            <a:normAutofit/>
          </a:bodyPr>
          <a:lstStyle/>
          <a:p>
            <a:r>
              <a:rPr lang="en-JM" sz="2500" dirty="0">
                <a:solidFill>
                  <a:schemeClr val="bg1"/>
                </a:solidFill>
              </a:rPr>
              <a:t>From a customer’s perspective, they want their experience with a brand to be connected and seamless. They expect companies to know and remember, across multiple touchpoints, who they are and what they’re looking for, so that the necessary information is available and without the necessity to repeat or clarify their needs. A map helps reveal issues with siloes in your business.</a:t>
            </a:r>
          </a:p>
        </p:txBody>
      </p:sp>
    </p:spTree>
    <p:extLst>
      <p:ext uri="{BB962C8B-B14F-4D97-AF65-F5344CB8AC3E}">
        <p14:creationId xmlns:p14="http://schemas.microsoft.com/office/powerpoint/2010/main" val="4209973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596E9-0176-4948-A664-70E70D149E4A}"/>
              </a:ext>
            </a:extLst>
          </p:cNvPr>
          <p:cNvSpPr>
            <a:spLocks noGrp="1"/>
          </p:cNvSpPr>
          <p:nvPr>
            <p:ph type="ctrTitle"/>
          </p:nvPr>
        </p:nvSpPr>
        <p:spPr>
          <a:xfrm>
            <a:off x="743847" y="347870"/>
            <a:ext cx="10109684" cy="1262270"/>
          </a:xfrm>
        </p:spPr>
        <p:txBody>
          <a:bodyPr>
            <a:normAutofit fontScale="90000"/>
          </a:bodyPr>
          <a:lstStyle/>
          <a:p>
            <a:r>
              <a:rPr lang="en-JM" dirty="0"/>
              <a:t>customer journey experience map</a:t>
            </a:r>
          </a:p>
        </p:txBody>
      </p:sp>
      <p:sp>
        <p:nvSpPr>
          <p:cNvPr id="3" name="Subtitle 2">
            <a:extLst>
              <a:ext uri="{FF2B5EF4-FFF2-40B4-BE49-F238E27FC236}">
                <a16:creationId xmlns:a16="http://schemas.microsoft.com/office/drawing/2014/main" id="{1A4A1171-019B-429C-85CD-122A65AED272}"/>
              </a:ext>
            </a:extLst>
          </p:cNvPr>
          <p:cNvSpPr>
            <a:spLocks noGrp="1"/>
          </p:cNvSpPr>
          <p:nvPr>
            <p:ph type="subTitle" idx="1"/>
          </p:nvPr>
        </p:nvSpPr>
        <p:spPr>
          <a:xfrm>
            <a:off x="434871" y="1948071"/>
            <a:ext cx="11322258" cy="4909930"/>
          </a:xfrm>
        </p:spPr>
        <p:txBody>
          <a:bodyPr>
            <a:normAutofit fontScale="92500" lnSpcReduction="10000"/>
          </a:bodyPr>
          <a:lstStyle/>
          <a:p>
            <a:r>
              <a:rPr lang="en-JM" sz="2400" dirty="0">
                <a:solidFill>
                  <a:schemeClr val="bg1"/>
                </a:solidFill>
              </a:rPr>
              <a:t>The benefits of a customer journey map include (</a:t>
            </a:r>
            <a:r>
              <a:rPr lang="en-JM" sz="2400" dirty="0" err="1">
                <a:solidFill>
                  <a:schemeClr val="bg1"/>
                </a:solidFill>
              </a:rPr>
              <a:t>Agius</a:t>
            </a:r>
            <a:r>
              <a:rPr lang="en-JM" sz="2400" dirty="0">
                <a:solidFill>
                  <a:schemeClr val="bg1"/>
                </a:solidFill>
              </a:rPr>
              <a:t>, 2018):</a:t>
            </a:r>
          </a:p>
          <a:p>
            <a:endParaRPr lang="en-JM" sz="2400" dirty="0">
              <a:solidFill>
                <a:schemeClr val="bg1"/>
              </a:solidFill>
            </a:endParaRPr>
          </a:p>
          <a:p>
            <a:pPr marL="342900" indent="-342900">
              <a:buFont typeface="Arial" panose="020B0604020202020204" pitchFamily="34" charset="0"/>
              <a:buChar char="•"/>
            </a:pPr>
            <a:r>
              <a:rPr lang="en-JM" sz="2400" dirty="0">
                <a:solidFill>
                  <a:schemeClr val="bg1"/>
                </a:solidFill>
              </a:rPr>
              <a:t>Helping you see where customers interact with your business</a:t>
            </a:r>
          </a:p>
          <a:p>
            <a:pPr marL="342900" indent="-342900">
              <a:buFont typeface="Arial" panose="020B0604020202020204" pitchFamily="34" charset="0"/>
              <a:buChar char="•"/>
            </a:pPr>
            <a:r>
              <a:rPr lang="en-JM" sz="2400" dirty="0">
                <a:solidFill>
                  <a:schemeClr val="bg1"/>
                </a:solidFill>
              </a:rPr>
              <a:t>Focusing the business on particular customer needs at different stages in the buying funnel</a:t>
            </a:r>
          </a:p>
          <a:p>
            <a:pPr marL="342900" indent="-342900">
              <a:buFont typeface="Arial" panose="020B0604020202020204" pitchFamily="34" charset="0"/>
              <a:buChar char="•"/>
            </a:pPr>
            <a:r>
              <a:rPr lang="en-JM" sz="2400" dirty="0">
                <a:solidFill>
                  <a:schemeClr val="bg1"/>
                </a:solidFill>
              </a:rPr>
              <a:t>Identifying whether the customer journey is in a logical order</a:t>
            </a:r>
          </a:p>
          <a:p>
            <a:pPr marL="342900" indent="-342900">
              <a:buFont typeface="Arial" panose="020B0604020202020204" pitchFamily="34" charset="0"/>
              <a:buChar char="•"/>
            </a:pPr>
            <a:r>
              <a:rPr lang="en-JM" sz="2400" dirty="0" err="1">
                <a:solidFill>
                  <a:schemeClr val="bg1"/>
                </a:solidFill>
              </a:rPr>
              <a:t>Givings</a:t>
            </a:r>
            <a:r>
              <a:rPr lang="en-JM" sz="2400" dirty="0">
                <a:solidFill>
                  <a:schemeClr val="bg1"/>
                </a:solidFill>
              </a:rPr>
              <a:t> an outside perspective on your sales process</a:t>
            </a:r>
          </a:p>
          <a:p>
            <a:pPr marL="342900" indent="-342900">
              <a:buFont typeface="Arial" panose="020B0604020202020204" pitchFamily="34" charset="0"/>
              <a:buChar char="•"/>
            </a:pPr>
            <a:r>
              <a:rPr lang="en-JM" sz="2400" dirty="0">
                <a:solidFill>
                  <a:schemeClr val="bg1"/>
                </a:solidFill>
              </a:rPr>
              <a:t>Showing the gaps between the desired customer experience and the one actually received</a:t>
            </a:r>
          </a:p>
          <a:p>
            <a:pPr marL="342900" indent="-342900">
              <a:buFont typeface="Arial" panose="020B0604020202020204" pitchFamily="34" charset="0"/>
              <a:buChar char="•"/>
            </a:pPr>
            <a:r>
              <a:rPr lang="en-JM" sz="2400" dirty="0">
                <a:solidFill>
                  <a:schemeClr val="bg1"/>
                </a:solidFill>
              </a:rPr>
              <a:t>Highlighting development priorities</a:t>
            </a:r>
          </a:p>
          <a:p>
            <a:pPr marL="342900" indent="-342900">
              <a:buFont typeface="Arial" panose="020B0604020202020204" pitchFamily="34" charset="0"/>
              <a:buChar char="•"/>
            </a:pPr>
            <a:r>
              <a:rPr lang="en-JM" sz="2400" dirty="0">
                <a:solidFill>
                  <a:schemeClr val="bg1"/>
                </a:solidFill>
              </a:rPr>
              <a:t>Allowing you to concentrate efforts and expenditure on what matters most to maximise effectiveness</a:t>
            </a:r>
          </a:p>
        </p:txBody>
      </p:sp>
    </p:spTree>
    <p:extLst>
      <p:ext uri="{BB962C8B-B14F-4D97-AF65-F5344CB8AC3E}">
        <p14:creationId xmlns:p14="http://schemas.microsoft.com/office/powerpoint/2010/main" val="1185657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596E9-0176-4948-A664-70E70D149E4A}"/>
              </a:ext>
            </a:extLst>
          </p:cNvPr>
          <p:cNvSpPr>
            <a:spLocks noGrp="1"/>
          </p:cNvSpPr>
          <p:nvPr>
            <p:ph type="title"/>
          </p:nvPr>
        </p:nvSpPr>
        <p:spPr>
          <a:xfrm>
            <a:off x="1468541" y="337930"/>
            <a:ext cx="9254918" cy="1507067"/>
          </a:xfrm>
        </p:spPr>
        <p:txBody>
          <a:bodyPr/>
          <a:lstStyle/>
          <a:p>
            <a:r>
              <a:rPr lang="en-JM" dirty="0"/>
              <a:t>customer journey experience map</a:t>
            </a:r>
          </a:p>
        </p:txBody>
      </p:sp>
      <p:pic>
        <p:nvPicPr>
          <p:cNvPr id="4" name="Online Media 3" title="What is Customer Journey Mapping?">
            <a:hlinkClick r:id="" action="ppaction://media"/>
            <a:extLst>
              <a:ext uri="{FF2B5EF4-FFF2-40B4-BE49-F238E27FC236}">
                <a16:creationId xmlns:a16="http://schemas.microsoft.com/office/drawing/2014/main" id="{291F2140-CD0E-47BF-B1FE-5DD779B45231}"/>
              </a:ext>
            </a:extLst>
          </p:cNvPr>
          <p:cNvPicPr>
            <a:picLocks noGrp="1" noRot="1" noChangeAspect="1"/>
          </p:cNvPicPr>
          <p:nvPr>
            <p:ph idx="1"/>
            <a:videoFile r:link="rId1"/>
          </p:nvPr>
        </p:nvPicPr>
        <p:blipFill>
          <a:blip r:embed="rId3"/>
          <a:stretch>
            <a:fillRect/>
          </a:stretch>
        </p:blipFill>
        <p:spPr>
          <a:xfrm>
            <a:off x="1468541" y="1844997"/>
            <a:ext cx="9254918" cy="4953762"/>
          </a:xfrm>
          <a:prstGeom prst="rect">
            <a:avLst/>
          </a:prstGeom>
        </p:spPr>
      </p:pic>
    </p:spTree>
    <p:extLst>
      <p:ext uri="{BB962C8B-B14F-4D97-AF65-F5344CB8AC3E}">
        <p14:creationId xmlns:p14="http://schemas.microsoft.com/office/powerpoint/2010/main" val="964138221"/>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docProps/app.xml><?xml version="1.0" encoding="utf-8"?>
<Properties xmlns="http://schemas.openxmlformats.org/officeDocument/2006/extended-properties" xmlns:vt="http://schemas.openxmlformats.org/officeDocument/2006/docPropsVTypes">
  <TotalTime>1780</TotalTime>
  <Words>1969</Words>
  <Application>Microsoft Office PowerPoint</Application>
  <PresentationFormat>Widescreen</PresentationFormat>
  <Paragraphs>150</Paragraphs>
  <Slides>40</Slides>
  <Notes>0</Notes>
  <HiddenSlides>0</HiddenSlides>
  <MMClips>2</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Century Gothic</vt:lpstr>
      <vt:lpstr>Wingdings 3</vt:lpstr>
      <vt:lpstr>Slice</vt:lpstr>
      <vt:lpstr>UNIT 2 MANAGING THE CUSTOMER EXPERIENCE</vt:lpstr>
      <vt:lpstr>LEARNING OUTCOME 2  Explore the customer experience map to create business opportunities and optimise customer touch points</vt:lpstr>
      <vt:lpstr>P3:   Create a customer experience map for a selected service sector organisation </vt:lpstr>
      <vt:lpstr>customer journey experience map</vt:lpstr>
      <vt:lpstr>customer journey experience map</vt:lpstr>
      <vt:lpstr>customer journey experience map</vt:lpstr>
      <vt:lpstr>customer journey experience map</vt:lpstr>
      <vt:lpstr>customer journey experience map</vt:lpstr>
      <vt:lpstr>customer journey experience map</vt:lpstr>
      <vt:lpstr>customer journey experience map</vt:lpstr>
      <vt:lpstr>customer journey experience map; creation</vt:lpstr>
      <vt:lpstr>Nail down your buyer persona</vt:lpstr>
      <vt:lpstr>Understand your buyer’s goals</vt:lpstr>
      <vt:lpstr>Questions to ask</vt:lpstr>
      <vt:lpstr>Map out buyer touchpoints</vt:lpstr>
      <vt:lpstr>Questions to ask</vt:lpstr>
      <vt:lpstr>PowerPoint Presentation</vt:lpstr>
      <vt:lpstr>Identify customer pain points</vt:lpstr>
      <vt:lpstr>Negative &amp; positive customer experience</vt:lpstr>
      <vt:lpstr>Prioritize and fix roadblocks</vt:lpstr>
      <vt:lpstr>Prioritize and fix roadblocks</vt:lpstr>
      <vt:lpstr>Update and improve</vt:lpstr>
      <vt:lpstr>customer journey experience map; Types</vt:lpstr>
      <vt:lpstr>Current state</vt:lpstr>
      <vt:lpstr>Current state Steps</vt:lpstr>
      <vt:lpstr>Current state Steps</vt:lpstr>
      <vt:lpstr>Current state</vt:lpstr>
      <vt:lpstr>Current state</vt:lpstr>
      <vt:lpstr>Current state</vt:lpstr>
      <vt:lpstr>Current state</vt:lpstr>
      <vt:lpstr>Current state</vt:lpstr>
      <vt:lpstr>Current state</vt:lpstr>
      <vt:lpstr>Current state</vt:lpstr>
      <vt:lpstr>Day in the life</vt:lpstr>
      <vt:lpstr>Future State</vt:lpstr>
      <vt:lpstr>Service blueprint</vt:lpstr>
      <vt:lpstr>Include kpis</vt:lpstr>
      <vt:lpstr>Deconstructing customer experience</vt:lpstr>
      <vt:lpstr>bibliography</vt:lpstr>
      <vt:lpstr>bibliography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 MANAGING THE CUSTOMER EXPERIENCE</dc:title>
  <dc:creator>Chris-ann Hunter</dc:creator>
  <cp:lastModifiedBy>Chris-ann Hunter</cp:lastModifiedBy>
  <cp:revision>23</cp:revision>
  <dcterms:created xsi:type="dcterms:W3CDTF">2019-01-21T19:50:47Z</dcterms:created>
  <dcterms:modified xsi:type="dcterms:W3CDTF">2019-02-12T22:19:33Z</dcterms:modified>
</cp:coreProperties>
</file>