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56" r:id="rId5"/>
    <p:sldId id="261" r:id="rId6"/>
    <p:sldId id="262" r:id="rId7"/>
    <p:sldId id="263" r:id="rId8"/>
    <p:sldId id="264" r:id="rId9"/>
    <p:sldId id="265" r:id="rId10"/>
    <p:sldId id="266" r:id="rId11"/>
    <p:sldId id="267" r:id="rId12"/>
    <p:sldId id="268" r:id="rId13"/>
    <p:sldId id="269" r:id="rId14"/>
    <p:sldId id="270" r:id="rId15"/>
    <p:sldId id="271" r:id="rId16"/>
    <p:sldId id="277" r:id="rId17"/>
    <p:sldId id="260" r:id="rId18"/>
    <p:sldId id="272" r:id="rId19"/>
    <p:sldId id="273" r:id="rId20"/>
    <p:sldId id="275" r:id="rId21"/>
    <p:sldId id="276" r:id="rId22"/>
    <p:sldId id="278" r:id="rId23"/>
    <p:sldId id="274" r:id="rId24"/>
    <p:sldId id="280" r:id="rId25"/>
    <p:sldId id="279" r:id="rId26"/>
    <p:sldId id="281" r:id="rId27"/>
    <p:sldId id="282" r:id="rId28"/>
    <p:sldId id="283" r:id="rId29"/>
    <p:sldId id="284" r:id="rId30"/>
    <p:sldId id="285" r:id="rId31"/>
    <p:sldId id="289" r:id="rId32"/>
    <p:sldId id="286" r:id="rId33"/>
    <p:sldId id="287" r:id="rId34"/>
    <p:sldId id="288" r:id="rId35"/>
    <p:sldId id="290" r:id="rId36"/>
    <p:sldId id="291" r:id="rId37"/>
    <p:sldId id="292" r:id="rId38"/>
    <p:sldId id="293" r:id="rId39"/>
    <p:sldId id="294" r:id="rId40"/>
    <p:sldId id="295" r:id="rId41"/>
    <p:sldId id="296" r:id="rId42"/>
    <p:sldId id="297" r:id="rId43"/>
    <p:sldId id="298" r:id="rId44"/>
    <p:sldId id="299" r:id="rId45"/>
    <p:sldId id="302" r:id="rId46"/>
    <p:sldId id="300" r:id="rId47"/>
    <p:sldId id="303" r:id="rId48"/>
    <p:sldId id="304" r:id="rId49"/>
    <p:sldId id="305" r:id="rId50"/>
    <p:sldId id="301" r:id="rId51"/>
    <p:sldId id="306" r:id="rId52"/>
    <p:sldId id="307" r:id="rId53"/>
    <p:sldId id="308" r:id="rId54"/>
    <p:sldId id="309"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45" d="100"/>
          <a:sy n="45" d="100"/>
        </p:scale>
        <p:origin x="48" y="9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3/15/2019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kwf-TSpDoy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16"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F8972F-F8F0-43E1-B252-09BFF6FFCD64}"/>
              </a:ext>
            </a:extLst>
          </p:cNvPr>
          <p:cNvSpPr>
            <a:spLocks noGrp="1"/>
          </p:cNvSpPr>
          <p:nvPr>
            <p:ph type="ctrTitle"/>
          </p:nvPr>
        </p:nvSpPr>
        <p:spPr>
          <a:xfrm>
            <a:off x="684212" y="685799"/>
            <a:ext cx="9678988" cy="3673474"/>
          </a:xfrm>
        </p:spPr>
        <p:txBody>
          <a:bodyPr>
            <a:normAutofit/>
          </a:bodyPr>
          <a:lstStyle/>
          <a:p>
            <a:r>
              <a:rPr lang="en-US" sz="6000">
                <a:solidFill>
                  <a:schemeClr val="tx2"/>
                </a:solidFill>
              </a:rPr>
              <a:t>UNIT 2</a:t>
            </a:r>
            <a:br>
              <a:rPr lang="en-US" sz="6000">
                <a:solidFill>
                  <a:schemeClr val="tx2"/>
                </a:solidFill>
              </a:rPr>
            </a:br>
            <a:r>
              <a:rPr lang="en-US" sz="6000">
                <a:solidFill>
                  <a:schemeClr val="tx2"/>
                </a:solidFill>
              </a:rPr>
              <a:t>MANAGING THE CUSTOMER EXPERIENCE</a:t>
            </a:r>
            <a:endParaRPr lang="en-JM" sz="6000">
              <a:solidFill>
                <a:schemeClr val="tx2"/>
              </a:solidFill>
            </a:endParaRPr>
          </a:p>
        </p:txBody>
      </p:sp>
    </p:spTree>
    <p:extLst>
      <p:ext uri="{BB962C8B-B14F-4D97-AF65-F5344CB8AC3E}">
        <p14:creationId xmlns:p14="http://schemas.microsoft.com/office/powerpoint/2010/main" val="4174603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822712"/>
            <a:ext cx="11648660" cy="3876261"/>
          </a:xfrm>
        </p:spPr>
        <p:txBody>
          <a:bodyPr>
            <a:normAutofit/>
          </a:bodyPr>
          <a:lstStyle/>
          <a:p>
            <a:r>
              <a:rPr lang="en-JM" sz="2500" dirty="0">
                <a:solidFill>
                  <a:schemeClr val="bg1"/>
                </a:solidFill>
              </a:rPr>
              <a:t>CRM affects all aspects of the customer interaction, whether marketing, sales, or services related.  At every step of your business process, from initial prospect contact, to follow up communications, to placing an order, to service delivery, and managing ongoing relationships.  These are opportunities to build upon and manage the customer relationship more effectively.</a:t>
            </a:r>
          </a:p>
        </p:txBody>
      </p:sp>
    </p:spTree>
    <p:extLst>
      <p:ext uri="{BB962C8B-B14F-4D97-AF65-F5344CB8AC3E}">
        <p14:creationId xmlns:p14="http://schemas.microsoft.com/office/powerpoint/2010/main" val="212105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325758"/>
            <a:ext cx="11648660" cy="4373216"/>
          </a:xfrm>
        </p:spPr>
        <p:txBody>
          <a:bodyPr>
            <a:normAutofit lnSpcReduction="10000"/>
          </a:bodyPr>
          <a:lstStyle/>
          <a:p>
            <a:r>
              <a:rPr lang="en-JM" sz="2500" dirty="0">
                <a:solidFill>
                  <a:schemeClr val="bg1"/>
                </a:solidFill>
              </a:rPr>
              <a:t>CRM encompasses the "customer facing" functions of sales, marketing and customer service as well as back-office operations and new product development.  A fully developed CRM system will embrace tying in information from the related systems as needed.  Although initial implementation goals might focus on the front office, ongoing planning should address how these other areas will cooperate with your CRM initiative (Lamont, 2001).  </a:t>
            </a:r>
          </a:p>
          <a:p>
            <a:r>
              <a:rPr lang="en-JM" sz="2500" dirty="0">
                <a:solidFill>
                  <a:schemeClr val="bg1"/>
                </a:solidFill>
              </a:rPr>
              <a:t>For a small business is may involve integration with Quick Books, Peachtree or Sage 100/200 (MAS 90).  </a:t>
            </a:r>
          </a:p>
          <a:p>
            <a:r>
              <a:rPr lang="en-JM" sz="2500" dirty="0">
                <a:solidFill>
                  <a:schemeClr val="bg1"/>
                </a:solidFill>
              </a:rPr>
              <a:t>For larger business such as manufacturing it may involve Sage X3 ERP and more sophisticated CPQ - configure, price and quote systems.</a:t>
            </a:r>
          </a:p>
        </p:txBody>
      </p:sp>
    </p:spTree>
    <p:extLst>
      <p:ext uri="{BB962C8B-B14F-4D97-AF65-F5344CB8AC3E}">
        <p14:creationId xmlns:p14="http://schemas.microsoft.com/office/powerpoint/2010/main" val="281839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lose up of text on a white background&#10;&#10;Description automatically generated">
            <a:extLst>
              <a:ext uri="{FF2B5EF4-FFF2-40B4-BE49-F238E27FC236}">
                <a16:creationId xmlns:a16="http://schemas.microsoft.com/office/drawing/2014/main" id="{2EDD5C60-8040-4F93-BCE5-CA6779154BA2}"/>
              </a:ext>
            </a:extLst>
          </p:cNvPr>
          <p:cNvPicPr>
            <a:picLocks noGrp="1" noChangeAspect="1"/>
          </p:cNvPicPr>
          <p:nvPr>
            <p:ph idx="1"/>
          </p:nvPr>
        </p:nvPicPr>
        <p:blipFill>
          <a:blip r:embed="rId2"/>
          <a:stretch>
            <a:fillRect/>
          </a:stretch>
        </p:blipFill>
        <p:spPr>
          <a:xfrm>
            <a:off x="1987429" y="484313"/>
            <a:ext cx="8217142" cy="5889373"/>
          </a:xfrm>
        </p:spPr>
      </p:pic>
    </p:spTree>
    <p:extLst>
      <p:ext uri="{BB962C8B-B14F-4D97-AF65-F5344CB8AC3E}">
        <p14:creationId xmlns:p14="http://schemas.microsoft.com/office/powerpoint/2010/main" val="251653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3041374"/>
            <a:ext cx="11648660" cy="3657600"/>
          </a:xfrm>
        </p:spPr>
        <p:txBody>
          <a:bodyPr>
            <a:normAutofit/>
          </a:bodyPr>
          <a:lstStyle/>
          <a:p>
            <a:r>
              <a:rPr lang="en-JM" sz="2500" dirty="0">
                <a:solidFill>
                  <a:schemeClr val="bg1"/>
                </a:solidFill>
              </a:rPr>
              <a:t>Customer-centricity, or organizing the entire small business or enterprise around putting the customer first will drive redesign of company processes and workflow.  This is enabled through the use of the appropriate CRM technology solution to meet the new objectives of the organization.</a:t>
            </a:r>
          </a:p>
        </p:txBody>
      </p:sp>
    </p:spTree>
    <p:extLst>
      <p:ext uri="{BB962C8B-B14F-4D97-AF65-F5344CB8AC3E}">
        <p14:creationId xmlns:p14="http://schemas.microsoft.com/office/powerpoint/2010/main" val="423639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325758"/>
            <a:ext cx="11648660" cy="4373216"/>
          </a:xfrm>
        </p:spPr>
        <p:txBody>
          <a:bodyPr>
            <a:normAutofit/>
          </a:bodyPr>
          <a:lstStyle/>
          <a:p>
            <a:r>
              <a:rPr lang="en-JM" sz="2500" dirty="0" err="1">
                <a:solidFill>
                  <a:schemeClr val="bg1"/>
                </a:solidFill>
              </a:rPr>
              <a:t>Kolowich</a:t>
            </a:r>
            <a:r>
              <a:rPr lang="en-JM" sz="2500" dirty="0">
                <a:solidFill>
                  <a:schemeClr val="bg1"/>
                </a:solidFill>
              </a:rPr>
              <a:t> (2019) identified several key factors:</a:t>
            </a:r>
          </a:p>
          <a:p>
            <a:pPr marL="342900" indent="-342900">
              <a:buFont typeface="Arial" panose="020B0604020202020204" pitchFamily="34" charset="0"/>
              <a:buChar char="•"/>
            </a:pPr>
            <a:r>
              <a:rPr lang="en-JM" sz="2500" dirty="0">
                <a:solidFill>
                  <a:schemeClr val="bg1"/>
                </a:solidFill>
              </a:rPr>
              <a:t>Enabling the identification and targeting of the company's most profitable customers, supporting the management of marketing campaigns with clear goals and objectives, and the generation of quality leads for the sales team.</a:t>
            </a:r>
          </a:p>
          <a:p>
            <a:pPr marL="342900" indent="-342900">
              <a:buFont typeface="Arial" panose="020B0604020202020204" pitchFamily="34" charset="0"/>
              <a:buChar char="•"/>
            </a:pPr>
            <a:r>
              <a:rPr lang="en-JM" sz="2500" dirty="0">
                <a:solidFill>
                  <a:schemeClr val="bg1"/>
                </a:solidFill>
              </a:rPr>
              <a:t>Improving the lead qualification, account, call-</a:t>
            </a:r>
            <a:r>
              <a:rPr lang="en-JM" sz="2500" dirty="0" err="1">
                <a:solidFill>
                  <a:schemeClr val="bg1"/>
                </a:solidFill>
              </a:rPr>
              <a:t>center</a:t>
            </a:r>
            <a:r>
              <a:rPr lang="en-JM" sz="2500" dirty="0">
                <a:solidFill>
                  <a:schemeClr val="bg1"/>
                </a:solidFill>
              </a:rPr>
              <a:t> and sales management by optimizing information shared by multiple employees. Additionally streamlining existing processes such as workflow of prospect calls, alerting of new leads, automatically follow up activity generation.</a:t>
            </a:r>
          </a:p>
        </p:txBody>
      </p:sp>
    </p:spTree>
    <p:extLst>
      <p:ext uri="{BB962C8B-B14F-4D97-AF65-F5344CB8AC3E}">
        <p14:creationId xmlns:p14="http://schemas.microsoft.com/office/powerpoint/2010/main" val="85385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lnSpcReduction="10000"/>
          </a:bodyPr>
          <a:lstStyle/>
          <a:p>
            <a:pPr marL="342900" indent="-342900">
              <a:buFont typeface="Arial" panose="020B0604020202020204" pitchFamily="34" charset="0"/>
              <a:buChar char="•"/>
            </a:pPr>
            <a:r>
              <a:rPr lang="en-JM" sz="2400" dirty="0">
                <a:solidFill>
                  <a:schemeClr val="bg1"/>
                </a:solidFill>
              </a:rPr>
              <a:t>Personalizing relationships with customers with the aim of improving customer satisfaction, the all-important "customer experience" and maximizing profits. CRM creates a two-way dialog between you and each individual customer.</a:t>
            </a:r>
          </a:p>
          <a:p>
            <a:pPr marL="342900" indent="-342900">
              <a:buFont typeface="Arial" panose="020B0604020202020204" pitchFamily="34" charset="0"/>
              <a:buChar char="•"/>
            </a:pPr>
            <a:r>
              <a:rPr lang="en-JM" sz="2400" dirty="0">
                <a:solidFill>
                  <a:schemeClr val="bg1"/>
                </a:solidFill>
              </a:rPr>
              <a:t>Providing employees with the information and processes necessary to know their customer more deeply, understand their needs, and effectively build relationships between the company, its customer base, and distribution partners.  Business process management and workflow solutions are now more effective and valuable, such as Task Centre.</a:t>
            </a:r>
          </a:p>
          <a:p>
            <a:pPr marL="342900" indent="-342900">
              <a:buFont typeface="Arial" panose="020B0604020202020204" pitchFamily="34" charset="0"/>
              <a:buChar char="•"/>
            </a:pPr>
            <a:r>
              <a:rPr lang="en-JM" sz="2400" dirty="0">
                <a:solidFill>
                  <a:schemeClr val="bg1"/>
                </a:solidFill>
              </a:rPr>
              <a:t>Summarizing trends so they appear more quickly so the business is less reactive and more proactive in meeting the customer requirements.  Today this is found in various business analytics and executive management dashboards.</a:t>
            </a:r>
          </a:p>
        </p:txBody>
      </p:sp>
    </p:spTree>
    <p:extLst>
      <p:ext uri="{BB962C8B-B14F-4D97-AF65-F5344CB8AC3E}">
        <p14:creationId xmlns:p14="http://schemas.microsoft.com/office/powerpoint/2010/main" val="195933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E5B55-8C17-4D23-A6F6-7D92DAA1DEBD}"/>
              </a:ext>
            </a:extLst>
          </p:cNvPr>
          <p:cNvSpPr>
            <a:spLocks noGrp="1"/>
          </p:cNvSpPr>
          <p:nvPr>
            <p:ph type="title"/>
          </p:nvPr>
        </p:nvSpPr>
        <p:spPr>
          <a:xfrm>
            <a:off x="6857999" y="1861941"/>
            <a:ext cx="5505669" cy="2328725"/>
          </a:xfrm>
        </p:spPr>
        <p:txBody>
          <a:bodyPr>
            <a:normAutofit/>
          </a:bodyPr>
          <a:lstStyle/>
          <a:p>
            <a:r>
              <a:rPr lang="en-US" dirty="0"/>
              <a:t>Benefits of customer relationship management</a:t>
            </a:r>
            <a:endParaRPr lang="en-JM" dirty="0"/>
          </a:p>
        </p:txBody>
      </p:sp>
      <p:pic>
        <p:nvPicPr>
          <p:cNvPr id="4" name="Online Media 3" title="Benefits of CRM">
            <a:hlinkClick r:id="" action="ppaction://media"/>
            <a:extLst>
              <a:ext uri="{FF2B5EF4-FFF2-40B4-BE49-F238E27FC236}">
                <a16:creationId xmlns:a16="http://schemas.microsoft.com/office/drawing/2014/main" id="{0EF9866A-7DF4-40A9-A966-6969E815EB66}"/>
              </a:ext>
            </a:extLst>
          </p:cNvPr>
          <p:cNvPicPr>
            <a:picLocks noGrp="1" noRot="1" noChangeAspect="1"/>
          </p:cNvPicPr>
          <p:nvPr>
            <p:ph idx="1"/>
            <a:videoFile r:link="rId1"/>
          </p:nvPr>
        </p:nvPicPr>
        <p:blipFill>
          <a:blip r:embed="rId3"/>
          <a:stretch>
            <a:fillRect/>
          </a:stretch>
        </p:blipFill>
        <p:spPr>
          <a:xfrm>
            <a:off x="474235" y="360131"/>
            <a:ext cx="6096000" cy="5332344"/>
          </a:xfrm>
          <a:prstGeom prst="rect">
            <a:avLst/>
          </a:prstGeom>
        </p:spPr>
      </p:pic>
    </p:spTree>
    <p:extLst>
      <p:ext uri="{BB962C8B-B14F-4D97-AF65-F5344CB8AC3E}">
        <p14:creationId xmlns:p14="http://schemas.microsoft.com/office/powerpoint/2010/main" val="82958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3" y="685799"/>
            <a:ext cx="4781147" cy="4892676"/>
          </a:xfrm>
        </p:spPr>
        <p:txBody>
          <a:bodyPr anchor="ctr">
            <a:normAutofit/>
          </a:bodyPr>
          <a:lstStyle/>
          <a:p>
            <a:pPr algn="r"/>
            <a:r>
              <a:rPr lang="en-US"/>
              <a:t>Customer relationship management; types</a:t>
            </a:r>
            <a:endParaRPr lang="en-JM"/>
          </a:p>
        </p:txBody>
      </p:sp>
      <p:sp>
        <p:nvSpPr>
          <p:cNvPr id="10" name="Rectangle 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6491625" y="685799"/>
            <a:ext cx="4816572" cy="5918201"/>
          </a:xfrm>
        </p:spPr>
        <p:txBody>
          <a:bodyPr anchor="ctr">
            <a:normAutofit/>
          </a:bodyPr>
          <a:lstStyle/>
          <a:p>
            <a:pPr marL="342900" indent="-342900">
              <a:buFont typeface="Arial" panose="020B0604020202020204" pitchFamily="34" charset="0"/>
              <a:buChar char="•"/>
            </a:pPr>
            <a:r>
              <a:rPr lang="en-US" sz="4000" dirty="0">
                <a:solidFill>
                  <a:schemeClr val="tx2">
                    <a:lumMod val="60000"/>
                    <a:lumOff val="40000"/>
                  </a:schemeClr>
                </a:solidFill>
              </a:rPr>
              <a:t>Operational</a:t>
            </a:r>
          </a:p>
          <a:p>
            <a:pPr marL="342900" indent="-342900">
              <a:buFont typeface="Arial" panose="020B0604020202020204" pitchFamily="34" charset="0"/>
              <a:buChar char="•"/>
            </a:pPr>
            <a:r>
              <a:rPr lang="en-US" sz="4000" dirty="0">
                <a:solidFill>
                  <a:schemeClr val="tx2">
                    <a:lumMod val="60000"/>
                    <a:lumOff val="40000"/>
                  </a:schemeClr>
                </a:solidFill>
              </a:rPr>
              <a:t>Analytical</a:t>
            </a:r>
          </a:p>
          <a:p>
            <a:pPr marL="342900" indent="-342900">
              <a:buFont typeface="Arial" panose="020B0604020202020204" pitchFamily="34" charset="0"/>
              <a:buChar char="•"/>
            </a:pPr>
            <a:r>
              <a:rPr lang="en-US" sz="4000" dirty="0">
                <a:solidFill>
                  <a:schemeClr val="tx2">
                    <a:lumMod val="60000"/>
                    <a:lumOff val="40000"/>
                  </a:schemeClr>
                </a:solidFill>
              </a:rPr>
              <a:t>Collaborative (Bauer, 2017; JOHNSON, 2018)</a:t>
            </a:r>
            <a:endParaRPr lang="en-JM" sz="4000" dirty="0">
              <a:solidFill>
                <a:schemeClr val="tx2">
                  <a:lumMod val="60000"/>
                  <a:lumOff val="40000"/>
                </a:schemeClr>
              </a:solidFill>
            </a:endParaRPr>
          </a:p>
        </p:txBody>
      </p:sp>
    </p:spTree>
    <p:extLst>
      <p:ext uri="{BB962C8B-B14F-4D97-AF65-F5344CB8AC3E}">
        <p14:creationId xmlns:p14="http://schemas.microsoft.com/office/powerpoint/2010/main" val="195328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operational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As the name suggests, an operational CRM assists businesses in managing their day-to-day marketing, sales, and customer service operations. These platforms are the most common type of CRM and are popular among businesses in a wide range of industries.</a:t>
            </a:r>
          </a:p>
          <a:p>
            <a:r>
              <a:rPr lang="en-JM" sz="2500" dirty="0">
                <a:solidFill>
                  <a:schemeClr val="bg1"/>
                </a:solidFill>
              </a:rPr>
              <a:t>Operational CRMs are best suited for customer service, sales, and marketing operations. These CRMs are great at handling any customer-facing function (Johnson, 2018).</a:t>
            </a:r>
          </a:p>
        </p:txBody>
      </p:sp>
    </p:spTree>
    <p:extLst>
      <p:ext uri="{BB962C8B-B14F-4D97-AF65-F5344CB8AC3E}">
        <p14:creationId xmlns:p14="http://schemas.microsoft.com/office/powerpoint/2010/main" val="3629414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Operational; components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457200" indent="-457200">
              <a:buFont typeface="+mj-lt"/>
              <a:buAutoNum type="arabicPeriod"/>
            </a:pPr>
            <a:r>
              <a:rPr lang="en-US" sz="2800" b="1" dirty="0">
                <a:solidFill>
                  <a:schemeClr val="bg1"/>
                </a:solidFill>
              </a:rPr>
              <a:t>M</a:t>
            </a:r>
            <a:r>
              <a:rPr lang="en-JM" sz="2800" b="1" dirty="0" err="1">
                <a:solidFill>
                  <a:schemeClr val="bg1"/>
                </a:solidFill>
              </a:rPr>
              <a:t>arket</a:t>
            </a:r>
            <a:r>
              <a:rPr lang="en-JM" sz="2800" b="1" dirty="0">
                <a:solidFill>
                  <a:schemeClr val="bg1"/>
                </a:solidFill>
              </a:rPr>
              <a:t> Automation- </a:t>
            </a:r>
            <a:r>
              <a:rPr lang="en-JM" sz="2800" dirty="0">
                <a:solidFill>
                  <a:schemeClr val="bg1"/>
                </a:solidFill>
              </a:rPr>
              <a:t>these tools allow you to automate aspects of your marketing, so you can more effectively target customers at various stages of the sales funnel. Identify and target potential customers with through marketing automation. How? Well, you already have a database full of customer information. Why not use that information to identify the best possible prospects and focus your marketing efforts there?</a:t>
            </a:r>
          </a:p>
        </p:txBody>
      </p:sp>
    </p:spTree>
    <p:extLst>
      <p:ext uri="{BB962C8B-B14F-4D97-AF65-F5344CB8AC3E}">
        <p14:creationId xmlns:p14="http://schemas.microsoft.com/office/powerpoint/2010/main" val="619275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40" y="2186302"/>
            <a:ext cx="8737600" cy="2716107"/>
          </a:xfrm>
        </p:spPr>
        <p:txBody>
          <a:bodyPr vert="horz" lIns="91440" tIns="45720" rIns="91440" bIns="45720" rtlCol="0" anchor="b">
            <a:normAutofit/>
          </a:bodyPr>
          <a:lstStyle/>
          <a:p>
            <a:pPr>
              <a:lnSpc>
                <a:spcPct val="90000"/>
              </a:lnSpc>
            </a:pPr>
            <a:r>
              <a:rPr lang="en-US" sz="3000" dirty="0">
                <a:solidFill>
                  <a:schemeClr val="tx2"/>
                </a:solidFill>
              </a:rPr>
              <a:t>LEARNING OUTCOME 3</a:t>
            </a:r>
            <a:br>
              <a:rPr lang="en-US" sz="3000" dirty="0">
                <a:solidFill>
                  <a:schemeClr val="tx2"/>
                </a:solidFill>
              </a:rPr>
            </a:br>
            <a:br>
              <a:rPr lang="en-US" sz="3000" dirty="0">
                <a:solidFill>
                  <a:schemeClr val="tx2"/>
                </a:solidFill>
              </a:rPr>
            </a:br>
            <a:r>
              <a:rPr lang="en-JM" sz="3000" dirty="0">
                <a:solidFill>
                  <a:schemeClr val="tx2"/>
                </a:solidFill>
              </a:rPr>
              <a:t>Investigate the impacts of digital technology in customer relationship</a:t>
            </a:r>
            <a:br>
              <a:rPr lang="en-JM" sz="3000" dirty="0">
                <a:solidFill>
                  <a:schemeClr val="tx2"/>
                </a:solidFill>
              </a:rPr>
            </a:br>
            <a:r>
              <a:rPr lang="en-JM" sz="3000" dirty="0">
                <a:solidFill>
                  <a:schemeClr val="tx2"/>
                </a:solidFill>
              </a:rPr>
              <a:t>management</a:t>
            </a:r>
            <a:endParaRPr lang="en-US" sz="3000" dirty="0">
              <a:solidFill>
                <a:schemeClr val="tx2"/>
              </a:solidFill>
            </a:endParaRPr>
          </a:p>
        </p:txBody>
      </p:sp>
    </p:spTree>
    <p:extLst>
      <p:ext uri="{BB962C8B-B14F-4D97-AF65-F5344CB8AC3E}">
        <p14:creationId xmlns:p14="http://schemas.microsoft.com/office/powerpoint/2010/main" val="1173295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3" y="685799"/>
            <a:ext cx="4781147" cy="4892676"/>
          </a:xfrm>
        </p:spPr>
        <p:txBody>
          <a:bodyPr anchor="ctr">
            <a:normAutofit/>
          </a:bodyPr>
          <a:lstStyle/>
          <a:p>
            <a:pPr algn="r"/>
            <a:r>
              <a:rPr lang="en-US" dirty="0"/>
              <a:t>example</a:t>
            </a:r>
            <a:endParaRPr lang="en-JM" dirty="0"/>
          </a:p>
        </p:txBody>
      </p:sp>
      <p:sp>
        <p:nvSpPr>
          <p:cNvPr id="10" name="Rectangle 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6491625" y="685799"/>
            <a:ext cx="4816572" cy="4869981"/>
          </a:xfrm>
        </p:spPr>
        <p:txBody>
          <a:bodyPr anchor="ctr">
            <a:normAutofit/>
          </a:bodyPr>
          <a:lstStyle/>
          <a:p>
            <a:pPr>
              <a:lnSpc>
                <a:spcPct val="90000"/>
              </a:lnSpc>
            </a:pPr>
            <a:r>
              <a:rPr lang="en-JM" dirty="0">
                <a:solidFill>
                  <a:schemeClr val="bg1"/>
                </a:solidFill>
              </a:rPr>
              <a:t>An operational CRM takes care of predictable tasks like initiating an email campaign whenever a new prospect enters the system.</a:t>
            </a:r>
            <a:endParaRPr lang="en-JM" sz="2500" dirty="0">
              <a:solidFill>
                <a:schemeClr val="bg1"/>
              </a:solidFill>
            </a:endParaRPr>
          </a:p>
        </p:txBody>
      </p:sp>
    </p:spTree>
    <p:extLst>
      <p:ext uri="{BB962C8B-B14F-4D97-AF65-F5344CB8AC3E}">
        <p14:creationId xmlns:p14="http://schemas.microsoft.com/office/powerpoint/2010/main" val="407340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Operational; components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457200" indent="-457200">
              <a:buFont typeface="+mj-lt"/>
              <a:buAutoNum type="arabicPeriod" startAt="2"/>
            </a:pPr>
            <a:r>
              <a:rPr lang="en-US" sz="2000" b="1" dirty="0">
                <a:solidFill>
                  <a:schemeClr val="bg1"/>
                </a:solidFill>
              </a:rPr>
              <a:t>Service </a:t>
            </a:r>
            <a:r>
              <a:rPr lang="en-JM" sz="2000" b="1" dirty="0">
                <a:solidFill>
                  <a:schemeClr val="bg1"/>
                </a:solidFill>
              </a:rPr>
              <a:t>Automation- </a:t>
            </a:r>
            <a:r>
              <a:rPr lang="en-JM" sz="2000" dirty="0">
                <a:solidFill>
                  <a:schemeClr val="bg1"/>
                </a:solidFill>
              </a:rPr>
              <a:t>is designed to provide a higher level of customer service. This is all about customer service – Talking with and interacting with your customer. Operational CRMs take your customers’ emails, phone calls, webforms, and orders and tie them up in a nice package. This package follows your customer through their life with your company.</a:t>
            </a:r>
          </a:p>
          <a:p>
            <a:r>
              <a:rPr lang="en-JM" sz="2000" dirty="0">
                <a:solidFill>
                  <a:schemeClr val="bg1"/>
                </a:solidFill>
              </a:rPr>
              <a:t>Customer reaches out to your call </a:t>
            </a:r>
            <a:r>
              <a:rPr lang="en-JM" sz="2000" dirty="0" err="1">
                <a:solidFill>
                  <a:schemeClr val="bg1"/>
                </a:solidFill>
              </a:rPr>
              <a:t>center</a:t>
            </a:r>
            <a:r>
              <a:rPr lang="en-JM" sz="2000" dirty="0">
                <a:solidFill>
                  <a:schemeClr val="bg1"/>
                </a:solidFill>
              </a:rPr>
              <a:t>? No problem – The CRM provides your call </a:t>
            </a:r>
            <a:r>
              <a:rPr lang="en-JM" sz="2000" dirty="0" err="1">
                <a:solidFill>
                  <a:schemeClr val="bg1"/>
                </a:solidFill>
              </a:rPr>
              <a:t>center</a:t>
            </a:r>
            <a:r>
              <a:rPr lang="en-JM" sz="2000" dirty="0">
                <a:solidFill>
                  <a:schemeClr val="bg1"/>
                </a:solidFill>
              </a:rPr>
              <a:t> rep with a complete picture of the customers previous calls, their orders, and even their complaints.</a:t>
            </a:r>
          </a:p>
          <a:p>
            <a:r>
              <a:rPr lang="en-JM" sz="2000" dirty="0">
                <a:solidFill>
                  <a:schemeClr val="bg1"/>
                </a:solidFill>
              </a:rPr>
              <a:t>Customer calls to check on an order? Piece of cake – The CRM helps your team track the order from time of purchase through delivery.</a:t>
            </a:r>
          </a:p>
          <a:p>
            <a:r>
              <a:rPr lang="en-JM" sz="2000" dirty="0">
                <a:solidFill>
                  <a:schemeClr val="bg1"/>
                </a:solidFill>
              </a:rPr>
              <a:t>Customer emails to check on a previous complaint? Don’t fret – The CRM has the complaint logged along with the action your team has take to fix the issue (Bauer, 2017; Johnson, 2018)</a:t>
            </a:r>
            <a:r>
              <a:rPr lang="en-JM" dirty="0"/>
              <a:t>.</a:t>
            </a:r>
            <a:endParaRPr lang="en-JM" sz="2500" dirty="0">
              <a:solidFill>
                <a:schemeClr val="bg1"/>
              </a:solidFill>
            </a:endParaRPr>
          </a:p>
        </p:txBody>
      </p:sp>
    </p:spTree>
    <p:extLst>
      <p:ext uri="{BB962C8B-B14F-4D97-AF65-F5344CB8AC3E}">
        <p14:creationId xmlns:p14="http://schemas.microsoft.com/office/powerpoint/2010/main" val="1749285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map&#10;&#10;Description automatically generated">
            <a:extLst>
              <a:ext uri="{FF2B5EF4-FFF2-40B4-BE49-F238E27FC236}">
                <a16:creationId xmlns:a16="http://schemas.microsoft.com/office/drawing/2014/main" id="{D1E5978A-9C4C-411F-BD65-85053E32E869}"/>
              </a:ext>
            </a:extLst>
          </p:cNvPr>
          <p:cNvPicPr>
            <a:picLocks noGrp="1" noChangeAspect="1"/>
          </p:cNvPicPr>
          <p:nvPr>
            <p:ph idx="1"/>
          </p:nvPr>
        </p:nvPicPr>
        <p:blipFill>
          <a:blip r:embed="rId2"/>
          <a:stretch>
            <a:fillRect/>
          </a:stretch>
        </p:blipFill>
        <p:spPr>
          <a:xfrm>
            <a:off x="1470992" y="773906"/>
            <a:ext cx="8706678" cy="5746164"/>
          </a:xfrm>
        </p:spPr>
      </p:pic>
    </p:spTree>
    <p:extLst>
      <p:ext uri="{BB962C8B-B14F-4D97-AF65-F5344CB8AC3E}">
        <p14:creationId xmlns:p14="http://schemas.microsoft.com/office/powerpoint/2010/main" val="2526123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Operational; components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457200" indent="-457200">
              <a:buFont typeface="+mj-lt"/>
              <a:buAutoNum type="arabicPeriod" startAt="3"/>
            </a:pPr>
            <a:r>
              <a:rPr lang="en-US" sz="2500" dirty="0">
                <a:solidFill>
                  <a:schemeClr val="bg1"/>
                </a:solidFill>
              </a:rPr>
              <a:t>Sales Automation- </a:t>
            </a:r>
            <a:r>
              <a:rPr lang="en-JM" sz="2500" dirty="0">
                <a:solidFill>
                  <a:schemeClr val="bg1"/>
                </a:solidFill>
              </a:rPr>
              <a:t>is a major component of many CRM systems. This feature can help you manage your pipelines, nurture leads, acquire new customers, and onboard new clients with ease.</a:t>
            </a:r>
          </a:p>
          <a:p>
            <a:r>
              <a:rPr lang="en-JM" sz="2500" dirty="0">
                <a:solidFill>
                  <a:schemeClr val="bg1"/>
                </a:solidFill>
              </a:rPr>
              <a:t>This might involve automatically tracking a contact and updating their status from prospect to qualified lead once they’ve completed certain actions or met specific criteria (Bauer, 2017).</a:t>
            </a:r>
          </a:p>
          <a:p>
            <a:r>
              <a:rPr lang="en-JM" sz="2500" dirty="0">
                <a:solidFill>
                  <a:schemeClr val="bg1"/>
                </a:solidFill>
              </a:rPr>
              <a:t>Taking care of existing customers is important. But getting new customers is important, too. The </a:t>
            </a:r>
            <a:r>
              <a:rPr lang="en-JM" sz="2500" i="1" dirty="0">
                <a:solidFill>
                  <a:schemeClr val="bg1"/>
                </a:solidFill>
              </a:rPr>
              <a:t>service automation</a:t>
            </a:r>
            <a:r>
              <a:rPr lang="en-JM" sz="2500" dirty="0">
                <a:solidFill>
                  <a:schemeClr val="bg1"/>
                </a:solidFill>
              </a:rPr>
              <a:t> of a CRM ties in directly with the </a:t>
            </a:r>
            <a:r>
              <a:rPr lang="en-JM" sz="2500" i="1" dirty="0">
                <a:solidFill>
                  <a:schemeClr val="bg1"/>
                </a:solidFill>
              </a:rPr>
              <a:t>sales automation</a:t>
            </a:r>
            <a:r>
              <a:rPr lang="en-JM" sz="2500" dirty="0">
                <a:solidFill>
                  <a:schemeClr val="bg1"/>
                </a:solidFill>
              </a:rPr>
              <a:t>.</a:t>
            </a:r>
          </a:p>
          <a:p>
            <a:endParaRPr lang="en-JM" sz="2500" dirty="0">
              <a:solidFill>
                <a:schemeClr val="bg1"/>
              </a:solidFill>
            </a:endParaRPr>
          </a:p>
        </p:txBody>
      </p:sp>
    </p:spTree>
    <p:extLst>
      <p:ext uri="{BB962C8B-B14F-4D97-AF65-F5344CB8AC3E}">
        <p14:creationId xmlns:p14="http://schemas.microsoft.com/office/powerpoint/2010/main" val="3634527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3" y="685799"/>
            <a:ext cx="4781147" cy="4892676"/>
          </a:xfrm>
        </p:spPr>
        <p:txBody>
          <a:bodyPr anchor="ctr">
            <a:normAutofit/>
          </a:bodyPr>
          <a:lstStyle/>
          <a:p>
            <a:pPr algn="r"/>
            <a:r>
              <a:rPr lang="en-US" dirty="0"/>
              <a:t>example</a:t>
            </a:r>
            <a:endParaRPr lang="en-JM" dirty="0"/>
          </a:p>
        </p:txBody>
      </p:sp>
      <p:sp>
        <p:nvSpPr>
          <p:cNvPr id="10" name="Rectangle 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6491625" y="685799"/>
            <a:ext cx="4816572" cy="4869981"/>
          </a:xfrm>
        </p:spPr>
        <p:txBody>
          <a:bodyPr anchor="ctr">
            <a:normAutofit/>
          </a:bodyPr>
          <a:lstStyle/>
          <a:p>
            <a:pPr>
              <a:lnSpc>
                <a:spcPct val="90000"/>
              </a:lnSpc>
            </a:pPr>
            <a:r>
              <a:rPr lang="en-JM" sz="2500" dirty="0">
                <a:solidFill>
                  <a:schemeClr val="bg1"/>
                </a:solidFill>
              </a:rPr>
              <a:t>Propeller’s CRM allows you to automate multi-step email campaigns designed to turn contacts into paying customers. You simply decide which activities or interactions trigger the campaign and the CRM takes care of the rest automatically.</a:t>
            </a:r>
          </a:p>
        </p:txBody>
      </p:sp>
    </p:spTree>
    <p:extLst>
      <p:ext uri="{BB962C8B-B14F-4D97-AF65-F5344CB8AC3E}">
        <p14:creationId xmlns:p14="http://schemas.microsoft.com/office/powerpoint/2010/main" val="459951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Operational; components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Here’s how it usually works: prospect→ sale→ customer→ repeat customer.</a:t>
            </a:r>
          </a:p>
          <a:p>
            <a:r>
              <a:rPr lang="en-JM" sz="2500" dirty="0">
                <a:solidFill>
                  <a:schemeClr val="bg1"/>
                </a:solidFill>
              </a:rPr>
              <a:t>This lifecycle – all of it – from prospect to repeat customer, is housed in your CRM. How does this help your sales team?</a:t>
            </a:r>
          </a:p>
          <a:p>
            <a:pPr marL="342900" indent="-342900">
              <a:buFont typeface="Arial" panose="020B0604020202020204" pitchFamily="34" charset="0"/>
              <a:buChar char="•"/>
            </a:pPr>
            <a:r>
              <a:rPr lang="en-US" sz="2500" dirty="0">
                <a:solidFill>
                  <a:schemeClr val="bg1"/>
                </a:solidFill>
              </a:rPr>
              <a:t>Scheduled Follow-up- </a:t>
            </a:r>
            <a:r>
              <a:rPr lang="en-JM" sz="2500" dirty="0">
                <a:solidFill>
                  <a:schemeClr val="bg1"/>
                </a:solidFill>
              </a:rPr>
              <a:t>If someone says no to your sales pitch you probably don’t want to call them again the very next day. But you might try them again in six weeks or six months. Keeping track of your follow-ups, knowing who to contact and when, is imperative to any sales force (Bauer, 2017).</a:t>
            </a:r>
          </a:p>
        </p:txBody>
      </p:sp>
    </p:spTree>
    <p:extLst>
      <p:ext uri="{BB962C8B-B14F-4D97-AF65-F5344CB8AC3E}">
        <p14:creationId xmlns:p14="http://schemas.microsoft.com/office/powerpoint/2010/main" val="3006158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Operational; components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Missed follow-ups are missed sales. A CRM manages all this, and more. Many systems automate follow-up contact with customers, taking the responsibility out of the hands of your sales team.</a:t>
            </a:r>
          </a:p>
          <a:p>
            <a:r>
              <a:rPr lang="en-JM" sz="2500" dirty="0">
                <a:solidFill>
                  <a:schemeClr val="bg1"/>
                </a:solidFill>
              </a:rPr>
              <a:t>What if there’s a prospect who is combative and completely unwilling to listen to your pitch? No problem – Your CRM can flag this prospect’s record so you (or your colleagues) don’t contact him again.</a:t>
            </a:r>
          </a:p>
        </p:txBody>
      </p:sp>
    </p:spTree>
    <p:extLst>
      <p:ext uri="{BB962C8B-B14F-4D97-AF65-F5344CB8AC3E}">
        <p14:creationId xmlns:p14="http://schemas.microsoft.com/office/powerpoint/2010/main" val="3984996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screenshot of a cell phone&#10;&#10;Description automatically generated">
            <a:extLst>
              <a:ext uri="{FF2B5EF4-FFF2-40B4-BE49-F238E27FC236}">
                <a16:creationId xmlns:a16="http://schemas.microsoft.com/office/drawing/2014/main" id="{F90D4FD8-B023-440C-9A49-EB17189BB4A4}"/>
              </a:ext>
            </a:extLst>
          </p:cNvPr>
          <p:cNvPicPr>
            <a:picLocks noGrp="1" noChangeAspect="1"/>
          </p:cNvPicPr>
          <p:nvPr>
            <p:ph idx="1"/>
          </p:nvPr>
        </p:nvPicPr>
        <p:blipFill>
          <a:blip r:embed="rId2"/>
          <a:stretch>
            <a:fillRect/>
          </a:stretch>
        </p:blipFill>
        <p:spPr>
          <a:xfrm>
            <a:off x="488464" y="775251"/>
            <a:ext cx="10008145" cy="5685183"/>
          </a:xfrm>
        </p:spPr>
      </p:pic>
    </p:spTree>
    <p:extLst>
      <p:ext uri="{BB962C8B-B14F-4D97-AF65-F5344CB8AC3E}">
        <p14:creationId xmlns:p14="http://schemas.microsoft.com/office/powerpoint/2010/main" val="95555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Operational; components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342900" indent="-342900">
              <a:buFont typeface="Arial" panose="020B0604020202020204" pitchFamily="34" charset="0"/>
              <a:buChar char="•"/>
            </a:pPr>
            <a:r>
              <a:rPr lang="en-JM" sz="2500" b="1" i="1" dirty="0">
                <a:solidFill>
                  <a:schemeClr val="bg1"/>
                </a:solidFill>
              </a:rPr>
              <a:t>Manage your sales team- </a:t>
            </a:r>
            <a:r>
              <a:rPr lang="en-JM" sz="2500" dirty="0">
                <a:solidFill>
                  <a:schemeClr val="bg1"/>
                </a:solidFill>
              </a:rPr>
              <a:t>From a management perspective, it’s often hard to know who is doing what on your sales team. Depending on your business, it might even be hard to figure out who is making sales and who isn’t.</a:t>
            </a:r>
          </a:p>
          <a:p>
            <a:r>
              <a:rPr lang="en-JM" sz="2500" dirty="0">
                <a:solidFill>
                  <a:schemeClr val="bg1"/>
                </a:solidFill>
              </a:rPr>
              <a:t>Enter, the operational CRM system. Your CRM doesn’t just keep track of prospects and customers, it also keeps track of your team’s interaction with those prospects and customers. You can track, view, and report on your team’s performance and make strategic adjustments as needed.</a:t>
            </a:r>
          </a:p>
          <a:p>
            <a:br>
              <a:rPr lang="en-JM" sz="2800" dirty="0"/>
            </a:br>
            <a:endParaRPr lang="en-JM" sz="2500" dirty="0">
              <a:solidFill>
                <a:schemeClr val="bg1"/>
              </a:solidFill>
            </a:endParaRPr>
          </a:p>
        </p:txBody>
      </p:sp>
    </p:spTree>
    <p:extLst>
      <p:ext uri="{BB962C8B-B14F-4D97-AF65-F5344CB8AC3E}">
        <p14:creationId xmlns:p14="http://schemas.microsoft.com/office/powerpoint/2010/main" val="2776673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An analytical CRM is all about data. This type of CRM gathers, stores, and </a:t>
            </a:r>
            <a:r>
              <a:rPr lang="en-JM" sz="2500" dirty="0" err="1">
                <a:solidFill>
                  <a:schemeClr val="bg1"/>
                </a:solidFill>
              </a:rPr>
              <a:t>analyzes</a:t>
            </a:r>
            <a:r>
              <a:rPr lang="en-JM" sz="2500" dirty="0">
                <a:solidFill>
                  <a:schemeClr val="bg1"/>
                </a:solidFill>
              </a:rPr>
              <a:t> information about your customers. This usually includes customer data, marketing data, sales data, and service data.</a:t>
            </a:r>
          </a:p>
          <a:p>
            <a:r>
              <a:rPr lang="en-JM" sz="2500" dirty="0">
                <a:solidFill>
                  <a:schemeClr val="bg1"/>
                </a:solidFill>
              </a:rPr>
              <a:t>Analytical CRMs make it easier to manage the processes of customer acquisition and retention, as well as keep track of customer details. This is an ideal solution for companies that want to collect and analyze a large amount of data (Johnson, 2018).</a:t>
            </a:r>
          </a:p>
        </p:txBody>
      </p:sp>
    </p:spTree>
    <p:extLst>
      <p:ext uri="{BB962C8B-B14F-4D97-AF65-F5344CB8AC3E}">
        <p14:creationId xmlns:p14="http://schemas.microsoft.com/office/powerpoint/2010/main" val="347632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30D281-1409-4197-8C79-2AD56E868A2C}"/>
              </a:ext>
            </a:extLst>
          </p:cNvPr>
          <p:cNvSpPr>
            <a:spLocks noGrp="1"/>
          </p:cNvSpPr>
          <p:nvPr>
            <p:ph type="title"/>
          </p:nvPr>
        </p:nvSpPr>
        <p:spPr>
          <a:xfrm>
            <a:off x="1005840" y="2186302"/>
            <a:ext cx="8737600" cy="2716107"/>
          </a:xfrm>
        </p:spPr>
        <p:txBody>
          <a:bodyPr vert="horz" lIns="91440" tIns="45720" rIns="91440" bIns="45720" rtlCol="0" anchor="b">
            <a:normAutofit fontScale="90000"/>
          </a:bodyPr>
          <a:lstStyle/>
          <a:p>
            <a:pPr>
              <a:lnSpc>
                <a:spcPct val="90000"/>
              </a:lnSpc>
            </a:pPr>
            <a:r>
              <a:rPr lang="en-US" sz="2800" dirty="0">
                <a:solidFill>
                  <a:schemeClr val="tx2"/>
                </a:solidFill>
              </a:rPr>
              <a:t>P5: </a:t>
            </a:r>
            <a:br>
              <a:rPr lang="en-US" sz="2800" dirty="0">
                <a:solidFill>
                  <a:schemeClr val="tx2"/>
                </a:solidFill>
              </a:rPr>
            </a:br>
            <a:br>
              <a:rPr lang="en-US" sz="2800" dirty="0">
                <a:solidFill>
                  <a:schemeClr val="tx2"/>
                </a:solidFill>
              </a:rPr>
            </a:br>
            <a:r>
              <a:rPr lang="en-JM" sz="2800" dirty="0">
                <a:solidFill>
                  <a:schemeClr val="tx2"/>
                </a:solidFill>
              </a:rPr>
              <a:t>Examine how digital technology is employed in managing the customer experience within the service sector, providing specific</a:t>
            </a:r>
            <a:br>
              <a:rPr lang="en-JM" sz="2800" dirty="0">
                <a:solidFill>
                  <a:schemeClr val="tx2"/>
                </a:solidFill>
              </a:rPr>
            </a:br>
            <a:r>
              <a:rPr lang="en-JM" sz="2800" dirty="0">
                <a:solidFill>
                  <a:schemeClr val="tx2"/>
                </a:solidFill>
              </a:rPr>
              <a:t>examples of customer relationship management (CRM) systems</a:t>
            </a:r>
            <a:endParaRPr lang="en-US" sz="2800" dirty="0">
              <a:solidFill>
                <a:schemeClr val="tx2"/>
              </a:solidFill>
            </a:endParaRPr>
          </a:p>
        </p:txBody>
      </p:sp>
    </p:spTree>
    <p:extLst>
      <p:ext uri="{BB962C8B-B14F-4D97-AF65-F5344CB8AC3E}">
        <p14:creationId xmlns:p14="http://schemas.microsoft.com/office/powerpoint/2010/main" val="1841543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US" sz="2500" dirty="0">
                <a:solidFill>
                  <a:schemeClr val="bg1"/>
                </a:solidFill>
              </a:rPr>
              <a:t>Bauer (2017)</a:t>
            </a:r>
            <a:r>
              <a:rPr lang="en-JM" sz="2500" dirty="0">
                <a:solidFill>
                  <a:schemeClr val="bg1"/>
                </a:solidFill>
              </a:rPr>
              <a:t> identified three (3) main functions:</a:t>
            </a:r>
          </a:p>
          <a:p>
            <a:endParaRPr lang="en-JM" b="1" dirty="0"/>
          </a:p>
          <a:p>
            <a:pPr marL="342900" indent="-342900">
              <a:buFont typeface="Arial" panose="020B0604020202020204" pitchFamily="34" charset="0"/>
              <a:buChar char="•"/>
            </a:pPr>
            <a:r>
              <a:rPr lang="en-JM" sz="2500" b="1" dirty="0">
                <a:solidFill>
                  <a:schemeClr val="bg1"/>
                </a:solidFill>
              </a:rPr>
              <a:t>Customer Acquisition:</a:t>
            </a:r>
            <a:r>
              <a:rPr lang="en-JM" sz="2500" dirty="0">
                <a:solidFill>
                  <a:schemeClr val="bg1"/>
                </a:solidFill>
              </a:rPr>
              <a:t> Turning prospects into customers and upselling where possible.</a:t>
            </a:r>
          </a:p>
          <a:p>
            <a:pPr marL="342900" indent="-342900">
              <a:buFont typeface="Arial" panose="020B0604020202020204" pitchFamily="34" charset="0"/>
              <a:buChar char="•"/>
            </a:pPr>
            <a:r>
              <a:rPr lang="en-JM" sz="2500" b="1" dirty="0">
                <a:solidFill>
                  <a:schemeClr val="bg1"/>
                </a:solidFill>
              </a:rPr>
              <a:t>Customer Retention: </a:t>
            </a:r>
            <a:r>
              <a:rPr lang="en-JM" sz="2500" dirty="0">
                <a:solidFill>
                  <a:schemeClr val="bg1"/>
                </a:solidFill>
              </a:rPr>
              <a:t>Keeping current customers happy and coming back for more.</a:t>
            </a:r>
          </a:p>
          <a:p>
            <a:pPr marL="342900" indent="-342900">
              <a:buFont typeface="Arial" panose="020B0604020202020204" pitchFamily="34" charset="0"/>
              <a:buChar char="•"/>
            </a:pPr>
            <a:r>
              <a:rPr lang="en-JM" sz="2500" b="1" dirty="0">
                <a:solidFill>
                  <a:schemeClr val="bg1"/>
                </a:solidFill>
              </a:rPr>
              <a:t>Managing Data:</a:t>
            </a:r>
            <a:r>
              <a:rPr lang="en-JM" sz="2500" dirty="0">
                <a:solidFill>
                  <a:schemeClr val="bg1"/>
                </a:solidFill>
              </a:rPr>
              <a:t> Tracking customer interactions and other information that can improve your bottom line.</a:t>
            </a:r>
          </a:p>
          <a:p>
            <a:pPr marL="342900" indent="-342900">
              <a:buFont typeface="Arial" panose="020B0604020202020204" pitchFamily="34" charset="0"/>
              <a:buChar char="•"/>
            </a:pPr>
            <a:endParaRPr lang="en-JM" sz="2500" dirty="0">
              <a:solidFill>
                <a:schemeClr val="bg1"/>
              </a:solidFill>
            </a:endParaRPr>
          </a:p>
        </p:txBody>
      </p:sp>
    </p:spTree>
    <p:extLst>
      <p:ext uri="{BB962C8B-B14F-4D97-AF65-F5344CB8AC3E}">
        <p14:creationId xmlns:p14="http://schemas.microsoft.com/office/powerpoint/2010/main" val="1300719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81416BEB-E63D-47EA-B379-B14E053E4E4A}"/>
              </a:ext>
            </a:extLst>
          </p:cNvPr>
          <p:cNvPicPr>
            <a:picLocks noGrp="1" noChangeAspect="1"/>
          </p:cNvPicPr>
          <p:nvPr>
            <p:ph idx="1"/>
          </p:nvPr>
        </p:nvPicPr>
        <p:blipFill>
          <a:blip r:embed="rId2"/>
          <a:stretch>
            <a:fillRect/>
          </a:stretch>
        </p:blipFill>
        <p:spPr>
          <a:xfrm>
            <a:off x="1686130" y="756819"/>
            <a:ext cx="8819740" cy="5344361"/>
          </a:xfrm>
        </p:spPr>
      </p:pic>
    </p:spTree>
    <p:extLst>
      <p:ext uri="{BB962C8B-B14F-4D97-AF65-F5344CB8AC3E}">
        <p14:creationId xmlns:p14="http://schemas.microsoft.com/office/powerpoint/2010/main" val="1834617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342900" indent="-342900">
              <a:buFont typeface="Arial" panose="020B0604020202020204" pitchFamily="34" charset="0"/>
              <a:buChar char="•"/>
            </a:pPr>
            <a:r>
              <a:rPr lang="en-JM" sz="2500" b="1" dirty="0">
                <a:solidFill>
                  <a:schemeClr val="bg1"/>
                </a:solidFill>
              </a:rPr>
              <a:t>Customer Data- </a:t>
            </a:r>
            <a:r>
              <a:rPr lang="en-JM" sz="2500" dirty="0">
                <a:solidFill>
                  <a:schemeClr val="bg1"/>
                </a:solidFill>
              </a:rPr>
              <a:t>Get a cradle to grave picture of your customer. Location – Age – Gender – Marital status – Income bracket – these are all details your analytical CRM might capture. And there are many, many more data points the CRM can manage. </a:t>
            </a:r>
          </a:p>
          <a:p>
            <a:r>
              <a:rPr lang="en-JM" sz="2500" dirty="0">
                <a:solidFill>
                  <a:schemeClr val="bg1"/>
                </a:solidFill>
              </a:rPr>
              <a:t>Each piece of information you gather and analyze gives you a clearer picture of your customer. What are their buying habits? Their needs and wants? Use your CRM to report on customers and fine tune your marketing and sales efforts.</a:t>
            </a:r>
          </a:p>
        </p:txBody>
      </p:sp>
    </p:spTree>
    <p:extLst>
      <p:ext uri="{BB962C8B-B14F-4D97-AF65-F5344CB8AC3E}">
        <p14:creationId xmlns:p14="http://schemas.microsoft.com/office/powerpoint/2010/main" val="3783476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342900" indent="-342900">
              <a:buFont typeface="Arial" panose="020B0604020202020204" pitchFamily="34" charset="0"/>
              <a:buChar char="•"/>
            </a:pPr>
            <a:r>
              <a:rPr lang="en-JM" sz="2500" b="1" i="1" dirty="0">
                <a:solidFill>
                  <a:schemeClr val="bg1"/>
                </a:solidFill>
              </a:rPr>
              <a:t>Marketing data</a:t>
            </a:r>
            <a:br>
              <a:rPr lang="en-JM" sz="2500" dirty="0">
                <a:solidFill>
                  <a:schemeClr val="bg1"/>
                </a:solidFill>
              </a:rPr>
            </a:br>
            <a:endParaRPr lang="en-JM" sz="2500" dirty="0">
              <a:solidFill>
                <a:schemeClr val="bg1"/>
              </a:solidFill>
            </a:endParaRPr>
          </a:p>
          <a:p>
            <a:r>
              <a:rPr lang="en-JM" sz="2500" dirty="0">
                <a:solidFill>
                  <a:schemeClr val="bg1"/>
                </a:solidFill>
              </a:rPr>
              <a:t>Now that you know how to dial in your marketing efforts, use your CRM to measure how it’s actually working.</a:t>
            </a:r>
          </a:p>
          <a:p>
            <a:r>
              <a:rPr lang="en-JM" sz="2500" dirty="0">
                <a:solidFill>
                  <a:schemeClr val="bg1"/>
                </a:solidFill>
              </a:rPr>
              <a:t>Plan your marketing campaigns based on your customer data reports. Once launched, measure the success of your campaign.</a:t>
            </a:r>
          </a:p>
          <a:p>
            <a:r>
              <a:rPr lang="en-JM" sz="2500" dirty="0">
                <a:solidFill>
                  <a:schemeClr val="bg1"/>
                </a:solidFill>
              </a:rPr>
              <a:t>Analytical CRM systems typically provide a wide range of reports to help you learn which customers convert the best, which campaigns are most successful, and which campaigns are making or losing money.</a:t>
            </a:r>
          </a:p>
        </p:txBody>
      </p:sp>
    </p:spTree>
    <p:extLst>
      <p:ext uri="{BB962C8B-B14F-4D97-AF65-F5344CB8AC3E}">
        <p14:creationId xmlns:p14="http://schemas.microsoft.com/office/powerpoint/2010/main" val="2180519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lnSpcReduction="10000"/>
          </a:bodyPr>
          <a:lstStyle/>
          <a:p>
            <a:pPr marL="342900" indent="-342900">
              <a:buFont typeface="Arial" panose="020B0604020202020204" pitchFamily="34" charset="0"/>
              <a:buChar char="•"/>
            </a:pPr>
            <a:r>
              <a:rPr lang="en-JM" sz="2500" b="1" i="1" dirty="0">
                <a:solidFill>
                  <a:schemeClr val="bg1"/>
                </a:solidFill>
              </a:rPr>
              <a:t>Sales data</a:t>
            </a:r>
            <a:br>
              <a:rPr lang="en-JM" sz="2500" dirty="0">
                <a:solidFill>
                  <a:schemeClr val="bg1"/>
                </a:solidFill>
              </a:rPr>
            </a:br>
            <a:endParaRPr lang="en-JM" sz="2500" dirty="0">
              <a:solidFill>
                <a:schemeClr val="bg1"/>
              </a:solidFill>
            </a:endParaRPr>
          </a:p>
          <a:p>
            <a:r>
              <a:rPr lang="en-JM" sz="2500" dirty="0">
                <a:solidFill>
                  <a:schemeClr val="bg1"/>
                </a:solidFill>
              </a:rPr>
              <a:t>How many sales did your company make on Black Friday? What about during your Memorial Day sale? Do your high-ticket items sell better in the winter or in the summer? Answer these questions and many others by running a detailed sales report from your CRM system.</a:t>
            </a:r>
          </a:p>
          <a:p>
            <a:r>
              <a:rPr lang="en-JM" sz="2500" dirty="0">
                <a:solidFill>
                  <a:schemeClr val="bg1"/>
                </a:solidFill>
              </a:rPr>
              <a:t>Not only does this data help you identify sales trends in a particular time frame, it can show you which geographic areas outperformed others and which products outsold others.</a:t>
            </a:r>
          </a:p>
          <a:p>
            <a:r>
              <a:rPr lang="en-JM" sz="2500" dirty="0">
                <a:solidFill>
                  <a:schemeClr val="bg1"/>
                </a:solidFill>
              </a:rPr>
              <a:t>Sales reports, coupled with your customer and marketing data, can help you plan ahead and retarget your efforts to draw new customers.</a:t>
            </a:r>
          </a:p>
          <a:p>
            <a:endParaRPr lang="en-JM" sz="2500" dirty="0">
              <a:solidFill>
                <a:schemeClr val="bg1"/>
              </a:solidFill>
            </a:endParaRPr>
          </a:p>
        </p:txBody>
      </p:sp>
    </p:spTree>
    <p:extLst>
      <p:ext uri="{BB962C8B-B14F-4D97-AF65-F5344CB8AC3E}">
        <p14:creationId xmlns:p14="http://schemas.microsoft.com/office/powerpoint/2010/main" val="39094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lnSpcReduction="10000"/>
          </a:bodyPr>
          <a:lstStyle/>
          <a:p>
            <a:pPr marL="342900" indent="-342900">
              <a:buFont typeface="Arial" panose="020B0604020202020204" pitchFamily="34" charset="0"/>
              <a:buChar char="•"/>
            </a:pPr>
            <a:r>
              <a:rPr lang="en-JM" sz="2500" b="1" dirty="0">
                <a:solidFill>
                  <a:schemeClr val="bg1"/>
                </a:solidFill>
              </a:rPr>
              <a:t>Service data</a:t>
            </a:r>
          </a:p>
          <a:p>
            <a:r>
              <a:rPr lang="en-JM" sz="2500" dirty="0">
                <a:solidFill>
                  <a:schemeClr val="bg1"/>
                </a:solidFill>
              </a:rPr>
              <a:t>Analyzing your service data is a big deal. It can give you major insight into three key areas: customer satisfaction, sales opportunities, and employee performance.</a:t>
            </a:r>
          </a:p>
          <a:p>
            <a:pPr marL="342900" indent="-342900">
              <a:buFont typeface="Arial" panose="020B0604020202020204" pitchFamily="34" charset="0"/>
              <a:buChar char="•"/>
            </a:pPr>
            <a:endParaRPr lang="en-JM" sz="2500" dirty="0">
              <a:solidFill>
                <a:schemeClr val="bg1"/>
              </a:solidFill>
            </a:endParaRPr>
          </a:p>
          <a:p>
            <a:pPr marL="342900" indent="-342900">
              <a:buFont typeface="Wingdings" panose="05000000000000000000" pitchFamily="2" charset="2"/>
              <a:buChar char="q"/>
            </a:pPr>
            <a:r>
              <a:rPr lang="en-JM" sz="2500" dirty="0">
                <a:solidFill>
                  <a:schemeClr val="bg1"/>
                </a:solidFill>
              </a:rPr>
              <a:t>Customer satisfaction</a:t>
            </a:r>
          </a:p>
          <a:p>
            <a:r>
              <a:rPr lang="en-JM" sz="2500" dirty="0">
                <a:solidFill>
                  <a:schemeClr val="bg1"/>
                </a:solidFill>
              </a:rPr>
              <a:t>Imagine all your customers were complaining about the same thing, but you didn’t realize it. What should’ve been a simple fix to increase your overall customer satisfaction could now snowball into a huge issue. A CRM system can allow you catch and address service and satisfaction issues early on.</a:t>
            </a:r>
          </a:p>
        </p:txBody>
      </p:sp>
    </p:spTree>
    <p:extLst>
      <p:ext uri="{BB962C8B-B14F-4D97-AF65-F5344CB8AC3E}">
        <p14:creationId xmlns:p14="http://schemas.microsoft.com/office/powerpoint/2010/main" val="4201001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lnSpcReduction="10000"/>
          </a:bodyPr>
          <a:lstStyle/>
          <a:p>
            <a:r>
              <a:rPr lang="en-JM" sz="2500" dirty="0">
                <a:solidFill>
                  <a:schemeClr val="bg1"/>
                </a:solidFill>
              </a:rPr>
              <a:t>Your CRM can help you identify and track these important aspects of customer complaints:</a:t>
            </a:r>
          </a:p>
          <a:p>
            <a:pPr marL="342900" indent="-342900">
              <a:buFont typeface="Wingdings" panose="05000000000000000000" pitchFamily="2" charset="2"/>
              <a:buChar char="v"/>
            </a:pPr>
            <a:r>
              <a:rPr lang="en-JM" sz="2500" dirty="0">
                <a:solidFill>
                  <a:schemeClr val="bg1"/>
                </a:solidFill>
              </a:rPr>
              <a:t>Type of complaint</a:t>
            </a:r>
          </a:p>
          <a:p>
            <a:pPr marL="342900" indent="-342900">
              <a:buFont typeface="Wingdings" panose="05000000000000000000" pitchFamily="2" charset="2"/>
              <a:buChar char="v"/>
            </a:pPr>
            <a:r>
              <a:rPr lang="en-JM" sz="2500" dirty="0">
                <a:solidFill>
                  <a:schemeClr val="bg1"/>
                </a:solidFill>
              </a:rPr>
              <a:t>Cause of the complaint</a:t>
            </a:r>
          </a:p>
          <a:p>
            <a:pPr marL="342900" indent="-342900">
              <a:buFont typeface="Wingdings" panose="05000000000000000000" pitchFamily="2" charset="2"/>
              <a:buChar char="v"/>
            </a:pPr>
            <a:r>
              <a:rPr lang="en-JM" sz="2500" dirty="0">
                <a:solidFill>
                  <a:schemeClr val="bg1"/>
                </a:solidFill>
              </a:rPr>
              <a:t>How the complaint was handled</a:t>
            </a:r>
          </a:p>
          <a:p>
            <a:r>
              <a:rPr lang="en-JM" sz="2500" dirty="0">
                <a:solidFill>
                  <a:schemeClr val="bg1"/>
                </a:solidFill>
              </a:rPr>
              <a:t>With this data on hand, you can quickly address the root cause of the complaint and fix it. From a customer service standpoint, you can develop the best way to deal with the complaints until they’re all resolved. Customers usually understand things can go wrong, but they have little patience for problems that don’t get resolved. Use your service data reports to attack service issues head on.</a:t>
            </a:r>
          </a:p>
          <a:p>
            <a:endParaRPr lang="en-JM" sz="2500" dirty="0">
              <a:solidFill>
                <a:schemeClr val="bg1"/>
              </a:solidFill>
            </a:endParaRPr>
          </a:p>
        </p:txBody>
      </p:sp>
    </p:spTree>
    <p:extLst>
      <p:ext uri="{BB962C8B-B14F-4D97-AF65-F5344CB8AC3E}">
        <p14:creationId xmlns:p14="http://schemas.microsoft.com/office/powerpoint/2010/main" val="2038699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screenshot of a cell phone&#10;&#10;Description automatically generated">
            <a:extLst>
              <a:ext uri="{FF2B5EF4-FFF2-40B4-BE49-F238E27FC236}">
                <a16:creationId xmlns:a16="http://schemas.microsoft.com/office/drawing/2014/main" id="{2B1113C4-A29C-4374-81BD-4150F244668A}"/>
              </a:ext>
            </a:extLst>
          </p:cNvPr>
          <p:cNvPicPr>
            <a:picLocks noGrp="1" noChangeAspect="1"/>
          </p:cNvPicPr>
          <p:nvPr>
            <p:ph idx="1"/>
          </p:nvPr>
        </p:nvPicPr>
        <p:blipFill>
          <a:blip r:embed="rId2"/>
          <a:stretch>
            <a:fillRect/>
          </a:stretch>
        </p:blipFill>
        <p:spPr>
          <a:xfrm>
            <a:off x="970138" y="568712"/>
            <a:ext cx="10251724" cy="5720576"/>
          </a:xfrm>
        </p:spPr>
      </p:pic>
    </p:spTree>
    <p:extLst>
      <p:ext uri="{BB962C8B-B14F-4D97-AF65-F5344CB8AC3E}">
        <p14:creationId xmlns:p14="http://schemas.microsoft.com/office/powerpoint/2010/main" val="16991506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342900" indent="-342900">
              <a:buFont typeface="Wingdings" panose="05000000000000000000" pitchFamily="2" charset="2"/>
              <a:buChar char="q"/>
            </a:pPr>
            <a:r>
              <a:rPr lang="en-JM" sz="2500" b="1" i="1" dirty="0">
                <a:solidFill>
                  <a:schemeClr val="bg1"/>
                </a:solidFill>
              </a:rPr>
              <a:t>Sales opportunities</a:t>
            </a:r>
            <a:br>
              <a:rPr lang="en-JM" sz="2500" dirty="0">
                <a:solidFill>
                  <a:schemeClr val="bg1"/>
                </a:solidFill>
              </a:rPr>
            </a:br>
            <a:r>
              <a:rPr lang="en-JM" sz="2500" dirty="0">
                <a:solidFill>
                  <a:schemeClr val="bg1"/>
                </a:solidFill>
              </a:rPr>
              <a:t>Your CRM system gives your staff insight into your customers’ biographical data, past purchases, and buying habits. This is a perfect set up for cross-sell and up-sell opportunities.</a:t>
            </a:r>
          </a:p>
          <a:p>
            <a:r>
              <a:rPr lang="en-JM" sz="2500" dirty="0">
                <a:solidFill>
                  <a:schemeClr val="bg1"/>
                </a:solidFill>
              </a:rPr>
              <a:t>You can train your staff to identify these prospects and use the CRM's data to maximize the sales opportunity</a:t>
            </a:r>
            <a:r>
              <a:rPr lang="en-JM" dirty="0"/>
              <a:t>.</a:t>
            </a:r>
          </a:p>
        </p:txBody>
      </p:sp>
    </p:spTree>
    <p:extLst>
      <p:ext uri="{BB962C8B-B14F-4D97-AF65-F5344CB8AC3E}">
        <p14:creationId xmlns:p14="http://schemas.microsoft.com/office/powerpoint/2010/main" val="17083702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analytical</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342900" indent="-342900">
              <a:buFont typeface="Wingdings" panose="05000000000000000000" pitchFamily="2" charset="2"/>
              <a:buChar char="q"/>
            </a:pPr>
            <a:r>
              <a:rPr lang="en-JM" sz="2500" b="1" i="1" dirty="0">
                <a:solidFill>
                  <a:schemeClr val="bg1"/>
                </a:solidFill>
              </a:rPr>
              <a:t>Employee performance</a:t>
            </a:r>
          </a:p>
          <a:p>
            <a:r>
              <a:rPr lang="en-JM" sz="2500" dirty="0">
                <a:solidFill>
                  <a:schemeClr val="bg1"/>
                </a:solidFill>
              </a:rPr>
              <a:t>We talked about tracking customer complaints. But your CRM can also help track how your employees are handling complaints and other interactions with your customers.</a:t>
            </a:r>
          </a:p>
          <a:p>
            <a:r>
              <a:rPr lang="en-JM" sz="2500" dirty="0">
                <a:solidFill>
                  <a:schemeClr val="bg1"/>
                </a:solidFill>
              </a:rPr>
              <a:t>Keep an eye on employee productivity, service levels, and identify areas for improvement with reports generated right from your CRM.</a:t>
            </a:r>
            <a:endParaRPr lang="en-JM" dirty="0"/>
          </a:p>
        </p:txBody>
      </p:sp>
    </p:spTree>
    <p:extLst>
      <p:ext uri="{BB962C8B-B14F-4D97-AF65-F5344CB8AC3E}">
        <p14:creationId xmlns:p14="http://schemas.microsoft.com/office/powerpoint/2010/main" val="153298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1" y="361484"/>
            <a:ext cx="10984327" cy="876301"/>
          </a:xfrm>
        </p:spPr>
        <p:txBody>
          <a:bodyPr>
            <a:normAutofit/>
          </a:bodyPr>
          <a:lstStyle/>
          <a:p>
            <a:r>
              <a:rPr lang="en-US" sz="3300" dirty="0"/>
              <a:t>Customer relationship management; what is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684211" y="2230244"/>
            <a:ext cx="11080325" cy="4137102"/>
          </a:xfrm>
        </p:spPr>
        <p:txBody>
          <a:bodyPr/>
          <a:lstStyle/>
          <a:p>
            <a:r>
              <a:rPr lang="en-JM" sz="2500" dirty="0">
                <a:solidFill>
                  <a:schemeClr val="bg1"/>
                </a:solidFill>
              </a:rPr>
              <a:t>Salesforce (2017) defined Customer relationship management (CRM) as a strategy widely used by companies and organizations (including related integrated information systems and technology, often in the form of software) to record and manage their overall data and interactions with current, past and potential customers.</a:t>
            </a:r>
          </a:p>
          <a:p>
            <a:r>
              <a:rPr lang="en-JM" sz="2500" dirty="0">
                <a:solidFill>
                  <a:schemeClr val="bg1"/>
                </a:solidFill>
              </a:rPr>
              <a:t>CRM works to ensure that all customer-interfacing organizational functions (i.e., sales, marketing, technical support) are efficient and synchronized, ensuring that former and potential customers are adequately and appropriately served.</a:t>
            </a:r>
          </a:p>
          <a:p>
            <a:endParaRPr lang="en-JM" dirty="0"/>
          </a:p>
        </p:txBody>
      </p:sp>
    </p:spTree>
    <p:extLst>
      <p:ext uri="{BB962C8B-B14F-4D97-AF65-F5344CB8AC3E}">
        <p14:creationId xmlns:p14="http://schemas.microsoft.com/office/powerpoint/2010/main" val="21135991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collaborative</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400" dirty="0">
                <a:solidFill>
                  <a:schemeClr val="bg1"/>
                </a:solidFill>
              </a:rPr>
              <a:t>This third type of CRM system is designed to improve the customer experience. Collaborative CRM features </a:t>
            </a:r>
            <a:r>
              <a:rPr lang="en-JM" sz="2400" b="1" dirty="0">
                <a:solidFill>
                  <a:schemeClr val="bg1"/>
                </a:solidFill>
              </a:rPr>
              <a:t>streamline communication</a:t>
            </a:r>
            <a:r>
              <a:rPr lang="en-JM" sz="2400" dirty="0">
                <a:solidFill>
                  <a:schemeClr val="bg1"/>
                </a:solidFill>
              </a:rPr>
              <a:t> for all parties - both between the customer and your company and between various departments and stakeholders.</a:t>
            </a:r>
          </a:p>
          <a:p>
            <a:r>
              <a:rPr lang="en-JM" sz="2400" dirty="0">
                <a:solidFill>
                  <a:schemeClr val="bg1"/>
                </a:solidFill>
              </a:rPr>
              <a:t>These CRMs enable companies to </a:t>
            </a:r>
            <a:r>
              <a:rPr lang="en-JM" sz="2400" b="1" dirty="0">
                <a:solidFill>
                  <a:schemeClr val="bg1"/>
                </a:solidFill>
              </a:rPr>
              <a:t>track and share customer data</a:t>
            </a:r>
            <a:r>
              <a:rPr lang="en-JM" sz="2400" dirty="0">
                <a:solidFill>
                  <a:schemeClr val="bg1"/>
                </a:solidFill>
              </a:rPr>
              <a:t> with everyone from vendors and suppliers to tech support and marketing managers (Bauer, 2017).</a:t>
            </a:r>
          </a:p>
          <a:p>
            <a:r>
              <a:rPr lang="en-JM" sz="2400" dirty="0">
                <a:solidFill>
                  <a:schemeClr val="bg1"/>
                </a:solidFill>
              </a:rPr>
              <a:t>Making this information available internally not only strengthens the relationships that hold your business together, but also keeps customers happy. It allows you to provide a </a:t>
            </a:r>
            <a:r>
              <a:rPr lang="en-JM" sz="2400" b="1" dirty="0">
                <a:solidFill>
                  <a:schemeClr val="bg1"/>
                </a:solidFill>
              </a:rPr>
              <a:t>seamless multi-channel customer experience</a:t>
            </a:r>
            <a:r>
              <a:rPr lang="en-JM" sz="2400" dirty="0">
                <a:solidFill>
                  <a:schemeClr val="bg1"/>
                </a:solidFill>
              </a:rPr>
              <a:t> across all points of contact.</a:t>
            </a:r>
          </a:p>
        </p:txBody>
      </p:sp>
    </p:spTree>
    <p:extLst>
      <p:ext uri="{BB962C8B-B14F-4D97-AF65-F5344CB8AC3E}">
        <p14:creationId xmlns:p14="http://schemas.microsoft.com/office/powerpoint/2010/main" val="247348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collaborative</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400" dirty="0">
                <a:solidFill>
                  <a:schemeClr val="bg1"/>
                </a:solidFill>
              </a:rPr>
              <a:t>The collaborative system facilitates sharing information across your company. This could include sales and purchase history, customer service contact, marketing interaction, and technical support interaction.</a:t>
            </a:r>
          </a:p>
          <a:p>
            <a:r>
              <a:rPr lang="en-JM" sz="2400" dirty="0">
                <a:solidFill>
                  <a:schemeClr val="bg1"/>
                </a:solidFill>
              </a:rPr>
              <a:t>When customer information is collected, organized, and shared across your organization it gives your entire team unique insight into the customer’s needs.</a:t>
            </a:r>
          </a:p>
          <a:p>
            <a:r>
              <a:rPr lang="en-JM" sz="2400" dirty="0">
                <a:solidFill>
                  <a:schemeClr val="bg1"/>
                </a:solidFill>
              </a:rPr>
              <a:t>This collaboration happens in two parts – interaction management and channel management.</a:t>
            </a:r>
          </a:p>
        </p:txBody>
      </p:sp>
    </p:spTree>
    <p:extLst>
      <p:ext uri="{BB962C8B-B14F-4D97-AF65-F5344CB8AC3E}">
        <p14:creationId xmlns:p14="http://schemas.microsoft.com/office/powerpoint/2010/main" val="165729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collaborative</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342900" indent="-342900">
              <a:buFont typeface="Wingdings" panose="05000000000000000000" pitchFamily="2" charset="2"/>
              <a:buChar char="ü"/>
            </a:pPr>
            <a:r>
              <a:rPr lang="en-JM" sz="2500" b="1" i="1" dirty="0">
                <a:solidFill>
                  <a:schemeClr val="bg1"/>
                </a:solidFill>
              </a:rPr>
              <a:t>Interaction management</a:t>
            </a:r>
            <a:br>
              <a:rPr lang="en-JM" sz="2500" dirty="0">
                <a:solidFill>
                  <a:schemeClr val="bg1"/>
                </a:solidFill>
              </a:rPr>
            </a:br>
            <a:endParaRPr lang="en-JM" sz="2500" dirty="0">
              <a:solidFill>
                <a:schemeClr val="bg1"/>
              </a:solidFill>
            </a:endParaRPr>
          </a:p>
          <a:p>
            <a:r>
              <a:rPr lang="en-JM" sz="2500" dirty="0">
                <a:solidFill>
                  <a:schemeClr val="bg1"/>
                </a:solidFill>
              </a:rPr>
              <a:t>Knowing your customer is the first step in meeting their needs. Using a CRM system can make this a lot easier.</a:t>
            </a:r>
          </a:p>
          <a:p>
            <a:r>
              <a:rPr lang="en-JM" sz="2500" dirty="0">
                <a:solidFill>
                  <a:schemeClr val="bg1"/>
                </a:solidFill>
              </a:rPr>
              <a:t>Logging and analyzing every interaction a customer has with your company helps you identify issues with an individual customer as well as overall problems your customer base may be having.</a:t>
            </a:r>
          </a:p>
          <a:p>
            <a:pPr marL="342900" indent="-342900">
              <a:buFont typeface="Wingdings" panose="05000000000000000000" pitchFamily="2" charset="2"/>
              <a:buChar char="ü"/>
            </a:pPr>
            <a:endParaRPr lang="en-JM" sz="2400" dirty="0">
              <a:solidFill>
                <a:schemeClr val="bg1"/>
              </a:solidFill>
            </a:endParaRPr>
          </a:p>
        </p:txBody>
      </p:sp>
    </p:spTree>
    <p:extLst>
      <p:ext uri="{BB962C8B-B14F-4D97-AF65-F5344CB8AC3E}">
        <p14:creationId xmlns:p14="http://schemas.microsoft.com/office/powerpoint/2010/main" val="28939646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collaborative</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Imagine your customer calls up the tech support team for help with their new purchase. After some troubleshooting, their problem is resolved and they’re happy. In a few months, your customer reaches out to the sales team about another possible purchase. The customer expresses some concern about their earlier technical problems. </a:t>
            </a:r>
          </a:p>
          <a:p>
            <a:r>
              <a:rPr lang="en-JM" sz="2500" dirty="0">
                <a:solidFill>
                  <a:schemeClr val="bg1"/>
                </a:solidFill>
              </a:rPr>
              <a:t>The sales team doesn’t have access to a good CRM system, so they have no record of the customer’s past issues. Not a great place to start if you’re trying to close a sale.</a:t>
            </a:r>
          </a:p>
        </p:txBody>
      </p:sp>
    </p:spTree>
    <p:extLst>
      <p:ext uri="{BB962C8B-B14F-4D97-AF65-F5344CB8AC3E}">
        <p14:creationId xmlns:p14="http://schemas.microsoft.com/office/powerpoint/2010/main" val="35940188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collaborative</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Now consider a sales team with access to a collaborative CRM. The sales rep can see a detailed account of the customer’s previous issue. He can address the concern before the customer even has a chance to mention it. The customer feels good. They feel like your company cared enough about their earlier problems to make a note of it. Now they’re likely to purchase from you again.</a:t>
            </a:r>
          </a:p>
          <a:p>
            <a:r>
              <a:rPr lang="en-JM" sz="2500" dirty="0">
                <a:solidFill>
                  <a:schemeClr val="bg1"/>
                </a:solidFill>
              </a:rPr>
              <a:t>We’ve all been there – You call a company with a problem. You explain the issue. Then you’re transferred to someone else. And you have to explain the issue again. You might’ve even been transferred again and had to explain it a third time. This is terrible customer service (Johnson, 2018).</a:t>
            </a:r>
          </a:p>
        </p:txBody>
      </p:sp>
    </p:spTree>
    <p:extLst>
      <p:ext uri="{BB962C8B-B14F-4D97-AF65-F5344CB8AC3E}">
        <p14:creationId xmlns:p14="http://schemas.microsoft.com/office/powerpoint/2010/main" val="40558803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collaborative</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342900" indent="-342900">
              <a:buFont typeface="Wingdings" panose="05000000000000000000" pitchFamily="2" charset="2"/>
              <a:buChar char="ü"/>
            </a:pPr>
            <a:r>
              <a:rPr lang="en-JM" sz="2500" b="1" i="1" dirty="0">
                <a:solidFill>
                  <a:schemeClr val="bg1"/>
                </a:solidFill>
              </a:rPr>
              <a:t>Channel management</a:t>
            </a:r>
            <a:br>
              <a:rPr lang="en-JM" sz="2500" dirty="0">
                <a:solidFill>
                  <a:schemeClr val="bg1"/>
                </a:solidFill>
              </a:rPr>
            </a:br>
            <a:endParaRPr lang="en-JM" sz="2500" dirty="0">
              <a:solidFill>
                <a:schemeClr val="bg1"/>
              </a:solidFill>
            </a:endParaRPr>
          </a:p>
          <a:p>
            <a:r>
              <a:rPr lang="en-JM" sz="2500" dirty="0">
                <a:solidFill>
                  <a:schemeClr val="bg1"/>
                </a:solidFill>
              </a:rPr>
              <a:t>Learning and recording your customers’ contact preferences is just as important as knowing their history. Some people prefer text messages. Others prefer phone calls. A few might still prefer snail mail. Either way, you have to communicate with your customers the way they want.</a:t>
            </a:r>
          </a:p>
          <a:p>
            <a:r>
              <a:rPr lang="en-JM" sz="2500" dirty="0">
                <a:solidFill>
                  <a:schemeClr val="bg1"/>
                </a:solidFill>
              </a:rPr>
              <a:t>A collaborative CRM can record the preferred method of communication for each of your customers and then employ that channel with each contact.</a:t>
            </a:r>
          </a:p>
          <a:p>
            <a:endParaRPr lang="en-JM" sz="2400" dirty="0">
              <a:solidFill>
                <a:schemeClr val="bg1"/>
              </a:solidFill>
            </a:endParaRPr>
          </a:p>
        </p:txBody>
      </p:sp>
    </p:spTree>
    <p:extLst>
      <p:ext uri="{BB962C8B-B14F-4D97-AF65-F5344CB8AC3E}">
        <p14:creationId xmlns:p14="http://schemas.microsoft.com/office/powerpoint/2010/main" val="3959532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collaborative</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Effective communication with your customers can truly make – or break – your business.</a:t>
            </a:r>
          </a:p>
          <a:p>
            <a:endParaRPr lang="en-US" sz="2500" dirty="0">
              <a:solidFill>
                <a:schemeClr val="bg1"/>
              </a:solidFill>
            </a:endParaRPr>
          </a:p>
          <a:p>
            <a:r>
              <a:rPr lang="en-US" sz="2500" dirty="0">
                <a:solidFill>
                  <a:schemeClr val="bg1"/>
                </a:solidFill>
              </a:rPr>
              <a:t>H</a:t>
            </a:r>
            <a:r>
              <a:rPr lang="en-JM" sz="2500" dirty="0">
                <a:solidFill>
                  <a:schemeClr val="bg1"/>
                </a:solidFill>
              </a:rPr>
              <a:t>ere is an example:</a:t>
            </a:r>
          </a:p>
        </p:txBody>
      </p:sp>
    </p:spTree>
    <p:extLst>
      <p:ext uri="{BB962C8B-B14F-4D97-AF65-F5344CB8AC3E}">
        <p14:creationId xmlns:p14="http://schemas.microsoft.com/office/powerpoint/2010/main" val="1878086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3" y="685799"/>
            <a:ext cx="4781147" cy="4892676"/>
          </a:xfrm>
        </p:spPr>
        <p:txBody>
          <a:bodyPr anchor="ctr">
            <a:normAutofit/>
          </a:bodyPr>
          <a:lstStyle/>
          <a:p>
            <a:pPr algn="r"/>
            <a:r>
              <a:rPr lang="en-US" dirty="0"/>
              <a:t>example</a:t>
            </a:r>
            <a:endParaRPr lang="en-JM" dirty="0"/>
          </a:p>
        </p:txBody>
      </p:sp>
      <p:sp>
        <p:nvSpPr>
          <p:cNvPr id="10" name="Rectangle 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6691215" y="685799"/>
            <a:ext cx="4816572" cy="5953540"/>
          </a:xfrm>
        </p:spPr>
        <p:txBody>
          <a:bodyPr anchor="ctr">
            <a:normAutofit/>
          </a:bodyPr>
          <a:lstStyle/>
          <a:p>
            <a:pPr>
              <a:lnSpc>
                <a:spcPct val="90000"/>
              </a:lnSpc>
            </a:pPr>
            <a:r>
              <a:rPr lang="en-JM" sz="2500" dirty="0">
                <a:solidFill>
                  <a:schemeClr val="bg1"/>
                </a:solidFill>
              </a:rPr>
              <a:t>You’ve targeted current customers, women ages 25-45 for your latest product launch. Your CRM database shows these customers prefer an even mix of email and postal mail communication. </a:t>
            </a:r>
          </a:p>
          <a:p>
            <a:pPr>
              <a:lnSpc>
                <a:spcPct val="90000"/>
              </a:lnSpc>
            </a:pPr>
            <a:r>
              <a:rPr lang="en-JM" sz="2500" dirty="0">
                <a:solidFill>
                  <a:schemeClr val="bg1"/>
                </a:solidFill>
              </a:rPr>
              <a:t>You decide to send all the customers in your buyer segment a postal mailing because it’s more cost effective.</a:t>
            </a:r>
          </a:p>
        </p:txBody>
      </p:sp>
    </p:spTree>
    <p:extLst>
      <p:ext uri="{BB962C8B-B14F-4D97-AF65-F5344CB8AC3E}">
        <p14:creationId xmlns:p14="http://schemas.microsoft.com/office/powerpoint/2010/main" val="2925654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3" y="685799"/>
            <a:ext cx="4781147" cy="4892676"/>
          </a:xfrm>
        </p:spPr>
        <p:txBody>
          <a:bodyPr anchor="ctr">
            <a:normAutofit/>
          </a:bodyPr>
          <a:lstStyle/>
          <a:p>
            <a:pPr algn="r"/>
            <a:r>
              <a:rPr lang="en-US" dirty="0"/>
              <a:t>example</a:t>
            </a:r>
            <a:endParaRPr lang="en-JM" dirty="0"/>
          </a:p>
        </p:txBody>
      </p:sp>
      <p:sp>
        <p:nvSpPr>
          <p:cNvPr id="10" name="Rectangle 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6149573" y="0"/>
            <a:ext cx="5817140" cy="6639339"/>
          </a:xfrm>
        </p:spPr>
        <p:txBody>
          <a:bodyPr anchor="ctr">
            <a:normAutofit/>
          </a:bodyPr>
          <a:lstStyle/>
          <a:p>
            <a:pPr>
              <a:lnSpc>
                <a:spcPct val="90000"/>
              </a:lnSpc>
            </a:pPr>
            <a:r>
              <a:rPr lang="en-JM" sz="2500" dirty="0">
                <a:solidFill>
                  <a:schemeClr val="bg1"/>
                </a:solidFill>
              </a:rPr>
              <a:t>You’ve almost closed a deal with a huge client. You sent over your final presentation and wait to hear back. You follow-up a few days later, leaving a quick voicemail. You’re still waiting to hear back. You follow-up again in a week with another voicemail. Still nothing. </a:t>
            </a:r>
          </a:p>
          <a:p>
            <a:pPr>
              <a:lnSpc>
                <a:spcPct val="90000"/>
              </a:lnSpc>
            </a:pPr>
            <a:r>
              <a:rPr lang="en-JM" sz="2500" dirty="0">
                <a:solidFill>
                  <a:schemeClr val="bg1"/>
                </a:solidFill>
              </a:rPr>
              <a:t>Then you check the client’s record in your CRM. You find he prefers email communication. There’s even a note that he rarely checks his voicemail. You send an email and get a positive response in less than an hour.</a:t>
            </a:r>
          </a:p>
        </p:txBody>
      </p:sp>
    </p:spTree>
    <p:extLst>
      <p:ext uri="{BB962C8B-B14F-4D97-AF65-F5344CB8AC3E}">
        <p14:creationId xmlns:p14="http://schemas.microsoft.com/office/powerpoint/2010/main" val="26767285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339D481C-1392-4DA1-96BB-61773DB42131}"/>
              </a:ext>
            </a:extLst>
          </p:cNvPr>
          <p:cNvPicPr>
            <a:picLocks noGrp="1" noChangeAspect="1"/>
          </p:cNvPicPr>
          <p:nvPr>
            <p:ph idx="1"/>
          </p:nvPr>
        </p:nvPicPr>
        <p:blipFill>
          <a:blip r:embed="rId2"/>
          <a:stretch>
            <a:fillRect/>
          </a:stretch>
        </p:blipFill>
        <p:spPr>
          <a:xfrm>
            <a:off x="815010" y="675418"/>
            <a:ext cx="10347846" cy="5785017"/>
          </a:xfrm>
        </p:spPr>
      </p:pic>
    </p:spTree>
    <p:extLst>
      <p:ext uri="{BB962C8B-B14F-4D97-AF65-F5344CB8AC3E}">
        <p14:creationId xmlns:p14="http://schemas.microsoft.com/office/powerpoint/2010/main" val="302394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1" y="361484"/>
            <a:ext cx="10984327" cy="876301"/>
          </a:xfrm>
        </p:spPr>
        <p:txBody>
          <a:bodyPr>
            <a:normAutofit/>
          </a:bodyPr>
          <a:lstStyle/>
          <a:p>
            <a:r>
              <a:rPr lang="en-US" sz="3300" dirty="0"/>
              <a:t>Customer relationship management; what is</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1948070"/>
            <a:ext cx="11648660" cy="4750904"/>
          </a:xfrm>
        </p:spPr>
        <p:txBody>
          <a:bodyPr>
            <a:normAutofit fontScale="92500" lnSpcReduction="10000"/>
          </a:bodyPr>
          <a:lstStyle/>
          <a:p>
            <a:r>
              <a:rPr lang="en-JM" sz="2500" dirty="0">
                <a:solidFill>
                  <a:schemeClr val="bg1"/>
                </a:solidFill>
              </a:rPr>
              <a:t>The most critical purpose of CRM is to manage each instance of the company’s customer interaction. CRM manages, stores and disseminates customer information with many built-in tools that can be applied to raw data pertaining to a customer or any given category of customer. For example, data may be analyzed to segregate customers according to demographic, occupation and age, etc (</a:t>
            </a:r>
            <a:r>
              <a:rPr lang="en-JM" sz="2500" dirty="0" err="1">
                <a:solidFill>
                  <a:schemeClr val="bg1"/>
                </a:solidFill>
              </a:rPr>
              <a:t>Lahiri</a:t>
            </a:r>
            <a:r>
              <a:rPr lang="en-JM" sz="2500" dirty="0">
                <a:solidFill>
                  <a:schemeClr val="bg1"/>
                </a:solidFill>
              </a:rPr>
              <a:t>, 2015).</a:t>
            </a:r>
          </a:p>
          <a:p>
            <a:endParaRPr lang="en-JM" sz="2500" dirty="0">
              <a:solidFill>
                <a:schemeClr val="bg1"/>
              </a:solidFill>
            </a:endParaRPr>
          </a:p>
          <a:p>
            <a:r>
              <a:rPr lang="en-JM" sz="2500" dirty="0">
                <a:solidFill>
                  <a:schemeClr val="bg1"/>
                </a:solidFill>
              </a:rPr>
              <a:t>CRM plays a vital role in an organization’s marketing and research departments. For example, if data indicates that a majority of customers are from Texas, a sales and marketing department can customize strategies for that state. These and other data-mining efforts may show trends to help businesses make better strategic decisions, utilizing technology wisely to serve the needs and wants of customers (Techopedia, n.d.).</a:t>
            </a:r>
            <a:endParaRPr lang="en-JM" dirty="0"/>
          </a:p>
        </p:txBody>
      </p:sp>
    </p:spTree>
    <p:extLst>
      <p:ext uri="{BB962C8B-B14F-4D97-AF65-F5344CB8AC3E}">
        <p14:creationId xmlns:p14="http://schemas.microsoft.com/office/powerpoint/2010/main" val="1429192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Travel and tourism marketing</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pPr marL="457200" indent="-457200">
              <a:buFont typeface="+mj-lt"/>
              <a:buAutoNum type="arabicPeriod"/>
            </a:pPr>
            <a:r>
              <a:rPr lang="en-US" sz="2500" dirty="0">
                <a:solidFill>
                  <a:schemeClr val="bg1"/>
                </a:solidFill>
              </a:rPr>
              <a:t>W</a:t>
            </a:r>
            <a:r>
              <a:rPr lang="en-JM" sz="2500" dirty="0">
                <a:solidFill>
                  <a:schemeClr val="bg1"/>
                </a:solidFill>
              </a:rPr>
              <a:t>hat is the purpose of a Customer Service Management Software?</a:t>
            </a:r>
          </a:p>
          <a:p>
            <a:pPr marL="457200" indent="-457200">
              <a:buFont typeface="+mj-lt"/>
              <a:buAutoNum type="arabicPeriod"/>
            </a:pPr>
            <a:r>
              <a:rPr lang="en-US" sz="2500" dirty="0">
                <a:solidFill>
                  <a:schemeClr val="bg1"/>
                </a:solidFill>
              </a:rPr>
              <a:t>W</a:t>
            </a:r>
            <a:r>
              <a:rPr lang="en-JM" sz="2500" dirty="0">
                <a:solidFill>
                  <a:schemeClr val="bg1"/>
                </a:solidFill>
              </a:rPr>
              <a:t>hat does ‘winning’ a new customer mean?</a:t>
            </a:r>
          </a:p>
          <a:p>
            <a:pPr marL="457200" indent="-457200">
              <a:buFont typeface="+mj-lt"/>
              <a:buAutoNum type="arabicPeriod"/>
            </a:pPr>
            <a:r>
              <a:rPr lang="en-US" sz="2500" dirty="0">
                <a:solidFill>
                  <a:schemeClr val="bg1"/>
                </a:solidFill>
              </a:rPr>
              <a:t>W</a:t>
            </a:r>
            <a:r>
              <a:rPr lang="en-JM" sz="2500" dirty="0">
                <a:solidFill>
                  <a:schemeClr val="bg1"/>
                </a:solidFill>
              </a:rPr>
              <a:t>hat is customer satisfaction?</a:t>
            </a:r>
          </a:p>
          <a:p>
            <a:pPr marL="457200" indent="-457200">
              <a:buFont typeface="+mj-lt"/>
              <a:buAutoNum type="arabicPeriod"/>
            </a:pPr>
            <a:r>
              <a:rPr lang="en-US" sz="2500" dirty="0">
                <a:solidFill>
                  <a:schemeClr val="bg1"/>
                </a:solidFill>
              </a:rPr>
              <a:t>W</a:t>
            </a:r>
            <a:r>
              <a:rPr lang="en-JM" sz="2500" dirty="0">
                <a:solidFill>
                  <a:schemeClr val="bg1"/>
                </a:solidFill>
              </a:rPr>
              <a:t>hat is customer Value?</a:t>
            </a:r>
          </a:p>
          <a:p>
            <a:pPr marL="457200" indent="-457200">
              <a:buFont typeface="+mj-lt"/>
              <a:buAutoNum type="arabicPeriod"/>
            </a:pPr>
            <a:r>
              <a:rPr lang="en-US" sz="2500" dirty="0">
                <a:solidFill>
                  <a:schemeClr val="bg1"/>
                </a:solidFill>
              </a:rPr>
              <a:t>Give an example of CRM</a:t>
            </a:r>
            <a:endParaRPr lang="en-JM" sz="2500" dirty="0">
              <a:solidFill>
                <a:schemeClr val="bg1"/>
              </a:solidFill>
            </a:endParaRPr>
          </a:p>
        </p:txBody>
      </p:sp>
    </p:spTree>
    <p:extLst>
      <p:ext uri="{BB962C8B-B14F-4D97-AF65-F5344CB8AC3E}">
        <p14:creationId xmlns:p14="http://schemas.microsoft.com/office/powerpoint/2010/main" val="27768113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Travel and tourism marketing</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Social media has fundamentally changed the way that many companies communicate with and market to their target demographics. For the travel and hospitality sector, in particular, the rise of the Internet and the increased popularity of social channels has altered travel marketing.</a:t>
            </a:r>
          </a:p>
          <a:p>
            <a:r>
              <a:rPr lang="en-JM" sz="2500" dirty="0">
                <a:solidFill>
                  <a:schemeClr val="bg1"/>
                </a:solidFill>
              </a:rPr>
              <a:t>From the way that </a:t>
            </a:r>
            <a:r>
              <a:rPr lang="en-JM" sz="2500" dirty="0" err="1">
                <a:solidFill>
                  <a:schemeClr val="bg1"/>
                </a:solidFill>
              </a:rPr>
              <a:t>travelers</a:t>
            </a:r>
            <a:r>
              <a:rPr lang="en-JM" sz="2500" dirty="0">
                <a:solidFill>
                  <a:schemeClr val="bg1"/>
                </a:solidFill>
              </a:rPr>
              <a:t> research potential destinations to the activities that they participate in once they arrive, the new ways that consumers use social media to make purchasing decisions has influenced tourism marketing from start to finish. </a:t>
            </a:r>
          </a:p>
        </p:txBody>
      </p:sp>
    </p:spTree>
    <p:extLst>
      <p:ext uri="{BB962C8B-B14F-4D97-AF65-F5344CB8AC3E}">
        <p14:creationId xmlns:p14="http://schemas.microsoft.com/office/powerpoint/2010/main" val="40190992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Travel and tourism marketing</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a:bodyPr>
          <a:lstStyle/>
          <a:p>
            <a:r>
              <a:rPr lang="en-JM" sz="2500" dirty="0">
                <a:solidFill>
                  <a:schemeClr val="bg1"/>
                </a:solidFill>
              </a:rPr>
              <a:t>Here are five ways tourism has been impacted:</a:t>
            </a:r>
          </a:p>
          <a:p>
            <a:pPr marL="457200" indent="-457200">
              <a:buAutoNum type="arabicPeriod"/>
            </a:pPr>
            <a:r>
              <a:rPr lang="en-JM" sz="2500" dirty="0">
                <a:solidFill>
                  <a:schemeClr val="bg1"/>
                </a:solidFill>
              </a:rPr>
              <a:t>Travel research transformed</a:t>
            </a:r>
          </a:p>
          <a:p>
            <a:pPr marL="457200" indent="-457200">
              <a:buAutoNum type="arabicPeriod"/>
            </a:pPr>
            <a:r>
              <a:rPr lang="en-JM" sz="2500" dirty="0">
                <a:solidFill>
                  <a:schemeClr val="bg1"/>
                </a:solidFill>
              </a:rPr>
              <a:t>Rise in social sharing</a:t>
            </a:r>
          </a:p>
          <a:p>
            <a:pPr marL="457200" indent="-457200">
              <a:buAutoNum type="arabicPeriod"/>
            </a:pPr>
            <a:r>
              <a:rPr lang="en-JM" sz="2500" dirty="0">
                <a:solidFill>
                  <a:schemeClr val="bg1"/>
                </a:solidFill>
              </a:rPr>
              <a:t>Enhanced customer service</a:t>
            </a:r>
          </a:p>
          <a:p>
            <a:pPr marL="457200" indent="-457200">
              <a:buAutoNum type="arabicPeriod"/>
            </a:pPr>
            <a:r>
              <a:rPr lang="en-JM" sz="2500" dirty="0">
                <a:solidFill>
                  <a:schemeClr val="bg1"/>
                </a:solidFill>
              </a:rPr>
              <a:t>Reshaping travel agencies</a:t>
            </a:r>
          </a:p>
          <a:p>
            <a:pPr marL="457200" indent="-457200">
              <a:buAutoNum type="arabicPeriod"/>
            </a:pPr>
            <a:r>
              <a:rPr lang="en-JM" sz="2500" dirty="0">
                <a:solidFill>
                  <a:schemeClr val="bg1"/>
                </a:solidFill>
              </a:rPr>
              <a:t>Changing loyalty programs</a:t>
            </a:r>
          </a:p>
        </p:txBody>
      </p:sp>
    </p:spTree>
    <p:extLst>
      <p:ext uri="{BB962C8B-B14F-4D97-AF65-F5344CB8AC3E}">
        <p14:creationId xmlns:p14="http://schemas.microsoft.com/office/powerpoint/2010/main" val="17645040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bibliography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fontScale="70000" lnSpcReduction="20000"/>
          </a:bodyPr>
          <a:lstStyle/>
          <a:p>
            <a:r>
              <a:rPr lang="en-JM" dirty="0"/>
              <a:t>References</a:t>
            </a:r>
          </a:p>
          <a:p>
            <a:r>
              <a:rPr lang="en-JM" dirty="0"/>
              <a:t>Bauer, E. (2017). An Introduction to Different Types of CRM Systems. [Blog] </a:t>
            </a:r>
            <a:r>
              <a:rPr lang="en-JM" i="1" dirty="0"/>
              <a:t>Propeller</a:t>
            </a:r>
            <a:r>
              <a:rPr lang="en-JM" dirty="0"/>
              <a:t>. Available at: https://www.propellercrm.com/blog/types-of-crm-systems [Accessed 8 Mar. 2019].</a:t>
            </a:r>
          </a:p>
          <a:p>
            <a:r>
              <a:rPr lang="en-JM" dirty="0" err="1"/>
              <a:t>Carnoy</a:t>
            </a:r>
            <a:r>
              <a:rPr lang="en-JM" dirty="0"/>
              <a:t>, J. (2017). </a:t>
            </a:r>
            <a:r>
              <a:rPr lang="en-JM" i="1" dirty="0"/>
              <a:t>5 Ways Social Media Has Transformed Tourism Marketing</a:t>
            </a:r>
            <a:r>
              <a:rPr lang="en-JM" dirty="0"/>
              <a:t>. [online] Entrepreneur. Available at: https://www.entrepreneur.com/article/286408 [Accessed 8 Mar. 2019].</a:t>
            </a:r>
          </a:p>
          <a:p>
            <a:r>
              <a:rPr lang="en-JM" dirty="0"/>
              <a:t>JOHNSON, C. (2018). In-Depth Comparison of the 3 Types of CRM. [Blog] </a:t>
            </a:r>
            <a:r>
              <a:rPr lang="en-JM" i="1" dirty="0"/>
              <a:t>Nextiva</a:t>
            </a:r>
            <a:r>
              <a:rPr lang="en-JM" dirty="0"/>
              <a:t>. Available at: https://www.nextiva.com/blog/types-of-crm.html [Accessed 8 Mar. 2019].</a:t>
            </a:r>
          </a:p>
          <a:p>
            <a:r>
              <a:rPr lang="en-JM" dirty="0" err="1"/>
              <a:t>Kolowich</a:t>
            </a:r>
            <a:r>
              <a:rPr lang="en-JM" dirty="0"/>
              <a:t>, L. (2019). </a:t>
            </a:r>
            <a:r>
              <a:rPr lang="en-JM" i="1" dirty="0"/>
              <a:t>Lead Generation: A Beginner's Guide to Generating Business Leads the Inbound Way</a:t>
            </a:r>
            <a:r>
              <a:rPr lang="en-JM" dirty="0"/>
              <a:t>. [online] Blog.hubspot.com. Available at: https://blog.hubspot.com/marketing/beginner-inbound-lead-generation-guide-ht [Accessed 8 Mar. 2019].</a:t>
            </a:r>
          </a:p>
          <a:p>
            <a:r>
              <a:rPr lang="en-JM" dirty="0" err="1"/>
              <a:t>Kulpa</a:t>
            </a:r>
            <a:r>
              <a:rPr lang="en-JM" dirty="0"/>
              <a:t>, J. (2017). </a:t>
            </a:r>
            <a:r>
              <a:rPr lang="en-JM" i="1" dirty="0"/>
              <a:t>Council Post: Why Is Customer Relationship Management So Important?</a:t>
            </a:r>
            <a:r>
              <a:rPr lang="en-JM" dirty="0"/>
              <a:t>. [online] Forbes.com. Available at: https://www.forbes.com/sites/forbesagencycouncil/2017/10/24/why-is-customer-relationship-management-so-important/#5fab56657dac [Accessed 9 Mar. 2019].</a:t>
            </a:r>
          </a:p>
          <a:p>
            <a:r>
              <a:rPr lang="en-JM" dirty="0" err="1"/>
              <a:t>Lahiri</a:t>
            </a:r>
            <a:r>
              <a:rPr lang="en-JM" dirty="0"/>
              <a:t>, P. (2015). Role of CRM (Customer Relationship Management/ Marketing) in business development. [Blog] </a:t>
            </a:r>
            <a:r>
              <a:rPr lang="en-JM" i="1" dirty="0"/>
              <a:t>Concept Research Foundation</a:t>
            </a:r>
            <a:r>
              <a:rPr lang="en-JM" dirty="0"/>
              <a:t>. Available at: https://conceptresearchfoundation.com/2015/06/02/role-of-crm-customer-relationship-management-marketing-in-business-development/ [Accessed 10 Mar. 2019].</a:t>
            </a:r>
          </a:p>
          <a:p>
            <a:r>
              <a:rPr lang="en-JM" dirty="0"/>
              <a:t>Lamont, J. (2001). Analytical CRM: capturing data to cater to customers. </a:t>
            </a:r>
            <a:r>
              <a:rPr lang="en-JM" i="1" dirty="0"/>
              <a:t>KM World</a:t>
            </a:r>
            <a:r>
              <a:rPr lang="en-JM" dirty="0"/>
              <a:t>, [online] (2). Available at: http://www.kmworld.com/Articles/Editorial/Features/Analytical-CRM-capturing-data-to-cater-to-customers-9217.aspx [Accessed 8 Mar. 2019].</a:t>
            </a:r>
          </a:p>
          <a:p>
            <a:endParaRPr lang="en-JM" sz="2500" dirty="0">
              <a:solidFill>
                <a:schemeClr val="bg1"/>
              </a:solidFill>
            </a:endParaRPr>
          </a:p>
        </p:txBody>
      </p:sp>
    </p:spTree>
    <p:extLst>
      <p:ext uri="{BB962C8B-B14F-4D97-AF65-F5344CB8AC3E}">
        <p14:creationId xmlns:p14="http://schemas.microsoft.com/office/powerpoint/2010/main" val="7589894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318053" y="361484"/>
            <a:ext cx="11469756" cy="1367925"/>
          </a:xfrm>
        </p:spPr>
        <p:txBody>
          <a:bodyPr>
            <a:normAutofit/>
          </a:bodyPr>
          <a:lstStyle/>
          <a:p>
            <a:r>
              <a:rPr lang="en-US" sz="4400" dirty="0"/>
              <a:t>bibliography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2007220"/>
            <a:ext cx="11648660" cy="4691754"/>
          </a:xfrm>
        </p:spPr>
        <p:txBody>
          <a:bodyPr>
            <a:normAutofit fontScale="85000" lnSpcReduction="20000"/>
          </a:bodyPr>
          <a:lstStyle/>
          <a:p>
            <a:r>
              <a:rPr lang="en-JM" dirty="0"/>
              <a:t>Salesforce. (2017). </a:t>
            </a:r>
            <a:r>
              <a:rPr lang="en-JM" i="1" dirty="0"/>
              <a:t>What is CRM?</a:t>
            </a:r>
            <a:r>
              <a:rPr lang="en-JM" dirty="0"/>
              <a:t>. [online] Available at: https://www.salesforce.com/eu/learning-centre/crm/what-is-crm/ [Accessed 8 Mar. 2019].</a:t>
            </a:r>
          </a:p>
          <a:p>
            <a:r>
              <a:rPr lang="en-JM" dirty="0"/>
              <a:t>Techopedia. (n.d.). </a:t>
            </a:r>
            <a:r>
              <a:rPr lang="en-JM" i="1" dirty="0"/>
              <a:t>What is Customer Relationship Management (CRM)? - Definition from Techopedia</a:t>
            </a:r>
            <a:r>
              <a:rPr lang="en-JM" dirty="0"/>
              <a:t>. [online] Available at: https://www.techopedia.com/definition/1459/customer-relationship-management-crm [Accessed 8 Mar. 2019].</a:t>
            </a:r>
          </a:p>
          <a:p>
            <a:r>
              <a:rPr lang="en-JM" dirty="0"/>
              <a:t>V-Align Technologies (2016). </a:t>
            </a:r>
            <a:r>
              <a:rPr lang="en-JM" i="1" dirty="0"/>
              <a:t>Benefits of customer relationship management</a:t>
            </a:r>
            <a:r>
              <a:rPr lang="en-JM" dirty="0"/>
              <a:t>. [video] Available at: https://www.youtube.com/watch?v=kwf-TSpDoyA&amp;t=155s [Accessed 8 Mar. 2019].</a:t>
            </a:r>
          </a:p>
          <a:p>
            <a:r>
              <a:rPr lang="en-JM" dirty="0"/>
              <a:t>Wooden, D. (2018). CRM Basics: CRM is a Business Strategy </a:t>
            </a:r>
            <a:r>
              <a:rPr lang="en-JM" dirty="0" err="1"/>
              <a:t>Centered</a:t>
            </a:r>
            <a:r>
              <a:rPr lang="en-JM" dirty="0"/>
              <a:t> Around the Customer and Why. [Blog] </a:t>
            </a:r>
            <a:r>
              <a:rPr lang="en-JM" i="1" dirty="0"/>
              <a:t>Success With CRM Consulting</a:t>
            </a:r>
            <a:r>
              <a:rPr lang="en-JM" dirty="0"/>
              <a:t>. Available at: https://www.successwithcrm.com/blog/crm-strategy-centered-around-the-customer [Accessed 8 Mar. 2019].</a:t>
            </a:r>
          </a:p>
          <a:p>
            <a:r>
              <a:rPr lang="en-JM" dirty="0"/>
              <a:t>Wooden, D. (2018). </a:t>
            </a:r>
            <a:r>
              <a:rPr lang="en-JM" i="1" dirty="0"/>
              <a:t>CRM is Comprehensive</a:t>
            </a:r>
            <a:r>
              <a:rPr lang="en-JM" dirty="0"/>
              <a:t>. [image] Available at: https://www.successwithcrm.com/blog/crm-strategy-centered-around-the-customer [Accessed 8 Mar. 2019].</a:t>
            </a:r>
          </a:p>
          <a:p>
            <a:r>
              <a:rPr lang="en-JM" dirty="0"/>
              <a:t>Wooden, D. (2018). </a:t>
            </a:r>
            <a:r>
              <a:rPr lang="en-JM" i="1" dirty="0"/>
              <a:t>3 Pillars of Business success with CRM</a:t>
            </a:r>
            <a:r>
              <a:rPr lang="en-JM" dirty="0"/>
              <a:t>. [image] Available at: https://www.successwithcrm.com/blog/crm-strategy-centered-around-the-customer [Accessed 8 Mar. 2019].</a:t>
            </a:r>
          </a:p>
          <a:p>
            <a:endParaRPr lang="en-JM" sz="2500" dirty="0">
              <a:solidFill>
                <a:schemeClr val="bg1"/>
              </a:solidFill>
            </a:endParaRPr>
          </a:p>
        </p:txBody>
      </p:sp>
    </p:spTree>
    <p:extLst>
      <p:ext uri="{BB962C8B-B14F-4D97-AF65-F5344CB8AC3E}">
        <p14:creationId xmlns:p14="http://schemas.microsoft.com/office/powerpoint/2010/main" val="346421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1" y="361484"/>
            <a:ext cx="10984327" cy="876301"/>
          </a:xfrm>
        </p:spPr>
        <p:txBody>
          <a:bodyPr>
            <a:normAutofit fontScale="90000"/>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1948070"/>
            <a:ext cx="11648660" cy="4750904"/>
          </a:xfrm>
        </p:spPr>
        <p:txBody>
          <a:bodyPr>
            <a:normAutofit/>
          </a:bodyPr>
          <a:lstStyle/>
          <a:p>
            <a:r>
              <a:rPr lang="en-JM" sz="2500" dirty="0" err="1">
                <a:solidFill>
                  <a:schemeClr val="bg1"/>
                </a:solidFill>
              </a:rPr>
              <a:t>Kulpa</a:t>
            </a:r>
            <a:r>
              <a:rPr lang="en-JM" sz="2500" dirty="0">
                <a:solidFill>
                  <a:schemeClr val="bg1"/>
                </a:solidFill>
              </a:rPr>
              <a:t> (2017) analyses the elements of Customer Relationship Management (CRM) as all about the finding, acquiring, and retaining the best, most profitable customers.  CRM systems offer an easy to use and automated means of managing the loads of valuable information about your company accounts and the various dealings with the people.  </a:t>
            </a:r>
          </a:p>
          <a:p>
            <a:r>
              <a:rPr lang="en-JM" sz="2500" dirty="0">
                <a:solidFill>
                  <a:schemeClr val="bg1"/>
                </a:solidFill>
              </a:rPr>
              <a:t>With successful CRM in good working order you can use this knowledge database to make faster, smarter decisions. You can work more productively by focusing on the best customers and new prospects, making sure you are top of mind when your company's offering is needed</a:t>
            </a:r>
            <a:r>
              <a:rPr lang="en-JM" dirty="0"/>
              <a:t>.</a:t>
            </a:r>
          </a:p>
        </p:txBody>
      </p:sp>
    </p:spTree>
    <p:extLst>
      <p:ext uri="{BB962C8B-B14F-4D97-AF65-F5344CB8AC3E}">
        <p14:creationId xmlns:p14="http://schemas.microsoft.com/office/powerpoint/2010/main" val="614455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1" y="361484"/>
            <a:ext cx="10984327" cy="876301"/>
          </a:xfrm>
        </p:spPr>
        <p:txBody>
          <a:bodyPr>
            <a:normAutofit fontScale="90000"/>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1948070"/>
            <a:ext cx="11648660" cy="4750904"/>
          </a:xfrm>
        </p:spPr>
        <p:txBody>
          <a:bodyPr>
            <a:normAutofit/>
          </a:bodyPr>
          <a:lstStyle/>
          <a:p>
            <a:r>
              <a:rPr lang="en-JM" sz="2500" dirty="0">
                <a:solidFill>
                  <a:schemeClr val="bg1"/>
                </a:solidFill>
              </a:rPr>
              <a:t>CRM as a strategy places the customer at the </a:t>
            </a:r>
            <a:r>
              <a:rPr lang="en-JM" sz="2500" dirty="0" err="1">
                <a:solidFill>
                  <a:schemeClr val="bg1"/>
                </a:solidFill>
              </a:rPr>
              <a:t>center</a:t>
            </a:r>
            <a:r>
              <a:rPr lang="en-JM" sz="2500" dirty="0">
                <a:solidFill>
                  <a:schemeClr val="bg1"/>
                </a:solidFill>
              </a:rPr>
              <a:t> of a business.  When properly implemented, the goal is to give progressively deeper information about customers - information that supports the business areas of marketing, product planning, sales, service and support. </a:t>
            </a:r>
          </a:p>
          <a:p>
            <a:r>
              <a:rPr lang="en-JM" sz="2500" dirty="0">
                <a:solidFill>
                  <a:schemeClr val="bg1"/>
                </a:solidFill>
              </a:rPr>
              <a:t>The goal of this customer-centricity is to promote customer loyalty, increasing the lifetime value of each relationship.  As the value of customer relationships increase so will the value of the business. CRM in place is an asset that appreciates the value of your business (Wooden, 2018).</a:t>
            </a:r>
          </a:p>
        </p:txBody>
      </p:sp>
    </p:spTree>
    <p:extLst>
      <p:ext uri="{BB962C8B-B14F-4D97-AF65-F5344CB8AC3E}">
        <p14:creationId xmlns:p14="http://schemas.microsoft.com/office/powerpoint/2010/main" val="194013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E54DF7FD-724F-48A4-8FDD-E7B6CCA4537B}"/>
              </a:ext>
            </a:extLst>
          </p:cNvPr>
          <p:cNvPicPr>
            <a:picLocks noGrp="1" noChangeAspect="1"/>
          </p:cNvPicPr>
          <p:nvPr>
            <p:ph idx="1"/>
          </p:nvPr>
        </p:nvPicPr>
        <p:blipFill>
          <a:blip r:embed="rId2"/>
          <a:stretch>
            <a:fillRect/>
          </a:stretch>
        </p:blipFill>
        <p:spPr>
          <a:xfrm>
            <a:off x="2464419" y="303110"/>
            <a:ext cx="6891453" cy="6467074"/>
          </a:xfrm>
        </p:spPr>
      </p:pic>
    </p:spTree>
    <p:extLst>
      <p:ext uri="{BB962C8B-B14F-4D97-AF65-F5344CB8AC3E}">
        <p14:creationId xmlns:p14="http://schemas.microsoft.com/office/powerpoint/2010/main" val="3133482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EF43-63C8-49A8-85F2-A57245C41E0B}"/>
              </a:ext>
            </a:extLst>
          </p:cNvPr>
          <p:cNvSpPr>
            <a:spLocks noGrp="1"/>
          </p:cNvSpPr>
          <p:nvPr>
            <p:ph type="ctrTitle"/>
          </p:nvPr>
        </p:nvSpPr>
        <p:spPr>
          <a:xfrm>
            <a:off x="684211" y="361484"/>
            <a:ext cx="10984327" cy="876301"/>
          </a:xfrm>
        </p:spPr>
        <p:txBody>
          <a:bodyPr>
            <a:normAutofit fontScale="90000"/>
          </a:bodyPr>
          <a:lstStyle/>
          <a:p>
            <a:r>
              <a:rPr lang="en-US" sz="3300" dirty="0"/>
              <a:t>Customer relationship management as a business strategy</a:t>
            </a:r>
            <a:endParaRPr lang="en-JM" sz="3300" dirty="0"/>
          </a:p>
        </p:txBody>
      </p:sp>
      <p:sp>
        <p:nvSpPr>
          <p:cNvPr id="3" name="Subtitle 2">
            <a:extLst>
              <a:ext uri="{FF2B5EF4-FFF2-40B4-BE49-F238E27FC236}">
                <a16:creationId xmlns:a16="http://schemas.microsoft.com/office/drawing/2014/main" id="{E05073EE-3B1D-47BF-90F4-E16B136F50C7}"/>
              </a:ext>
            </a:extLst>
          </p:cNvPr>
          <p:cNvSpPr>
            <a:spLocks noGrp="1"/>
          </p:cNvSpPr>
          <p:nvPr>
            <p:ph type="subTitle" idx="1"/>
          </p:nvPr>
        </p:nvSpPr>
        <p:spPr>
          <a:xfrm>
            <a:off x="318053" y="1948070"/>
            <a:ext cx="11648660" cy="4750904"/>
          </a:xfrm>
        </p:spPr>
        <p:txBody>
          <a:bodyPr>
            <a:normAutofit/>
          </a:bodyPr>
          <a:lstStyle/>
          <a:p>
            <a:r>
              <a:rPr lang="en-JM" sz="2500" dirty="0">
                <a:solidFill>
                  <a:schemeClr val="bg1"/>
                </a:solidFill>
              </a:rPr>
              <a:t>Wooden (2018) goes on to highlighting that CRM is a business strategy focused on maximizing value of your business through winning, growing, servicing and keeping the right customers. It </a:t>
            </a:r>
            <a:r>
              <a:rPr lang="en-JM" sz="2500" dirty="0" err="1">
                <a:solidFill>
                  <a:schemeClr val="bg1"/>
                </a:solidFill>
              </a:rPr>
              <a:t>centers</a:t>
            </a:r>
            <a:r>
              <a:rPr lang="en-JM" sz="2500" dirty="0">
                <a:solidFill>
                  <a:schemeClr val="bg1"/>
                </a:solidFill>
              </a:rPr>
              <a:t> business operations around the customer and better ways to serve them.  As a business strategy, CRM helps a company stay focused on delivering the best services and products to the appropriate target customer.  </a:t>
            </a:r>
          </a:p>
          <a:p>
            <a:r>
              <a:rPr lang="en-JM" sz="2500" dirty="0">
                <a:solidFill>
                  <a:schemeClr val="bg1"/>
                </a:solidFill>
              </a:rPr>
              <a:t>It enables any representative of the company, whether sales representative or service person, to remember who they are talking to, no matter what the transaction might be.</a:t>
            </a:r>
          </a:p>
        </p:txBody>
      </p:sp>
    </p:spTree>
    <p:extLst>
      <p:ext uri="{BB962C8B-B14F-4D97-AF65-F5344CB8AC3E}">
        <p14:creationId xmlns:p14="http://schemas.microsoft.com/office/powerpoint/2010/main" val="79344290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1971</TotalTime>
  <Words>2545</Words>
  <Application>Microsoft Office PowerPoint</Application>
  <PresentationFormat>Widescreen</PresentationFormat>
  <Paragraphs>174</Paragraphs>
  <Slides>54</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Century Gothic</vt:lpstr>
      <vt:lpstr>Wingdings</vt:lpstr>
      <vt:lpstr>Wingdings 3</vt:lpstr>
      <vt:lpstr>Slice</vt:lpstr>
      <vt:lpstr>UNIT 2 MANAGING THE CUSTOMER EXPERIENCE</vt:lpstr>
      <vt:lpstr>LEARNING OUTCOME 3  Investigate the impacts of digital technology in customer relationship management</vt:lpstr>
      <vt:lpstr>P5:   Examine how digital technology is employed in managing the customer experience within the service sector, providing specific examples of customer relationship management (CRM) systems</vt:lpstr>
      <vt:lpstr>Customer relationship management; what is</vt:lpstr>
      <vt:lpstr>Customer relationship management; what is</vt:lpstr>
      <vt:lpstr>Customer relationship management as a business strategy</vt:lpstr>
      <vt:lpstr>Customer relationship management as a business strategy</vt:lpstr>
      <vt:lpstr>PowerPoint Presentation</vt:lpstr>
      <vt:lpstr>Customer relationship management as a business strategy</vt:lpstr>
      <vt:lpstr>Customer relationship management as a business strategy</vt:lpstr>
      <vt:lpstr>Customer relationship management as a business strategy</vt:lpstr>
      <vt:lpstr>PowerPoint Presentation</vt:lpstr>
      <vt:lpstr>Customer relationship management as a business strategy</vt:lpstr>
      <vt:lpstr>Customer relationship management as a business strategy</vt:lpstr>
      <vt:lpstr>Customer relationship management as a business strategy</vt:lpstr>
      <vt:lpstr>Benefits of customer relationship management</vt:lpstr>
      <vt:lpstr>Customer relationship management; types</vt:lpstr>
      <vt:lpstr>operational</vt:lpstr>
      <vt:lpstr>Operational; components</vt:lpstr>
      <vt:lpstr>example</vt:lpstr>
      <vt:lpstr>Operational; components</vt:lpstr>
      <vt:lpstr>PowerPoint Presentation</vt:lpstr>
      <vt:lpstr>Operational; components</vt:lpstr>
      <vt:lpstr>example</vt:lpstr>
      <vt:lpstr>Operational; components</vt:lpstr>
      <vt:lpstr>Operational; components</vt:lpstr>
      <vt:lpstr>PowerPoint Presentation</vt:lpstr>
      <vt:lpstr>Operational; components</vt:lpstr>
      <vt:lpstr>analytical</vt:lpstr>
      <vt:lpstr>analytical</vt:lpstr>
      <vt:lpstr>PowerPoint Presentation</vt:lpstr>
      <vt:lpstr>analytical</vt:lpstr>
      <vt:lpstr>analytical</vt:lpstr>
      <vt:lpstr>analytical</vt:lpstr>
      <vt:lpstr>analytical</vt:lpstr>
      <vt:lpstr>analytical</vt:lpstr>
      <vt:lpstr>PowerPoint Presentation</vt:lpstr>
      <vt:lpstr>analytical</vt:lpstr>
      <vt:lpstr>analytical</vt:lpstr>
      <vt:lpstr>collaborative</vt:lpstr>
      <vt:lpstr>collaborative</vt:lpstr>
      <vt:lpstr>collaborative</vt:lpstr>
      <vt:lpstr>collaborative</vt:lpstr>
      <vt:lpstr>collaborative</vt:lpstr>
      <vt:lpstr>collaborative</vt:lpstr>
      <vt:lpstr>collaborative</vt:lpstr>
      <vt:lpstr>example</vt:lpstr>
      <vt:lpstr>example</vt:lpstr>
      <vt:lpstr>PowerPoint Presentation</vt:lpstr>
      <vt:lpstr>Travel and tourism marketing</vt:lpstr>
      <vt:lpstr>Travel and tourism marketing</vt:lpstr>
      <vt:lpstr>Travel and tourism marketing</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MANAGING THE CUSTOMER EXPERIENCE</dc:title>
  <dc:creator>Chris-ann Hunter</dc:creator>
  <cp:lastModifiedBy>Chris-ann Hunter</cp:lastModifiedBy>
  <cp:revision>15</cp:revision>
  <dcterms:created xsi:type="dcterms:W3CDTF">2019-02-04T21:28:10Z</dcterms:created>
  <dcterms:modified xsi:type="dcterms:W3CDTF">2019-03-16T03:11:54Z</dcterms:modified>
</cp:coreProperties>
</file>