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8" d="100"/>
          <a:sy n="48" d="100"/>
        </p:scale>
        <p:origin x="48"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360connext.com/designing-your-ideal-customer-experience-2/" TargetMode="External"/><Relationship Id="rId2" Type="http://schemas.openxmlformats.org/officeDocument/2006/relationships/hyperlink" Target="http://360connext.com/customer-perspective-flip-flop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truths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JM" sz="2800" dirty="0">
                <a:solidFill>
                  <a:schemeClr val="bg1"/>
                </a:solidFill>
              </a:rPr>
              <a:t>Moments of truth are those interactions where customers put in a high amount of energy to reach a satisfactory outcome. A company could have thousands of moments of truth in a single day. Whether adversely or favourably, they incredibly affect companies’ relationship with customers and their perception about the brand. </a:t>
            </a:r>
            <a:endParaRPr lang="en-JM" dirty="0">
              <a:solidFill>
                <a:schemeClr val="bg1"/>
              </a:solidFill>
            </a:endParaRPr>
          </a:p>
        </p:txBody>
      </p:sp>
    </p:spTree>
    <p:extLst>
      <p:ext uri="{BB962C8B-B14F-4D97-AF65-F5344CB8AC3E}">
        <p14:creationId xmlns:p14="http://schemas.microsoft.com/office/powerpoint/2010/main" val="370343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truths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JM" sz="2800" dirty="0">
                <a:solidFill>
                  <a:schemeClr val="bg1"/>
                </a:solidFill>
              </a:rPr>
              <a:t>Moments of truth are those interactions where customers put in a high amount of energy to reach a satisfactory outcome. A company could have thousands of moments of truth in a single day. Whether adversely or favourably, they incredibly affect companies’ relationship with customers and their perception about the brand. </a:t>
            </a:r>
            <a:endParaRPr lang="en-JM" dirty="0">
              <a:solidFill>
                <a:schemeClr val="bg1"/>
              </a:solidFill>
            </a:endParaRPr>
          </a:p>
        </p:txBody>
      </p:sp>
    </p:spTree>
    <p:extLst>
      <p:ext uri="{BB962C8B-B14F-4D97-AF65-F5344CB8AC3E}">
        <p14:creationId xmlns:p14="http://schemas.microsoft.com/office/powerpoint/2010/main" val="253436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a:t>Moments of truths</a:t>
            </a:r>
            <a:endParaRPr lang="en-JM" sz="520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491625" y="685799"/>
            <a:ext cx="4816572" cy="4869981"/>
          </a:xfrm>
        </p:spPr>
        <p:txBody>
          <a:bodyPr anchor="ctr">
            <a:normAutofit/>
          </a:bodyPr>
          <a:lstStyle/>
          <a:p>
            <a:pPr marL="571500" indent="-571500">
              <a:buFont typeface="Arial" panose="020B0604020202020204" pitchFamily="34" charset="0"/>
              <a:buChar char="•"/>
            </a:pPr>
            <a:r>
              <a:rPr lang="en-JM" sz="4000" dirty="0">
                <a:solidFill>
                  <a:schemeClr val="tx2">
                    <a:lumMod val="60000"/>
                    <a:lumOff val="40000"/>
                  </a:schemeClr>
                </a:solidFill>
              </a:rPr>
              <a:t>Moments of Misery</a:t>
            </a:r>
          </a:p>
          <a:p>
            <a:pPr marL="571500" indent="-571500">
              <a:buFont typeface="Arial" panose="020B0604020202020204" pitchFamily="34" charset="0"/>
              <a:buChar char="•"/>
            </a:pPr>
            <a:r>
              <a:rPr lang="en-US" sz="4000" dirty="0">
                <a:solidFill>
                  <a:schemeClr val="tx2">
                    <a:lumMod val="60000"/>
                    <a:lumOff val="40000"/>
                  </a:schemeClr>
                </a:solidFill>
              </a:rPr>
              <a:t>M</a:t>
            </a:r>
            <a:r>
              <a:rPr lang="en-JM" sz="4000" dirty="0" err="1">
                <a:solidFill>
                  <a:schemeClr val="tx2">
                    <a:lumMod val="60000"/>
                    <a:lumOff val="40000"/>
                  </a:schemeClr>
                </a:solidFill>
              </a:rPr>
              <a:t>oments</a:t>
            </a:r>
            <a:r>
              <a:rPr lang="en-JM" sz="4000" dirty="0">
                <a:solidFill>
                  <a:schemeClr val="tx2">
                    <a:lumMod val="60000"/>
                    <a:lumOff val="40000"/>
                  </a:schemeClr>
                </a:solidFill>
              </a:rPr>
              <a:t> of </a:t>
            </a:r>
            <a:r>
              <a:rPr lang="en-JM" sz="4000" dirty="0" err="1">
                <a:solidFill>
                  <a:schemeClr val="tx2">
                    <a:lumMod val="60000"/>
                    <a:lumOff val="40000"/>
                  </a:schemeClr>
                </a:solidFill>
              </a:rPr>
              <a:t>Mediocrisy</a:t>
            </a:r>
            <a:endParaRPr lang="en-JM" sz="4000" dirty="0">
              <a:solidFill>
                <a:schemeClr val="tx2">
                  <a:lumMod val="60000"/>
                  <a:lumOff val="40000"/>
                </a:schemeClr>
              </a:solidFill>
            </a:endParaRPr>
          </a:p>
          <a:p>
            <a:pPr marL="571500" indent="-571500">
              <a:buFont typeface="Arial" panose="020B0604020202020204" pitchFamily="34" charset="0"/>
              <a:buChar char="•"/>
            </a:pPr>
            <a:r>
              <a:rPr lang="en-US" sz="4000" dirty="0">
                <a:solidFill>
                  <a:schemeClr val="tx2">
                    <a:lumMod val="60000"/>
                    <a:lumOff val="40000"/>
                  </a:schemeClr>
                </a:solidFill>
              </a:rPr>
              <a:t>M</a:t>
            </a:r>
            <a:r>
              <a:rPr lang="en-JM" sz="4000" dirty="0" err="1">
                <a:solidFill>
                  <a:schemeClr val="tx2">
                    <a:lumMod val="60000"/>
                    <a:lumOff val="40000"/>
                  </a:schemeClr>
                </a:solidFill>
              </a:rPr>
              <a:t>oments</a:t>
            </a:r>
            <a:r>
              <a:rPr lang="en-JM" sz="4000" dirty="0">
                <a:solidFill>
                  <a:schemeClr val="tx2">
                    <a:lumMod val="60000"/>
                    <a:lumOff val="40000"/>
                  </a:schemeClr>
                </a:solidFill>
              </a:rPr>
              <a:t> Of Magic</a:t>
            </a:r>
          </a:p>
        </p:txBody>
      </p:sp>
    </p:spTree>
    <p:extLst>
      <p:ext uri="{BB962C8B-B14F-4D97-AF65-F5344CB8AC3E}">
        <p14:creationId xmlns:p14="http://schemas.microsoft.com/office/powerpoint/2010/main" val="404930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dirty="0"/>
              <a:t>example</a:t>
            </a:r>
            <a:endParaRPr lang="en-JM" sz="5200" dirty="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491625" y="685799"/>
            <a:ext cx="4816572" cy="5891464"/>
          </a:xfrm>
        </p:spPr>
        <p:txBody>
          <a:bodyPr anchor="ctr">
            <a:normAutofit fontScale="55000" lnSpcReduction="20000"/>
          </a:bodyPr>
          <a:lstStyle/>
          <a:p>
            <a:pPr marL="571500" indent="-571500">
              <a:buFont typeface="Wingdings" panose="05000000000000000000" pitchFamily="2" charset="2"/>
              <a:buChar char="ü"/>
            </a:pPr>
            <a:r>
              <a:rPr lang="en-US" sz="4000" dirty="0">
                <a:solidFill>
                  <a:schemeClr val="tx2">
                    <a:lumMod val="60000"/>
                    <a:lumOff val="40000"/>
                  </a:schemeClr>
                </a:solidFill>
              </a:rPr>
              <a:t>When you call to make a reservation to take a flight,</a:t>
            </a:r>
          </a:p>
          <a:p>
            <a:pPr marL="571500" indent="-571500">
              <a:buFont typeface="Wingdings" panose="05000000000000000000" pitchFamily="2" charset="2"/>
              <a:buChar char="ü"/>
            </a:pPr>
            <a:r>
              <a:rPr lang="en-US" sz="4000" dirty="0">
                <a:solidFill>
                  <a:schemeClr val="tx2">
                    <a:lumMod val="60000"/>
                    <a:lumOff val="40000"/>
                  </a:schemeClr>
                </a:solidFill>
              </a:rPr>
              <a:t>When you arrive at the airport and check your bags curbside,</a:t>
            </a:r>
          </a:p>
          <a:p>
            <a:pPr marL="571500" indent="-571500">
              <a:buFont typeface="Wingdings" panose="05000000000000000000" pitchFamily="2" charset="2"/>
              <a:buChar char="ü"/>
            </a:pPr>
            <a:r>
              <a:rPr lang="en-US" sz="4000" dirty="0">
                <a:solidFill>
                  <a:schemeClr val="tx2">
                    <a:lumMod val="60000"/>
                    <a:lumOff val="40000"/>
                  </a:schemeClr>
                </a:solidFill>
              </a:rPr>
              <a:t>When you go inside and pick up your ticket at the ticket counter,</a:t>
            </a:r>
          </a:p>
          <a:p>
            <a:pPr marL="571500" indent="-571500">
              <a:buFont typeface="Wingdings" panose="05000000000000000000" pitchFamily="2" charset="2"/>
              <a:buChar char="ü"/>
            </a:pPr>
            <a:r>
              <a:rPr lang="en-US" sz="4000" dirty="0">
                <a:solidFill>
                  <a:schemeClr val="tx2">
                    <a:lumMod val="60000"/>
                    <a:lumOff val="40000"/>
                  </a:schemeClr>
                </a:solidFill>
              </a:rPr>
              <a:t>When you are greeted at the gate,</a:t>
            </a:r>
          </a:p>
          <a:p>
            <a:pPr marL="571500" indent="-571500">
              <a:buFont typeface="Wingdings" panose="05000000000000000000" pitchFamily="2" charset="2"/>
              <a:buChar char="ü"/>
            </a:pPr>
            <a:r>
              <a:rPr lang="en-US" sz="4000" dirty="0">
                <a:solidFill>
                  <a:schemeClr val="tx2">
                    <a:lumMod val="60000"/>
                    <a:lumOff val="40000"/>
                  </a:schemeClr>
                </a:solidFill>
              </a:rPr>
              <a:t>When you are taken care of by the flight attendants onboard the aircraft,</a:t>
            </a:r>
          </a:p>
          <a:p>
            <a:pPr marL="571500" indent="-571500">
              <a:buFont typeface="Wingdings" panose="05000000000000000000" pitchFamily="2" charset="2"/>
              <a:buChar char="ü"/>
            </a:pPr>
            <a:r>
              <a:rPr lang="en-US" sz="4000" dirty="0">
                <a:solidFill>
                  <a:schemeClr val="tx2">
                    <a:lumMod val="60000"/>
                    <a:lumOff val="40000"/>
                  </a:schemeClr>
                </a:solidFill>
              </a:rPr>
              <a:t>And when you are greeted at your destination.</a:t>
            </a:r>
            <a:endParaRPr lang="en-JM" sz="4000" dirty="0">
              <a:solidFill>
                <a:schemeClr val="tx2">
                  <a:lumMod val="60000"/>
                  <a:lumOff val="40000"/>
                </a:schemeClr>
              </a:solidFill>
            </a:endParaRPr>
          </a:p>
        </p:txBody>
      </p:sp>
    </p:spTree>
    <p:extLst>
      <p:ext uri="{BB962C8B-B14F-4D97-AF65-F5344CB8AC3E}">
        <p14:creationId xmlns:p14="http://schemas.microsoft.com/office/powerpoint/2010/main" val="70895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misery</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800" dirty="0">
                <a:solidFill>
                  <a:schemeClr val="bg1"/>
                </a:solidFill>
              </a:rPr>
              <a:t>These are complaints, problems, negative experiences, friction; anything less than a positive interaction. It’s not a matter of if you will ever have a Moment of Misery. It’s when. Even the best companies have them, but these great companies have trained employees and have a system on how to turn them around.</a:t>
            </a:r>
            <a:endParaRPr lang="en-JM" dirty="0">
              <a:solidFill>
                <a:schemeClr val="bg1"/>
              </a:solidFill>
            </a:endParaRPr>
          </a:p>
        </p:txBody>
      </p:sp>
    </p:spTree>
    <p:extLst>
      <p:ext uri="{BB962C8B-B14F-4D97-AF65-F5344CB8AC3E}">
        <p14:creationId xmlns:p14="http://schemas.microsoft.com/office/powerpoint/2010/main" val="359210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mediocracy</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800" dirty="0">
                <a:solidFill>
                  <a:schemeClr val="bg1"/>
                </a:solidFill>
              </a:rPr>
              <a:t>Another word for mediocrity is average. In other words, not good or not bad. Just okay. Just satisfactory. And, satisfactory is not good enough to create loyalty. If you ask your friend how dinner was at a restaurant and the response is, “It was okay (in other words, satisfactory),” you will probably want to spend your money elsewhere. Satisfactory or average is mediocre.</a:t>
            </a:r>
            <a:endParaRPr lang="en-JM" dirty="0">
              <a:solidFill>
                <a:schemeClr val="bg1"/>
              </a:solidFill>
            </a:endParaRPr>
          </a:p>
        </p:txBody>
      </p:sp>
    </p:spTree>
    <p:extLst>
      <p:ext uri="{BB962C8B-B14F-4D97-AF65-F5344CB8AC3E}">
        <p14:creationId xmlns:p14="http://schemas.microsoft.com/office/powerpoint/2010/main" val="34968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magic</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500" dirty="0">
                <a:solidFill>
                  <a:schemeClr val="bg1"/>
                </a:solidFill>
              </a:rPr>
              <a:t>The type of experiences you want to create for your customers are Moments of Magic, which are simply above average interactions. Don’t let the word magic fool you. Most people think that magic has to be over-the-top or a “Wow” type of customer interaction, but it doesn’t. It just has to be above average. However, the key is to be above average all of the time. That’s what the best companies do. They create customer interactions that are above average… all of the time. They are consistent and predictable.</a:t>
            </a:r>
            <a:endParaRPr lang="en-JM" sz="2500" dirty="0">
              <a:solidFill>
                <a:schemeClr val="bg1"/>
              </a:solidFill>
            </a:endParaRPr>
          </a:p>
        </p:txBody>
      </p:sp>
    </p:spTree>
    <p:extLst>
      <p:ext uri="{BB962C8B-B14F-4D97-AF65-F5344CB8AC3E}">
        <p14:creationId xmlns:p14="http://schemas.microsoft.com/office/powerpoint/2010/main" val="390514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dirty="0"/>
              <a:t>example</a:t>
            </a:r>
            <a:endParaRPr lang="en-JM" sz="5200" dirty="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149573" y="208547"/>
            <a:ext cx="5865964" cy="6368716"/>
          </a:xfrm>
        </p:spPr>
        <p:txBody>
          <a:bodyPr anchor="ctr">
            <a:normAutofit/>
          </a:bodyPr>
          <a:lstStyle/>
          <a:p>
            <a:r>
              <a:rPr lang="en-US" dirty="0">
                <a:solidFill>
                  <a:schemeClr val="bg1"/>
                </a:solidFill>
              </a:rPr>
              <a:t>There are many obvious Moments of Truth when traveling: the passenger makes a reservation, checks bags on the day of departure, checks in at the ticket counter, is boarded at the gate, is greeted at the destination, and picks up the baggage at the baggage claim carrousel. However, in addition to these main touch points, or Moments of Truth, there are other times that the passenger may interact with employees of the airline. For example, a flight attendant from a different flight may wave or smile at the passenger as he or she walks by. While that is not a main Moment of Truth, it is still an important one. Every interaction, however remote, is an opportunity for the customer/passenger to form an impression.</a:t>
            </a:r>
            <a:endParaRPr lang="en-JM" sz="4000" dirty="0">
              <a:solidFill>
                <a:schemeClr val="bg1"/>
              </a:solidFill>
            </a:endParaRPr>
          </a:p>
        </p:txBody>
      </p:sp>
    </p:spTree>
    <p:extLst>
      <p:ext uri="{BB962C8B-B14F-4D97-AF65-F5344CB8AC3E}">
        <p14:creationId xmlns:p14="http://schemas.microsoft.com/office/powerpoint/2010/main" val="3264085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Building blocks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lnSpcReduction="10000"/>
          </a:bodyPr>
          <a:lstStyle/>
          <a:p>
            <a:r>
              <a:rPr lang="en-US" sz="2800" dirty="0">
                <a:solidFill>
                  <a:schemeClr val="bg1"/>
                </a:solidFill>
              </a:rPr>
              <a:t>Human experience is complex, and mostly intangible. Yet the challenge of experience mapping is to uncover, little by little, critical information about your customers’ experiences. </a:t>
            </a:r>
          </a:p>
          <a:p>
            <a:endParaRPr lang="en-US" sz="2800" dirty="0">
              <a:solidFill>
                <a:schemeClr val="bg1"/>
              </a:solidFill>
            </a:endParaRPr>
          </a:p>
          <a:p>
            <a:r>
              <a:rPr lang="en-US" sz="2800" dirty="0">
                <a:solidFill>
                  <a:schemeClr val="bg1"/>
                </a:solidFill>
              </a:rPr>
              <a:t>The key building blocks are Doing, Thinking, and Feeling, but to understand the full context of customer experience, we also consider Place, Time, Devices, and Relationships. Don't forget Channel and Touchpoints</a:t>
            </a:r>
            <a:endParaRPr lang="en-JM" sz="2500" dirty="0">
              <a:solidFill>
                <a:schemeClr val="bg1"/>
              </a:solidFill>
            </a:endParaRPr>
          </a:p>
        </p:txBody>
      </p:sp>
    </p:spTree>
    <p:extLst>
      <p:ext uri="{BB962C8B-B14F-4D97-AF65-F5344CB8AC3E}">
        <p14:creationId xmlns:p14="http://schemas.microsoft.com/office/powerpoint/2010/main" val="448168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F94D49AA-9F37-44B9-96E0-04EDD31981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C040A25-E89D-4C07-8F3A-4488FDC805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AFBD161-57CB-4CF9-B3BD-FE3C2B6997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76076F8-5E8C-402A-A299-C0F6ED7E57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5EB3E53-5C09-47B5-AFA2-9195087E0A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1" name="Rectangle 20">
            <a:extLst>
              <a:ext uri="{FF2B5EF4-FFF2-40B4-BE49-F238E27FC236}">
                <a16:creationId xmlns:a16="http://schemas.microsoft.com/office/drawing/2014/main" id="{8122EBFF-C2BD-4A58-984E-452493EDA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a:t>Building blocks</a:t>
            </a:r>
          </a:p>
        </p:txBody>
      </p:sp>
      <p:sp>
        <p:nvSpPr>
          <p:cNvPr id="23" name="Snip Diagonal Corner Rectangle 6">
            <a:extLst>
              <a:ext uri="{FF2B5EF4-FFF2-40B4-BE49-F238E27FC236}">
                <a16:creationId xmlns:a16="http://schemas.microsoft.com/office/drawing/2014/main" id="{197F1B16-5747-47B5-B3FF-6691B1BEF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lose up of text on a white background&#10;&#10;Description automatically generated">
            <a:extLst>
              <a:ext uri="{FF2B5EF4-FFF2-40B4-BE49-F238E27FC236}">
                <a16:creationId xmlns:a16="http://schemas.microsoft.com/office/drawing/2014/main" id="{8303F40A-57F3-42C2-97B9-374653789933}"/>
              </a:ext>
            </a:extLst>
          </p:cNvPr>
          <p:cNvPicPr>
            <a:picLocks noGrp="1" noChangeAspect="1"/>
          </p:cNvPicPr>
          <p:nvPr>
            <p:ph idx="1"/>
          </p:nvPr>
        </p:nvPicPr>
        <p:blipFill>
          <a:blip r:embed="rId2"/>
          <a:stretch>
            <a:fillRect/>
          </a:stretch>
        </p:blipFill>
        <p:spPr>
          <a:xfrm>
            <a:off x="1615128" y="1097060"/>
            <a:ext cx="4422614" cy="4334162"/>
          </a:xfrm>
          <a:prstGeom prst="rect">
            <a:avLst/>
          </a:prstGeom>
        </p:spPr>
      </p:pic>
      <p:grpSp>
        <p:nvGrpSpPr>
          <p:cNvPr id="25" name="Group 24">
            <a:extLst>
              <a:ext uri="{FF2B5EF4-FFF2-40B4-BE49-F238E27FC236}">
                <a16:creationId xmlns:a16="http://schemas.microsoft.com/office/drawing/2014/main" id="{39AF2E38-17AB-4826-85E9-A8F727F67B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6" name="Straight Connector 25">
              <a:extLst>
                <a:ext uri="{FF2B5EF4-FFF2-40B4-BE49-F238E27FC236}">
                  <a16:creationId xmlns:a16="http://schemas.microsoft.com/office/drawing/2014/main" id="{C420580A-9A34-4EA1-B3AE-543720D126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82012754-5EEE-4A79-BB60-5F4581E6EB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FE4574A-4294-4A29-BB7F-E64584CEDF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14B178FB-D872-4445-9A9D-88A66E07F9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F37C0FB-AFA7-4F60-BA74-FAC5714BC4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503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000">
                <a:solidFill>
                  <a:schemeClr val="tx2"/>
                </a:solidFill>
              </a:rPr>
              <a:t>LEARNING OUTCOME 2</a:t>
            </a:r>
            <a:br>
              <a:rPr lang="en-US" sz="3000">
                <a:solidFill>
                  <a:schemeClr val="tx2"/>
                </a:solidFill>
              </a:rPr>
            </a:br>
            <a:br>
              <a:rPr lang="en-US" sz="3000">
                <a:solidFill>
                  <a:schemeClr val="tx2"/>
                </a:solidFill>
              </a:rPr>
            </a:br>
            <a:r>
              <a:rPr lang="en-US" sz="3000">
                <a:solidFill>
                  <a:schemeClr val="tx2"/>
                </a:solidFill>
              </a:rPr>
              <a:t>Explore the customer experience map to create business opportunities and</a:t>
            </a:r>
            <a:br>
              <a:rPr lang="en-US" sz="3000">
                <a:solidFill>
                  <a:schemeClr val="tx2"/>
                </a:solidFill>
              </a:rPr>
            </a:br>
            <a:r>
              <a:rPr lang="en-US" sz="3000">
                <a:solidFill>
                  <a:schemeClr val="tx2"/>
                </a:solidFill>
              </a:rPr>
              <a:t>optimise customer touch points</a:t>
            </a:r>
          </a:p>
        </p:txBody>
      </p:sp>
    </p:spTree>
    <p:extLst>
      <p:ext uri="{BB962C8B-B14F-4D97-AF65-F5344CB8AC3E}">
        <p14:creationId xmlns:p14="http://schemas.microsoft.com/office/powerpoint/2010/main" val="117329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40" y="2186302"/>
            <a:ext cx="8737600" cy="2716107"/>
          </a:xfrm>
        </p:spPr>
        <p:txBody>
          <a:bodyPr vert="horz" lIns="91440" tIns="45720" rIns="91440" bIns="45720" rtlCol="0" anchor="b">
            <a:normAutofit fontScale="90000"/>
          </a:bodyPr>
          <a:lstStyle/>
          <a:p>
            <a:pPr>
              <a:lnSpc>
                <a:spcPct val="90000"/>
              </a:lnSpc>
            </a:pPr>
            <a:r>
              <a:rPr lang="en-US" sz="2600" dirty="0">
                <a:solidFill>
                  <a:schemeClr val="tx2"/>
                </a:solidFill>
              </a:rPr>
              <a:t>P4: </a:t>
            </a:r>
            <a:br>
              <a:rPr lang="en-US" sz="2600" dirty="0">
                <a:solidFill>
                  <a:schemeClr val="tx2"/>
                </a:solidFill>
              </a:rPr>
            </a:br>
            <a:br>
              <a:rPr lang="en-US" sz="2600" dirty="0">
                <a:solidFill>
                  <a:schemeClr val="tx2"/>
                </a:solidFill>
              </a:rPr>
            </a:br>
            <a:r>
              <a:rPr lang="en-JM" sz="2600" dirty="0">
                <a:solidFill>
                  <a:schemeClr val="tx2"/>
                </a:solidFill>
              </a:rPr>
              <a:t>Discuss how the</a:t>
            </a:r>
            <a:br>
              <a:rPr lang="en-JM" sz="2600" dirty="0">
                <a:solidFill>
                  <a:schemeClr val="tx2"/>
                </a:solidFill>
              </a:rPr>
            </a:br>
            <a:r>
              <a:rPr lang="en-JM" sz="2600" dirty="0">
                <a:solidFill>
                  <a:schemeClr val="tx2"/>
                </a:solidFill>
              </a:rPr>
              <a:t>customer touch points</a:t>
            </a:r>
            <a:br>
              <a:rPr lang="en-JM" sz="2600" dirty="0">
                <a:solidFill>
                  <a:schemeClr val="tx2"/>
                </a:solidFill>
              </a:rPr>
            </a:br>
            <a:r>
              <a:rPr lang="en-JM" sz="2600" dirty="0">
                <a:solidFill>
                  <a:schemeClr val="tx2"/>
                </a:solidFill>
              </a:rPr>
              <a:t>throughout the customer</a:t>
            </a:r>
            <a:br>
              <a:rPr lang="en-JM" sz="2600" dirty="0">
                <a:solidFill>
                  <a:schemeClr val="tx2"/>
                </a:solidFill>
              </a:rPr>
            </a:br>
            <a:r>
              <a:rPr lang="en-JM" sz="2600" dirty="0">
                <a:solidFill>
                  <a:schemeClr val="tx2"/>
                </a:solidFill>
              </a:rPr>
              <a:t>experience create</a:t>
            </a:r>
            <a:br>
              <a:rPr lang="en-JM" sz="2600" dirty="0">
                <a:solidFill>
                  <a:schemeClr val="tx2"/>
                </a:solidFill>
              </a:rPr>
            </a:br>
            <a:r>
              <a:rPr lang="en-JM" sz="2600" dirty="0">
                <a:solidFill>
                  <a:schemeClr val="tx2"/>
                </a:solidFill>
              </a:rPr>
              <a:t>business opportunities</a:t>
            </a:r>
            <a:br>
              <a:rPr lang="en-JM" sz="2600" dirty="0">
                <a:solidFill>
                  <a:schemeClr val="tx2"/>
                </a:solidFill>
              </a:rPr>
            </a:br>
            <a:r>
              <a:rPr lang="en-JM" sz="2600" dirty="0">
                <a:solidFill>
                  <a:schemeClr val="tx2"/>
                </a:solidFill>
              </a:rPr>
              <a:t>for a selected service</a:t>
            </a:r>
            <a:br>
              <a:rPr lang="en-JM" sz="2600" dirty="0">
                <a:solidFill>
                  <a:schemeClr val="tx2"/>
                </a:solidFill>
              </a:rPr>
            </a:br>
            <a:r>
              <a:rPr lang="en-JM" sz="2600" dirty="0">
                <a:solidFill>
                  <a:schemeClr val="tx2"/>
                </a:solidFill>
              </a:rPr>
              <a:t>sector organisation</a:t>
            </a:r>
            <a:endParaRPr lang="en-US" sz="2600" dirty="0">
              <a:solidFill>
                <a:schemeClr val="tx2"/>
              </a:solidFill>
            </a:endParaRPr>
          </a:p>
        </p:txBody>
      </p:sp>
    </p:spTree>
    <p:extLst>
      <p:ext uri="{BB962C8B-B14F-4D97-AF65-F5344CB8AC3E}">
        <p14:creationId xmlns:p14="http://schemas.microsoft.com/office/powerpoint/2010/main" val="184154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lstStyle/>
          <a:p>
            <a:r>
              <a:rPr lang="en-US" dirty="0"/>
              <a:t>Touch point; what is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278296" y="2206487"/>
            <a:ext cx="11191460" cy="4452730"/>
          </a:xfrm>
        </p:spPr>
        <p:txBody>
          <a:bodyPr>
            <a:normAutofit/>
          </a:bodyPr>
          <a:lstStyle/>
          <a:p>
            <a:r>
              <a:rPr lang="en-JM" sz="2500" dirty="0">
                <a:solidFill>
                  <a:schemeClr val="bg1"/>
                </a:solidFill>
              </a:rPr>
              <a:t>Customer touchpoints in general are not often understood for what they really are, or appreciated from the </a:t>
            </a:r>
            <a:r>
              <a:rPr lang="en-JM" sz="2500" dirty="0">
                <a:solidFill>
                  <a:schemeClr val="bg1"/>
                </a:solidFill>
                <a:hlinkClick r:id="rId2" tooltip="Customer Perspective: I Bent Over Backwards for a Pair of Flip Flops">
                  <a:extLst>
                    <a:ext uri="{A12FA001-AC4F-418D-AE19-62706E023703}">
                      <ahyp:hlinkClr xmlns:ahyp="http://schemas.microsoft.com/office/drawing/2018/hyperlinkcolor" val="tx"/>
                    </a:ext>
                  </a:extLst>
                </a:hlinkClick>
              </a:rPr>
              <a:t>customer’s perspective</a:t>
            </a:r>
            <a:r>
              <a:rPr lang="en-JM" sz="2500" dirty="0">
                <a:solidFill>
                  <a:schemeClr val="bg1"/>
                </a:solidFill>
              </a:rPr>
              <a:t>. Therein lies the problem. And they are more than just business jargon! They are meaningful only if and when the company understands them as a whole inventory, and as individual opportunities to improve the customer experience.</a:t>
            </a:r>
          </a:p>
          <a:p>
            <a:r>
              <a:rPr lang="en-JM" sz="2500" dirty="0">
                <a:solidFill>
                  <a:schemeClr val="bg1"/>
                </a:solidFill>
              </a:rPr>
              <a:t>Understanding your customers’ current situations, and what drives them toward loyalty or </a:t>
            </a:r>
            <a:r>
              <a:rPr lang="en-JM" sz="2500" dirty="0">
                <a:solidFill>
                  <a:schemeClr val="bg1"/>
                </a:solidFill>
                <a:hlinkClick r:id="rId3" tooltip="Five Key Questions for Designing Your Ideal Customer Experience">
                  <a:extLst>
                    <a:ext uri="{A12FA001-AC4F-418D-AE19-62706E023703}">
                      <ahyp:hlinkClr xmlns:ahyp="http://schemas.microsoft.com/office/drawing/2018/hyperlinkcolor" val="tx"/>
                    </a:ext>
                  </a:extLst>
                </a:hlinkClick>
              </a:rPr>
              <a:t>defection</a:t>
            </a:r>
            <a:r>
              <a:rPr lang="en-JM" sz="2500" dirty="0">
                <a:solidFill>
                  <a:schemeClr val="bg1"/>
                </a:solidFill>
              </a:rPr>
              <a:t>, is the first step in delivering a superior customer experience. Understanding the actual touchpoints your customers have with your organization is a basic part of that understanding.</a:t>
            </a:r>
          </a:p>
        </p:txBody>
      </p:sp>
    </p:spTree>
    <p:extLst>
      <p:ext uri="{BB962C8B-B14F-4D97-AF65-F5344CB8AC3E}">
        <p14:creationId xmlns:p14="http://schemas.microsoft.com/office/powerpoint/2010/main" val="375110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fontScale="92500"/>
          </a:bodyPr>
          <a:lstStyle/>
          <a:p>
            <a:r>
              <a:rPr lang="en-JM" sz="2500" dirty="0">
                <a:solidFill>
                  <a:schemeClr val="bg1"/>
                </a:solidFill>
              </a:rPr>
              <a:t>There has been inconsistency in the terminology used to refer to</a:t>
            </a:r>
          </a:p>
          <a:p>
            <a:r>
              <a:rPr lang="en-JM" sz="2500" dirty="0">
                <a:solidFill>
                  <a:schemeClr val="bg1"/>
                </a:solidFill>
              </a:rPr>
              <a:t>customer-ﬁrm or customer-employee interactions in service contexts. In</a:t>
            </a:r>
          </a:p>
          <a:p>
            <a:r>
              <a:rPr lang="en-JM" sz="2500" dirty="0">
                <a:solidFill>
                  <a:schemeClr val="bg1"/>
                </a:solidFill>
              </a:rPr>
              <a:t>light of the need for a comprehensive service experience framework,</a:t>
            </a:r>
          </a:p>
          <a:p>
            <a:r>
              <a:rPr lang="en-JM" sz="2500" dirty="0">
                <a:solidFill>
                  <a:schemeClr val="bg1"/>
                </a:solidFill>
              </a:rPr>
              <a:t>especially problematic is the interchangeable use of the terms “service</a:t>
            </a:r>
          </a:p>
          <a:p>
            <a:r>
              <a:rPr lang="en-JM" sz="2500" dirty="0">
                <a:solidFill>
                  <a:schemeClr val="bg1"/>
                </a:solidFill>
              </a:rPr>
              <a:t>encounter” and “service experience.” To suggest a speciﬁc protocol</a:t>
            </a:r>
          </a:p>
          <a:p>
            <a:r>
              <a:rPr lang="en-JM" sz="2500" dirty="0">
                <a:solidFill>
                  <a:schemeClr val="bg1"/>
                </a:solidFill>
              </a:rPr>
              <a:t>regarding the future use of these terms, we consider a recent take on</a:t>
            </a:r>
          </a:p>
          <a:p>
            <a:r>
              <a:rPr lang="en-JM" sz="2500" dirty="0">
                <a:solidFill>
                  <a:schemeClr val="bg1"/>
                </a:solidFill>
              </a:rPr>
              <a:t>their conceptualizations, and adapt the deﬁnitions of service encounter</a:t>
            </a:r>
          </a:p>
          <a:p>
            <a:r>
              <a:rPr lang="en-JM" sz="2500" dirty="0">
                <a:solidFill>
                  <a:schemeClr val="bg1"/>
                </a:solidFill>
              </a:rPr>
              <a:t>and service experience accordingly</a:t>
            </a:r>
            <a:r>
              <a:rPr lang="en-JM" dirty="0"/>
              <a:t>.</a:t>
            </a:r>
          </a:p>
        </p:txBody>
      </p:sp>
    </p:spTree>
    <p:extLst>
      <p:ext uri="{BB962C8B-B14F-4D97-AF65-F5344CB8AC3E}">
        <p14:creationId xmlns:p14="http://schemas.microsoft.com/office/powerpoint/2010/main" val="11287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In their review of the literature on service encounters and service experiences, Bitner and Wang (2014) illuminate the distinction and relationship between the terms. The distinction essentially lies in the discreteness of service encounters (Bitner &amp; Hubbert, 1994) and the continuous nature of a service experience.</a:t>
            </a:r>
          </a:p>
          <a:p>
            <a:endParaRPr lang="en-JM" dirty="0"/>
          </a:p>
        </p:txBody>
      </p:sp>
    </p:spTree>
    <p:extLst>
      <p:ext uri="{BB962C8B-B14F-4D97-AF65-F5344CB8AC3E}">
        <p14:creationId xmlns:p14="http://schemas.microsoft.com/office/powerpoint/2010/main" val="47351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In presenting a broadened framework for service experience research, we adhere to this distinction and extend the conceptualization of each term to account for the newly-deﬁned pre-core, core, and post-core service encounter periods within a service experience.</a:t>
            </a:r>
          </a:p>
          <a:p>
            <a:r>
              <a:rPr lang="en-JM" sz="2500" dirty="0">
                <a:solidFill>
                  <a:schemeClr val="bg1"/>
                </a:solidFill>
              </a:rPr>
              <a:t>In line with Bitner and Wang (2014),we deﬁne service encounter as any discrete interaction between the customer and the service provider relevant to a core service oﬀering, including the interaction involving provision of the core service oﬀering itself</a:t>
            </a:r>
          </a:p>
        </p:txBody>
      </p:sp>
    </p:spTree>
    <p:extLst>
      <p:ext uri="{BB962C8B-B14F-4D97-AF65-F5344CB8AC3E}">
        <p14:creationId xmlns:p14="http://schemas.microsoft.com/office/powerpoint/2010/main" val="231183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This deﬁnition encompasses pre- and post-core encounters as well as those built into the core service provision as “moments of truth” that inﬂuence cumulative customer outcomes. Encounters have many forms and can be face-to-face in an actual service setting or online; they can also be over the phone, through the mail or even by catalogue (Bitner, Brown, &amp; </a:t>
            </a:r>
            <a:r>
              <a:rPr lang="en-JM" sz="2500" dirty="0" err="1">
                <a:solidFill>
                  <a:schemeClr val="bg1"/>
                </a:solidFill>
              </a:rPr>
              <a:t>Meuter</a:t>
            </a:r>
            <a:r>
              <a:rPr lang="en-JM" sz="2500" dirty="0">
                <a:solidFill>
                  <a:schemeClr val="bg1"/>
                </a:solidFill>
              </a:rPr>
              <a:t>, 2000).</a:t>
            </a:r>
          </a:p>
          <a:p>
            <a:r>
              <a:rPr lang="en-JM" sz="2500" dirty="0">
                <a:solidFill>
                  <a:schemeClr val="bg1"/>
                </a:solidFill>
              </a:rPr>
              <a:t>Moments of truth are described as critical encounters between customers and ﬁrms that signiﬁcantly impact customers' impressions of the ﬁrm and consumption (</a:t>
            </a:r>
            <a:r>
              <a:rPr lang="en-JM" sz="2500" dirty="0" err="1">
                <a:solidFill>
                  <a:schemeClr val="bg1"/>
                </a:solidFill>
              </a:rPr>
              <a:t>Beaujean</a:t>
            </a:r>
            <a:r>
              <a:rPr lang="en-JM" sz="2500" dirty="0">
                <a:solidFill>
                  <a:schemeClr val="bg1"/>
                </a:solidFill>
              </a:rPr>
              <a:t>, Davidson, &amp; Madge, 2006; Bitner &amp; Wang, 2014; </a:t>
            </a:r>
            <a:r>
              <a:rPr lang="en-JM" sz="2500" dirty="0" err="1">
                <a:solidFill>
                  <a:schemeClr val="bg1"/>
                </a:solidFill>
              </a:rPr>
              <a:t>Löfgren</a:t>
            </a:r>
            <a:r>
              <a:rPr lang="en-JM" sz="2500" dirty="0">
                <a:solidFill>
                  <a:schemeClr val="bg1"/>
                </a:solidFill>
              </a:rPr>
              <a:t>, 2005).</a:t>
            </a:r>
          </a:p>
          <a:p>
            <a:endParaRPr lang="en-JM" dirty="0"/>
          </a:p>
        </p:txBody>
      </p:sp>
    </p:spTree>
    <p:extLst>
      <p:ext uri="{BB962C8B-B14F-4D97-AF65-F5344CB8AC3E}">
        <p14:creationId xmlns:p14="http://schemas.microsoft.com/office/powerpoint/2010/main" val="296940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We deﬁne service experience as the period during which all service encounters relevant to a core service oﬀering may occur. This concept comprises pre- and post-core encounters, as well as the encounters built into the core service provision as “moments of truth” that inﬂuence customer outcomes. This conceptualization widens the lens through which we view service experience by highlighting the pre-core, core and post-core service encounter periods</a:t>
            </a:r>
          </a:p>
          <a:p>
            <a:endParaRPr lang="en-JM" dirty="0"/>
          </a:p>
        </p:txBody>
      </p:sp>
    </p:spTree>
    <p:extLst>
      <p:ext uri="{BB962C8B-B14F-4D97-AF65-F5344CB8AC3E}">
        <p14:creationId xmlns:p14="http://schemas.microsoft.com/office/powerpoint/2010/main" val="170554429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101</TotalTime>
  <Words>1130</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Slice</vt:lpstr>
      <vt:lpstr>UNIT 2 MANAGING THE CUSTOMER EXPERIENCE</vt:lpstr>
      <vt:lpstr>LEARNING OUTCOME 2  Explore the customer experience map to create business opportunities and optimise customer touch points</vt:lpstr>
      <vt:lpstr>P4:   Discuss how the customer touch points throughout the customer experience create business opportunities for a selected service sector organisation</vt:lpstr>
      <vt:lpstr>Touch point; what is</vt:lpstr>
      <vt:lpstr>Service encounter vs service experience</vt:lpstr>
      <vt:lpstr>Service encounter vs service experience</vt:lpstr>
      <vt:lpstr>Service encounter vs service experience</vt:lpstr>
      <vt:lpstr>Service encounter vs service experience</vt:lpstr>
      <vt:lpstr>Service encounter vs service experience</vt:lpstr>
      <vt:lpstr>Moments of truths</vt:lpstr>
      <vt:lpstr>Moments of truths</vt:lpstr>
      <vt:lpstr>Moments of truths</vt:lpstr>
      <vt:lpstr>example</vt:lpstr>
      <vt:lpstr>Moments of misery</vt:lpstr>
      <vt:lpstr>Moments of mediocracy</vt:lpstr>
      <vt:lpstr>Moments of magic</vt:lpstr>
      <vt:lpstr>example</vt:lpstr>
      <vt:lpstr>Building blocks</vt:lpstr>
      <vt:lpstr>Building blocks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Sheena James</dc:creator>
  <cp:lastModifiedBy>Chris-ann Hunter</cp:lastModifiedBy>
  <cp:revision>2</cp:revision>
  <dcterms:created xsi:type="dcterms:W3CDTF">2019-01-28T23:50:20Z</dcterms:created>
  <dcterms:modified xsi:type="dcterms:W3CDTF">2019-02-18T20:17:03Z</dcterms:modified>
</cp:coreProperties>
</file>