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60" r:id="rId4"/>
    <p:sldId id="256"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48" d="100"/>
          <a:sy n="48" d="100"/>
        </p:scale>
        <p:origin x="48" y="8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2/18/2019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E134C76-7FB4-4BB7-9322-DD8A4B179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useBgFill="1">
        <p:nvSpPr>
          <p:cNvPr id="9" name="Snip Single Corner Rectangle 17">
            <a:extLst>
              <a:ext uri="{FF2B5EF4-FFF2-40B4-BE49-F238E27FC236}">
                <a16:creationId xmlns:a16="http://schemas.microsoft.com/office/drawing/2014/main" id="{C0C57804-4F33-4D85-AA3E-DA0F214BBD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8F8972F-F8F0-43E1-B252-09BFF6FFCD64}"/>
              </a:ext>
            </a:extLst>
          </p:cNvPr>
          <p:cNvSpPr>
            <a:spLocks noGrp="1"/>
          </p:cNvSpPr>
          <p:nvPr>
            <p:ph type="ctrTitle"/>
          </p:nvPr>
        </p:nvSpPr>
        <p:spPr>
          <a:xfrm>
            <a:off x="684212" y="685799"/>
            <a:ext cx="9678988" cy="3673474"/>
          </a:xfrm>
        </p:spPr>
        <p:txBody>
          <a:bodyPr>
            <a:normAutofit/>
          </a:bodyPr>
          <a:lstStyle/>
          <a:p>
            <a:r>
              <a:rPr lang="en-US" sz="6000">
                <a:solidFill>
                  <a:schemeClr val="tx2"/>
                </a:solidFill>
              </a:rPr>
              <a:t>UNIT 2</a:t>
            </a:r>
            <a:br>
              <a:rPr lang="en-US" sz="6000">
                <a:solidFill>
                  <a:schemeClr val="tx2"/>
                </a:solidFill>
              </a:rPr>
            </a:br>
            <a:r>
              <a:rPr lang="en-US" sz="6000">
                <a:solidFill>
                  <a:schemeClr val="tx2"/>
                </a:solidFill>
              </a:rPr>
              <a:t>MANAGING THE CUSTOMER EXPERIENCE</a:t>
            </a:r>
            <a:endParaRPr lang="en-JM" sz="6000">
              <a:solidFill>
                <a:schemeClr val="tx2"/>
              </a:solidFill>
            </a:endParaRPr>
          </a:p>
        </p:txBody>
      </p:sp>
    </p:spTree>
    <p:extLst>
      <p:ext uri="{BB962C8B-B14F-4D97-AF65-F5344CB8AC3E}">
        <p14:creationId xmlns:p14="http://schemas.microsoft.com/office/powerpoint/2010/main" val="4174603933"/>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design principles</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fontScale="92500"/>
          </a:bodyPr>
          <a:lstStyle/>
          <a:p>
            <a:pPr marL="457200" indent="-457200">
              <a:buFont typeface="+mj-lt"/>
              <a:buAutoNum type="arabicPeriod" startAt="2"/>
            </a:pPr>
            <a:r>
              <a:rPr lang="en-US" sz="2500" dirty="0">
                <a:solidFill>
                  <a:schemeClr val="bg1"/>
                </a:solidFill>
              </a:rPr>
              <a:t>Enables your customer to act</a:t>
            </a:r>
          </a:p>
          <a:p>
            <a:r>
              <a:rPr lang="en-JM" sz="2500" dirty="0">
                <a:solidFill>
                  <a:schemeClr val="bg1"/>
                </a:solidFill>
              </a:rPr>
              <a:t>For many popular, in-demand shops, the traditional walk-in or call-ahead methods aren't sufficient and can cause problems for customers.</a:t>
            </a:r>
          </a:p>
          <a:p>
            <a:pPr fontAlgn="base"/>
            <a:r>
              <a:rPr lang="en-JM" sz="2500" dirty="0">
                <a:solidFill>
                  <a:schemeClr val="bg1"/>
                </a:solidFill>
              </a:rPr>
              <a:t>Example: Tour company A with the two-week wait took appointments over the phone. Once, they accidentally double-booked me for a weekday morning hike. When I was packed and prepared, they told me I wouldn't be able to due to capacity issues nor can I reschedule for two more weeks.</a:t>
            </a:r>
          </a:p>
          <a:p>
            <a:pPr fontAlgn="base"/>
            <a:r>
              <a:rPr lang="en-JM" sz="2500" dirty="0">
                <a:solidFill>
                  <a:schemeClr val="bg1"/>
                </a:solidFill>
              </a:rPr>
              <a:t>Tour company B has an app. I can see their calendar and select an open appointment slot for an activity of my choice. It's extremely easy, I can do it any time of the day or night, and it's much less vulnerable to human error.</a:t>
            </a:r>
          </a:p>
          <a:p>
            <a:endParaRPr lang="en-JM" sz="2500" dirty="0">
              <a:solidFill>
                <a:schemeClr val="bg1"/>
              </a:solidFill>
            </a:endParaRPr>
          </a:p>
        </p:txBody>
      </p:sp>
    </p:spTree>
    <p:extLst>
      <p:ext uri="{BB962C8B-B14F-4D97-AF65-F5344CB8AC3E}">
        <p14:creationId xmlns:p14="http://schemas.microsoft.com/office/powerpoint/2010/main" val="834293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design principles</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a:bodyPr>
          <a:lstStyle/>
          <a:p>
            <a:r>
              <a:rPr lang="en-JM" sz="2500" dirty="0">
                <a:solidFill>
                  <a:schemeClr val="bg1"/>
                </a:solidFill>
              </a:rPr>
              <a:t>Not only is it easier for me, it's better for the business. With so few barriers to scheduling an appointment, they can count on a full calendar, and none of their employees have to spend their time answering the phone instead of providing a good customer experience.</a:t>
            </a:r>
          </a:p>
          <a:p>
            <a:r>
              <a:rPr lang="en-JM" sz="2500" dirty="0">
                <a:solidFill>
                  <a:schemeClr val="bg1"/>
                </a:solidFill>
              </a:rPr>
              <a:t>You should be embracing the same kinds of forward-looking tools and processes for your business. Every company has legacy technology and procedures, and they are probably holding you back. Are you holding onto obstacles that make it harder for users to convert? Are your user flows and sales funnels vulnerable to friction or error? Or are you maximizing your customers' ability to choose and to act?</a:t>
            </a:r>
          </a:p>
        </p:txBody>
      </p:sp>
    </p:spTree>
    <p:extLst>
      <p:ext uri="{BB962C8B-B14F-4D97-AF65-F5344CB8AC3E}">
        <p14:creationId xmlns:p14="http://schemas.microsoft.com/office/powerpoint/2010/main" val="3043176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design principles</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a:bodyPr>
          <a:lstStyle/>
          <a:p>
            <a:r>
              <a:rPr lang="en-JM" sz="2500" dirty="0">
                <a:solidFill>
                  <a:schemeClr val="bg1"/>
                </a:solidFill>
              </a:rPr>
              <a:t>When you give customers agency, you enable them to reach the conversion goals you've set for your business on their own terms -- with less time and effort expended by your team. And when they do convert, they'll feel better about their choice and about your brand, because 1) you've provided a frictionless experience, and 2) you made them feel in control.</a:t>
            </a:r>
          </a:p>
          <a:p>
            <a:r>
              <a:rPr lang="en-JM" sz="2500" dirty="0">
                <a:solidFill>
                  <a:schemeClr val="bg1"/>
                </a:solidFill>
              </a:rPr>
              <a:t>The logic same applies after the sales funnel, during customer service interactions. Research shows that the most valuable, and satisfying, thing customer service can offer is not understanding and apologies, but options. A successful customer service interaction restores a sense of control to the concerned customer by enabling them to choose how to proceed.</a:t>
            </a:r>
          </a:p>
        </p:txBody>
      </p:sp>
    </p:spTree>
    <p:extLst>
      <p:ext uri="{BB962C8B-B14F-4D97-AF65-F5344CB8AC3E}">
        <p14:creationId xmlns:p14="http://schemas.microsoft.com/office/powerpoint/2010/main" val="4140798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design principles</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a:bodyPr>
          <a:lstStyle/>
          <a:p>
            <a:r>
              <a:rPr lang="en-JM" sz="2500" dirty="0">
                <a:solidFill>
                  <a:schemeClr val="bg1"/>
                </a:solidFill>
              </a:rPr>
              <a:t>Rethink and let go of inefficient processes, and embrace a customer experience design approach that puts customers in control of their experience whenever possible. </a:t>
            </a:r>
          </a:p>
          <a:p>
            <a:r>
              <a:rPr lang="en-JM" sz="2500" dirty="0">
                <a:solidFill>
                  <a:schemeClr val="bg1"/>
                </a:solidFill>
              </a:rPr>
              <a:t>By creating a customer experience that enables customers to act, you help them achieve their goals quickly and positively while also maximizing opportunities for your business.</a:t>
            </a:r>
          </a:p>
        </p:txBody>
      </p:sp>
    </p:spTree>
    <p:extLst>
      <p:ext uri="{BB962C8B-B14F-4D97-AF65-F5344CB8AC3E}">
        <p14:creationId xmlns:p14="http://schemas.microsoft.com/office/powerpoint/2010/main" val="435540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design principles</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a:bodyPr>
          <a:lstStyle/>
          <a:p>
            <a:pPr marL="457200" indent="-457200">
              <a:buFont typeface="+mj-lt"/>
              <a:buAutoNum type="arabicPeriod" startAt="3"/>
            </a:pPr>
            <a:r>
              <a:rPr lang="en-US" sz="2500" dirty="0">
                <a:solidFill>
                  <a:schemeClr val="bg1"/>
                </a:solidFill>
              </a:rPr>
              <a:t>Build relationships with customers</a:t>
            </a:r>
          </a:p>
          <a:p>
            <a:r>
              <a:rPr lang="en-JM" sz="2500" dirty="0">
                <a:solidFill>
                  <a:schemeClr val="bg1"/>
                </a:solidFill>
              </a:rPr>
              <a:t>Interacting with your customer isn't a mere business transaction. A greeting is also a social experience, a conversation with a person you've decided to trust with your money.</a:t>
            </a:r>
          </a:p>
          <a:p>
            <a:r>
              <a:rPr lang="en-JM" sz="2500" dirty="0">
                <a:solidFill>
                  <a:schemeClr val="bg1"/>
                </a:solidFill>
              </a:rPr>
              <a:t>Some people have been going to the same business for months or years. We develop relationships with our service providers through the chit-chat of a purchasing experience. You start to know things about them, and they start to know things about you. That turns into loyalty, because you know you'll have a good experience.</a:t>
            </a:r>
          </a:p>
        </p:txBody>
      </p:sp>
    </p:spTree>
    <p:extLst>
      <p:ext uri="{BB962C8B-B14F-4D97-AF65-F5344CB8AC3E}">
        <p14:creationId xmlns:p14="http://schemas.microsoft.com/office/powerpoint/2010/main" val="862815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design principles</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a:bodyPr>
          <a:lstStyle/>
          <a:p>
            <a:r>
              <a:rPr lang="en-JM" sz="2500" dirty="0">
                <a:solidFill>
                  <a:schemeClr val="bg1"/>
                </a:solidFill>
              </a:rPr>
              <a:t>Every business has some of this element. Building a relationship with the people you do business with enhances their experience and makes it more valuable for both parties.</a:t>
            </a:r>
          </a:p>
          <a:p>
            <a:r>
              <a:rPr lang="en-JM" sz="2500" dirty="0">
                <a:solidFill>
                  <a:schemeClr val="bg1"/>
                </a:solidFill>
              </a:rPr>
              <a:t>When you build relationships with customers, it increases trust, and trust is critical -- people have to decide whether to put their credit card or personal information into your website or app. When there's no relationship, there's little basis for that decision. When the customer knows who you are, though, they can feel comfortable performing transactions in your system</a:t>
            </a:r>
          </a:p>
        </p:txBody>
      </p:sp>
    </p:spTree>
    <p:extLst>
      <p:ext uri="{BB962C8B-B14F-4D97-AF65-F5344CB8AC3E}">
        <p14:creationId xmlns:p14="http://schemas.microsoft.com/office/powerpoint/2010/main" val="2369720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design principles</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a:bodyPr>
          <a:lstStyle/>
          <a:p>
            <a:r>
              <a:rPr lang="en-JM" sz="2500" dirty="0">
                <a:solidFill>
                  <a:schemeClr val="bg1"/>
                </a:solidFill>
              </a:rPr>
              <a:t>Relationship-building also enhances the level of service you provide to your customers. The more you get to know them, the better you are able to tailor their experience to meet their specific needs. Whether that means customizing the products they see or the marketing materials they receive, or building new features that fill unmet gaps in their experience, every business can better serve customers by having a relationship with them.</a:t>
            </a:r>
          </a:p>
          <a:p>
            <a:r>
              <a:rPr lang="en-JM" sz="2500" dirty="0">
                <a:solidFill>
                  <a:schemeClr val="bg1"/>
                </a:solidFill>
              </a:rPr>
              <a:t>Lastly, building relationships with your customers increases loyalty. It's very easy to jump ship for another website or app -- just like it's very easy to go to a different barber. The competition is high and the barriers are low. But once a customer has a relationship with a business they know and trust, they're much less likely to go anywhere else.</a:t>
            </a:r>
          </a:p>
        </p:txBody>
      </p:sp>
    </p:spTree>
    <p:extLst>
      <p:ext uri="{BB962C8B-B14F-4D97-AF65-F5344CB8AC3E}">
        <p14:creationId xmlns:p14="http://schemas.microsoft.com/office/powerpoint/2010/main" val="3957954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design principles</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a:bodyPr>
          <a:lstStyle/>
          <a:p>
            <a:r>
              <a:rPr lang="en-JM" sz="2500" dirty="0">
                <a:solidFill>
                  <a:schemeClr val="bg1"/>
                </a:solidFill>
              </a:rPr>
              <a:t>What relationship-building means for your context will vary based on your business and even on the individual customer. For some businesses, an intimate and ongoing conversation with most customers is not necessary or relevant; for others such interactions are important. </a:t>
            </a:r>
          </a:p>
          <a:p>
            <a:r>
              <a:rPr lang="en-JM" sz="2500" dirty="0">
                <a:solidFill>
                  <a:schemeClr val="bg1"/>
                </a:solidFill>
              </a:rPr>
              <a:t>Know the level that is appropriate for your own customer experience. The right relationship might just be providing personalized marketing, or supplying useful informational content like blog articles and how-to videos.</a:t>
            </a:r>
          </a:p>
          <a:p>
            <a:r>
              <a:rPr lang="en-JM" sz="2500" dirty="0">
                <a:solidFill>
                  <a:schemeClr val="bg1"/>
                </a:solidFill>
              </a:rPr>
              <a:t>The bottom line is, your customer experience should be designed as an experience for humans, not just customers.</a:t>
            </a:r>
          </a:p>
        </p:txBody>
      </p:sp>
    </p:spTree>
    <p:extLst>
      <p:ext uri="{BB962C8B-B14F-4D97-AF65-F5344CB8AC3E}">
        <p14:creationId xmlns:p14="http://schemas.microsoft.com/office/powerpoint/2010/main" val="1589192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design principles</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a:bodyPr>
          <a:lstStyle/>
          <a:p>
            <a:pPr marL="457200" indent="-457200">
              <a:buFont typeface="+mj-lt"/>
              <a:buAutoNum type="arabicPeriod" startAt="4"/>
            </a:pPr>
            <a:r>
              <a:rPr lang="en-US" sz="2500" dirty="0">
                <a:solidFill>
                  <a:schemeClr val="bg1"/>
                </a:solidFill>
              </a:rPr>
              <a:t>Provide a superior product</a:t>
            </a:r>
          </a:p>
          <a:p>
            <a:r>
              <a:rPr lang="en-JM" sz="2500" dirty="0">
                <a:solidFill>
                  <a:schemeClr val="bg1"/>
                </a:solidFill>
              </a:rPr>
              <a:t>The product is the reason your customers have come to you, and providing a product that helps them achieve their goals is the lynchpin to good CX design.</a:t>
            </a:r>
          </a:p>
          <a:p>
            <a:r>
              <a:rPr lang="en-JM" sz="2500" dirty="0">
                <a:solidFill>
                  <a:schemeClr val="bg1"/>
                </a:solidFill>
              </a:rPr>
              <a:t>To make sure your product is meeting customers' needs, collect feedback at all times. Continuously check in with them to see how they're doing and gauge their attitudes and perceptions, in as many ways as possible: surveys, customer conversations, usability testing. Learn what you're doing well, and figure out where you can improve.</a:t>
            </a:r>
          </a:p>
        </p:txBody>
      </p:sp>
    </p:spTree>
    <p:extLst>
      <p:ext uri="{BB962C8B-B14F-4D97-AF65-F5344CB8AC3E}">
        <p14:creationId xmlns:p14="http://schemas.microsoft.com/office/powerpoint/2010/main" val="3265766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design principles</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a:bodyPr>
          <a:lstStyle/>
          <a:p>
            <a:r>
              <a:rPr lang="en-JM" sz="2500" dirty="0">
                <a:solidFill>
                  <a:schemeClr val="bg1"/>
                </a:solidFill>
              </a:rPr>
              <a:t>Designing a customer experience that satisfies means designing a product that delivers and is easy to use. This is where UX meets CX. User experience is the portion of the customer experience related specifically to the customer's interaction with the product. UX design depends heavily on doing your research and collecting feedback to optimize the product for customers' needs.</a:t>
            </a:r>
          </a:p>
          <a:p>
            <a:r>
              <a:rPr lang="en-JM" sz="2500" dirty="0">
                <a:solidFill>
                  <a:schemeClr val="bg1"/>
                </a:solidFill>
              </a:rPr>
              <a:t>When you design the UX, you're also designing perhaps the most important piece of the customer experience.</a:t>
            </a:r>
          </a:p>
        </p:txBody>
      </p:sp>
    </p:spTree>
    <p:extLst>
      <p:ext uri="{BB962C8B-B14F-4D97-AF65-F5344CB8AC3E}">
        <p14:creationId xmlns:p14="http://schemas.microsoft.com/office/powerpoint/2010/main" val="3466692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23" name="Straight Connector 8">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10">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12">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14">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Straight Connector 16">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28" name="Rectangle 18">
            <a:extLst>
              <a:ext uri="{FF2B5EF4-FFF2-40B4-BE49-F238E27FC236}">
                <a16:creationId xmlns:a16="http://schemas.microsoft.com/office/drawing/2014/main" id="{285FDA20-1F2D-4C6B-BEA2-541F2A2DB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9" name="Snip Diagonal Corner Rectangle 6">
            <a:extLst>
              <a:ext uri="{FF2B5EF4-FFF2-40B4-BE49-F238E27FC236}">
                <a16:creationId xmlns:a16="http://schemas.microsoft.com/office/drawing/2014/main" id="{D7A1FF82-7172-4BD7-A331-B18CA494D3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1075" cy="6857998"/>
          </a:xfrm>
          <a:prstGeom prst="snip2DiagRect">
            <a:avLst>
              <a:gd name="adj1" fmla="val 0"/>
              <a:gd name="adj2" fmla="val 42414"/>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6A115892-8E17-468A-B150-798F3CE164E6}"/>
              </a:ext>
            </a:extLst>
          </p:cNvPr>
          <p:cNvSpPr>
            <a:spLocks noGrp="1"/>
          </p:cNvSpPr>
          <p:nvPr>
            <p:ph type="title"/>
          </p:nvPr>
        </p:nvSpPr>
        <p:spPr>
          <a:xfrm>
            <a:off x="1005840" y="2186302"/>
            <a:ext cx="9947082" cy="2716107"/>
          </a:xfrm>
        </p:spPr>
        <p:txBody>
          <a:bodyPr vert="horz" lIns="91440" tIns="45720" rIns="91440" bIns="45720" rtlCol="0" anchor="b">
            <a:normAutofit/>
          </a:bodyPr>
          <a:lstStyle/>
          <a:p>
            <a:pPr>
              <a:lnSpc>
                <a:spcPct val="90000"/>
              </a:lnSpc>
            </a:pPr>
            <a:r>
              <a:rPr lang="en-US" sz="3000" dirty="0">
                <a:solidFill>
                  <a:schemeClr val="tx2"/>
                </a:solidFill>
              </a:rPr>
              <a:t>LEARNING OUTCOME 4</a:t>
            </a:r>
            <a:br>
              <a:rPr lang="en-US" sz="3000" dirty="0">
                <a:solidFill>
                  <a:schemeClr val="tx2"/>
                </a:solidFill>
              </a:rPr>
            </a:br>
            <a:br>
              <a:rPr lang="en-US" sz="3000" dirty="0">
                <a:solidFill>
                  <a:schemeClr val="tx2"/>
                </a:solidFill>
              </a:rPr>
            </a:br>
            <a:r>
              <a:rPr lang="en-JM" sz="3000" dirty="0">
                <a:solidFill>
                  <a:schemeClr val="tx2"/>
                </a:solidFill>
              </a:rPr>
              <a:t>Apply effective customer experience management within a service sector business to maximise customer engagement</a:t>
            </a:r>
            <a:endParaRPr lang="en-US" sz="3000" dirty="0">
              <a:solidFill>
                <a:schemeClr val="tx2"/>
              </a:solidFill>
            </a:endParaRPr>
          </a:p>
        </p:txBody>
      </p:sp>
    </p:spTree>
    <p:extLst>
      <p:ext uri="{BB962C8B-B14F-4D97-AF65-F5344CB8AC3E}">
        <p14:creationId xmlns:p14="http://schemas.microsoft.com/office/powerpoint/2010/main" val="1173295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design principles</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a:bodyPr>
          <a:lstStyle/>
          <a:p>
            <a:pPr marL="457200" indent="-457200">
              <a:buFont typeface="+mj-lt"/>
              <a:buAutoNum type="arabicPeriod" startAt="5"/>
            </a:pPr>
            <a:r>
              <a:rPr lang="en-US" sz="2500" dirty="0">
                <a:solidFill>
                  <a:schemeClr val="bg1"/>
                </a:solidFill>
              </a:rPr>
              <a:t>Leave customers feeling awesome</a:t>
            </a:r>
          </a:p>
          <a:p>
            <a:r>
              <a:rPr lang="en-JM" sz="2500" dirty="0">
                <a:solidFill>
                  <a:schemeClr val="bg1"/>
                </a:solidFill>
              </a:rPr>
              <a:t>Good customer experience design leaves customers feeling awesome about themselves. It makes your day that much better, and they go about their day with the confidence of a satisfying buy. </a:t>
            </a:r>
          </a:p>
          <a:p>
            <a:r>
              <a:rPr lang="en-JM" sz="2500" dirty="0">
                <a:solidFill>
                  <a:schemeClr val="bg1"/>
                </a:solidFill>
              </a:rPr>
              <a:t>These little "extras" may not be the main attraction, but they create disproportionate satisfaction. In UX design, people often talk about creating "delight" through design as an end goal. In customer experience design, customer delight is created through unexpected little extras like these.</a:t>
            </a:r>
          </a:p>
        </p:txBody>
      </p:sp>
    </p:spTree>
    <p:extLst>
      <p:ext uri="{BB962C8B-B14F-4D97-AF65-F5344CB8AC3E}">
        <p14:creationId xmlns:p14="http://schemas.microsoft.com/office/powerpoint/2010/main" val="2655654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design principles</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a:bodyPr>
          <a:lstStyle/>
          <a:p>
            <a:pPr fontAlgn="base"/>
            <a:r>
              <a:rPr lang="en-JM" sz="2500" dirty="0">
                <a:solidFill>
                  <a:schemeClr val="bg1"/>
                </a:solidFill>
              </a:rPr>
              <a:t>Find your "something extra" that's unexpected and will make your customers feel awesome. That additional amount of effort to delight your customers can turn a likable brand into a lovable one.</a:t>
            </a:r>
          </a:p>
          <a:p>
            <a:pPr fontAlgn="base"/>
            <a:r>
              <a:rPr lang="en-JM" sz="2500" dirty="0">
                <a:solidFill>
                  <a:schemeClr val="bg1"/>
                </a:solidFill>
              </a:rPr>
              <a:t>Not only that, but many of those customers will become brand advocates who will spread word-of-mouth about your business. By designing a delightful customer experience, you make existing customers happy, and open the door to many more new ones.</a:t>
            </a:r>
          </a:p>
          <a:p>
            <a:r>
              <a:rPr lang="en-JM" sz="2500" dirty="0">
                <a:solidFill>
                  <a:schemeClr val="bg1"/>
                </a:solidFill>
              </a:rPr>
              <a:t>Provide a customer experience that is designed, consistent, and innovative, and both your customers and your business will benefit.</a:t>
            </a:r>
          </a:p>
        </p:txBody>
      </p:sp>
    </p:spTree>
    <p:extLst>
      <p:ext uri="{BB962C8B-B14F-4D97-AF65-F5344CB8AC3E}">
        <p14:creationId xmlns:p14="http://schemas.microsoft.com/office/powerpoint/2010/main" val="2706315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best practices</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5108712"/>
          </a:xfrm>
        </p:spPr>
        <p:txBody>
          <a:bodyPr>
            <a:normAutofit fontScale="92500" lnSpcReduction="10000"/>
          </a:bodyPr>
          <a:lstStyle/>
          <a:p>
            <a:pPr fontAlgn="base"/>
            <a:r>
              <a:rPr lang="en-JM" sz="2400" dirty="0">
                <a:solidFill>
                  <a:schemeClr val="bg1"/>
                </a:solidFill>
              </a:rPr>
              <a:t>There are six key areas of the digital customer experience:</a:t>
            </a:r>
          </a:p>
          <a:p>
            <a:pPr marL="342900" indent="-342900" fontAlgn="base">
              <a:buFont typeface="Arial" panose="020B0604020202020204" pitchFamily="34" charset="0"/>
              <a:buChar char="•"/>
            </a:pPr>
            <a:r>
              <a:rPr lang="en-JM" sz="2400" b="1" dirty="0">
                <a:solidFill>
                  <a:schemeClr val="bg1"/>
                </a:solidFill>
              </a:rPr>
              <a:t>Reachability:</a:t>
            </a:r>
            <a:r>
              <a:rPr lang="en-JM" sz="2400" dirty="0">
                <a:solidFill>
                  <a:schemeClr val="bg1"/>
                </a:solidFill>
              </a:rPr>
              <a:t> What channels is your business active on? How are these channels being used?</a:t>
            </a:r>
          </a:p>
          <a:p>
            <a:pPr marL="342900" indent="-342900" fontAlgn="base">
              <a:buFont typeface="Arial" panose="020B0604020202020204" pitchFamily="34" charset="0"/>
              <a:buChar char="•"/>
            </a:pPr>
            <a:r>
              <a:rPr lang="en-JM" sz="2400" b="1" dirty="0">
                <a:solidFill>
                  <a:schemeClr val="bg1"/>
                </a:solidFill>
              </a:rPr>
              <a:t>Service convenience:</a:t>
            </a:r>
            <a:r>
              <a:rPr lang="en-JM" sz="2400" dirty="0">
                <a:solidFill>
                  <a:schemeClr val="bg1"/>
                </a:solidFill>
              </a:rPr>
              <a:t> Can customers self-serve? What types of channels are being used to provide service?</a:t>
            </a:r>
          </a:p>
          <a:p>
            <a:pPr marL="342900" indent="-342900" fontAlgn="base">
              <a:buFont typeface="Arial" panose="020B0604020202020204" pitchFamily="34" charset="0"/>
              <a:buChar char="•"/>
            </a:pPr>
            <a:r>
              <a:rPr lang="en-JM" sz="2400" b="1" dirty="0">
                <a:solidFill>
                  <a:schemeClr val="bg1"/>
                </a:solidFill>
              </a:rPr>
              <a:t>Purchase convenience:</a:t>
            </a:r>
            <a:r>
              <a:rPr lang="en-JM" sz="2400" dirty="0">
                <a:solidFill>
                  <a:schemeClr val="bg1"/>
                </a:solidFill>
              </a:rPr>
              <a:t> Is there friction in the purchase process?</a:t>
            </a:r>
          </a:p>
          <a:p>
            <a:pPr marL="342900" indent="-342900" fontAlgn="base">
              <a:buFont typeface="Arial" panose="020B0604020202020204" pitchFamily="34" charset="0"/>
              <a:buChar char="•"/>
            </a:pPr>
            <a:r>
              <a:rPr lang="en-JM" sz="2400" b="1" dirty="0">
                <a:solidFill>
                  <a:schemeClr val="bg1"/>
                </a:solidFill>
              </a:rPr>
              <a:t>Personalization:</a:t>
            </a:r>
            <a:r>
              <a:rPr lang="en-JM" sz="2400" dirty="0">
                <a:solidFill>
                  <a:schemeClr val="bg1"/>
                </a:solidFill>
              </a:rPr>
              <a:t> How well does your business meet/cater to individual customer needs?</a:t>
            </a:r>
          </a:p>
          <a:p>
            <a:pPr marL="342900" indent="-342900" fontAlgn="base">
              <a:buFont typeface="Arial" panose="020B0604020202020204" pitchFamily="34" charset="0"/>
              <a:buChar char="•"/>
            </a:pPr>
            <a:r>
              <a:rPr lang="en-JM" sz="2400" b="1" dirty="0">
                <a:solidFill>
                  <a:schemeClr val="bg1"/>
                </a:solidFill>
              </a:rPr>
              <a:t>Simplicity and ease of use:</a:t>
            </a:r>
            <a:r>
              <a:rPr lang="en-JM" sz="2400" dirty="0">
                <a:solidFill>
                  <a:schemeClr val="bg1"/>
                </a:solidFill>
              </a:rPr>
              <a:t> Are service/informational channels optimized for mobile? Is the customer journey bogged down or straightforward?</a:t>
            </a:r>
          </a:p>
          <a:p>
            <a:pPr marL="342900" indent="-342900" fontAlgn="base">
              <a:buFont typeface="Arial" panose="020B0604020202020204" pitchFamily="34" charset="0"/>
              <a:buChar char="•"/>
            </a:pPr>
            <a:r>
              <a:rPr lang="en-JM" sz="2400" b="1" dirty="0">
                <a:solidFill>
                  <a:schemeClr val="bg1"/>
                </a:solidFill>
              </a:rPr>
              <a:t>Channel flexibility:</a:t>
            </a:r>
            <a:r>
              <a:rPr lang="en-JM" sz="2400" dirty="0">
                <a:solidFill>
                  <a:schemeClr val="bg1"/>
                </a:solidFill>
              </a:rPr>
              <a:t> Is context about the customer being used and applied across all channels? Is there a history of </a:t>
            </a:r>
            <a:r>
              <a:rPr lang="en-JM" sz="2400" dirty="0" err="1">
                <a:solidFill>
                  <a:schemeClr val="bg1"/>
                </a:solidFill>
              </a:rPr>
              <a:t>behavior</a:t>
            </a:r>
            <a:r>
              <a:rPr lang="en-JM" sz="2400" dirty="0">
                <a:solidFill>
                  <a:schemeClr val="bg1"/>
                </a:solidFill>
              </a:rPr>
              <a:t>, transactions, and conversations across touch points available for each customer?</a:t>
            </a:r>
          </a:p>
          <a:p>
            <a:endParaRPr lang="en-JM" sz="2500" dirty="0">
              <a:solidFill>
                <a:schemeClr val="bg1"/>
              </a:solidFill>
            </a:endParaRPr>
          </a:p>
        </p:txBody>
      </p:sp>
    </p:spTree>
    <p:extLst>
      <p:ext uri="{BB962C8B-B14F-4D97-AF65-F5344CB8AC3E}">
        <p14:creationId xmlns:p14="http://schemas.microsoft.com/office/powerpoint/2010/main" val="3683660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best practices</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lnSpcReduction="10000"/>
          </a:bodyPr>
          <a:lstStyle/>
          <a:p>
            <a:pPr marL="457200" indent="-457200">
              <a:buFont typeface="+mj-lt"/>
              <a:buAutoNum type="arabicPeriod"/>
            </a:pPr>
            <a:r>
              <a:rPr lang="en-US" sz="2500" dirty="0">
                <a:solidFill>
                  <a:schemeClr val="bg1"/>
                </a:solidFill>
              </a:rPr>
              <a:t>Reachability</a:t>
            </a:r>
          </a:p>
          <a:p>
            <a:pPr fontAlgn="base"/>
            <a:r>
              <a:rPr lang="en-JM" sz="2400" dirty="0">
                <a:solidFill>
                  <a:schemeClr val="bg1"/>
                </a:solidFill>
              </a:rPr>
              <a:t>Business communication plays a big part in shaping your customers' experience. If you're not meeting customers where they are, you're missing out on an opportunity to engage them when they are most interested or in need of help.</a:t>
            </a:r>
          </a:p>
          <a:p>
            <a:pPr fontAlgn="base"/>
            <a:r>
              <a:rPr lang="en-JM" sz="2400" dirty="0">
                <a:solidFill>
                  <a:schemeClr val="bg1"/>
                </a:solidFill>
              </a:rPr>
              <a:t>Succeeding in this area of customer experience means your business must first determine which channels your customers are most active on so you can adapt your approach and serve them there.</a:t>
            </a:r>
          </a:p>
          <a:p>
            <a:r>
              <a:rPr lang="en-JM" sz="2400" dirty="0">
                <a:solidFill>
                  <a:schemeClr val="bg1"/>
                </a:solidFill>
              </a:rPr>
              <a:t>From there, it's important to familiarize yourself with the channel -- whether it be social, email, live chat, or something similar. Ask yourself: How are our customers communicating on this channel already? And how can we use this information to make our outreach feel more native?</a:t>
            </a:r>
            <a:endParaRPr lang="en-JM" sz="2800" dirty="0">
              <a:solidFill>
                <a:schemeClr val="bg1"/>
              </a:solidFill>
            </a:endParaRPr>
          </a:p>
        </p:txBody>
      </p:sp>
    </p:spTree>
    <p:extLst>
      <p:ext uri="{BB962C8B-B14F-4D97-AF65-F5344CB8AC3E}">
        <p14:creationId xmlns:p14="http://schemas.microsoft.com/office/powerpoint/2010/main" val="3873866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design principles</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a:bodyPr>
          <a:lstStyle/>
          <a:p>
            <a:r>
              <a:rPr lang="en-JM" sz="2500" dirty="0">
                <a:solidFill>
                  <a:schemeClr val="bg1"/>
                </a:solidFill>
              </a:rPr>
              <a:t>Reachability can serve as a helpful competitive advantage if you execute it properly, so it's important that your business has a handle on your customers' preferred channels, and are providing reliable, consistent service through them</a:t>
            </a:r>
          </a:p>
        </p:txBody>
      </p:sp>
    </p:spTree>
    <p:extLst>
      <p:ext uri="{BB962C8B-B14F-4D97-AF65-F5344CB8AC3E}">
        <p14:creationId xmlns:p14="http://schemas.microsoft.com/office/powerpoint/2010/main" val="25335526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best practices</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lnSpcReduction="10000"/>
          </a:bodyPr>
          <a:lstStyle/>
          <a:p>
            <a:pPr marL="457200" indent="-457200">
              <a:buFont typeface="+mj-lt"/>
              <a:buAutoNum type="arabicPeriod" startAt="2"/>
            </a:pPr>
            <a:r>
              <a:rPr lang="en-US" sz="2500" dirty="0">
                <a:solidFill>
                  <a:schemeClr val="bg1"/>
                </a:solidFill>
              </a:rPr>
              <a:t>Service Convenience</a:t>
            </a:r>
          </a:p>
          <a:p>
            <a:pPr fontAlgn="base"/>
            <a:r>
              <a:rPr lang="en-JM" sz="2500" dirty="0">
                <a:solidFill>
                  <a:schemeClr val="bg1"/>
                </a:solidFill>
              </a:rPr>
              <a:t>As customers become more empowered to discover solutions and information on their own via the internet and social media, the demand for increased service convenience grows. For businesses to remain in good standing with customers, they must prioritize start-to-finish online support.</a:t>
            </a:r>
          </a:p>
          <a:p>
            <a:pPr fontAlgn="base"/>
            <a:r>
              <a:rPr lang="en-JM" sz="2500" dirty="0">
                <a:solidFill>
                  <a:schemeClr val="bg1"/>
                </a:solidFill>
              </a:rPr>
              <a:t>Think about it: If a customer has a question on the weekend, do they have to wait until Monday to reach out? Or do you have a 24/7 live chat feature enabled to meet their Saturday needs?</a:t>
            </a:r>
          </a:p>
          <a:p>
            <a:pPr fontAlgn="base"/>
            <a:r>
              <a:rPr lang="en-JM" sz="2500" dirty="0">
                <a:solidFill>
                  <a:schemeClr val="bg1"/>
                </a:solidFill>
              </a:rPr>
              <a:t>Something as simple as having a polished, up-to-date knowledge base on your website is a best practice that provides customers with the ability to help themselves without having to reach out for help.</a:t>
            </a:r>
          </a:p>
        </p:txBody>
      </p:sp>
    </p:spTree>
    <p:extLst>
      <p:ext uri="{BB962C8B-B14F-4D97-AF65-F5344CB8AC3E}">
        <p14:creationId xmlns:p14="http://schemas.microsoft.com/office/powerpoint/2010/main" val="21872806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best practices</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a:bodyPr>
          <a:lstStyle/>
          <a:p>
            <a:pPr marL="457200" indent="-457200">
              <a:buFont typeface="+mj-lt"/>
              <a:buAutoNum type="arabicPeriod" startAt="3"/>
            </a:pPr>
            <a:r>
              <a:rPr lang="en-US" sz="2500" dirty="0">
                <a:solidFill>
                  <a:schemeClr val="bg1"/>
                </a:solidFill>
              </a:rPr>
              <a:t>Purchase Convenience</a:t>
            </a:r>
          </a:p>
          <a:p>
            <a:pPr fontAlgn="base"/>
            <a:r>
              <a:rPr lang="en-JM" sz="2500" dirty="0">
                <a:solidFill>
                  <a:schemeClr val="bg1"/>
                </a:solidFill>
              </a:rPr>
              <a:t>Nordstrom -- a luxury department store known for its impeccable service -- recently launched a new customer experience tool aimed at improving purchasing convenience.</a:t>
            </a:r>
          </a:p>
          <a:p>
            <a:pPr fontAlgn="base"/>
            <a:r>
              <a:rPr lang="en-JM" sz="2500" dirty="0">
                <a:solidFill>
                  <a:schemeClr val="bg1"/>
                </a:solidFill>
              </a:rPr>
              <a:t>"The premise, which is built around making it easier for customers to shop in the way that they want to, enables app users to select items they like, then book to have them set in a fitting room for them in the store of their choice, ready to try on in person," explains fashion and business writer, Rachel Arthur.</a:t>
            </a:r>
          </a:p>
        </p:txBody>
      </p:sp>
    </p:spTree>
    <p:extLst>
      <p:ext uri="{BB962C8B-B14F-4D97-AF65-F5344CB8AC3E}">
        <p14:creationId xmlns:p14="http://schemas.microsoft.com/office/powerpoint/2010/main" val="37676823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best practices</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a:bodyPr>
          <a:lstStyle/>
          <a:p>
            <a:r>
              <a:rPr lang="en-JM" sz="2500" dirty="0">
                <a:solidFill>
                  <a:schemeClr val="bg1"/>
                </a:solidFill>
              </a:rPr>
              <a:t>This new system solves for convenience by allowing customers to try on clothes when and where it's convenient for them. It also gets people in the store, exposing them to thousands of other products they might be interested in purchasing.</a:t>
            </a:r>
          </a:p>
          <a:p>
            <a:endParaRPr lang="en-JM" sz="2500" dirty="0">
              <a:solidFill>
                <a:schemeClr val="bg1"/>
              </a:solidFill>
            </a:endParaRPr>
          </a:p>
          <a:p>
            <a:r>
              <a:rPr lang="en-JM" sz="2500" dirty="0">
                <a:solidFill>
                  <a:schemeClr val="bg1"/>
                </a:solidFill>
              </a:rPr>
              <a:t>But this is just one example of how your brand can leverage and invest in purchasing convenience as part of a customer experience strategy. Something as simple as having accurate pricing and packaging information on your website can effectively eliminate purchasing friction.</a:t>
            </a:r>
          </a:p>
        </p:txBody>
      </p:sp>
    </p:spTree>
    <p:extLst>
      <p:ext uri="{BB962C8B-B14F-4D97-AF65-F5344CB8AC3E}">
        <p14:creationId xmlns:p14="http://schemas.microsoft.com/office/powerpoint/2010/main" val="28142596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best practices</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a:bodyPr>
          <a:lstStyle/>
          <a:p>
            <a:pPr marL="457200" indent="-457200">
              <a:buFont typeface="+mj-lt"/>
              <a:buAutoNum type="arabicPeriod" startAt="4"/>
            </a:pPr>
            <a:r>
              <a:rPr lang="en-US" sz="2500" dirty="0">
                <a:solidFill>
                  <a:schemeClr val="bg1"/>
                </a:solidFill>
              </a:rPr>
              <a:t>Personalization</a:t>
            </a:r>
          </a:p>
          <a:p>
            <a:pPr fontAlgn="base"/>
            <a:r>
              <a:rPr lang="en-JM" sz="2500" dirty="0">
                <a:solidFill>
                  <a:schemeClr val="bg1"/>
                </a:solidFill>
              </a:rPr>
              <a:t>Another thing Nordstrom is using its new customer experience tool for? Data.</a:t>
            </a:r>
          </a:p>
          <a:p>
            <a:pPr fontAlgn="base"/>
            <a:r>
              <a:rPr lang="en-JM" sz="2500" dirty="0">
                <a:solidFill>
                  <a:schemeClr val="bg1"/>
                </a:solidFill>
              </a:rPr>
              <a:t>By learning about location and style preferences through the Nordstrom Reserve Online &amp; Try On In-Store program, the retailer is able to incorporate personalization in a scalable way.</a:t>
            </a:r>
          </a:p>
          <a:p>
            <a:pPr fontAlgn="base"/>
            <a:r>
              <a:rPr lang="en-JM" sz="2500" dirty="0">
                <a:solidFill>
                  <a:schemeClr val="bg1"/>
                </a:solidFill>
              </a:rPr>
              <a:t>In an effort to provide the best possible customer experience, businesses should collect information throughout the customer relationship that can be used to provide relevant suggestions or more informed support in the future.</a:t>
            </a:r>
          </a:p>
        </p:txBody>
      </p:sp>
    </p:spTree>
    <p:extLst>
      <p:ext uri="{BB962C8B-B14F-4D97-AF65-F5344CB8AC3E}">
        <p14:creationId xmlns:p14="http://schemas.microsoft.com/office/powerpoint/2010/main" val="24363694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best practices</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lnSpcReduction="10000"/>
          </a:bodyPr>
          <a:lstStyle/>
          <a:p>
            <a:r>
              <a:rPr lang="en-JM" sz="2500" dirty="0">
                <a:solidFill>
                  <a:schemeClr val="bg1"/>
                </a:solidFill>
              </a:rPr>
              <a:t>In the eyes of the customer, personalization (when done right) can serve as a sign of respect for their loyalty and business. It also signals that your business is interested in strengthening the relationship by continuously working to provide better service, suggestions, support, etc.</a:t>
            </a:r>
          </a:p>
          <a:p>
            <a:endParaRPr lang="en-JM" sz="2500" dirty="0">
              <a:solidFill>
                <a:schemeClr val="bg1"/>
              </a:solidFill>
            </a:endParaRPr>
          </a:p>
          <a:p>
            <a:r>
              <a:rPr lang="en-JM" sz="2500" dirty="0">
                <a:solidFill>
                  <a:schemeClr val="bg1"/>
                </a:solidFill>
              </a:rPr>
              <a:t>While there are many avenues for collecting and leveraging customer data, something as simple as a shared inbox for your customer success or service department serves as a great first step. By creating a transparent, universal space where folks can turn up passed customer conversations or requests, you're laying the foundation for more contextual communication and outreach.</a:t>
            </a:r>
          </a:p>
        </p:txBody>
      </p:sp>
    </p:spTree>
    <p:extLst>
      <p:ext uri="{BB962C8B-B14F-4D97-AF65-F5344CB8AC3E}">
        <p14:creationId xmlns:p14="http://schemas.microsoft.com/office/powerpoint/2010/main" val="4029840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23" name="Straight Connector 8">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10">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12">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14">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Straight Connector 16">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28" name="Rectangle 18">
            <a:extLst>
              <a:ext uri="{FF2B5EF4-FFF2-40B4-BE49-F238E27FC236}">
                <a16:creationId xmlns:a16="http://schemas.microsoft.com/office/drawing/2014/main" id="{285FDA20-1F2D-4C6B-BEA2-541F2A2DB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9" name="Snip Diagonal Corner Rectangle 6">
            <a:extLst>
              <a:ext uri="{FF2B5EF4-FFF2-40B4-BE49-F238E27FC236}">
                <a16:creationId xmlns:a16="http://schemas.microsoft.com/office/drawing/2014/main" id="{D7A1FF82-7172-4BD7-A331-B18CA494D3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1075" cy="6857998"/>
          </a:xfrm>
          <a:prstGeom prst="snip2DiagRect">
            <a:avLst>
              <a:gd name="adj1" fmla="val 0"/>
              <a:gd name="adj2" fmla="val 42414"/>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6A115892-8E17-468A-B150-798F3CE164E6}"/>
              </a:ext>
            </a:extLst>
          </p:cNvPr>
          <p:cNvSpPr>
            <a:spLocks noGrp="1"/>
          </p:cNvSpPr>
          <p:nvPr>
            <p:ph type="title"/>
          </p:nvPr>
        </p:nvSpPr>
        <p:spPr>
          <a:xfrm>
            <a:off x="1005839" y="2186302"/>
            <a:ext cx="10364525" cy="2716107"/>
          </a:xfrm>
        </p:spPr>
        <p:txBody>
          <a:bodyPr vert="horz" lIns="91440" tIns="45720" rIns="91440" bIns="45720" rtlCol="0" anchor="b">
            <a:normAutofit/>
          </a:bodyPr>
          <a:lstStyle/>
          <a:p>
            <a:pPr>
              <a:lnSpc>
                <a:spcPct val="90000"/>
              </a:lnSpc>
            </a:pPr>
            <a:r>
              <a:rPr lang="en-US" sz="3000" dirty="0">
                <a:solidFill>
                  <a:schemeClr val="tx2"/>
                </a:solidFill>
              </a:rPr>
              <a:t>P7:</a:t>
            </a:r>
            <a:br>
              <a:rPr lang="en-US" sz="3000" dirty="0">
                <a:solidFill>
                  <a:schemeClr val="tx2"/>
                </a:solidFill>
              </a:rPr>
            </a:br>
            <a:br>
              <a:rPr lang="en-US" sz="3000" dirty="0">
                <a:solidFill>
                  <a:schemeClr val="tx2"/>
                </a:solidFill>
              </a:rPr>
            </a:br>
            <a:r>
              <a:rPr lang="en-JM" sz="3000" dirty="0">
                <a:solidFill>
                  <a:schemeClr val="tx2"/>
                </a:solidFill>
              </a:rPr>
              <a:t>Demonstrate how customer service</a:t>
            </a:r>
            <a:br>
              <a:rPr lang="en-JM" sz="3000" dirty="0">
                <a:solidFill>
                  <a:schemeClr val="tx2"/>
                </a:solidFill>
              </a:rPr>
            </a:br>
            <a:r>
              <a:rPr lang="en-JM" sz="3000" dirty="0">
                <a:solidFill>
                  <a:schemeClr val="tx2"/>
                </a:solidFill>
              </a:rPr>
              <a:t>strategies create and develop the customer</a:t>
            </a:r>
            <a:br>
              <a:rPr lang="en-JM" sz="3000" dirty="0">
                <a:solidFill>
                  <a:schemeClr val="tx2"/>
                </a:solidFill>
              </a:rPr>
            </a:br>
            <a:r>
              <a:rPr lang="en-JM" sz="3000" dirty="0">
                <a:solidFill>
                  <a:schemeClr val="tx2"/>
                </a:solidFill>
              </a:rPr>
              <a:t>experience in a way that meets the needs of the</a:t>
            </a:r>
            <a:br>
              <a:rPr lang="en-JM" sz="3000" dirty="0">
                <a:solidFill>
                  <a:schemeClr val="tx2"/>
                </a:solidFill>
              </a:rPr>
            </a:br>
            <a:r>
              <a:rPr lang="en-JM" sz="3000" dirty="0">
                <a:solidFill>
                  <a:schemeClr val="tx2"/>
                </a:solidFill>
              </a:rPr>
              <a:t>customer and required business standards</a:t>
            </a:r>
            <a:endParaRPr lang="en-US" sz="3000" dirty="0">
              <a:solidFill>
                <a:schemeClr val="tx2"/>
              </a:solidFill>
            </a:endParaRPr>
          </a:p>
        </p:txBody>
      </p:sp>
    </p:spTree>
    <p:extLst>
      <p:ext uri="{BB962C8B-B14F-4D97-AF65-F5344CB8AC3E}">
        <p14:creationId xmlns:p14="http://schemas.microsoft.com/office/powerpoint/2010/main" val="5990519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best practices</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a:bodyPr>
          <a:lstStyle/>
          <a:p>
            <a:pPr marL="457200" indent="-457200">
              <a:buFont typeface="+mj-lt"/>
              <a:buAutoNum type="arabicPeriod" startAt="5"/>
            </a:pPr>
            <a:r>
              <a:rPr lang="en-US" sz="2500" dirty="0">
                <a:solidFill>
                  <a:schemeClr val="bg1"/>
                </a:solidFill>
              </a:rPr>
              <a:t>Simplicity &amp; Ease of Use</a:t>
            </a:r>
          </a:p>
          <a:p>
            <a:pPr fontAlgn="base"/>
            <a:r>
              <a:rPr lang="en-JM" sz="2500" dirty="0">
                <a:solidFill>
                  <a:schemeClr val="bg1"/>
                </a:solidFill>
              </a:rPr>
              <a:t>Ever land on a website that was a disaster to navigate on mobile? We're willing to be you didn't stick around for very long.</a:t>
            </a:r>
          </a:p>
          <a:p>
            <a:pPr fontAlgn="base"/>
            <a:r>
              <a:rPr lang="en-JM" sz="2500" dirty="0">
                <a:solidFill>
                  <a:schemeClr val="bg1"/>
                </a:solidFill>
              </a:rPr>
              <a:t>Back in 2015, mobile internet use passed out desktop use for the very first time. Since then, mobile usage continues to grow, making mobile optimization a high priority for businesses looking to provide a simple and seamless experience for customers and potential buyers.</a:t>
            </a:r>
          </a:p>
          <a:p>
            <a:pPr fontAlgn="base"/>
            <a:r>
              <a:rPr lang="en-JM" sz="2500" dirty="0">
                <a:solidFill>
                  <a:schemeClr val="bg1"/>
                </a:solidFill>
              </a:rPr>
              <a:t>In an effort to amp up your businesses' ease of use, you'll want to focus on simplifying website navigation for all browsing types. After all, you can't expect customers to wait until they get to a desktop to uncover the information they need, right?</a:t>
            </a:r>
          </a:p>
        </p:txBody>
      </p:sp>
    </p:spTree>
    <p:extLst>
      <p:ext uri="{BB962C8B-B14F-4D97-AF65-F5344CB8AC3E}">
        <p14:creationId xmlns:p14="http://schemas.microsoft.com/office/powerpoint/2010/main" val="39131307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best practices</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a:bodyPr>
          <a:lstStyle/>
          <a:p>
            <a:r>
              <a:rPr lang="en-JM" sz="2500" dirty="0">
                <a:solidFill>
                  <a:schemeClr val="bg1"/>
                </a:solidFill>
              </a:rPr>
              <a:t>A great example to reference here is Amazon. Amazon embodies simplicity and ease of use in their checkout process by enabling Amazon Prime members to buy an item with just one click. What's more, it also offers a quick and easy way to uncover product info and answers to common purchasing questions within the same screen</a:t>
            </a:r>
          </a:p>
        </p:txBody>
      </p:sp>
    </p:spTree>
    <p:extLst>
      <p:ext uri="{BB962C8B-B14F-4D97-AF65-F5344CB8AC3E}">
        <p14:creationId xmlns:p14="http://schemas.microsoft.com/office/powerpoint/2010/main" val="28074933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best practices</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a:bodyPr>
          <a:lstStyle/>
          <a:p>
            <a:pPr marL="457200" indent="-457200">
              <a:buFont typeface="+mj-lt"/>
              <a:buAutoNum type="arabicPeriod" startAt="6"/>
            </a:pPr>
            <a:r>
              <a:rPr lang="en-US" sz="2500" dirty="0">
                <a:solidFill>
                  <a:schemeClr val="bg1"/>
                </a:solidFill>
              </a:rPr>
              <a:t>Simplicity &amp; Ease of Use</a:t>
            </a:r>
          </a:p>
          <a:p>
            <a:pPr fontAlgn="base"/>
            <a:r>
              <a:rPr lang="en-JM" sz="2500" dirty="0">
                <a:solidFill>
                  <a:schemeClr val="bg1"/>
                </a:solidFill>
              </a:rPr>
              <a:t>When thinking about your approach to channel flexibility, keep the term omni-channel in mind.</a:t>
            </a:r>
          </a:p>
          <a:p>
            <a:pPr fontAlgn="base"/>
            <a:r>
              <a:rPr lang="en-JM" sz="2500" dirty="0">
                <a:solidFill>
                  <a:schemeClr val="bg1"/>
                </a:solidFill>
              </a:rPr>
              <a:t>If you're unfamiliar with the term, </a:t>
            </a:r>
            <a:r>
              <a:rPr lang="en-JM" sz="2500" dirty="0" err="1">
                <a:solidFill>
                  <a:schemeClr val="bg1"/>
                </a:solidFill>
              </a:rPr>
              <a:t>onmi</a:t>
            </a:r>
            <a:r>
              <a:rPr lang="en-JM" sz="2500" dirty="0">
                <a:solidFill>
                  <a:schemeClr val="bg1"/>
                </a:solidFill>
              </a:rPr>
              <a:t>-channel is defined as an approach that provides customers with an integrated, seamless experience -- even when moving from desktop to mobile or social media channel to live support.</a:t>
            </a:r>
          </a:p>
          <a:p>
            <a:pPr fontAlgn="base"/>
            <a:r>
              <a:rPr lang="en-JM" sz="2500" dirty="0">
                <a:solidFill>
                  <a:schemeClr val="bg1"/>
                </a:solidFill>
              </a:rPr>
              <a:t>In an omni-channel world, the customer experience should be the same across platforms and channels -- and it should contain proper context when applicable.</a:t>
            </a:r>
          </a:p>
        </p:txBody>
      </p:sp>
    </p:spTree>
    <p:extLst>
      <p:ext uri="{BB962C8B-B14F-4D97-AF65-F5344CB8AC3E}">
        <p14:creationId xmlns:p14="http://schemas.microsoft.com/office/powerpoint/2010/main" val="38240800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best practices</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a:bodyPr>
          <a:lstStyle/>
          <a:p>
            <a:r>
              <a:rPr lang="en-JM" sz="2500" dirty="0">
                <a:solidFill>
                  <a:schemeClr val="bg1"/>
                </a:solidFill>
              </a:rPr>
              <a:t>"For true omni-channel success, there must be a 360-degree view of customer interactions across all channels (digital and traditional) to monitor channel preference, usage, and customer journeys from the customer perspective," explain the folks at TeleTech, a customer experience management solution.</a:t>
            </a:r>
          </a:p>
          <a:p>
            <a:endParaRPr lang="en-JM" sz="2500" dirty="0">
              <a:solidFill>
                <a:schemeClr val="bg1"/>
              </a:solidFill>
            </a:endParaRPr>
          </a:p>
          <a:p>
            <a:r>
              <a:rPr lang="en-JM" sz="2500" dirty="0">
                <a:solidFill>
                  <a:schemeClr val="bg1"/>
                </a:solidFill>
              </a:rPr>
              <a:t>If you're looking to streamline channel flexibility as a key part of your customer experience strategy, get your team together to talk about what you want the customer experience to look, feel, and sound like across channels. From there, you'll have the common ground you need to begin employing a more fluid, contextual overall experience.</a:t>
            </a:r>
          </a:p>
        </p:txBody>
      </p:sp>
    </p:spTree>
    <p:extLst>
      <p:ext uri="{BB962C8B-B14F-4D97-AF65-F5344CB8AC3E}">
        <p14:creationId xmlns:p14="http://schemas.microsoft.com/office/powerpoint/2010/main" val="33560814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long-term play</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a:bodyPr>
          <a:lstStyle/>
          <a:p>
            <a:r>
              <a:rPr lang="en-JM" sz="2500" dirty="0">
                <a:solidFill>
                  <a:schemeClr val="bg1"/>
                </a:solidFill>
              </a:rPr>
              <a:t>Rome wasn't built in a day -- and you shouldn't expect your customer experience strategy to be either.</a:t>
            </a:r>
          </a:p>
          <a:p>
            <a:r>
              <a:rPr lang="en-JM" sz="2500" dirty="0">
                <a:solidFill>
                  <a:schemeClr val="bg1"/>
                </a:solidFill>
              </a:rPr>
              <a:t>Our advice? Work on defining and streamlining the six key areas above, but do so under the notion that things are subject to change.</a:t>
            </a:r>
          </a:p>
          <a:p>
            <a:r>
              <a:rPr lang="en-JM" sz="2500" dirty="0">
                <a:solidFill>
                  <a:schemeClr val="bg1"/>
                </a:solidFill>
              </a:rPr>
              <a:t>As you learn about what it means to communicate with customers on their terms, and collect data along the way, you'll find it's easier to make informed decisions about your overall customer experience strategy.</a:t>
            </a:r>
          </a:p>
        </p:txBody>
      </p:sp>
    </p:spTree>
    <p:extLst>
      <p:ext uri="{BB962C8B-B14F-4D97-AF65-F5344CB8AC3E}">
        <p14:creationId xmlns:p14="http://schemas.microsoft.com/office/powerpoint/2010/main" val="42231930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vision</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a:bodyPr>
          <a:lstStyle/>
          <a:p>
            <a:r>
              <a:rPr lang="en-JM" sz="2500" dirty="0">
                <a:solidFill>
                  <a:schemeClr val="bg1"/>
                </a:solidFill>
              </a:rPr>
              <a:t>Almost every successful company recognizes that it is in the customer-experience business. Organizations committed to this principle are as diverse as the online retail giant Amazon; The Walt Disney Company, from its earliest days operating in a small California studio; and the US Air Force, which uses an exotic B2B-like interface to provide close air support for ground troops under fire. </a:t>
            </a:r>
          </a:p>
          <a:p>
            <a:r>
              <a:rPr lang="en-JM" sz="2500" dirty="0">
                <a:solidFill>
                  <a:schemeClr val="bg1"/>
                </a:solidFill>
              </a:rPr>
              <a:t>Conversely, companies that are not attuned to a customer-driven marketplace are remarkably easy to spot. Consider the traditional US taxi industry, which is facing significant new competition from the likes of Lyft and Uber. Customer-service standouts clearly understand that this is central to their success as businesses.</a:t>
            </a:r>
          </a:p>
        </p:txBody>
      </p:sp>
    </p:spTree>
    <p:extLst>
      <p:ext uri="{BB962C8B-B14F-4D97-AF65-F5344CB8AC3E}">
        <p14:creationId xmlns:p14="http://schemas.microsoft.com/office/powerpoint/2010/main" val="8591240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vision</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a:bodyPr>
          <a:lstStyle/>
          <a:p>
            <a:r>
              <a:rPr lang="en-JM" sz="2500" dirty="0">
                <a:solidFill>
                  <a:schemeClr val="bg1"/>
                </a:solidFill>
              </a:rPr>
              <a:t>Knowing that your organization is primarily in the customer-service business is not, however, enough to achieve organizational change. To build internal momentum for initiatives to develop a unique customer experience, a company must understand how that helps it perform distinctively in the market. </a:t>
            </a:r>
          </a:p>
          <a:p>
            <a:r>
              <a:rPr lang="en-JM" sz="2500" dirty="0">
                <a:solidFill>
                  <a:schemeClr val="bg1"/>
                </a:solidFill>
              </a:rPr>
              <a:t>The conviction and shared aspiration that stem from understanding the customer experience an organization wants to deliver can not only inspire, align, and guide it but also bring innovation, energy, and a human face to what would otherwise just be strategy. The story of one US airport’s efforts to define a distinctive customer experience illustrates how such a transformation can take shape.</a:t>
            </a:r>
          </a:p>
        </p:txBody>
      </p:sp>
    </p:spTree>
    <p:extLst>
      <p:ext uri="{BB962C8B-B14F-4D97-AF65-F5344CB8AC3E}">
        <p14:creationId xmlns:p14="http://schemas.microsoft.com/office/powerpoint/2010/main" val="26402188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vision</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a:bodyPr>
          <a:lstStyle/>
          <a:p>
            <a:r>
              <a:rPr lang="en-JM" sz="2500" dirty="0">
                <a:solidFill>
                  <a:schemeClr val="bg1"/>
                </a:solidFill>
              </a:rPr>
              <a:t>The customer experience an organization wants to provide can vary widely. For some companies, this transformed experience represents a step change. For others, the aspiration may, at least in the short term, require only more modest changes. Either way, the aspiration will translate into an overall mission and, ultimately, into guiding principles for frontline </a:t>
            </a:r>
            <a:r>
              <a:rPr lang="en-JM" sz="2500" dirty="0" err="1">
                <a:solidFill>
                  <a:schemeClr val="bg1"/>
                </a:solidFill>
              </a:rPr>
              <a:t>behavior</a:t>
            </a:r>
            <a:r>
              <a:rPr lang="en-JM" sz="2500" dirty="0">
                <a:solidFill>
                  <a:schemeClr val="bg1"/>
                </a:solidFill>
              </a:rPr>
              <a:t>.</a:t>
            </a:r>
          </a:p>
          <a:p>
            <a:r>
              <a:rPr lang="en-JM" sz="2500" dirty="0">
                <a:solidFill>
                  <a:schemeClr val="bg1"/>
                </a:solidFill>
              </a:rPr>
              <a:t>One caveat: it is easy to err by aiming too low. In our experience, looking at historical performance and at whatever helped satisfy customers in the past can often make marginal tweaks seem good enough. Understanding the </a:t>
            </a:r>
            <a:r>
              <a:rPr lang="en-JM" sz="2500" i="1" dirty="0">
                <a:solidFill>
                  <a:schemeClr val="bg1"/>
                </a:solidFill>
              </a:rPr>
              <a:t>fundamental</a:t>
            </a:r>
            <a:r>
              <a:rPr lang="en-JM" sz="2500" dirty="0">
                <a:solidFill>
                  <a:schemeClr val="bg1"/>
                </a:solidFill>
              </a:rPr>
              <a:t> wants and needs of customers must be a step in determining what a great experience for them should look like.</a:t>
            </a:r>
          </a:p>
        </p:txBody>
      </p:sp>
    </p:spTree>
    <p:extLst>
      <p:ext uri="{BB962C8B-B14F-4D97-AF65-F5344CB8AC3E}">
        <p14:creationId xmlns:p14="http://schemas.microsoft.com/office/powerpoint/2010/main" val="33222075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3" y="685799"/>
            <a:ext cx="4781147" cy="4892676"/>
          </a:xfrm>
        </p:spPr>
        <p:txBody>
          <a:bodyPr anchor="ctr">
            <a:normAutofit/>
          </a:bodyPr>
          <a:lstStyle/>
          <a:p>
            <a:pPr algn="r"/>
            <a:r>
              <a:rPr lang="en-US" sz="5200"/>
              <a:t>example</a:t>
            </a:r>
            <a:endParaRPr lang="en-JM" sz="5200"/>
          </a:p>
        </p:txBody>
      </p:sp>
      <p:sp>
        <p:nvSpPr>
          <p:cNvPr id="10" name="Rectangle 9">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491625" y="337930"/>
            <a:ext cx="4816572" cy="6301409"/>
          </a:xfrm>
        </p:spPr>
        <p:txBody>
          <a:bodyPr anchor="ctr">
            <a:normAutofit lnSpcReduction="10000"/>
          </a:bodyPr>
          <a:lstStyle/>
          <a:p>
            <a:pPr>
              <a:lnSpc>
                <a:spcPct val="90000"/>
              </a:lnSpc>
            </a:pPr>
            <a:r>
              <a:rPr lang="en-JM" sz="2500" dirty="0">
                <a:solidFill>
                  <a:schemeClr val="tx2">
                    <a:lumMod val="60000"/>
                    <a:lumOff val="40000"/>
                  </a:schemeClr>
                </a:solidFill>
              </a:rPr>
              <a:t> Five years ago, a taxi company might have thought that decreasing the wait time when a customer ordered a cab would be sufficient. But some companies saw a competitive opportunity in addressing the wishes of customers trying to deal with a transportation challenge by getting more control, comfort, and safety, as well as lower costs. Understanding and addressing customer needs more effectively is a key reason successful start-ups disrupt industries in today’s more customer-centric marketplace.</a:t>
            </a:r>
          </a:p>
        </p:txBody>
      </p:sp>
    </p:spTree>
    <p:extLst>
      <p:ext uri="{BB962C8B-B14F-4D97-AF65-F5344CB8AC3E}">
        <p14:creationId xmlns:p14="http://schemas.microsoft.com/office/powerpoint/2010/main" val="31151280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vision</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fontScale="92500" lnSpcReduction="10000"/>
          </a:bodyPr>
          <a:lstStyle/>
          <a:p>
            <a:r>
              <a:rPr lang="en-JM" sz="2400" dirty="0">
                <a:solidFill>
                  <a:schemeClr val="bg1"/>
                </a:solidFill>
              </a:rPr>
              <a:t>We find that several key questions commonly underpin successful stories and strategies:</a:t>
            </a:r>
          </a:p>
          <a:p>
            <a:pPr marL="342900" indent="-342900">
              <a:buFont typeface="Arial" panose="020B0604020202020204" pitchFamily="34" charset="0"/>
              <a:buChar char="•"/>
            </a:pPr>
            <a:r>
              <a:rPr lang="en-JM" sz="2400" dirty="0">
                <a:solidFill>
                  <a:schemeClr val="bg1"/>
                </a:solidFill>
              </a:rPr>
              <a:t>What is a company’s appetite for change in the near term? Is the goal to change the customer experience fundamentally or simply to improve it at the margins?</a:t>
            </a:r>
          </a:p>
          <a:p>
            <a:pPr marL="342900" indent="-342900">
              <a:buFont typeface="Arial" panose="020B0604020202020204" pitchFamily="34" charset="0"/>
              <a:buChar char="•"/>
            </a:pPr>
            <a:r>
              <a:rPr lang="en-JM" sz="2400" dirty="0">
                <a:solidFill>
                  <a:schemeClr val="bg1"/>
                </a:solidFill>
              </a:rPr>
              <a:t>What is the gap between the needs and wants of customers and what they actually experience?</a:t>
            </a:r>
          </a:p>
          <a:p>
            <a:pPr marL="342900" indent="-342900">
              <a:buFont typeface="Arial" panose="020B0604020202020204" pitchFamily="34" charset="0"/>
              <a:buChar char="•"/>
            </a:pPr>
            <a:r>
              <a:rPr lang="en-JM" sz="2400" dirty="0">
                <a:solidFill>
                  <a:schemeClr val="bg1"/>
                </a:solidFill>
              </a:rPr>
              <a:t>How can the company gain a customer-experience advantage against competitors?</a:t>
            </a:r>
          </a:p>
          <a:p>
            <a:pPr marL="342900" indent="-342900">
              <a:buFont typeface="Arial" panose="020B0604020202020204" pitchFamily="34" charset="0"/>
              <a:buChar char="•"/>
            </a:pPr>
            <a:r>
              <a:rPr lang="en-JM" sz="2400" dirty="0">
                <a:solidFill>
                  <a:schemeClr val="bg1"/>
                </a:solidFill>
              </a:rPr>
              <a:t>At which point in the experience should the company concentrate to have a real impact?</a:t>
            </a:r>
          </a:p>
          <a:p>
            <a:pPr marL="342900" indent="-342900">
              <a:buFont typeface="Arial" panose="020B0604020202020204" pitchFamily="34" charset="0"/>
              <a:buChar char="•"/>
            </a:pPr>
            <a:r>
              <a:rPr lang="en-JM" sz="2400" dirty="0">
                <a:solidFill>
                  <a:schemeClr val="bg1"/>
                </a:solidFill>
              </a:rPr>
              <a:t>How do the overall capabilities of the staff support the customer experience the company wants to provide?</a:t>
            </a:r>
          </a:p>
        </p:txBody>
      </p:sp>
    </p:spTree>
    <p:extLst>
      <p:ext uri="{BB962C8B-B14F-4D97-AF65-F5344CB8AC3E}">
        <p14:creationId xmlns:p14="http://schemas.microsoft.com/office/powerpoint/2010/main" val="1867855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what is</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2166730"/>
            <a:ext cx="11202988" cy="4482547"/>
          </a:xfrm>
        </p:spPr>
        <p:txBody>
          <a:bodyPr>
            <a:normAutofit lnSpcReduction="10000"/>
          </a:bodyPr>
          <a:lstStyle/>
          <a:p>
            <a:r>
              <a:rPr lang="en-JM" sz="2500" dirty="0">
                <a:solidFill>
                  <a:schemeClr val="bg1"/>
                </a:solidFill>
              </a:rPr>
              <a:t>If customer experience (CX) refers to the sum of every interaction a customer has with a business, both pre- and post-sale, the customer experience </a:t>
            </a:r>
            <a:r>
              <a:rPr lang="en-JM" sz="2500" i="1" dirty="0">
                <a:solidFill>
                  <a:schemeClr val="bg1"/>
                </a:solidFill>
              </a:rPr>
              <a:t>strategy</a:t>
            </a:r>
            <a:r>
              <a:rPr lang="en-JM" sz="2500" dirty="0">
                <a:solidFill>
                  <a:schemeClr val="bg1"/>
                </a:solidFill>
              </a:rPr>
              <a:t> defines the actionable plans in place to deliver a positive, meaningful experience across those interactions.</a:t>
            </a:r>
          </a:p>
          <a:p>
            <a:r>
              <a:rPr lang="en-JM" sz="2500" dirty="0">
                <a:solidFill>
                  <a:schemeClr val="bg1"/>
                </a:solidFill>
              </a:rPr>
              <a:t>A successful customer experience strategy should take into account a number of important factors, including, but not limited to:</a:t>
            </a:r>
          </a:p>
          <a:p>
            <a:pPr marL="342900" indent="-342900">
              <a:buFont typeface="Arial" panose="020B0604020202020204" pitchFamily="34" charset="0"/>
              <a:buChar char="•"/>
            </a:pPr>
            <a:r>
              <a:rPr lang="en-JM" sz="2500" dirty="0">
                <a:solidFill>
                  <a:schemeClr val="bg1"/>
                </a:solidFill>
              </a:rPr>
              <a:t>Competitive insight</a:t>
            </a:r>
          </a:p>
          <a:p>
            <a:pPr marL="342900" indent="-342900">
              <a:buFont typeface="Arial" panose="020B0604020202020204" pitchFamily="34" charset="0"/>
              <a:buChar char="•"/>
            </a:pPr>
            <a:r>
              <a:rPr lang="en-JM" sz="2500" dirty="0">
                <a:solidFill>
                  <a:schemeClr val="bg1"/>
                </a:solidFill>
              </a:rPr>
              <a:t>Consumer research</a:t>
            </a:r>
          </a:p>
          <a:p>
            <a:pPr marL="342900" indent="-342900">
              <a:buFont typeface="Arial" panose="020B0604020202020204" pitchFamily="34" charset="0"/>
              <a:buChar char="•"/>
            </a:pPr>
            <a:r>
              <a:rPr lang="en-JM" sz="2500" dirty="0">
                <a:solidFill>
                  <a:schemeClr val="bg1"/>
                </a:solidFill>
              </a:rPr>
              <a:t>Marketplace data</a:t>
            </a:r>
          </a:p>
          <a:p>
            <a:pPr marL="342900" indent="-342900">
              <a:buFont typeface="Arial" panose="020B0604020202020204" pitchFamily="34" charset="0"/>
              <a:buChar char="•"/>
            </a:pPr>
            <a:r>
              <a:rPr lang="en-JM" sz="2500" dirty="0">
                <a:solidFill>
                  <a:schemeClr val="bg1"/>
                </a:solidFill>
              </a:rPr>
              <a:t>Mission &amp; vision</a:t>
            </a:r>
          </a:p>
        </p:txBody>
      </p:sp>
    </p:spTree>
    <p:extLst>
      <p:ext uri="{BB962C8B-B14F-4D97-AF65-F5344CB8AC3E}">
        <p14:creationId xmlns:p14="http://schemas.microsoft.com/office/powerpoint/2010/main" val="7274949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vision</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a:bodyPr>
          <a:lstStyle/>
          <a:p>
            <a:r>
              <a:rPr lang="en-JM" sz="2500" dirty="0">
                <a:solidFill>
                  <a:schemeClr val="bg1"/>
                </a:solidFill>
              </a:rPr>
              <a:t>It is vital to define an aspiration </a:t>
            </a:r>
            <a:r>
              <a:rPr lang="en-JM" sz="2500" dirty="0" err="1">
                <a:solidFill>
                  <a:schemeClr val="bg1"/>
                </a:solidFill>
              </a:rPr>
              <a:t>centered</a:t>
            </a:r>
            <a:r>
              <a:rPr lang="en-JM" sz="2500" dirty="0">
                <a:solidFill>
                  <a:schemeClr val="bg1"/>
                </a:solidFill>
              </a:rPr>
              <a:t> on what matters to customers—and on how it affects your business. There may be no customer-experience location more demanding than major airports, and executives at one recently discovered how powerful and counterintuitive the responses to these questions can be. The executives formed a broad change team and spent several months determining what the airport should aim to deliver. </a:t>
            </a:r>
          </a:p>
          <a:p>
            <a:r>
              <a:rPr lang="en-JM" sz="2500" dirty="0">
                <a:solidFill>
                  <a:schemeClr val="bg1"/>
                </a:solidFill>
              </a:rPr>
              <a:t>Their aspiration at once captured the simplicity of the goal and the daunting complexity of the task: to provide the most enjoyable and efficient way possible for </a:t>
            </a:r>
            <a:r>
              <a:rPr lang="en-JM" sz="2500" dirty="0" err="1">
                <a:solidFill>
                  <a:schemeClr val="bg1"/>
                </a:solidFill>
              </a:rPr>
              <a:t>travelers</a:t>
            </a:r>
            <a:r>
              <a:rPr lang="en-JM" sz="2500" dirty="0">
                <a:solidFill>
                  <a:schemeClr val="bg1"/>
                </a:solidFill>
              </a:rPr>
              <a:t> to get from one destination to another.</a:t>
            </a:r>
          </a:p>
        </p:txBody>
      </p:sp>
    </p:spTree>
    <p:extLst>
      <p:ext uri="{BB962C8B-B14F-4D97-AF65-F5344CB8AC3E}">
        <p14:creationId xmlns:p14="http://schemas.microsoft.com/office/powerpoint/2010/main" val="373104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vision</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a:bodyPr>
          <a:lstStyle/>
          <a:p>
            <a:r>
              <a:rPr lang="en-JM" sz="2500" dirty="0">
                <a:solidFill>
                  <a:schemeClr val="bg1"/>
                </a:solidFill>
              </a:rPr>
              <a:t>The effort to deliver that experience started with a multilayer diagnostic. It involved complex analyses, passenger tracking (via Wi-Fi) that yielded more than a million data points in the first few weeks, and employee focus groups that concentrated on the issues that matter to employees and customers.</a:t>
            </a:r>
          </a:p>
          <a:p>
            <a:r>
              <a:rPr lang="en-JM" sz="2500" dirty="0">
                <a:solidFill>
                  <a:schemeClr val="bg1"/>
                </a:solidFill>
              </a:rPr>
              <a:t> Traditional shop-floor observations were included as well. Combining these inputs, the airport’s team developed a profile of what makes customers satisfied (or dissatisfied) with airports, as well as actionable insights that led directly to the design of a new customer-experience program</a:t>
            </a:r>
          </a:p>
        </p:txBody>
      </p:sp>
    </p:spTree>
    <p:extLst>
      <p:ext uri="{BB962C8B-B14F-4D97-AF65-F5344CB8AC3E}">
        <p14:creationId xmlns:p14="http://schemas.microsoft.com/office/powerpoint/2010/main" val="6082689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screenshot&#10;&#10;Description automatically generated">
            <a:extLst>
              <a:ext uri="{FF2B5EF4-FFF2-40B4-BE49-F238E27FC236}">
                <a16:creationId xmlns:a16="http://schemas.microsoft.com/office/drawing/2014/main" id="{3B3171DC-A26A-45EF-BBAB-8989A3345CAB}"/>
              </a:ext>
            </a:extLst>
          </p:cNvPr>
          <p:cNvPicPr>
            <a:picLocks noGrp="1" noChangeAspect="1"/>
          </p:cNvPicPr>
          <p:nvPr>
            <p:ph idx="1"/>
          </p:nvPr>
        </p:nvPicPr>
        <p:blipFill>
          <a:blip r:embed="rId2"/>
          <a:stretch>
            <a:fillRect/>
          </a:stretch>
        </p:blipFill>
        <p:spPr>
          <a:xfrm>
            <a:off x="3465249" y="118753"/>
            <a:ext cx="5963758" cy="6555180"/>
          </a:xfrm>
        </p:spPr>
      </p:pic>
    </p:spTree>
    <p:extLst>
      <p:ext uri="{BB962C8B-B14F-4D97-AF65-F5344CB8AC3E}">
        <p14:creationId xmlns:p14="http://schemas.microsoft.com/office/powerpoint/2010/main" val="18622383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vision</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a:bodyPr>
          <a:lstStyle/>
          <a:p>
            <a:r>
              <a:rPr lang="en-JM" sz="2500" dirty="0">
                <a:solidFill>
                  <a:schemeClr val="bg1"/>
                </a:solidFill>
              </a:rPr>
              <a:t>Gathering and segmenting data are classic starting points in understanding customers. But data are not enough. Successful customer-experience efforts apply a human filter to the collected data to ask overarching questions</a:t>
            </a:r>
            <a:r>
              <a:rPr lang="en-JM" sz="2500">
                <a:solidFill>
                  <a:schemeClr val="bg1"/>
                </a:solidFill>
              </a:rPr>
              <a:t>. </a:t>
            </a:r>
          </a:p>
          <a:p>
            <a:r>
              <a:rPr lang="en-JM" sz="2500">
                <a:solidFill>
                  <a:schemeClr val="bg1"/>
                </a:solidFill>
              </a:rPr>
              <a:t>Exactly </a:t>
            </a:r>
            <a:r>
              <a:rPr lang="en-JM" sz="2500" dirty="0">
                <a:solidFill>
                  <a:schemeClr val="bg1"/>
                </a:solidFill>
              </a:rPr>
              <a:t>who are my customers as individuals? What motivates them? What do they want to achieve? What are the fundamental causes of satisfaction? Obviously, tackling these questions requires a concerted analytical effort, which helps an organization design and implement a more sophisticated program and, critically, persuade employees to embrace its goals.</a:t>
            </a:r>
          </a:p>
        </p:txBody>
      </p:sp>
    </p:spTree>
    <p:extLst>
      <p:ext uri="{BB962C8B-B14F-4D97-AF65-F5344CB8AC3E}">
        <p14:creationId xmlns:p14="http://schemas.microsoft.com/office/powerpoint/2010/main" val="4164691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what is</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2166730"/>
            <a:ext cx="11202988" cy="4482547"/>
          </a:xfrm>
        </p:spPr>
        <p:txBody>
          <a:bodyPr>
            <a:normAutofit/>
          </a:bodyPr>
          <a:lstStyle/>
          <a:p>
            <a:r>
              <a:rPr lang="en-JM" sz="2500" dirty="0">
                <a:solidFill>
                  <a:schemeClr val="bg1"/>
                </a:solidFill>
              </a:rPr>
              <a:t>When defining your customer experience strategy, you want to ensure that you're including all departments, not just the folks in customer-facing roles. By incorporating feedback and insight across the company, you'll find it's easier to align the organization around the intended goal: improving the customer experience and relationship.</a:t>
            </a:r>
          </a:p>
        </p:txBody>
      </p:sp>
    </p:spTree>
    <p:extLst>
      <p:ext uri="{BB962C8B-B14F-4D97-AF65-F5344CB8AC3E}">
        <p14:creationId xmlns:p14="http://schemas.microsoft.com/office/powerpoint/2010/main" val="3071758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design</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2166730"/>
            <a:ext cx="11202988" cy="4482547"/>
          </a:xfrm>
        </p:spPr>
        <p:txBody>
          <a:bodyPr>
            <a:normAutofit/>
          </a:bodyPr>
          <a:lstStyle/>
          <a:p>
            <a:r>
              <a:rPr lang="en-JM" sz="2500" dirty="0">
                <a:solidFill>
                  <a:schemeClr val="bg1"/>
                </a:solidFill>
              </a:rPr>
              <a:t>Customer experience design is the process of designing products or services with the customer or user experience at the forefront of decision-making. Customer experience design is </a:t>
            </a:r>
            <a:r>
              <a:rPr lang="en-JM" sz="2500" dirty="0" err="1">
                <a:solidFill>
                  <a:schemeClr val="bg1"/>
                </a:solidFill>
              </a:rPr>
              <a:t>centered</a:t>
            </a:r>
            <a:r>
              <a:rPr lang="en-JM" sz="2500" dirty="0">
                <a:solidFill>
                  <a:schemeClr val="bg1"/>
                </a:solidFill>
              </a:rPr>
              <a:t> on building and improving products that meet customers' expectations and are easy and intuitive for them to solve their problems.</a:t>
            </a:r>
          </a:p>
        </p:txBody>
      </p:sp>
    </p:spTree>
    <p:extLst>
      <p:ext uri="{BB962C8B-B14F-4D97-AF65-F5344CB8AC3E}">
        <p14:creationId xmlns:p14="http://schemas.microsoft.com/office/powerpoint/2010/main" val="946265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design principles</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2166730"/>
            <a:ext cx="11202988" cy="4482547"/>
          </a:xfrm>
        </p:spPr>
        <p:txBody>
          <a:bodyPr>
            <a:normAutofit/>
          </a:bodyPr>
          <a:lstStyle/>
          <a:p>
            <a:pPr marL="457200" indent="-457200">
              <a:buFont typeface="+mj-lt"/>
              <a:buAutoNum type="arabicPeriod"/>
            </a:pPr>
            <a:r>
              <a:rPr lang="en-US" sz="2500" dirty="0">
                <a:solidFill>
                  <a:schemeClr val="bg1"/>
                </a:solidFill>
              </a:rPr>
              <a:t>Develop a strong and consistent brand identity</a:t>
            </a:r>
          </a:p>
          <a:p>
            <a:r>
              <a:rPr lang="en-JM" sz="2500" dirty="0">
                <a:solidFill>
                  <a:schemeClr val="bg1"/>
                </a:solidFill>
              </a:rPr>
              <a:t>Every company has its own unique identity. The best ones are consistent and coherent across all facets: the sights, sounds, textures, and smells of the space all work together to define the character of the business.</a:t>
            </a:r>
          </a:p>
          <a:p>
            <a:r>
              <a:rPr lang="en-JM" sz="2500" dirty="0">
                <a:solidFill>
                  <a:schemeClr val="bg1"/>
                </a:solidFill>
              </a:rPr>
              <a:t>The brand identity of your business should be just as unique and consistent -- no matter what the product. Choose who you are and design every part of the customer experience to match</a:t>
            </a:r>
          </a:p>
        </p:txBody>
      </p:sp>
    </p:spTree>
    <p:extLst>
      <p:ext uri="{BB962C8B-B14F-4D97-AF65-F5344CB8AC3E}">
        <p14:creationId xmlns:p14="http://schemas.microsoft.com/office/powerpoint/2010/main" val="1016747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design principles</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a:bodyPr>
          <a:lstStyle/>
          <a:p>
            <a:r>
              <a:rPr lang="en-JM" sz="2400" dirty="0">
                <a:solidFill>
                  <a:schemeClr val="bg1"/>
                </a:solidFill>
              </a:rPr>
              <a:t>That identity should flow naturally from the personality and culture of your company, its leaders, and its employees. Don't pretend to be something you're not -- because copying your competitors too heavily is just as likely to harm you as to help you. Instead, authenticity should define the way you present your brand to customers.</a:t>
            </a:r>
          </a:p>
          <a:p>
            <a:r>
              <a:rPr lang="en-JM" sz="2400" dirty="0">
                <a:solidFill>
                  <a:schemeClr val="bg1"/>
                </a:solidFill>
              </a:rPr>
              <a:t>Once you've found your brand voice, be consistent about it in every aspect of the customer experience. Design the way you communicate across mediums and platforms. </a:t>
            </a:r>
          </a:p>
          <a:p>
            <a:r>
              <a:rPr lang="en-JM" sz="2400" dirty="0">
                <a:solidFill>
                  <a:schemeClr val="bg1"/>
                </a:solidFill>
              </a:rPr>
              <a:t>The diction and tone of your social media accounts, your advertisements, your blog, your </a:t>
            </a:r>
            <a:r>
              <a:rPr lang="en-JM" sz="2400" dirty="0" err="1">
                <a:solidFill>
                  <a:schemeClr val="bg1"/>
                </a:solidFill>
              </a:rPr>
              <a:t>microcopy</a:t>
            </a:r>
            <a:r>
              <a:rPr lang="en-JM" sz="2400" dirty="0">
                <a:solidFill>
                  <a:schemeClr val="bg1"/>
                </a:solidFill>
              </a:rPr>
              <a:t>, the visuals and graphics of your website, web app, mobile app, the way you train sales and service reps to speak to customers -- should all be consistent, coherent, and designed.</a:t>
            </a:r>
            <a:endParaRPr lang="en-JM" sz="2800" dirty="0">
              <a:solidFill>
                <a:schemeClr val="bg1"/>
              </a:solidFill>
            </a:endParaRPr>
          </a:p>
        </p:txBody>
      </p:sp>
    </p:spTree>
    <p:extLst>
      <p:ext uri="{BB962C8B-B14F-4D97-AF65-F5344CB8AC3E}">
        <p14:creationId xmlns:p14="http://schemas.microsoft.com/office/powerpoint/2010/main" val="215653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E040F-73DF-4279-B0F4-3F745D0FA93D}"/>
              </a:ext>
            </a:extLst>
          </p:cNvPr>
          <p:cNvSpPr>
            <a:spLocks noGrp="1"/>
          </p:cNvSpPr>
          <p:nvPr>
            <p:ph type="ctrTitle"/>
          </p:nvPr>
        </p:nvSpPr>
        <p:spPr>
          <a:xfrm>
            <a:off x="684212" y="208722"/>
            <a:ext cx="11202988" cy="1341783"/>
          </a:xfrm>
        </p:spPr>
        <p:txBody>
          <a:bodyPr>
            <a:normAutofit fontScale="90000"/>
          </a:bodyPr>
          <a:lstStyle/>
          <a:p>
            <a:r>
              <a:rPr lang="en-US" dirty="0"/>
              <a:t>Customer experience strategy; design principles</a:t>
            </a:r>
            <a:endParaRPr lang="en-JM" dirty="0"/>
          </a:p>
        </p:txBody>
      </p:sp>
      <p:sp>
        <p:nvSpPr>
          <p:cNvPr id="3" name="Subtitle 2">
            <a:extLst>
              <a:ext uri="{FF2B5EF4-FFF2-40B4-BE49-F238E27FC236}">
                <a16:creationId xmlns:a16="http://schemas.microsoft.com/office/drawing/2014/main" id="{F2EA3A43-FE75-49E7-B1F4-388D08424943}"/>
              </a:ext>
            </a:extLst>
          </p:cNvPr>
          <p:cNvSpPr>
            <a:spLocks noGrp="1"/>
          </p:cNvSpPr>
          <p:nvPr>
            <p:ph type="subTitle" idx="1"/>
          </p:nvPr>
        </p:nvSpPr>
        <p:spPr>
          <a:xfrm>
            <a:off x="684212" y="1749288"/>
            <a:ext cx="11202988" cy="4899990"/>
          </a:xfrm>
        </p:spPr>
        <p:txBody>
          <a:bodyPr>
            <a:normAutofit/>
          </a:bodyPr>
          <a:lstStyle/>
          <a:p>
            <a:r>
              <a:rPr lang="en-JM" sz="2500" dirty="0">
                <a:solidFill>
                  <a:schemeClr val="bg1"/>
                </a:solidFill>
              </a:rPr>
              <a:t>When your brand identity and voice are consistent, show who you are, and are designed with your target audience in mind, customers have a better experience. If you can make your customers feel at home with your brand, they'll keep coming back for a long time.</a:t>
            </a:r>
          </a:p>
        </p:txBody>
      </p:sp>
    </p:spTree>
    <p:extLst>
      <p:ext uri="{BB962C8B-B14F-4D97-AF65-F5344CB8AC3E}">
        <p14:creationId xmlns:p14="http://schemas.microsoft.com/office/powerpoint/2010/main" val="4175219229"/>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otalTime>8</TotalTime>
  <Words>3296</Words>
  <Application>Microsoft Office PowerPoint</Application>
  <PresentationFormat>Widescreen</PresentationFormat>
  <Paragraphs>151</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Century Gothic</vt:lpstr>
      <vt:lpstr>Wingdings 3</vt:lpstr>
      <vt:lpstr>Slice</vt:lpstr>
      <vt:lpstr>UNIT 2 MANAGING THE CUSTOMER EXPERIENCE</vt:lpstr>
      <vt:lpstr>LEARNING OUTCOME 4  Apply effective customer experience management within a service sector business to maximise customer engagement</vt:lpstr>
      <vt:lpstr>P7:  Demonstrate how customer service strategies create and develop the customer experience in a way that meets the needs of the customer and required business standards</vt:lpstr>
      <vt:lpstr>Customer experience strategy; what is</vt:lpstr>
      <vt:lpstr>Customer experience strategy; what is</vt:lpstr>
      <vt:lpstr>Customer experience strategy; design</vt:lpstr>
      <vt:lpstr>Customer experience strategy; design principles</vt:lpstr>
      <vt:lpstr>Customer experience strategy; design principles</vt:lpstr>
      <vt:lpstr>Customer experience strategy; design principles</vt:lpstr>
      <vt:lpstr>Customer experience strategy; design principles</vt:lpstr>
      <vt:lpstr>Customer experience strategy; design principles</vt:lpstr>
      <vt:lpstr>Customer experience strategy; design principles</vt:lpstr>
      <vt:lpstr>Customer experience strategy; design principles</vt:lpstr>
      <vt:lpstr>Customer experience strategy; design principles</vt:lpstr>
      <vt:lpstr>Customer experience strategy; design principles</vt:lpstr>
      <vt:lpstr>Customer experience strategy; design principles</vt:lpstr>
      <vt:lpstr>Customer experience strategy; design principles</vt:lpstr>
      <vt:lpstr>Customer experience strategy; design principles</vt:lpstr>
      <vt:lpstr>Customer experience strategy; design principles</vt:lpstr>
      <vt:lpstr>Customer experience strategy; design principles</vt:lpstr>
      <vt:lpstr>Customer experience strategy; design principles</vt:lpstr>
      <vt:lpstr>Customer experience strategy; best practices</vt:lpstr>
      <vt:lpstr>Customer experience strategy; best practices</vt:lpstr>
      <vt:lpstr>Customer experience strategy; design principles</vt:lpstr>
      <vt:lpstr>Customer experience strategy; best practices</vt:lpstr>
      <vt:lpstr>Customer experience strategy; best practices</vt:lpstr>
      <vt:lpstr>Customer experience strategy; best practices</vt:lpstr>
      <vt:lpstr>Customer experience strategy; best practices</vt:lpstr>
      <vt:lpstr>Customer experience strategy; best practices</vt:lpstr>
      <vt:lpstr>Customer experience strategy; best practices</vt:lpstr>
      <vt:lpstr>Customer experience strategy; best practices</vt:lpstr>
      <vt:lpstr>Customer experience strategy; best practices</vt:lpstr>
      <vt:lpstr>Customer experience strategy; best practices</vt:lpstr>
      <vt:lpstr>Customer experience strategy; long-term play</vt:lpstr>
      <vt:lpstr>Customer experience strategy; vision</vt:lpstr>
      <vt:lpstr>Customer experience strategy; vision</vt:lpstr>
      <vt:lpstr>Customer experience strategy; vision</vt:lpstr>
      <vt:lpstr>example</vt:lpstr>
      <vt:lpstr>Customer experience strategy; vision</vt:lpstr>
      <vt:lpstr>Customer experience strategy; vision</vt:lpstr>
      <vt:lpstr>Customer experience strategy; vision</vt:lpstr>
      <vt:lpstr>PowerPoint Presentation</vt:lpstr>
      <vt:lpstr>Customer experience strategy; vision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MANAGING THE CUSTOMER EXPERIENCE</dc:title>
  <dc:creator>Chris-ann Hunter</dc:creator>
  <cp:lastModifiedBy>Chris-ann Hunter</cp:lastModifiedBy>
  <cp:revision>2</cp:revision>
  <dcterms:created xsi:type="dcterms:W3CDTF">2019-02-18T22:26:01Z</dcterms:created>
  <dcterms:modified xsi:type="dcterms:W3CDTF">2019-02-18T22:34:27Z</dcterms:modified>
</cp:coreProperties>
</file>