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sldIdLst>
    <p:sldId id="281" r:id="rId5"/>
    <p:sldId id="309" r:id="rId6"/>
    <p:sldId id="304" r:id="rId7"/>
    <p:sldId id="305" r:id="rId8"/>
    <p:sldId id="306" r:id="rId9"/>
    <p:sldId id="307" r:id="rId10"/>
    <p:sldId id="310" r:id="rId11"/>
    <p:sldId id="311" r:id="rId12"/>
    <p:sldId id="312" r:id="rId13"/>
    <p:sldId id="313" r:id="rId14"/>
    <p:sldId id="315" r:id="rId15"/>
    <p:sldId id="314" r:id="rId16"/>
    <p:sldId id="316" r:id="rId17"/>
    <p:sldId id="317" r:id="rId18"/>
    <p:sldId id="318" r:id="rId19"/>
    <p:sldId id="319" r:id="rId20"/>
    <p:sldId id="320" r:id="rId21"/>
    <p:sldId id="321" r:id="rId22"/>
    <p:sldId id="322" r:id="rId23"/>
    <p:sldId id="323" r:id="rId24"/>
    <p:sldId id="324" r:id="rId25"/>
    <p:sldId id="287" r:id="rId26"/>
    <p:sldId id="286" r:id="rId27"/>
    <p:sldId id="288" r:id="rId28"/>
    <p:sldId id="292" r:id="rId29"/>
    <p:sldId id="289" r:id="rId30"/>
    <p:sldId id="290" r:id="rId31"/>
    <p:sldId id="291" r:id="rId32"/>
    <p:sldId id="293" r:id="rId33"/>
    <p:sldId id="294" r:id="rId34"/>
    <p:sldId id="296" r:id="rId35"/>
    <p:sldId id="297" r:id="rId36"/>
    <p:sldId id="298" r:id="rId37"/>
    <p:sldId id="299" r:id="rId38"/>
    <p:sldId id="300" r:id="rId39"/>
    <p:sldId id="301" r:id="rId40"/>
    <p:sldId id="303" r:id="rId41"/>
    <p:sldId id="325" r:id="rId42"/>
    <p:sldId id="32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4" userDrawn="1">
          <p15:clr>
            <a:srgbClr val="A4A3A4"/>
          </p15:clr>
        </p15:guide>
        <p15:guide id="3" pos="408" userDrawn="1">
          <p15:clr>
            <a:srgbClr val="A4A3A4"/>
          </p15:clr>
        </p15:guide>
        <p15:guide id="4" orient="horz" pos="432" userDrawn="1">
          <p15:clr>
            <a:srgbClr val="A4A3A4"/>
          </p15:clr>
        </p15:guide>
        <p15:guide id="5" pos="72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3047"/>
    <a:srgbClr val="0B2B41"/>
    <a:srgbClr val="114263"/>
    <a:srgbClr val="401918"/>
    <a:srgbClr val="731F1C"/>
    <a:srgbClr val="AB678E"/>
    <a:srgbClr val="B2606E"/>
    <a:srgbClr val="CA929B"/>
    <a:srgbClr val="248CD2"/>
    <a:srgbClr val="C88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8B1032C-EA38-4F05-BA0D-38AFFFC7BED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2" autoAdjust="0"/>
    <p:restoredTop sz="94703" autoAdjust="0"/>
  </p:normalViewPr>
  <p:slideViewPr>
    <p:cSldViewPr snapToGrid="0">
      <p:cViewPr varScale="1">
        <p:scale>
          <a:sx n="114" d="100"/>
          <a:sy n="114" d="100"/>
        </p:scale>
        <p:origin x="354" y="102"/>
      </p:cViewPr>
      <p:guideLst>
        <p:guide orient="horz" pos="2160"/>
        <p:guide pos="3864"/>
        <p:guide pos="408"/>
        <p:guide orient="horz" pos="432"/>
        <p:guide pos="72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ata2.xml.rels><?xml version="1.0" encoding="UTF-8" standalone="yes"?>
<Relationships xmlns="http://schemas.openxmlformats.org/package/2006/relationships"><Relationship Id="rId8" Type="http://schemas.openxmlformats.org/officeDocument/2006/relationships/image" Target="../media/image23.sv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sv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 Id="rId14" Type="http://schemas.openxmlformats.org/officeDocument/2006/relationships/image" Target="../media/image29.svg"/></Relationships>
</file>

<file path=ppt/diagrams/_rels/data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image" Target="../media/image38.svg"/></Relationships>
</file>

<file path=ppt/diagrams/_rels/data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3.sv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sv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11" Type="http://schemas.openxmlformats.org/officeDocument/2006/relationships/image" Target="../media/image26.png"/><Relationship Id="rId5" Type="http://schemas.openxmlformats.org/officeDocument/2006/relationships/image" Target="../media/image20.png"/><Relationship Id="rId10" Type="http://schemas.openxmlformats.org/officeDocument/2006/relationships/image" Target="../media/image25.svg"/><Relationship Id="rId4" Type="http://schemas.openxmlformats.org/officeDocument/2006/relationships/image" Target="../media/image19.svg"/><Relationship Id="rId9" Type="http://schemas.openxmlformats.org/officeDocument/2006/relationships/image" Target="../media/image24.png"/><Relationship Id="rId14" Type="http://schemas.openxmlformats.org/officeDocument/2006/relationships/image" Target="../media/image2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image" Target="../media/image3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89068E-91A3-463F-B552-F1960993603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74D4B0F-1856-44B0-85CB-571AF5C81F52}">
      <dgm:prSet/>
      <dgm:spPr/>
      <dgm:t>
        <a:bodyPr/>
        <a:lstStyle/>
        <a:p>
          <a:pPr>
            <a:lnSpc>
              <a:spcPct val="100000"/>
            </a:lnSpc>
          </a:pPr>
          <a:r>
            <a:rPr lang="en-US" b="1" dirty="0"/>
            <a:t>Effective objectives that help everyone achieve a company's goals follow the SMART outline:</a:t>
          </a:r>
        </a:p>
      </dgm:t>
    </dgm:pt>
    <dgm:pt modelId="{8580B117-8C9B-4FF6-9CDE-358F9B65B4A7}" type="parTrans" cxnId="{A82492B2-8B3B-4628-B381-3B09EB5FFF1A}">
      <dgm:prSet/>
      <dgm:spPr/>
      <dgm:t>
        <a:bodyPr/>
        <a:lstStyle/>
        <a:p>
          <a:endParaRPr lang="en-US"/>
        </a:p>
      </dgm:t>
    </dgm:pt>
    <dgm:pt modelId="{80783024-C1C6-4873-AF8F-972FD751DE72}" type="sibTrans" cxnId="{A82492B2-8B3B-4628-B381-3B09EB5FFF1A}">
      <dgm:prSet/>
      <dgm:spPr/>
      <dgm:t>
        <a:bodyPr/>
        <a:lstStyle/>
        <a:p>
          <a:endParaRPr lang="en-US"/>
        </a:p>
      </dgm:t>
    </dgm:pt>
    <dgm:pt modelId="{17D9389D-BFED-4ADC-A6E8-54952327A1FB}">
      <dgm:prSet/>
      <dgm:spPr/>
      <dgm:t>
        <a:bodyPr/>
        <a:lstStyle/>
        <a:p>
          <a:pPr>
            <a:lnSpc>
              <a:spcPct val="100000"/>
            </a:lnSpc>
          </a:pPr>
          <a:r>
            <a:rPr lang="en-US" b="1"/>
            <a:t>Specific</a:t>
          </a:r>
          <a:r>
            <a:rPr lang="en-US"/>
            <a:t>: Objectives assign direct responsibility and are clear.</a:t>
          </a:r>
        </a:p>
      </dgm:t>
    </dgm:pt>
    <dgm:pt modelId="{BCE95B07-7372-4A81-937D-66F057A8D57F}" type="parTrans" cxnId="{1FD4DDD8-917F-4D9D-A00A-F7CAC6BC17B1}">
      <dgm:prSet/>
      <dgm:spPr/>
      <dgm:t>
        <a:bodyPr/>
        <a:lstStyle/>
        <a:p>
          <a:endParaRPr lang="en-US"/>
        </a:p>
      </dgm:t>
    </dgm:pt>
    <dgm:pt modelId="{E3DCCC8A-6DEF-4191-BFBD-6E760CFBE8C4}" type="sibTrans" cxnId="{1FD4DDD8-917F-4D9D-A00A-F7CAC6BC17B1}">
      <dgm:prSet/>
      <dgm:spPr/>
      <dgm:t>
        <a:bodyPr/>
        <a:lstStyle/>
        <a:p>
          <a:endParaRPr lang="en-US"/>
        </a:p>
      </dgm:t>
    </dgm:pt>
    <dgm:pt modelId="{1975D7F5-17AB-446E-858B-034E6935F8FD}">
      <dgm:prSet/>
      <dgm:spPr/>
      <dgm:t>
        <a:bodyPr/>
        <a:lstStyle/>
        <a:p>
          <a:pPr>
            <a:lnSpc>
              <a:spcPct val="100000"/>
            </a:lnSpc>
          </a:pPr>
          <a:r>
            <a:rPr lang="en-US" b="1"/>
            <a:t>Measurable</a:t>
          </a:r>
          <a:r>
            <a:rPr lang="en-US"/>
            <a:t>: The progress while working on the objectives must be measurable. There must be regular reporting to management and employees about where they stand in their progress toward achieving the objectives</a:t>
          </a:r>
        </a:p>
      </dgm:t>
    </dgm:pt>
    <dgm:pt modelId="{2A64068A-4CBB-44C8-A6E3-15DA75BF96B2}" type="parTrans" cxnId="{5BE3863E-694F-4873-94D2-F51C90A500A6}">
      <dgm:prSet/>
      <dgm:spPr/>
      <dgm:t>
        <a:bodyPr/>
        <a:lstStyle/>
        <a:p>
          <a:endParaRPr lang="en-US"/>
        </a:p>
      </dgm:t>
    </dgm:pt>
    <dgm:pt modelId="{B168AA77-4B8D-49FC-A35A-4EDC6F9E2657}" type="sibTrans" cxnId="{5BE3863E-694F-4873-94D2-F51C90A500A6}">
      <dgm:prSet/>
      <dgm:spPr/>
      <dgm:t>
        <a:bodyPr/>
        <a:lstStyle/>
        <a:p>
          <a:endParaRPr lang="en-US"/>
        </a:p>
      </dgm:t>
    </dgm:pt>
    <dgm:pt modelId="{81D2E86D-D3FF-4F44-907C-F2D1E67952A3}">
      <dgm:prSet/>
      <dgm:spPr/>
      <dgm:t>
        <a:bodyPr/>
        <a:lstStyle/>
        <a:p>
          <a:pPr>
            <a:lnSpc>
              <a:spcPct val="100000"/>
            </a:lnSpc>
          </a:pPr>
          <a:r>
            <a:rPr lang="en-US" b="1"/>
            <a:t>Attainable</a:t>
          </a:r>
          <a:r>
            <a:rPr lang="en-US"/>
            <a:t>: Employees must believe they can accomplish the objectives; otherwise, they will not even try.</a:t>
          </a:r>
        </a:p>
      </dgm:t>
    </dgm:pt>
    <dgm:pt modelId="{FD7683A2-4A28-424F-95FD-49E88A8A1E03}" type="parTrans" cxnId="{D46FBFEF-1D5D-447D-8C80-7B1540226B16}">
      <dgm:prSet/>
      <dgm:spPr/>
      <dgm:t>
        <a:bodyPr/>
        <a:lstStyle/>
        <a:p>
          <a:endParaRPr lang="en-US"/>
        </a:p>
      </dgm:t>
    </dgm:pt>
    <dgm:pt modelId="{5D6BA737-E5F2-46B3-80CB-168F7E94BC8A}" type="sibTrans" cxnId="{D46FBFEF-1D5D-447D-8C80-7B1540226B16}">
      <dgm:prSet/>
      <dgm:spPr/>
      <dgm:t>
        <a:bodyPr/>
        <a:lstStyle/>
        <a:p>
          <a:endParaRPr lang="en-US"/>
        </a:p>
      </dgm:t>
    </dgm:pt>
    <dgm:pt modelId="{D845902E-834D-4E24-B242-09E924427443}">
      <dgm:prSet/>
      <dgm:spPr/>
      <dgm:t>
        <a:bodyPr/>
        <a:lstStyle/>
        <a:p>
          <a:pPr>
            <a:lnSpc>
              <a:spcPct val="100000"/>
            </a:lnSpc>
          </a:pPr>
          <a:r>
            <a:rPr lang="en-US" b="1"/>
            <a:t>Relevant</a:t>
          </a:r>
          <a:r>
            <a:rPr lang="en-US"/>
            <a:t>: Objectives must align with the goals of the company. Each objective should be a piece of the puzzle that makes up the steps of the company's direction.</a:t>
          </a:r>
        </a:p>
      </dgm:t>
    </dgm:pt>
    <dgm:pt modelId="{32BB1F87-7D38-4A40-9E96-543ABD6262DD}" type="parTrans" cxnId="{9BA62B77-BA4A-4C07-BBD8-A9C1AF446B6B}">
      <dgm:prSet/>
      <dgm:spPr/>
      <dgm:t>
        <a:bodyPr/>
        <a:lstStyle/>
        <a:p>
          <a:endParaRPr lang="en-US"/>
        </a:p>
      </dgm:t>
    </dgm:pt>
    <dgm:pt modelId="{E751C360-CCD6-4BDC-A706-04B36CD2CC69}" type="sibTrans" cxnId="{9BA62B77-BA4A-4C07-BBD8-A9C1AF446B6B}">
      <dgm:prSet/>
      <dgm:spPr/>
      <dgm:t>
        <a:bodyPr/>
        <a:lstStyle/>
        <a:p>
          <a:endParaRPr lang="en-US"/>
        </a:p>
      </dgm:t>
    </dgm:pt>
    <dgm:pt modelId="{FC9745A0-D17C-4BEE-86DB-FBF9D3BFB7BB}">
      <dgm:prSet/>
      <dgm:spPr/>
      <dgm:t>
        <a:bodyPr/>
        <a:lstStyle/>
        <a:p>
          <a:pPr>
            <a:lnSpc>
              <a:spcPct val="100000"/>
            </a:lnSpc>
          </a:pPr>
          <a:r>
            <a:rPr lang="en-US" b="1"/>
            <a:t>Timely</a:t>
          </a:r>
          <a:r>
            <a:rPr lang="en-US"/>
            <a:t>: Objectives must have a time limit. Without a time constraint, employees will relax their efforts and not work on their responsibilities with any sense of urgency.</a:t>
          </a:r>
        </a:p>
      </dgm:t>
    </dgm:pt>
    <dgm:pt modelId="{E47999D1-FFDE-4743-A88A-999725D38D26}" type="parTrans" cxnId="{E60D9189-FE79-4354-9D19-6077B18C4984}">
      <dgm:prSet/>
      <dgm:spPr/>
      <dgm:t>
        <a:bodyPr/>
        <a:lstStyle/>
        <a:p>
          <a:endParaRPr lang="en-US"/>
        </a:p>
      </dgm:t>
    </dgm:pt>
    <dgm:pt modelId="{594537E5-ACFD-4A3E-B8D3-2C53B63F5194}" type="sibTrans" cxnId="{E60D9189-FE79-4354-9D19-6077B18C4984}">
      <dgm:prSet/>
      <dgm:spPr/>
      <dgm:t>
        <a:bodyPr/>
        <a:lstStyle/>
        <a:p>
          <a:endParaRPr lang="en-US"/>
        </a:p>
      </dgm:t>
    </dgm:pt>
    <dgm:pt modelId="{B0EE9430-013E-4DB8-8652-B59229B417B1}" type="pres">
      <dgm:prSet presAssocID="{DD89068E-91A3-463F-B552-F19609936038}" presName="root" presStyleCnt="0">
        <dgm:presLayoutVars>
          <dgm:dir/>
          <dgm:resizeHandles val="exact"/>
        </dgm:presLayoutVars>
      </dgm:prSet>
      <dgm:spPr/>
    </dgm:pt>
    <dgm:pt modelId="{B5D18844-2375-4C4F-AA75-2EDF9A3F243B}" type="pres">
      <dgm:prSet presAssocID="{874D4B0F-1856-44B0-85CB-571AF5C81F52}" presName="compNode" presStyleCnt="0"/>
      <dgm:spPr/>
    </dgm:pt>
    <dgm:pt modelId="{E13C5495-01A1-452A-BDCE-6E6459682EB6}" type="pres">
      <dgm:prSet presAssocID="{874D4B0F-1856-44B0-85CB-571AF5C81F52}" presName="bgRect" presStyleLbl="bgShp" presStyleIdx="0" presStyleCnt="6"/>
      <dgm:spPr/>
    </dgm:pt>
    <dgm:pt modelId="{B102C512-E338-4E51-858F-65B6BB1C5D7D}" type="pres">
      <dgm:prSet presAssocID="{874D4B0F-1856-44B0-85CB-571AF5C81F5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90DC5201-5584-4B1B-AF21-2558A7ECAA26}" type="pres">
      <dgm:prSet presAssocID="{874D4B0F-1856-44B0-85CB-571AF5C81F52}" presName="spaceRect" presStyleCnt="0"/>
      <dgm:spPr/>
    </dgm:pt>
    <dgm:pt modelId="{6193CE90-7AA3-4D42-858D-308803BB00D6}" type="pres">
      <dgm:prSet presAssocID="{874D4B0F-1856-44B0-85CB-571AF5C81F52}" presName="parTx" presStyleLbl="revTx" presStyleIdx="0" presStyleCnt="6">
        <dgm:presLayoutVars>
          <dgm:chMax val="0"/>
          <dgm:chPref val="0"/>
        </dgm:presLayoutVars>
      </dgm:prSet>
      <dgm:spPr/>
    </dgm:pt>
    <dgm:pt modelId="{905CE082-3727-4F96-820A-8497158535DB}" type="pres">
      <dgm:prSet presAssocID="{80783024-C1C6-4873-AF8F-972FD751DE72}" presName="sibTrans" presStyleCnt="0"/>
      <dgm:spPr/>
    </dgm:pt>
    <dgm:pt modelId="{5E819443-921E-4CAD-A309-0C12447B8171}" type="pres">
      <dgm:prSet presAssocID="{17D9389D-BFED-4ADC-A6E8-54952327A1FB}" presName="compNode" presStyleCnt="0"/>
      <dgm:spPr/>
    </dgm:pt>
    <dgm:pt modelId="{2089B9C5-BDAB-41B4-9AB3-ADE97613F5D7}" type="pres">
      <dgm:prSet presAssocID="{17D9389D-BFED-4ADC-A6E8-54952327A1FB}" presName="bgRect" presStyleLbl="bgShp" presStyleIdx="1" presStyleCnt="6"/>
      <dgm:spPr/>
    </dgm:pt>
    <dgm:pt modelId="{7D32C4E2-C883-48D8-8635-2D95BFBEC8CB}" type="pres">
      <dgm:prSet presAssocID="{17D9389D-BFED-4ADC-A6E8-54952327A1F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list"/>
        </a:ext>
      </dgm:extLst>
    </dgm:pt>
    <dgm:pt modelId="{9B396E80-A82B-481F-BFA5-51603B583EA5}" type="pres">
      <dgm:prSet presAssocID="{17D9389D-BFED-4ADC-A6E8-54952327A1FB}" presName="spaceRect" presStyleCnt="0"/>
      <dgm:spPr/>
    </dgm:pt>
    <dgm:pt modelId="{E5A134BA-DD32-44F3-A4D6-345503F6A465}" type="pres">
      <dgm:prSet presAssocID="{17D9389D-BFED-4ADC-A6E8-54952327A1FB}" presName="parTx" presStyleLbl="revTx" presStyleIdx="1" presStyleCnt="6">
        <dgm:presLayoutVars>
          <dgm:chMax val="0"/>
          <dgm:chPref val="0"/>
        </dgm:presLayoutVars>
      </dgm:prSet>
      <dgm:spPr/>
    </dgm:pt>
    <dgm:pt modelId="{B3625149-29A9-478E-B0B8-A730E0357C43}" type="pres">
      <dgm:prSet presAssocID="{E3DCCC8A-6DEF-4191-BFBD-6E760CFBE8C4}" presName="sibTrans" presStyleCnt="0"/>
      <dgm:spPr/>
    </dgm:pt>
    <dgm:pt modelId="{AAABE202-CCF2-4B28-9B37-756F6BC6DCF1}" type="pres">
      <dgm:prSet presAssocID="{1975D7F5-17AB-446E-858B-034E6935F8FD}" presName="compNode" presStyleCnt="0"/>
      <dgm:spPr/>
    </dgm:pt>
    <dgm:pt modelId="{D5F85939-0D76-4CD0-9961-2EF6E7273DD3}" type="pres">
      <dgm:prSet presAssocID="{1975D7F5-17AB-446E-858B-034E6935F8FD}" presName="bgRect" presStyleLbl="bgShp" presStyleIdx="2" presStyleCnt="6"/>
      <dgm:spPr/>
    </dgm:pt>
    <dgm:pt modelId="{4DB3D91D-FF43-4EB1-8D31-B1D4562F682E}" type="pres">
      <dgm:prSet presAssocID="{1975D7F5-17AB-446E-858B-034E6935F8F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0512E644-C702-49F7-B385-99F077C8EBFB}" type="pres">
      <dgm:prSet presAssocID="{1975D7F5-17AB-446E-858B-034E6935F8FD}" presName="spaceRect" presStyleCnt="0"/>
      <dgm:spPr/>
    </dgm:pt>
    <dgm:pt modelId="{53BCCEEF-9425-401C-8522-D75D249FADFC}" type="pres">
      <dgm:prSet presAssocID="{1975D7F5-17AB-446E-858B-034E6935F8FD}" presName="parTx" presStyleLbl="revTx" presStyleIdx="2" presStyleCnt="6">
        <dgm:presLayoutVars>
          <dgm:chMax val="0"/>
          <dgm:chPref val="0"/>
        </dgm:presLayoutVars>
      </dgm:prSet>
      <dgm:spPr/>
    </dgm:pt>
    <dgm:pt modelId="{A1263270-ADA1-45C5-9CE1-AC20AC5317DE}" type="pres">
      <dgm:prSet presAssocID="{B168AA77-4B8D-49FC-A35A-4EDC6F9E2657}" presName="sibTrans" presStyleCnt="0"/>
      <dgm:spPr/>
    </dgm:pt>
    <dgm:pt modelId="{1549BE72-C9A1-4A28-968A-9C81D28E5743}" type="pres">
      <dgm:prSet presAssocID="{81D2E86D-D3FF-4F44-907C-F2D1E67952A3}" presName="compNode" presStyleCnt="0"/>
      <dgm:spPr/>
    </dgm:pt>
    <dgm:pt modelId="{48E88E1C-2465-4E68-8E68-BC986D76DEE4}" type="pres">
      <dgm:prSet presAssocID="{81D2E86D-D3FF-4F44-907C-F2D1E67952A3}" presName="bgRect" presStyleLbl="bgShp" presStyleIdx="3" presStyleCnt="6"/>
      <dgm:spPr/>
    </dgm:pt>
    <dgm:pt modelId="{D56216BF-7253-497F-BFBA-699EBC290DC6}" type="pres">
      <dgm:prSet presAssocID="{81D2E86D-D3FF-4F44-907C-F2D1E67952A3}"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a:ext>
      </dgm:extLst>
    </dgm:pt>
    <dgm:pt modelId="{B0AE8900-269C-4DD8-B76F-042F44D70D6D}" type="pres">
      <dgm:prSet presAssocID="{81D2E86D-D3FF-4F44-907C-F2D1E67952A3}" presName="spaceRect" presStyleCnt="0"/>
      <dgm:spPr/>
    </dgm:pt>
    <dgm:pt modelId="{BAC48EFC-4ACA-4D9B-832B-F856C99BCDD2}" type="pres">
      <dgm:prSet presAssocID="{81D2E86D-D3FF-4F44-907C-F2D1E67952A3}" presName="parTx" presStyleLbl="revTx" presStyleIdx="3" presStyleCnt="6">
        <dgm:presLayoutVars>
          <dgm:chMax val="0"/>
          <dgm:chPref val="0"/>
        </dgm:presLayoutVars>
      </dgm:prSet>
      <dgm:spPr/>
    </dgm:pt>
    <dgm:pt modelId="{8E5307B2-7D72-4A11-B113-FC969760E29B}" type="pres">
      <dgm:prSet presAssocID="{5D6BA737-E5F2-46B3-80CB-168F7E94BC8A}" presName="sibTrans" presStyleCnt="0"/>
      <dgm:spPr/>
    </dgm:pt>
    <dgm:pt modelId="{3594087E-0864-409C-A007-61F9CC6E82AF}" type="pres">
      <dgm:prSet presAssocID="{D845902E-834D-4E24-B242-09E924427443}" presName="compNode" presStyleCnt="0"/>
      <dgm:spPr/>
    </dgm:pt>
    <dgm:pt modelId="{58488B8C-FE0D-4FB2-B2BA-E710A7337F1B}" type="pres">
      <dgm:prSet presAssocID="{D845902E-834D-4E24-B242-09E924427443}" presName="bgRect" presStyleLbl="bgShp" presStyleIdx="4" presStyleCnt="6"/>
      <dgm:spPr/>
    </dgm:pt>
    <dgm:pt modelId="{7FF67E39-9B16-4C46-AD78-71CB7E55349A}" type="pres">
      <dgm:prSet presAssocID="{D845902E-834D-4E24-B242-09E924427443}"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35D63C8F-149E-4C5C-BAD3-C62F6C3189E8}" type="pres">
      <dgm:prSet presAssocID="{D845902E-834D-4E24-B242-09E924427443}" presName="spaceRect" presStyleCnt="0"/>
      <dgm:spPr/>
    </dgm:pt>
    <dgm:pt modelId="{D69862A9-5E4F-40CC-A7A1-0D0709EC71BA}" type="pres">
      <dgm:prSet presAssocID="{D845902E-834D-4E24-B242-09E924427443}" presName="parTx" presStyleLbl="revTx" presStyleIdx="4" presStyleCnt="6">
        <dgm:presLayoutVars>
          <dgm:chMax val="0"/>
          <dgm:chPref val="0"/>
        </dgm:presLayoutVars>
      </dgm:prSet>
      <dgm:spPr/>
    </dgm:pt>
    <dgm:pt modelId="{6E1E6099-C92D-47C8-8C47-A4429C387BB2}" type="pres">
      <dgm:prSet presAssocID="{E751C360-CCD6-4BDC-A706-04B36CD2CC69}" presName="sibTrans" presStyleCnt="0"/>
      <dgm:spPr/>
    </dgm:pt>
    <dgm:pt modelId="{CBD9D5D2-857B-4A40-AB0D-5D6D5FFEE879}" type="pres">
      <dgm:prSet presAssocID="{FC9745A0-D17C-4BEE-86DB-FBF9D3BFB7BB}" presName="compNode" presStyleCnt="0"/>
      <dgm:spPr/>
    </dgm:pt>
    <dgm:pt modelId="{F92A4417-18CF-4F46-83D8-827DEC920B24}" type="pres">
      <dgm:prSet presAssocID="{FC9745A0-D17C-4BEE-86DB-FBF9D3BFB7BB}" presName="bgRect" presStyleLbl="bgShp" presStyleIdx="5" presStyleCnt="6"/>
      <dgm:spPr/>
    </dgm:pt>
    <dgm:pt modelId="{41EF4CDA-4548-4594-BFDE-58745030558D}" type="pres">
      <dgm:prSet presAssocID="{FC9745A0-D17C-4BEE-86DB-FBF9D3BFB7B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topwatch"/>
        </a:ext>
      </dgm:extLst>
    </dgm:pt>
    <dgm:pt modelId="{DCE1F844-168D-462E-81E6-5700EF7D9394}" type="pres">
      <dgm:prSet presAssocID="{FC9745A0-D17C-4BEE-86DB-FBF9D3BFB7BB}" presName="spaceRect" presStyleCnt="0"/>
      <dgm:spPr/>
    </dgm:pt>
    <dgm:pt modelId="{E0A42D06-6186-43A9-AB90-43CF6D41B3E5}" type="pres">
      <dgm:prSet presAssocID="{FC9745A0-D17C-4BEE-86DB-FBF9D3BFB7BB}" presName="parTx" presStyleLbl="revTx" presStyleIdx="5" presStyleCnt="6">
        <dgm:presLayoutVars>
          <dgm:chMax val="0"/>
          <dgm:chPref val="0"/>
        </dgm:presLayoutVars>
      </dgm:prSet>
      <dgm:spPr/>
    </dgm:pt>
  </dgm:ptLst>
  <dgm:cxnLst>
    <dgm:cxn modelId="{F450A118-33A2-4AF3-9D14-C141D5F3C13A}" type="presOf" srcId="{874D4B0F-1856-44B0-85CB-571AF5C81F52}" destId="{6193CE90-7AA3-4D42-858D-308803BB00D6}" srcOrd="0" destOrd="0" presId="urn:microsoft.com/office/officeart/2018/2/layout/IconVerticalSolidList"/>
    <dgm:cxn modelId="{5BE3863E-694F-4873-94D2-F51C90A500A6}" srcId="{DD89068E-91A3-463F-B552-F19609936038}" destId="{1975D7F5-17AB-446E-858B-034E6935F8FD}" srcOrd="2" destOrd="0" parTransId="{2A64068A-4CBB-44C8-A6E3-15DA75BF96B2}" sibTransId="{B168AA77-4B8D-49FC-A35A-4EDC6F9E2657}"/>
    <dgm:cxn modelId="{DF118861-10C4-45A3-8113-770F838AAA6C}" type="presOf" srcId="{1975D7F5-17AB-446E-858B-034E6935F8FD}" destId="{53BCCEEF-9425-401C-8522-D75D249FADFC}" srcOrd="0" destOrd="0" presId="urn:microsoft.com/office/officeart/2018/2/layout/IconVerticalSolidList"/>
    <dgm:cxn modelId="{ADCFC868-81D5-42AE-A0DC-EE4C742E2B75}" type="presOf" srcId="{17D9389D-BFED-4ADC-A6E8-54952327A1FB}" destId="{E5A134BA-DD32-44F3-A4D6-345503F6A465}" srcOrd="0" destOrd="0" presId="urn:microsoft.com/office/officeart/2018/2/layout/IconVerticalSolidList"/>
    <dgm:cxn modelId="{A52B3252-4901-4F7B-972A-3207B28FE23D}" type="presOf" srcId="{D845902E-834D-4E24-B242-09E924427443}" destId="{D69862A9-5E4F-40CC-A7A1-0D0709EC71BA}" srcOrd="0" destOrd="0" presId="urn:microsoft.com/office/officeart/2018/2/layout/IconVerticalSolidList"/>
    <dgm:cxn modelId="{6AC51353-C081-498E-8253-1A80A7A56B6E}" type="presOf" srcId="{DD89068E-91A3-463F-B552-F19609936038}" destId="{B0EE9430-013E-4DB8-8652-B59229B417B1}" srcOrd="0" destOrd="0" presId="urn:microsoft.com/office/officeart/2018/2/layout/IconVerticalSolidList"/>
    <dgm:cxn modelId="{9BA62B77-BA4A-4C07-BBD8-A9C1AF446B6B}" srcId="{DD89068E-91A3-463F-B552-F19609936038}" destId="{D845902E-834D-4E24-B242-09E924427443}" srcOrd="4" destOrd="0" parTransId="{32BB1F87-7D38-4A40-9E96-543ABD6262DD}" sibTransId="{E751C360-CCD6-4BDC-A706-04B36CD2CC69}"/>
    <dgm:cxn modelId="{E60D9189-FE79-4354-9D19-6077B18C4984}" srcId="{DD89068E-91A3-463F-B552-F19609936038}" destId="{FC9745A0-D17C-4BEE-86DB-FBF9D3BFB7BB}" srcOrd="5" destOrd="0" parTransId="{E47999D1-FFDE-4743-A88A-999725D38D26}" sibTransId="{594537E5-ACFD-4A3E-B8D3-2C53B63F5194}"/>
    <dgm:cxn modelId="{9E2D6893-48A5-4F41-A6CE-FBECE1141038}" type="presOf" srcId="{FC9745A0-D17C-4BEE-86DB-FBF9D3BFB7BB}" destId="{E0A42D06-6186-43A9-AB90-43CF6D41B3E5}" srcOrd="0" destOrd="0" presId="urn:microsoft.com/office/officeart/2018/2/layout/IconVerticalSolidList"/>
    <dgm:cxn modelId="{A82492B2-8B3B-4628-B381-3B09EB5FFF1A}" srcId="{DD89068E-91A3-463F-B552-F19609936038}" destId="{874D4B0F-1856-44B0-85CB-571AF5C81F52}" srcOrd="0" destOrd="0" parTransId="{8580B117-8C9B-4FF6-9CDE-358F9B65B4A7}" sibTransId="{80783024-C1C6-4873-AF8F-972FD751DE72}"/>
    <dgm:cxn modelId="{E066E8C3-473B-47CC-8C19-3CB7413297D6}" type="presOf" srcId="{81D2E86D-D3FF-4F44-907C-F2D1E67952A3}" destId="{BAC48EFC-4ACA-4D9B-832B-F856C99BCDD2}" srcOrd="0" destOrd="0" presId="urn:microsoft.com/office/officeart/2018/2/layout/IconVerticalSolidList"/>
    <dgm:cxn modelId="{1FD4DDD8-917F-4D9D-A00A-F7CAC6BC17B1}" srcId="{DD89068E-91A3-463F-B552-F19609936038}" destId="{17D9389D-BFED-4ADC-A6E8-54952327A1FB}" srcOrd="1" destOrd="0" parTransId="{BCE95B07-7372-4A81-937D-66F057A8D57F}" sibTransId="{E3DCCC8A-6DEF-4191-BFBD-6E760CFBE8C4}"/>
    <dgm:cxn modelId="{D46FBFEF-1D5D-447D-8C80-7B1540226B16}" srcId="{DD89068E-91A3-463F-B552-F19609936038}" destId="{81D2E86D-D3FF-4F44-907C-F2D1E67952A3}" srcOrd="3" destOrd="0" parTransId="{FD7683A2-4A28-424F-95FD-49E88A8A1E03}" sibTransId="{5D6BA737-E5F2-46B3-80CB-168F7E94BC8A}"/>
    <dgm:cxn modelId="{41FFF0B1-BB4D-41E3-974F-0D89DFA3E977}" type="presParOf" srcId="{B0EE9430-013E-4DB8-8652-B59229B417B1}" destId="{B5D18844-2375-4C4F-AA75-2EDF9A3F243B}" srcOrd="0" destOrd="0" presId="urn:microsoft.com/office/officeart/2018/2/layout/IconVerticalSolidList"/>
    <dgm:cxn modelId="{CB9AE6D1-8C27-4266-9BB5-8A147E8E73BF}" type="presParOf" srcId="{B5D18844-2375-4C4F-AA75-2EDF9A3F243B}" destId="{E13C5495-01A1-452A-BDCE-6E6459682EB6}" srcOrd="0" destOrd="0" presId="urn:microsoft.com/office/officeart/2018/2/layout/IconVerticalSolidList"/>
    <dgm:cxn modelId="{18B08D02-8519-4AEB-A5A3-DA1A90E0BED2}" type="presParOf" srcId="{B5D18844-2375-4C4F-AA75-2EDF9A3F243B}" destId="{B102C512-E338-4E51-858F-65B6BB1C5D7D}" srcOrd="1" destOrd="0" presId="urn:microsoft.com/office/officeart/2018/2/layout/IconVerticalSolidList"/>
    <dgm:cxn modelId="{427AFB0A-455D-4BB6-9900-36582E354C38}" type="presParOf" srcId="{B5D18844-2375-4C4F-AA75-2EDF9A3F243B}" destId="{90DC5201-5584-4B1B-AF21-2558A7ECAA26}" srcOrd="2" destOrd="0" presId="urn:microsoft.com/office/officeart/2018/2/layout/IconVerticalSolidList"/>
    <dgm:cxn modelId="{C081534C-CE40-452B-BB64-5F5BF950AE1B}" type="presParOf" srcId="{B5D18844-2375-4C4F-AA75-2EDF9A3F243B}" destId="{6193CE90-7AA3-4D42-858D-308803BB00D6}" srcOrd="3" destOrd="0" presId="urn:microsoft.com/office/officeart/2018/2/layout/IconVerticalSolidList"/>
    <dgm:cxn modelId="{AE78EB7A-36F0-4759-BBAE-EE895E6AD074}" type="presParOf" srcId="{B0EE9430-013E-4DB8-8652-B59229B417B1}" destId="{905CE082-3727-4F96-820A-8497158535DB}" srcOrd="1" destOrd="0" presId="urn:microsoft.com/office/officeart/2018/2/layout/IconVerticalSolidList"/>
    <dgm:cxn modelId="{BF8E62DB-B8E8-4B1C-BD13-AB9CDFCA10C1}" type="presParOf" srcId="{B0EE9430-013E-4DB8-8652-B59229B417B1}" destId="{5E819443-921E-4CAD-A309-0C12447B8171}" srcOrd="2" destOrd="0" presId="urn:microsoft.com/office/officeart/2018/2/layout/IconVerticalSolidList"/>
    <dgm:cxn modelId="{17861A07-62A4-491F-AF2A-B2C1D57B4485}" type="presParOf" srcId="{5E819443-921E-4CAD-A309-0C12447B8171}" destId="{2089B9C5-BDAB-41B4-9AB3-ADE97613F5D7}" srcOrd="0" destOrd="0" presId="urn:microsoft.com/office/officeart/2018/2/layout/IconVerticalSolidList"/>
    <dgm:cxn modelId="{6A52D909-F0F3-4566-97B0-B21BF06C92A7}" type="presParOf" srcId="{5E819443-921E-4CAD-A309-0C12447B8171}" destId="{7D32C4E2-C883-48D8-8635-2D95BFBEC8CB}" srcOrd="1" destOrd="0" presId="urn:microsoft.com/office/officeart/2018/2/layout/IconVerticalSolidList"/>
    <dgm:cxn modelId="{62808B58-E420-494A-BB1C-350295AD92FE}" type="presParOf" srcId="{5E819443-921E-4CAD-A309-0C12447B8171}" destId="{9B396E80-A82B-481F-BFA5-51603B583EA5}" srcOrd="2" destOrd="0" presId="urn:microsoft.com/office/officeart/2018/2/layout/IconVerticalSolidList"/>
    <dgm:cxn modelId="{D99C7183-A263-4FCC-9F6D-604EFBDBE2D1}" type="presParOf" srcId="{5E819443-921E-4CAD-A309-0C12447B8171}" destId="{E5A134BA-DD32-44F3-A4D6-345503F6A465}" srcOrd="3" destOrd="0" presId="urn:microsoft.com/office/officeart/2018/2/layout/IconVerticalSolidList"/>
    <dgm:cxn modelId="{B6FF03BE-A391-414F-B72A-1CD7D8B40F73}" type="presParOf" srcId="{B0EE9430-013E-4DB8-8652-B59229B417B1}" destId="{B3625149-29A9-478E-B0B8-A730E0357C43}" srcOrd="3" destOrd="0" presId="urn:microsoft.com/office/officeart/2018/2/layout/IconVerticalSolidList"/>
    <dgm:cxn modelId="{44225BE1-90A0-4597-A35C-31B83994B02F}" type="presParOf" srcId="{B0EE9430-013E-4DB8-8652-B59229B417B1}" destId="{AAABE202-CCF2-4B28-9B37-756F6BC6DCF1}" srcOrd="4" destOrd="0" presId="urn:microsoft.com/office/officeart/2018/2/layout/IconVerticalSolidList"/>
    <dgm:cxn modelId="{D81C1868-A788-4F99-B71F-502ACC3224F7}" type="presParOf" srcId="{AAABE202-CCF2-4B28-9B37-756F6BC6DCF1}" destId="{D5F85939-0D76-4CD0-9961-2EF6E7273DD3}" srcOrd="0" destOrd="0" presId="urn:microsoft.com/office/officeart/2018/2/layout/IconVerticalSolidList"/>
    <dgm:cxn modelId="{A27C1DD1-88A0-4E46-BDEF-33FCD32226BF}" type="presParOf" srcId="{AAABE202-CCF2-4B28-9B37-756F6BC6DCF1}" destId="{4DB3D91D-FF43-4EB1-8D31-B1D4562F682E}" srcOrd="1" destOrd="0" presId="urn:microsoft.com/office/officeart/2018/2/layout/IconVerticalSolidList"/>
    <dgm:cxn modelId="{DE61522F-C15F-4E57-B8C6-45B66A3CA9DF}" type="presParOf" srcId="{AAABE202-CCF2-4B28-9B37-756F6BC6DCF1}" destId="{0512E644-C702-49F7-B385-99F077C8EBFB}" srcOrd="2" destOrd="0" presId="urn:microsoft.com/office/officeart/2018/2/layout/IconVerticalSolidList"/>
    <dgm:cxn modelId="{EE903FC3-919B-45AB-B0EF-6B16A0557990}" type="presParOf" srcId="{AAABE202-CCF2-4B28-9B37-756F6BC6DCF1}" destId="{53BCCEEF-9425-401C-8522-D75D249FADFC}" srcOrd="3" destOrd="0" presId="urn:microsoft.com/office/officeart/2018/2/layout/IconVerticalSolidList"/>
    <dgm:cxn modelId="{DF7D1FD6-EF99-43B5-8148-E487DDEA8B90}" type="presParOf" srcId="{B0EE9430-013E-4DB8-8652-B59229B417B1}" destId="{A1263270-ADA1-45C5-9CE1-AC20AC5317DE}" srcOrd="5" destOrd="0" presId="urn:microsoft.com/office/officeart/2018/2/layout/IconVerticalSolidList"/>
    <dgm:cxn modelId="{0ED81670-4453-4B92-832E-EC53B42F4DD4}" type="presParOf" srcId="{B0EE9430-013E-4DB8-8652-B59229B417B1}" destId="{1549BE72-C9A1-4A28-968A-9C81D28E5743}" srcOrd="6" destOrd="0" presId="urn:microsoft.com/office/officeart/2018/2/layout/IconVerticalSolidList"/>
    <dgm:cxn modelId="{D50A4B47-6A07-4A8E-BF2D-42F4A687003F}" type="presParOf" srcId="{1549BE72-C9A1-4A28-968A-9C81D28E5743}" destId="{48E88E1C-2465-4E68-8E68-BC986D76DEE4}" srcOrd="0" destOrd="0" presId="urn:microsoft.com/office/officeart/2018/2/layout/IconVerticalSolidList"/>
    <dgm:cxn modelId="{9F164F6A-BD99-4702-B337-34FF1CCD7CB4}" type="presParOf" srcId="{1549BE72-C9A1-4A28-968A-9C81D28E5743}" destId="{D56216BF-7253-497F-BFBA-699EBC290DC6}" srcOrd="1" destOrd="0" presId="urn:microsoft.com/office/officeart/2018/2/layout/IconVerticalSolidList"/>
    <dgm:cxn modelId="{C1E10CC8-98AF-41F7-87ED-ED208E2F920D}" type="presParOf" srcId="{1549BE72-C9A1-4A28-968A-9C81D28E5743}" destId="{B0AE8900-269C-4DD8-B76F-042F44D70D6D}" srcOrd="2" destOrd="0" presId="urn:microsoft.com/office/officeart/2018/2/layout/IconVerticalSolidList"/>
    <dgm:cxn modelId="{CDA3FBDD-FE3F-4162-9B78-9EFA17EA74E3}" type="presParOf" srcId="{1549BE72-C9A1-4A28-968A-9C81D28E5743}" destId="{BAC48EFC-4ACA-4D9B-832B-F856C99BCDD2}" srcOrd="3" destOrd="0" presId="urn:microsoft.com/office/officeart/2018/2/layout/IconVerticalSolidList"/>
    <dgm:cxn modelId="{7CC4CE64-13AF-4D43-BE32-75B27AB6DBE6}" type="presParOf" srcId="{B0EE9430-013E-4DB8-8652-B59229B417B1}" destId="{8E5307B2-7D72-4A11-B113-FC969760E29B}" srcOrd="7" destOrd="0" presId="urn:microsoft.com/office/officeart/2018/2/layout/IconVerticalSolidList"/>
    <dgm:cxn modelId="{30D999D8-D51A-46A5-AAC8-0BB91678018C}" type="presParOf" srcId="{B0EE9430-013E-4DB8-8652-B59229B417B1}" destId="{3594087E-0864-409C-A007-61F9CC6E82AF}" srcOrd="8" destOrd="0" presId="urn:microsoft.com/office/officeart/2018/2/layout/IconVerticalSolidList"/>
    <dgm:cxn modelId="{7CB107DF-F4C5-449E-9779-4E9267849105}" type="presParOf" srcId="{3594087E-0864-409C-A007-61F9CC6E82AF}" destId="{58488B8C-FE0D-4FB2-B2BA-E710A7337F1B}" srcOrd="0" destOrd="0" presId="urn:microsoft.com/office/officeart/2018/2/layout/IconVerticalSolidList"/>
    <dgm:cxn modelId="{79CA2409-0132-4560-8FA2-4E6D952DC6D8}" type="presParOf" srcId="{3594087E-0864-409C-A007-61F9CC6E82AF}" destId="{7FF67E39-9B16-4C46-AD78-71CB7E55349A}" srcOrd="1" destOrd="0" presId="urn:microsoft.com/office/officeart/2018/2/layout/IconVerticalSolidList"/>
    <dgm:cxn modelId="{A5E8A374-D256-40A6-9467-3CDF96738DA9}" type="presParOf" srcId="{3594087E-0864-409C-A007-61F9CC6E82AF}" destId="{35D63C8F-149E-4C5C-BAD3-C62F6C3189E8}" srcOrd="2" destOrd="0" presId="urn:microsoft.com/office/officeart/2018/2/layout/IconVerticalSolidList"/>
    <dgm:cxn modelId="{62C0DD94-BDC3-432D-BC87-BE4F57DEE67D}" type="presParOf" srcId="{3594087E-0864-409C-A007-61F9CC6E82AF}" destId="{D69862A9-5E4F-40CC-A7A1-0D0709EC71BA}" srcOrd="3" destOrd="0" presId="urn:microsoft.com/office/officeart/2018/2/layout/IconVerticalSolidList"/>
    <dgm:cxn modelId="{A8B888F8-C6AD-43FA-81F9-7D2B4CB108E9}" type="presParOf" srcId="{B0EE9430-013E-4DB8-8652-B59229B417B1}" destId="{6E1E6099-C92D-47C8-8C47-A4429C387BB2}" srcOrd="9" destOrd="0" presId="urn:microsoft.com/office/officeart/2018/2/layout/IconVerticalSolidList"/>
    <dgm:cxn modelId="{ED80B21B-B9D2-4CD5-AC77-069A9B97D956}" type="presParOf" srcId="{B0EE9430-013E-4DB8-8652-B59229B417B1}" destId="{CBD9D5D2-857B-4A40-AB0D-5D6D5FFEE879}" srcOrd="10" destOrd="0" presId="urn:microsoft.com/office/officeart/2018/2/layout/IconVerticalSolidList"/>
    <dgm:cxn modelId="{34497079-60A7-4649-8143-BAC42B02BAB8}" type="presParOf" srcId="{CBD9D5D2-857B-4A40-AB0D-5D6D5FFEE879}" destId="{F92A4417-18CF-4F46-83D8-827DEC920B24}" srcOrd="0" destOrd="0" presId="urn:microsoft.com/office/officeart/2018/2/layout/IconVerticalSolidList"/>
    <dgm:cxn modelId="{AAA84C3D-260D-4373-AD88-088F99FF7B2C}" type="presParOf" srcId="{CBD9D5D2-857B-4A40-AB0D-5D6D5FFEE879}" destId="{41EF4CDA-4548-4594-BFDE-58745030558D}" srcOrd="1" destOrd="0" presId="urn:microsoft.com/office/officeart/2018/2/layout/IconVerticalSolidList"/>
    <dgm:cxn modelId="{D97BE85F-2D0D-4676-AAAE-F2C164607894}" type="presParOf" srcId="{CBD9D5D2-857B-4A40-AB0D-5D6D5FFEE879}" destId="{DCE1F844-168D-462E-81E6-5700EF7D9394}" srcOrd="2" destOrd="0" presId="urn:microsoft.com/office/officeart/2018/2/layout/IconVerticalSolidList"/>
    <dgm:cxn modelId="{A1FC7897-6B33-425D-832C-0DFA5C754A14}" type="presParOf" srcId="{CBD9D5D2-857B-4A40-AB0D-5D6D5FFEE879}" destId="{E0A42D06-6186-43A9-AB90-43CF6D41B3E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9BFB9C-C670-4E43-9F18-EB297240D8BA}"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1B4AE9EC-6896-4D49-8299-13D11A11C09C}">
      <dgm:prSet/>
      <dgm:spPr/>
      <dgm:t>
        <a:bodyPr/>
        <a:lstStyle/>
        <a:p>
          <a:r>
            <a:rPr lang="en-US" b="1"/>
            <a:t>Strategy</a:t>
          </a:r>
          <a:r>
            <a:rPr lang="en-US"/>
            <a:t>: the plan devised to maintain and build competitive advantage over the competition.</a:t>
          </a:r>
        </a:p>
      </dgm:t>
    </dgm:pt>
    <dgm:pt modelId="{EED679F7-6571-4030-920E-8A67823FBB3E}" type="parTrans" cxnId="{8D060010-AC79-4727-9225-E0F800329789}">
      <dgm:prSet/>
      <dgm:spPr/>
      <dgm:t>
        <a:bodyPr/>
        <a:lstStyle/>
        <a:p>
          <a:endParaRPr lang="en-US"/>
        </a:p>
      </dgm:t>
    </dgm:pt>
    <dgm:pt modelId="{AC450146-88CB-414C-B69A-4EB7F144D917}" type="sibTrans" cxnId="{8D060010-AC79-4727-9225-E0F800329789}">
      <dgm:prSet/>
      <dgm:spPr/>
      <dgm:t>
        <a:bodyPr/>
        <a:lstStyle/>
        <a:p>
          <a:endParaRPr lang="en-US"/>
        </a:p>
      </dgm:t>
    </dgm:pt>
    <dgm:pt modelId="{DEFCE06A-984C-41C6-B0AF-E52FB4CE85E5}">
      <dgm:prSet/>
      <dgm:spPr/>
      <dgm:t>
        <a:bodyPr/>
        <a:lstStyle/>
        <a:p>
          <a:r>
            <a:rPr lang="en-US" b="1"/>
            <a:t>Structure</a:t>
          </a:r>
          <a:r>
            <a:rPr lang="en-US"/>
            <a:t>: the way the organization is structured and who reports to whom.</a:t>
          </a:r>
        </a:p>
      </dgm:t>
    </dgm:pt>
    <dgm:pt modelId="{CE865BE5-C9DF-4619-8860-F6861B75706E}" type="parTrans" cxnId="{89C8F189-2FB5-467A-B0E9-B72D21916BC3}">
      <dgm:prSet/>
      <dgm:spPr/>
      <dgm:t>
        <a:bodyPr/>
        <a:lstStyle/>
        <a:p>
          <a:endParaRPr lang="en-US"/>
        </a:p>
      </dgm:t>
    </dgm:pt>
    <dgm:pt modelId="{15CA3926-AD44-47BD-9DAA-782498716236}" type="sibTrans" cxnId="{89C8F189-2FB5-467A-B0E9-B72D21916BC3}">
      <dgm:prSet/>
      <dgm:spPr/>
      <dgm:t>
        <a:bodyPr/>
        <a:lstStyle/>
        <a:p>
          <a:endParaRPr lang="en-US"/>
        </a:p>
      </dgm:t>
    </dgm:pt>
    <dgm:pt modelId="{50465EE4-DE26-4286-9BAD-39DEF00239F0}">
      <dgm:prSet/>
      <dgm:spPr/>
      <dgm:t>
        <a:bodyPr/>
        <a:lstStyle/>
        <a:p>
          <a:r>
            <a:rPr lang="en-US" b="1"/>
            <a:t>Systems</a:t>
          </a:r>
          <a:r>
            <a:rPr lang="en-US"/>
            <a:t>: the daily activities and procedures that staff members engage in to get the job done.</a:t>
          </a:r>
        </a:p>
      </dgm:t>
    </dgm:pt>
    <dgm:pt modelId="{BC7D8482-FD03-4555-A24A-497C4BFD644A}" type="parTrans" cxnId="{383080CF-9EC9-4315-9523-3816ACCC8D58}">
      <dgm:prSet/>
      <dgm:spPr/>
      <dgm:t>
        <a:bodyPr/>
        <a:lstStyle/>
        <a:p>
          <a:endParaRPr lang="en-US"/>
        </a:p>
      </dgm:t>
    </dgm:pt>
    <dgm:pt modelId="{A52E7477-5EF0-48D3-9FDB-58C22E711C69}" type="sibTrans" cxnId="{383080CF-9EC9-4315-9523-3816ACCC8D58}">
      <dgm:prSet/>
      <dgm:spPr/>
      <dgm:t>
        <a:bodyPr/>
        <a:lstStyle/>
        <a:p>
          <a:endParaRPr lang="en-US"/>
        </a:p>
      </dgm:t>
    </dgm:pt>
    <dgm:pt modelId="{A924FA50-F3A8-4380-85FE-C8F2F5FF743B}">
      <dgm:prSet/>
      <dgm:spPr/>
      <dgm:t>
        <a:bodyPr/>
        <a:lstStyle/>
        <a:p>
          <a:r>
            <a:rPr lang="en-US"/>
            <a:t>Shared Values: called "superordinate goals" when the model was first developed, these are the core values of the company that are evidenced in the corporate culture and the general work ethic.</a:t>
          </a:r>
        </a:p>
      </dgm:t>
    </dgm:pt>
    <dgm:pt modelId="{16DA60EC-4C00-4EAA-9CC1-21463D847D58}" type="parTrans" cxnId="{8D6575AA-F9EC-4A0B-8E51-DCD1199D1924}">
      <dgm:prSet/>
      <dgm:spPr/>
      <dgm:t>
        <a:bodyPr/>
        <a:lstStyle/>
        <a:p>
          <a:endParaRPr lang="en-US"/>
        </a:p>
      </dgm:t>
    </dgm:pt>
    <dgm:pt modelId="{719CC818-8D5A-4754-9FF6-EAB999451F3F}" type="sibTrans" cxnId="{8D6575AA-F9EC-4A0B-8E51-DCD1199D1924}">
      <dgm:prSet/>
      <dgm:spPr/>
      <dgm:t>
        <a:bodyPr/>
        <a:lstStyle/>
        <a:p>
          <a:endParaRPr lang="en-US"/>
        </a:p>
      </dgm:t>
    </dgm:pt>
    <dgm:pt modelId="{F6CEA14C-CDE8-4772-BB29-DAE95149E7D3}">
      <dgm:prSet/>
      <dgm:spPr/>
      <dgm:t>
        <a:bodyPr/>
        <a:lstStyle/>
        <a:p>
          <a:r>
            <a:rPr lang="en-US"/>
            <a:t>Style: the style of leadership adopted.</a:t>
          </a:r>
        </a:p>
      </dgm:t>
    </dgm:pt>
    <dgm:pt modelId="{8A62C5B6-F25E-49BA-8807-60987E13359C}" type="parTrans" cxnId="{61E747C8-D39C-4AC2-80AC-807DC3C852CE}">
      <dgm:prSet/>
      <dgm:spPr/>
      <dgm:t>
        <a:bodyPr/>
        <a:lstStyle/>
        <a:p>
          <a:endParaRPr lang="en-US"/>
        </a:p>
      </dgm:t>
    </dgm:pt>
    <dgm:pt modelId="{A625AEFC-B45C-4504-A966-A7B8EAA7FB46}" type="sibTrans" cxnId="{61E747C8-D39C-4AC2-80AC-807DC3C852CE}">
      <dgm:prSet/>
      <dgm:spPr/>
      <dgm:t>
        <a:bodyPr/>
        <a:lstStyle/>
        <a:p>
          <a:endParaRPr lang="en-US"/>
        </a:p>
      </dgm:t>
    </dgm:pt>
    <dgm:pt modelId="{96B18D04-7842-486E-A83B-9D7C7A96D484}">
      <dgm:prSet/>
      <dgm:spPr/>
      <dgm:t>
        <a:bodyPr/>
        <a:lstStyle/>
        <a:p>
          <a:r>
            <a:rPr lang="en-US"/>
            <a:t>Staff: the employees and their general capabilities.</a:t>
          </a:r>
        </a:p>
      </dgm:t>
    </dgm:pt>
    <dgm:pt modelId="{9489609D-9406-4170-9C7C-967ECF1AF83E}" type="parTrans" cxnId="{6522DB64-1F04-42E6-9338-4A99485CA262}">
      <dgm:prSet/>
      <dgm:spPr/>
      <dgm:t>
        <a:bodyPr/>
        <a:lstStyle/>
        <a:p>
          <a:endParaRPr lang="en-US"/>
        </a:p>
      </dgm:t>
    </dgm:pt>
    <dgm:pt modelId="{D8E34004-6820-46B5-B995-2B36CA52F8AD}" type="sibTrans" cxnId="{6522DB64-1F04-42E6-9338-4A99485CA262}">
      <dgm:prSet/>
      <dgm:spPr/>
      <dgm:t>
        <a:bodyPr/>
        <a:lstStyle/>
        <a:p>
          <a:endParaRPr lang="en-US"/>
        </a:p>
      </dgm:t>
    </dgm:pt>
    <dgm:pt modelId="{FAA33EB7-20FD-493C-9B8D-D665FF52EDDC}">
      <dgm:prSet/>
      <dgm:spPr/>
      <dgm:t>
        <a:bodyPr/>
        <a:lstStyle/>
        <a:p>
          <a:r>
            <a:rPr lang="en-US"/>
            <a:t>Skills: the actual skills and competencies of the employees working for the company.</a:t>
          </a:r>
        </a:p>
      </dgm:t>
    </dgm:pt>
    <dgm:pt modelId="{5712041C-DD74-45CC-A2CD-2F9E81CD8673}" type="parTrans" cxnId="{6181EEA5-CCC9-4FD0-8011-ECDA0F1C19A7}">
      <dgm:prSet/>
      <dgm:spPr/>
      <dgm:t>
        <a:bodyPr/>
        <a:lstStyle/>
        <a:p>
          <a:endParaRPr lang="en-US"/>
        </a:p>
      </dgm:t>
    </dgm:pt>
    <dgm:pt modelId="{D27540F2-81FC-4B2B-BD5B-99327266B054}" type="sibTrans" cxnId="{6181EEA5-CCC9-4FD0-8011-ECDA0F1C19A7}">
      <dgm:prSet/>
      <dgm:spPr/>
      <dgm:t>
        <a:bodyPr/>
        <a:lstStyle/>
        <a:p>
          <a:endParaRPr lang="en-US"/>
        </a:p>
      </dgm:t>
    </dgm:pt>
    <dgm:pt modelId="{888D92A9-8F98-4991-864B-7C91DAC87141}" type="pres">
      <dgm:prSet presAssocID="{BA9BFB9C-C670-4E43-9F18-EB297240D8BA}" presName="root" presStyleCnt="0">
        <dgm:presLayoutVars>
          <dgm:dir/>
          <dgm:resizeHandles val="exact"/>
        </dgm:presLayoutVars>
      </dgm:prSet>
      <dgm:spPr/>
    </dgm:pt>
    <dgm:pt modelId="{1DF6CC2D-C893-4969-8295-AC18564F657F}" type="pres">
      <dgm:prSet presAssocID="{1B4AE9EC-6896-4D49-8299-13D11A11C09C}" presName="compNode" presStyleCnt="0"/>
      <dgm:spPr/>
    </dgm:pt>
    <dgm:pt modelId="{AC67E015-C59B-4ACE-8C4F-90E6D81E0CEC}" type="pres">
      <dgm:prSet presAssocID="{1B4AE9EC-6896-4D49-8299-13D11A11C09C}" presName="bgRect" presStyleLbl="bgShp" presStyleIdx="0" presStyleCnt="7"/>
      <dgm:spPr/>
    </dgm:pt>
    <dgm:pt modelId="{BE73DA4F-5997-46E8-80F5-5B34B436EE24}" type="pres">
      <dgm:prSet presAssocID="{1B4AE9EC-6896-4D49-8299-13D11A11C09C}"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B49D037D-AE55-4943-93FE-058E8723079A}" type="pres">
      <dgm:prSet presAssocID="{1B4AE9EC-6896-4D49-8299-13D11A11C09C}" presName="spaceRect" presStyleCnt="0"/>
      <dgm:spPr/>
    </dgm:pt>
    <dgm:pt modelId="{FD1CD78F-886C-4C5C-9AFE-E42055EA9247}" type="pres">
      <dgm:prSet presAssocID="{1B4AE9EC-6896-4D49-8299-13D11A11C09C}" presName="parTx" presStyleLbl="revTx" presStyleIdx="0" presStyleCnt="7">
        <dgm:presLayoutVars>
          <dgm:chMax val="0"/>
          <dgm:chPref val="0"/>
        </dgm:presLayoutVars>
      </dgm:prSet>
      <dgm:spPr/>
    </dgm:pt>
    <dgm:pt modelId="{D83905AF-9427-4CB7-8E56-571D1B092BAD}" type="pres">
      <dgm:prSet presAssocID="{AC450146-88CB-414C-B69A-4EB7F144D917}" presName="sibTrans" presStyleCnt="0"/>
      <dgm:spPr/>
    </dgm:pt>
    <dgm:pt modelId="{246A0E4B-08EB-4DB0-B4F2-BE9AFDF64C64}" type="pres">
      <dgm:prSet presAssocID="{DEFCE06A-984C-41C6-B0AF-E52FB4CE85E5}" presName="compNode" presStyleCnt="0"/>
      <dgm:spPr/>
    </dgm:pt>
    <dgm:pt modelId="{1395C026-44FC-4E2E-91F1-370A55ADCC55}" type="pres">
      <dgm:prSet presAssocID="{DEFCE06A-984C-41C6-B0AF-E52FB4CE85E5}" presName="bgRect" presStyleLbl="bgShp" presStyleIdx="1" presStyleCnt="7"/>
      <dgm:spPr/>
    </dgm:pt>
    <dgm:pt modelId="{AC652419-E640-4D6B-98A3-8D07FD66247C}" type="pres">
      <dgm:prSet presAssocID="{DEFCE06A-984C-41C6-B0AF-E52FB4CE85E5}"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EC932F01-D420-46EC-8895-F6A77C63E1AD}" type="pres">
      <dgm:prSet presAssocID="{DEFCE06A-984C-41C6-B0AF-E52FB4CE85E5}" presName="spaceRect" presStyleCnt="0"/>
      <dgm:spPr/>
    </dgm:pt>
    <dgm:pt modelId="{7512B918-6F8C-4561-98DE-8FB30253EB6C}" type="pres">
      <dgm:prSet presAssocID="{DEFCE06A-984C-41C6-B0AF-E52FB4CE85E5}" presName="parTx" presStyleLbl="revTx" presStyleIdx="1" presStyleCnt="7">
        <dgm:presLayoutVars>
          <dgm:chMax val="0"/>
          <dgm:chPref val="0"/>
        </dgm:presLayoutVars>
      </dgm:prSet>
      <dgm:spPr/>
    </dgm:pt>
    <dgm:pt modelId="{4CCEC407-0021-4216-98AC-050551EC8B41}" type="pres">
      <dgm:prSet presAssocID="{15CA3926-AD44-47BD-9DAA-782498716236}" presName="sibTrans" presStyleCnt="0"/>
      <dgm:spPr/>
    </dgm:pt>
    <dgm:pt modelId="{789A1FD7-F93B-4C70-A4A2-4A03D0B1A727}" type="pres">
      <dgm:prSet presAssocID="{50465EE4-DE26-4286-9BAD-39DEF00239F0}" presName="compNode" presStyleCnt="0"/>
      <dgm:spPr/>
    </dgm:pt>
    <dgm:pt modelId="{59423D22-E9E1-4EC1-990C-68EBFD4D83B2}" type="pres">
      <dgm:prSet presAssocID="{50465EE4-DE26-4286-9BAD-39DEF00239F0}" presName="bgRect" presStyleLbl="bgShp" presStyleIdx="2" presStyleCnt="7"/>
      <dgm:spPr/>
    </dgm:pt>
    <dgm:pt modelId="{84499AC0-7D5A-43E1-AF44-328019846B69}" type="pres">
      <dgm:prSet presAssocID="{50465EE4-DE26-4286-9BAD-39DEF00239F0}"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92CC4205-89D4-4FEB-8A7B-B6365EB9D70F}" type="pres">
      <dgm:prSet presAssocID="{50465EE4-DE26-4286-9BAD-39DEF00239F0}" presName="spaceRect" presStyleCnt="0"/>
      <dgm:spPr/>
    </dgm:pt>
    <dgm:pt modelId="{9D1ABD8F-8674-4533-B0BF-3405C8EC9229}" type="pres">
      <dgm:prSet presAssocID="{50465EE4-DE26-4286-9BAD-39DEF00239F0}" presName="parTx" presStyleLbl="revTx" presStyleIdx="2" presStyleCnt="7">
        <dgm:presLayoutVars>
          <dgm:chMax val="0"/>
          <dgm:chPref val="0"/>
        </dgm:presLayoutVars>
      </dgm:prSet>
      <dgm:spPr/>
    </dgm:pt>
    <dgm:pt modelId="{28E3F444-34C9-43F8-B05F-927CD974A5CB}" type="pres">
      <dgm:prSet presAssocID="{A52E7477-5EF0-48D3-9FDB-58C22E711C69}" presName="sibTrans" presStyleCnt="0"/>
      <dgm:spPr/>
    </dgm:pt>
    <dgm:pt modelId="{FD232DAF-3DD1-48C1-945B-209E74AA7B46}" type="pres">
      <dgm:prSet presAssocID="{A924FA50-F3A8-4380-85FE-C8F2F5FF743B}" presName="compNode" presStyleCnt="0"/>
      <dgm:spPr/>
    </dgm:pt>
    <dgm:pt modelId="{CFB19A66-57FD-4B1E-9283-316F1F5C66EF}" type="pres">
      <dgm:prSet presAssocID="{A924FA50-F3A8-4380-85FE-C8F2F5FF743B}" presName="bgRect" presStyleLbl="bgShp" presStyleIdx="3" presStyleCnt="7"/>
      <dgm:spPr/>
    </dgm:pt>
    <dgm:pt modelId="{D33A1598-19C5-47FB-BDE6-931BDDA84B36}" type="pres">
      <dgm:prSet presAssocID="{A924FA50-F3A8-4380-85FE-C8F2F5FF743B}"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7F6A0B33-B553-415B-84D7-95F5858F14F2}" type="pres">
      <dgm:prSet presAssocID="{A924FA50-F3A8-4380-85FE-C8F2F5FF743B}" presName="spaceRect" presStyleCnt="0"/>
      <dgm:spPr/>
    </dgm:pt>
    <dgm:pt modelId="{B1A27C17-E12C-44BA-ADDB-117E06F0DBFB}" type="pres">
      <dgm:prSet presAssocID="{A924FA50-F3A8-4380-85FE-C8F2F5FF743B}" presName="parTx" presStyleLbl="revTx" presStyleIdx="3" presStyleCnt="7">
        <dgm:presLayoutVars>
          <dgm:chMax val="0"/>
          <dgm:chPref val="0"/>
        </dgm:presLayoutVars>
      </dgm:prSet>
      <dgm:spPr/>
    </dgm:pt>
    <dgm:pt modelId="{68582045-9490-4246-9DA3-AC257E455A91}" type="pres">
      <dgm:prSet presAssocID="{719CC818-8D5A-4754-9FF6-EAB999451F3F}" presName="sibTrans" presStyleCnt="0"/>
      <dgm:spPr/>
    </dgm:pt>
    <dgm:pt modelId="{C2180D99-7139-4534-A500-688E9939C998}" type="pres">
      <dgm:prSet presAssocID="{F6CEA14C-CDE8-4772-BB29-DAE95149E7D3}" presName="compNode" presStyleCnt="0"/>
      <dgm:spPr/>
    </dgm:pt>
    <dgm:pt modelId="{C5251E8C-6D83-42D9-A308-6E533957A855}" type="pres">
      <dgm:prSet presAssocID="{F6CEA14C-CDE8-4772-BB29-DAE95149E7D3}" presName="bgRect" presStyleLbl="bgShp" presStyleIdx="4" presStyleCnt="7"/>
      <dgm:spPr/>
    </dgm:pt>
    <dgm:pt modelId="{5EC55040-C07E-4A2C-9C00-3799A5D626A4}" type="pres">
      <dgm:prSet presAssocID="{F6CEA14C-CDE8-4772-BB29-DAE95149E7D3}"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ecturer"/>
        </a:ext>
      </dgm:extLst>
    </dgm:pt>
    <dgm:pt modelId="{CCD67A74-ECAB-4EB3-8679-9F91208DFBCF}" type="pres">
      <dgm:prSet presAssocID="{F6CEA14C-CDE8-4772-BB29-DAE95149E7D3}" presName="spaceRect" presStyleCnt="0"/>
      <dgm:spPr/>
    </dgm:pt>
    <dgm:pt modelId="{E94BD7B8-AD90-44FB-8659-51234E225945}" type="pres">
      <dgm:prSet presAssocID="{F6CEA14C-CDE8-4772-BB29-DAE95149E7D3}" presName="parTx" presStyleLbl="revTx" presStyleIdx="4" presStyleCnt="7">
        <dgm:presLayoutVars>
          <dgm:chMax val="0"/>
          <dgm:chPref val="0"/>
        </dgm:presLayoutVars>
      </dgm:prSet>
      <dgm:spPr/>
    </dgm:pt>
    <dgm:pt modelId="{85EFAD79-921A-4763-B266-319C4DFE4DFD}" type="pres">
      <dgm:prSet presAssocID="{A625AEFC-B45C-4504-A966-A7B8EAA7FB46}" presName="sibTrans" presStyleCnt="0"/>
      <dgm:spPr/>
    </dgm:pt>
    <dgm:pt modelId="{422BC9E8-544F-4C57-BD94-C0D0200DC826}" type="pres">
      <dgm:prSet presAssocID="{96B18D04-7842-486E-A83B-9D7C7A96D484}" presName="compNode" presStyleCnt="0"/>
      <dgm:spPr/>
    </dgm:pt>
    <dgm:pt modelId="{66E7A73D-F98E-423C-B341-F0F0C7CEDC41}" type="pres">
      <dgm:prSet presAssocID="{96B18D04-7842-486E-A83B-9D7C7A96D484}" presName="bgRect" presStyleLbl="bgShp" presStyleIdx="5" presStyleCnt="7"/>
      <dgm:spPr/>
    </dgm:pt>
    <dgm:pt modelId="{CB935EF8-C3EA-4863-8777-F0CE423941CF}" type="pres">
      <dgm:prSet presAssocID="{96B18D04-7842-486E-A83B-9D7C7A96D484}"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Team"/>
        </a:ext>
      </dgm:extLst>
    </dgm:pt>
    <dgm:pt modelId="{4A4D9538-8147-4117-B0E9-1EC412BAE460}" type="pres">
      <dgm:prSet presAssocID="{96B18D04-7842-486E-A83B-9D7C7A96D484}" presName="spaceRect" presStyleCnt="0"/>
      <dgm:spPr/>
    </dgm:pt>
    <dgm:pt modelId="{05194CA7-808F-4FF6-A2C0-8C5EDDBCE022}" type="pres">
      <dgm:prSet presAssocID="{96B18D04-7842-486E-A83B-9D7C7A96D484}" presName="parTx" presStyleLbl="revTx" presStyleIdx="5" presStyleCnt="7">
        <dgm:presLayoutVars>
          <dgm:chMax val="0"/>
          <dgm:chPref val="0"/>
        </dgm:presLayoutVars>
      </dgm:prSet>
      <dgm:spPr/>
    </dgm:pt>
    <dgm:pt modelId="{3DD30248-18FE-45FB-9061-7C075074E698}" type="pres">
      <dgm:prSet presAssocID="{D8E34004-6820-46B5-B995-2B36CA52F8AD}" presName="sibTrans" presStyleCnt="0"/>
      <dgm:spPr/>
    </dgm:pt>
    <dgm:pt modelId="{2DF7BFBA-2458-4C6B-BD39-B41A9B9DCAD0}" type="pres">
      <dgm:prSet presAssocID="{FAA33EB7-20FD-493C-9B8D-D665FF52EDDC}" presName="compNode" presStyleCnt="0"/>
      <dgm:spPr/>
    </dgm:pt>
    <dgm:pt modelId="{8697E725-0EBB-434E-9C7E-B426B797FCC3}" type="pres">
      <dgm:prSet presAssocID="{FAA33EB7-20FD-493C-9B8D-D665FF52EDDC}" presName="bgRect" presStyleLbl="bgShp" presStyleIdx="6" presStyleCnt="7"/>
      <dgm:spPr/>
    </dgm:pt>
    <dgm:pt modelId="{6315334E-2311-4B37-B389-6DBAB27FD674}" type="pres">
      <dgm:prSet presAssocID="{FAA33EB7-20FD-493C-9B8D-D665FF52EDDC}"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Meeting"/>
        </a:ext>
      </dgm:extLst>
    </dgm:pt>
    <dgm:pt modelId="{4BD17800-C7A4-43C0-8536-51546E9B706A}" type="pres">
      <dgm:prSet presAssocID="{FAA33EB7-20FD-493C-9B8D-D665FF52EDDC}" presName="spaceRect" presStyleCnt="0"/>
      <dgm:spPr/>
    </dgm:pt>
    <dgm:pt modelId="{7A17DFE8-121D-43C5-B813-66E6E7E7153B}" type="pres">
      <dgm:prSet presAssocID="{FAA33EB7-20FD-493C-9B8D-D665FF52EDDC}" presName="parTx" presStyleLbl="revTx" presStyleIdx="6" presStyleCnt="7">
        <dgm:presLayoutVars>
          <dgm:chMax val="0"/>
          <dgm:chPref val="0"/>
        </dgm:presLayoutVars>
      </dgm:prSet>
      <dgm:spPr/>
    </dgm:pt>
  </dgm:ptLst>
  <dgm:cxnLst>
    <dgm:cxn modelId="{C292BC0C-5773-4B1B-A837-D4FCC56B7423}" type="presOf" srcId="{96B18D04-7842-486E-A83B-9D7C7A96D484}" destId="{05194CA7-808F-4FF6-A2C0-8C5EDDBCE022}" srcOrd="0" destOrd="0" presId="urn:microsoft.com/office/officeart/2018/2/layout/IconVerticalSolidList"/>
    <dgm:cxn modelId="{8D060010-AC79-4727-9225-E0F800329789}" srcId="{BA9BFB9C-C670-4E43-9F18-EB297240D8BA}" destId="{1B4AE9EC-6896-4D49-8299-13D11A11C09C}" srcOrd="0" destOrd="0" parTransId="{EED679F7-6571-4030-920E-8A67823FBB3E}" sibTransId="{AC450146-88CB-414C-B69A-4EB7F144D917}"/>
    <dgm:cxn modelId="{5A9EE731-479B-4DD9-B025-4643ED4C67E5}" type="presOf" srcId="{A924FA50-F3A8-4380-85FE-C8F2F5FF743B}" destId="{B1A27C17-E12C-44BA-ADDB-117E06F0DBFB}" srcOrd="0" destOrd="0" presId="urn:microsoft.com/office/officeart/2018/2/layout/IconVerticalSolidList"/>
    <dgm:cxn modelId="{6A379D5F-5EAF-42CB-B989-7B45B9460E8F}" type="presOf" srcId="{50465EE4-DE26-4286-9BAD-39DEF00239F0}" destId="{9D1ABD8F-8674-4533-B0BF-3405C8EC9229}" srcOrd="0" destOrd="0" presId="urn:microsoft.com/office/officeart/2018/2/layout/IconVerticalSolidList"/>
    <dgm:cxn modelId="{6522DB64-1F04-42E6-9338-4A99485CA262}" srcId="{BA9BFB9C-C670-4E43-9F18-EB297240D8BA}" destId="{96B18D04-7842-486E-A83B-9D7C7A96D484}" srcOrd="5" destOrd="0" parTransId="{9489609D-9406-4170-9C7C-967ECF1AF83E}" sibTransId="{D8E34004-6820-46B5-B995-2B36CA52F8AD}"/>
    <dgm:cxn modelId="{28A4036D-52CA-49C3-BEDE-D5A7E4294E90}" type="presOf" srcId="{FAA33EB7-20FD-493C-9B8D-D665FF52EDDC}" destId="{7A17DFE8-121D-43C5-B813-66E6E7E7153B}" srcOrd="0" destOrd="0" presId="urn:microsoft.com/office/officeart/2018/2/layout/IconVerticalSolidList"/>
    <dgm:cxn modelId="{7A15BC56-8D23-4B78-84E6-1DF848C29918}" type="presOf" srcId="{BA9BFB9C-C670-4E43-9F18-EB297240D8BA}" destId="{888D92A9-8F98-4991-864B-7C91DAC87141}" srcOrd="0" destOrd="0" presId="urn:microsoft.com/office/officeart/2018/2/layout/IconVerticalSolidList"/>
    <dgm:cxn modelId="{BCDFBF82-1CF0-446C-B5DD-ECBC8554186C}" type="presOf" srcId="{DEFCE06A-984C-41C6-B0AF-E52FB4CE85E5}" destId="{7512B918-6F8C-4561-98DE-8FB30253EB6C}" srcOrd="0" destOrd="0" presId="urn:microsoft.com/office/officeart/2018/2/layout/IconVerticalSolidList"/>
    <dgm:cxn modelId="{89C8F189-2FB5-467A-B0E9-B72D21916BC3}" srcId="{BA9BFB9C-C670-4E43-9F18-EB297240D8BA}" destId="{DEFCE06A-984C-41C6-B0AF-E52FB4CE85E5}" srcOrd="1" destOrd="0" parTransId="{CE865BE5-C9DF-4619-8860-F6861B75706E}" sibTransId="{15CA3926-AD44-47BD-9DAA-782498716236}"/>
    <dgm:cxn modelId="{6181EEA5-CCC9-4FD0-8011-ECDA0F1C19A7}" srcId="{BA9BFB9C-C670-4E43-9F18-EB297240D8BA}" destId="{FAA33EB7-20FD-493C-9B8D-D665FF52EDDC}" srcOrd="6" destOrd="0" parTransId="{5712041C-DD74-45CC-A2CD-2F9E81CD8673}" sibTransId="{D27540F2-81FC-4B2B-BD5B-99327266B054}"/>
    <dgm:cxn modelId="{8D6575AA-F9EC-4A0B-8E51-DCD1199D1924}" srcId="{BA9BFB9C-C670-4E43-9F18-EB297240D8BA}" destId="{A924FA50-F3A8-4380-85FE-C8F2F5FF743B}" srcOrd="3" destOrd="0" parTransId="{16DA60EC-4C00-4EAA-9CC1-21463D847D58}" sibTransId="{719CC818-8D5A-4754-9FF6-EAB999451F3F}"/>
    <dgm:cxn modelId="{49435BB0-1D70-45E5-96CF-D09B4694DF3F}" type="presOf" srcId="{1B4AE9EC-6896-4D49-8299-13D11A11C09C}" destId="{FD1CD78F-886C-4C5C-9AFE-E42055EA9247}" srcOrd="0" destOrd="0" presId="urn:microsoft.com/office/officeart/2018/2/layout/IconVerticalSolidList"/>
    <dgm:cxn modelId="{61E747C8-D39C-4AC2-80AC-807DC3C852CE}" srcId="{BA9BFB9C-C670-4E43-9F18-EB297240D8BA}" destId="{F6CEA14C-CDE8-4772-BB29-DAE95149E7D3}" srcOrd="4" destOrd="0" parTransId="{8A62C5B6-F25E-49BA-8807-60987E13359C}" sibTransId="{A625AEFC-B45C-4504-A966-A7B8EAA7FB46}"/>
    <dgm:cxn modelId="{B7E8C5C8-93FC-4BAA-8AB5-3E57D47A3925}" type="presOf" srcId="{F6CEA14C-CDE8-4772-BB29-DAE95149E7D3}" destId="{E94BD7B8-AD90-44FB-8659-51234E225945}" srcOrd="0" destOrd="0" presId="urn:microsoft.com/office/officeart/2018/2/layout/IconVerticalSolidList"/>
    <dgm:cxn modelId="{383080CF-9EC9-4315-9523-3816ACCC8D58}" srcId="{BA9BFB9C-C670-4E43-9F18-EB297240D8BA}" destId="{50465EE4-DE26-4286-9BAD-39DEF00239F0}" srcOrd="2" destOrd="0" parTransId="{BC7D8482-FD03-4555-A24A-497C4BFD644A}" sibTransId="{A52E7477-5EF0-48D3-9FDB-58C22E711C69}"/>
    <dgm:cxn modelId="{E7D8C63F-3681-4CCF-AF58-509E4CE22790}" type="presParOf" srcId="{888D92A9-8F98-4991-864B-7C91DAC87141}" destId="{1DF6CC2D-C893-4969-8295-AC18564F657F}" srcOrd="0" destOrd="0" presId="urn:microsoft.com/office/officeart/2018/2/layout/IconVerticalSolidList"/>
    <dgm:cxn modelId="{A197E368-9C1F-45F2-AE2F-E41D50CC01BC}" type="presParOf" srcId="{1DF6CC2D-C893-4969-8295-AC18564F657F}" destId="{AC67E015-C59B-4ACE-8C4F-90E6D81E0CEC}" srcOrd="0" destOrd="0" presId="urn:microsoft.com/office/officeart/2018/2/layout/IconVerticalSolidList"/>
    <dgm:cxn modelId="{2762BAA5-BCDE-4230-A5F9-0C7F1D0346EE}" type="presParOf" srcId="{1DF6CC2D-C893-4969-8295-AC18564F657F}" destId="{BE73DA4F-5997-46E8-80F5-5B34B436EE24}" srcOrd="1" destOrd="0" presId="urn:microsoft.com/office/officeart/2018/2/layout/IconVerticalSolidList"/>
    <dgm:cxn modelId="{BD1027FB-4257-4754-A6DE-A48486B369C2}" type="presParOf" srcId="{1DF6CC2D-C893-4969-8295-AC18564F657F}" destId="{B49D037D-AE55-4943-93FE-058E8723079A}" srcOrd="2" destOrd="0" presId="urn:microsoft.com/office/officeart/2018/2/layout/IconVerticalSolidList"/>
    <dgm:cxn modelId="{A4E5B531-D029-46B5-85C4-198CEEE340A9}" type="presParOf" srcId="{1DF6CC2D-C893-4969-8295-AC18564F657F}" destId="{FD1CD78F-886C-4C5C-9AFE-E42055EA9247}" srcOrd="3" destOrd="0" presId="urn:microsoft.com/office/officeart/2018/2/layout/IconVerticalSolidList"/>
    <dgm:cxn modelId="{FDB74A2D-2ED4-4400-8BE7-E65EF446E95E}" type="presParOf" srcId="{888D92A9-8F98-4991-864B-7C91DAC87141}" destId="{D83905AF-9427-4CB7-8E56-571D1B092BAD}" srcOrd="1" destOrd="0" presId="urn:microsoft.com/office/officeart/2018/2/layout/IconVerticalSolidList"/>
    <dgm:cxn modelId="{622630C1-FDDC-4D95-A20E-A363EE809343}" type="presParOf" srcId="{888D92A9-8F98-4991-864B-7C91DAC87141}" destId="{246A0E4B-08EB-4DB0-B4F2-BE9AFDF64C64}" srcOrd="2" destOrd="0" presId="urn:microsoft.com/office/officeart/2018/2/layout/IconVerticalSolidList"/>
    <dgm:cxn modelId="{08233C18-F6CD-4F67-9F18-42A4E54A03D9}" type="presParOf" srcId="{246A0E4B-08EB-4DB0-B4F2-BE9AFDF64C64}" destId="{1395C026-44FC-4E2E-91F1-370A55ADCC55}" srcOrd="0" destOrd="0" presId="urn:microsoft.com/office/officeart/2018/2/layout/IconVerticalSolidList"/>
    <dgm:cxn modelId="{76B6CEFD-7F03-4F2A-BC71-669B38A399DC}" type="presParOf" srcId="{246A0E4B-08EB-4DB0-B4F2-BE9AFDF64C64}" destId="{AC652419-E640-4D6B-98A3-8D07FD66247C}" srcOrd="1" destOrd="0" presId="urn:microsoft.com/office/officeart/2018/2/layout/IconVerticalSolidList"/>
    <dgm:cxn modelId="{2480F380-A4A6-4ACC-9A5F-44953E08F34E}" type="presParOf" srcId="{246A0E4B-08EB-4DB0-B4F2-BE9AFDF64C64}" destId="{EC932F01-D420-46EC-8895-F6A77C63E1AD}" srcOrd="2" destOrd="0" presId="urn:microsoft.com/office/officeart/2018/2/layout/IconVerticalSolidList"/>
    <dgm:cxn modelId="{D84AF370-5CA5-437C-87F3-491206F38619}" type="presParOf" srcId="{246A0E4B-08EB-4DB0-B4F2-BE9AFDF64C64}" destId="{7512B918-6F8C-4561-98DE-8FB30253EB6C}" srcOrd="3" destOrd="0" presId="urn:microsoft.com/office/officeart/2018/2/layout/IconVerticalSolidList"/>
    <dgm:cxn modelId="{8AA49D26-1E20-4713-8FF6-81434A441179}" type="presParOf" srcId="{888D92A9-8F98-4991-864B-7C91DAC87141}" destId="{4CCEC407-0021-4216-98AC-050551EC8B41}" srcOrd="3" destOrd="0" presId="urn:microsoft.com/office/officeart/2018/2/layout/IconVerticalSolidList"/>
    <dgm:cxn modelId="{741AE445-B2F5-4F57-9EA9-DF02ABD46C8E}" type="presParOf" srcId="{888D92A9-8F98-4991-864B-7C91DAC87141}" destId="{789A1FD7-F93B-4C70-A4A2-4A03D0B1A727}" srcOrd="4" destOrd="0" presId="urn:microsoft.com/office/officeart/2018/2/layout/IconVerticalSolidList"/>
    <dgm:cxn modelId="{96A09062-4C2C-4FBF-A30C-BBF3C115FE4E}" type="presParOf" srcId="{789A1FD7-F93B-4C70-A4A2-4A03D0B1A727}" destId="{59423D22-E9E1-4EC1-990C-68EBFD4D83B2}" srcOrd="0" destOrd="0" presId="urn:microsoft.com/office/officeart/2018/2/layout/IconVerticalSolidList"/>
    <dgm:cxn modelId="{BAA467A3-D578-48AC-9937-6310F23A3606}" type="presParOf" srcId="{789A1FD7-F93B-4C70-A4A2-4A03D0B1A727}" destId="{84499AC0-7D5A-43E1-AF44-328019846B69}" srcOrd="1" destOrd="0" presId="urn:microsoft.com/office/officeart/2018/2/layout/IconVerticalSolidList"/>
    <dgm:cxn modelId="{E6E9D115-699A-4584-A1EF-BA372BA94440}" type="presParOf" srcId="{789A1FD7-F93B-4C70-A4A2-4A03D0B1A727}" destId="{92CC4205-89D4-4FEB-8A7B-B6365EB9D70F}" srcOrd="2" destOrd="0" presId="urn:microsoft.com/office/officeart/2018/2/layout/IconVerticalSolidList"/>
    <dgm:cxn modelId="{8B92234E-B90A-4E99-8EE2-077C6FB745D4}" type="presParOf" srcId="{789A1FD7-F93B-4C70-A4A2-4A03D0B1A727}" destId="{9D1ABD8F-8674-4533-B0BF-3405C8EC9229}" srcOrd="3" destOrd="0" presId="urn:microsoft.com/office/officeart/2018/2/layout/IconVerticalSolidList"/>
    <dgm:cxn modelId="{3A476511-FB15-4F1A-908B-AF18107D9FED}" type="presParOf" srcId="{888D92A9-8F98-4991-864B-7C91DAC87141}" destId="{28E3F444-34C9-43F8-B05F-927CD974A5CB}" srcOrd="5" destOrd="0" presId="urn:microsoft.com/office/officeart/2018/2/layout/IconVerticalSolidList"/>
    <dgm:cxn modelId="{95840CCF-BBD8-4B84-A2D0-F2C8F69B0468}" type="presParOf" srcId="{888D92A9-8F98-4991-864B-7C91DAC87141}" destId="{FD232DAF-3DD1-48C1-945B-209E74AA7B46}" srcOrd="6" destOrd="0" presId="urn:microsoft.com/office/officeart/2018/2/layout/IconVerticalSolidList"/>
    <dgm:cxn modelId="{1639A4DB-D21D-418C-9C3B-9D963B298EE6}" type="presParOf" srcId="{FD232DAF-3DD1-48C1-945B-209E74AA7B46}" destId="{CFB19A66-57FD-4B1E-9283-316F1F5C66EF}" srcOrd="0" destOrd="0" presId="urn:microsoft.com/office/officeart/2018/2/layout/IconVerticalSolidList"/>
    <dgm:cxn modelId="{6B26F619-A273-40D7-A698-3969AE03BE05}" type="presParOf" srcId="{FD232DAF-3DD1-48C1-945B-209E74AA7B46}" destId="{D33A1598-19C5-47FB-BDE6-931BDDA84B36}" srcOrd="1" destOrd="0" presId="urn:microsoft.com/office/officeart/2018/2/layout/IconVerticalSolidList"/>
    <dgm:cxn modelId="{346905D4-5376-4172-A258-22E152880D28}" type="presParOf" srcId="{FD232DAF-3DD1-48C1-945B-209E74AA7B46}" destId="{7F6A0B33-B553-415B-84D7-95F5858F14F2}" srcOrd="2" destOrd="0" presId="urn:microsoft.com/office/officeart/2018/2/layout/IconVerticalSolidList"/>
    <dgm:cxn modelId="{253EB950-D95D-496B-BE5F-5A2FBB563ABB}" type="presParOf" srcId="{FD232DAF-3DD1-48C1-945B-209E74AA7B46}" destId="{B1A27C17-E12C-44BA-ADDB-117E06F0DBFB}" srcOrd="3" destOrd="0" presId="urn:microsoft.com/office/officeart/2018/2/layout/IconVerticalSolidList"/>
    <dgm:cxn modelId="{BB5AB893-DBB0-4F0A-8AE4-3C8F9ECE40F9}" type="presParOf" srcId="{888D92A9-8F98-4991-864B-7C91DAC87141}" destId="{68582045-9490-4246-9DA3-AC257E455A91}" srcOrd="7" destOrd="0" presId="urn:microsoft.com/office/officeart/2018/2/layout/IconVerticalSolidList"/>
    <dgm:cxn modelId="{2338E85C-7A87-4D1A-BCBF-B0F2EA3AD293}" type="presParOf" srcId="{888D92A9-8F98-4991-864B-7C91DAC87141}" destId="{C2180D99-7139-4534-A500-688E9939C998}" srcOrd="8" destOrd="0" presId="urn:microsoft.com/office/officeart/2018/2/layout/IconVerticalSolidList"/>
    <dgm:cxn modelId="{099D7758-25F3-4C59-8948-7E48EE2F9135}" type="presParOf" srcId="{C2180D99-7139-4534-A500-688E9939C998}" destId="{C5251E8C-6D83-42D9-A308-6E533957A855}" srcOrd="0" destOrd="0" presId="urn:microsoft.com/office/officeart/2018/2/layout/IconVerticalSolidList"/>
    <dgm:cxn modelId="{AF87BDBA-EB76-4C98-920F-36D73AAB7976}" type="presParOf" srcId="{C2180D99-7139-4534-A500-688E9939C998}" destId="{5EC55040-C07E-4A2C-9C00-3799A5D626A4}" srcOrd="1" destOrd="0" presId="urn:microsoft.com/office/officeart/2018/2/layout/IconVerticalSolidList"/>
    <dgm:cxn modelId="{C3C1593D-8AAC-4655-9C78-D359CFDECDA5}" type="presParOf" srcId="{C2180D99-7139-4534-A500-688E9939C998}" destId="{CCD67A74-ECAB-4EB3-8679-9F91208DFBCF}" srcOrd="2" destOrd="0" presId="urn:microsoft.com/office/officeart/2018/2/layout/IconVerticalSolidList"/>
    <dgm:cxn modelId="{0B844220-26FA-4DD0-8F76-4CD9C1704F09}" type="presParOf" srcId="{C2180D99-7139-4534-A500-688E9939C998}" destId="{E94BD7B8-AD90-44FB-8659-51234E225945}" srcOrd="3" destOrd="0" presId="urn:microsoft.com/office/officeart/2018/2/layout/IconVerticalSolidList"/>
    <dgm:cxn modelId="{BBD235EB-230A-41ED-BE35-1A03C3657502}" type="presParOf" srcId="{888D92A9-8F98-4991-864B-7C91DAC87141}" destId="{85EFAD79-921A-4763-B266-319C4DFE4DFD}" srcOrd="9" destOrd="0" presId="urn:microsoft.com/office/officeart/2018/2/layout/IconVerticalSolidList"/>
    <dgm:cxn modelId="{5D328313-7DA3-4A1E-B8E5-678410335723}" type="presParOf" srcId="{888D92A9-8F98-4991-864B-7C91DAC87141}" destId="{422BC9E8-544F-4C57-BD94-C0D0200DC826}" srcOrd="10" destOrd="0" presId="urn:microsoft.com/office/officeart/2018/2/layout/IconVerticalSolidList"/>
    <dgm:cxn modelId="{54C2D450-F2A3-400B-B9B5-9CBE9BD63DBD}" type="presParOf" srcId="{422BC9E8-544F-4C57-BD94-C0D0200DC826}" destId="{66E7A73D-F98E-423C-B341-F0F0C7CEDC41}" srcOrd="0" destOrd="0" presId="urn:microsoft.com/office/officeart/2018/2/layout/IconVerticalSolidList"/>
    <dgm:cxn modelId="{57CB0762-7398-42B3-A2CA-0EABCE6DD852}" type="presParOf" srcId="{422BC9E8-544F-4C57-BD94-C0D0200DC826}" destId="{CB935EF8-C3EA-4863-8777-F0CE423941CF}" srcOrd="1" destOrd="0" presId="urn:microsoft.com/office/officeart/2018/2/layout/IconVerticalSolidList"/>
    <dgm:cxn modelId="{FD5B837D-E297-479B-9CC5-097C438D409E}" type="presParOf" srcId="{422BC9E8-544F-4C57-BD94-C0D0200DC826}" destId="{4A4D9538-8147-4117-B0E9-1EC412BAE460}" srcOrd="2" destOrd="0" presId="urn:microsoft.com/office/officeart/2018/2/layout/IconVerticalSolidList"/>
    <dgm:cxn modelId="{96DE4574-D9D4-4594-8E4A-5D68D50FDC21}" type="presParOf" srcId="{422BC9E8-544F-4C57-BD94-C0D0200DC826}" destId="{05194CA7-808F-4FF6-A2C0-8C5EDDBCE022}" srcOrd="3" destOrd="0" presId="urn:microsoft.com/office/officeart/2018/2/layout/IconVerticalSolidList"/>
    <dgm:cxn modelId="{0EA56533-E212-4C57-A4D3-B72BDEF4071D}" type="presParOf" srcId="{888D92A9-8F98-4991-864B-7C91DAC87141}" destId="{3DD30248-18FE-45FB-9061-7C075074E698}" srcOrd="11" destOrd="0" presId="urn:microsoft.com/office/officeart/2018/2/layout/IconVerticalSolidList"/>
    <dgm:cxn modelId="{D99D054D-A639-4064-956B-422284137E57}" type="presParOf" srcId="{888D92A9-8F98-4991-864B-7C91DAC87141}" destId="{2DF7BFBA-2458-4C6B-BD39-B41A9B9DCAD0}" srcOrd="12" destOrd="0" presId="urn:microsoft.com/office/officeart/2018/2/layout/IconVerticalSolidList"/>
    <dgm:cxn modelId="{13EDBEEC-C748-43E9-B80A-9759679CBE8C}" type="presParOf" srcId="{2DF7BFBA-2458-4C6B-BD39-B41A9B9DCAD0}" destId="{8697E725-0EBB-434E-9C7E-B426B797FCC3}" srcOrd="0" destOrd="0" presId="urn:microsoft.com/office/officeart/2018/2/layout/IconVerticalSolidList"/>
    <dgm:cxn modelId="{8C52D961-425C-4F86-885B-2BF8AE8A271A}" type="presParOf" srcId="{2DF7BFBA-2458-4C6B-BD39-B41A9B9DCAD0}" destId="{6315334E-2311-4B37-B389-6DBAB27FD674}" srcOrd="1" destOrd="0" presId="urn:microsoft.com/office/officeart/2018/2/layout/IconVerticalSolidList"/>
    <dgm:cxn modelId="{D13521C3-8D83-4516-8A0D-3B8997E1FD3D}" type="presParOf" srcId="{2DF7BFBA-2458-4C6B-BD39-B41A9B9DCAD0}" destId="{4BD17800-C7A4-43C0-8536-51546E9B706A}" srcOrd="2" destOrd="0" presId="urn:microsoft.com/office/officeart/2018/2/layout/IconVerticalSolidList"/>
    <dgm:cxn modelId="{5F4F4222-E62F-4CC6-9FC0-618A06E98743}" type="presParOf" srcId="{2DF7BFBA-2458-4C6B-BD39-B41A9B9DCAD0}" destId="{7A17DFE8-121D-43C5-B813-66E6E7E7153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EB20F2-F537-47E4-B19D-7B318AFF9EFD}" type="doc">
      <dgm:prSet loTypeId="urn:microsoft.com/office/officeart/2005/8/layout/vList2" loCatId="list" qsTypeId="urn:microsoft.com/office/officeart/2005/8/quickstyle/simple3" qsCatId="simple" csTypeId="urn:microsoft.com/office/officeart/2005/8/colors/colorful5" csCatId="colorful"/>
      <dgm:spPr/>
      <dgm:t>
        <a:bodyPr/>
        <a:lstStyle/>
        <a:p>
          <a:endParaRPr lang="en-US"/>
        </a:p>
      </dgm:t>
    </dgm:pt>
    <dgm:pt modelId="{A348EC60-64C3-4128-8A69-3118837ED710}">
      <dgm:prSet/>
      <dgm:spPr/>
      <dgm:t>
        <a:bodyPr/>
        <a:lstStyle/>
        <a:p>
          <a:r>
            <a:rPr lang="en-US"/>
            <a:t>One way to evaluate the relevance of a performance indicator is to use the SMART criteria. The letters are typically taken to stand for Specific, Measurable, Attainable, Relevant, Time-bound. In other words:</a:t>
          </a:r>
        </a:p>
      </dgm:t>
    </dgm:pt>
    <dgm:pt modelId="{17E28F52-315C-467F-BAEB-806D07D8307E}" type="parTrans" cxnId="{DFB07DB2-161C-416A-8120-C7E21C2EA09C}">
      <dgm:prSet/>
      <dgm:spPr/>
      <dgm:t>
        <a:bodyPr/>
        <a:lstStyle/>
        <a:p>
          <a:endParaRPr lang="en-US"/>
        </a:p>
      </dgm:t>
    </dgm:pt>
    <dgm:pt modelId="{024BDC58-6BBA-4F54-9510-E92EC46119D9}" type="sibTrans" cxnId="{DFB07DB2-161C-416A-8120-C7E21C2EA09C}">
      <dgm:prSet/>
      <dgm:spPr/>
      <dgm:t>
        <a:bodyPr/>
        <a:lstStyle/>
        <a:p>
          <a:endParaRPr lang="en-US"/>
        </a:p>
      </dgm:t>
    </dgm:pt>
    <dgm:pt modelId="{0101EA90-E384-4855-8A9A-CF3D5CC441FD}">
      <dgm:prSet/>
      <dgm:spPr/>
      <dgm:t>
        <a:bodyPr/>
        <a:lstStyle/>
        <a:p>
          <a:r>
            <a:rPr lang="en-US"/>
            <a:t>Is your objective </a:t>
          </a:r>
          <a:r>
            <a:rPr lang="en-US" b="1"/>
            <a:t>Specific</a:t>
          </a:r>
          <a:r>
            <a:rPr lang="en-US"/>
            <a:t>?</a:t>
          </a:r>
        </a:p>
      </dgm:t>
    </dgm:pt>
    <dgm:pt modelId="{2C4E727E-7DAE-43A5-9CC4-32AC1B99E8C4}" type="parTrans" cxnId="{EC83319E-4453-4D2E-BCDC-595046B7EFCA}">
      <dgm:prSet/>
      <dgm:spPr/>
      <dgm:t>
        <a:bodyPr/>
        <a:lstStyle/>
        <a:p>
          <a:endParaRPr lang="en-US"/>
        </a:p>
      </dgm:t>
    </dgm:pt>
    <dgm:pt modelId="{A5131837-FB2C-452B-B253-B27F5C62FEBC}" type="sibTrans" cxnId="{EC83319E-4453-4D2E-BCDC-595046B7EFCA}">
      <dgm:prSet/>
      <dgm:spPr/>
      <dgm:t>
        <a:bodyPr/>
        <a:lstStyle/>
        <a:p>
          <a:endParaRPr lang="en-US"/>
        </a:p>
      </dgm:t>
    </dgm:pt>
    <dgm:pt modelId="{303C09EC-77A1-415D-80A6-B8AC634DA380}">
      <dgm:prSet/>
      <dgm:spPr/>
      <dgm:t>
        <a:bodyPr/>
        <a:lstStyle/>
        <a:p>
          <a:r>
            <a:rPr lang="en-US"/>
            <a:t>Can you </a:t>
          </a:r>
          <a:r>
            <a:rPr lang="en-US" b="1"/>
            <a:t>Measure</a:t>
          </a:r>
          <a:r>
            <a:rPr lang="en-US"/>
            <a:t> progress towards that goal?</a:t>
          </a:r>
        </a:p>
      </dgm:t>
    </dgm:pt>
    <dgm:pt modelId="{1D783054-BB4C-4FF2-B1A2-1C885394D014}" type="parTrans" cxnId="{15D6F139-948A-41E0-A733-FBAC20BAB864}">
      <dgm:prSet/>
      <dgm:spPr/>
      <dgm:t>
        <a:bodyPr/>
        <a:lstStyle/>
        <a:p>
          <a:endParaRPr lang="en-US"/>
        </a:p>
      </dgm:t>
    </dgm:pt>
    <dgm:pt modelId="{8B753052-F022-4F5F-91BF-2B2800F4D308}" type="sibTrans" cxnId="{15D6F139-948A-41E0-A733-FBAC20BAB864}">
      <dgm:prSet/>
      <dgm:spPr/>
      <dgm:t>
        <a:bodyPr/>
        <a:lstStyle/>
        <a:p>
          <a:endParaRPr lang="en-US"/>
        </a:p>
      </dgm:t>
    </dgm:pt>
    <dgm:pt modelId="{BEFA9F35-3BE9-499C-8012-3EF57A053882}">
      <dgm:prSet/>
      <dgm:spPr/>
      <dgm:t>
        <a:bodyPr/>
        <a:lstStyle/>
        <a:p>
          <a:r>
            <a:rPr lang="en-US"/>
            <a:t>Is the goal realistically </a:t>
          </a:r>
          <a:r>
            <a:rPr lang="en-US" b="1"/>
            <a:t>Attainable</a:t>
          </a:r>
          <a:r>
            <a:rPr lang="en-US"/>
            <a:t>?</a:t>
          </a:r>
        </a:p>
      </dgm:t>
    </dgm:pt>
    <dgm:pt modelId="{0F38612E-80AB-4FFB-AB17-0850F90391C4}" type="parTrans" cxnId="{3AAB847A-8B00-4F8C-A5CC-66CF21E82449}">
      <dgm:prSet/>
      <dgm:spPr/>
      <dgm:t>
        <a:bodyPr/>
        <a:lstStyle/>
        <a:p>
          <a:endParaRPr lang="en-US"/>
        </a:p>
      </dgm:t>
    </dgm:pt>
    <dgm:pt modelId="{3E9869ED-AA67-43F0-95B2-84F3FBB551F7}" type="sibTrans" cxnId="{3AAB847A-8B00-4F8C-A5CC-66CF21E82449}">
      <dgm:prSet/>
      <dgm:spPr/>
      <dgm:t>
        <a:bodyPr/>
        <a:lstStyle/>
        <a:p>
          <a:endParaRPr lang="en-US"/>
        </a:p>
      </dgm:t>
    </dgm:pt>
    <dgm:pt modelId="{A0E59E03-A658-4A0A-B404-11742B6CD2AC}">
      <dgm:prSet/>
      <dgm:spPr/>
      <dgm:t>
        <a:bodyPr/>
        <a:lstStyle/>
        <a:p>
          <a:r>
            <a:rPr lang="en-US"/>
            <a:t>How </a:t>
          </a:r>
          <a:r>
            <a:rPr lang="en-US" b="1"/>
            <a:t>Relevant</a:t>
          </a:r>
          <a:r>
            <a:rPr lang="en-US"/>
            <a:t> is the goal to your organization?</a:t>
          </a:r>
        </a:p>
      </dgm:t>
    </dgm:pt>
    <dgm:pt modelId="{2A3B8F6A-8F31-41C6-9B36-5BEA2FCC3811}" type="parTrans" cxnId="{8A0A8015-CDE4-4DD1-BB94-E68B76702A2A}">
      <dgm:prSet/>
      <dgm:spPr/>
      <dgm:t>
        <a:bodyPr/>
        <a:lstStyle/>
        <a:p>
          <a:endParaRPr lang="en-US"/>
        </a:p>
      </dgm:t>
    </dgm:pt>
    <dgm:pt modelId="{E4849795-0880-4D66-BAC4-4EFF570E3404}" type="sibTrans" cxnId="{8A0A8015-CDE4-4DD1-BB94-E68B76702A2A}">
      <dgm:prSet/>
      <dgm:spPr/>
      <dgm:t>
        <a:bodyPr/>
        <a:lstStyle/>
        <a:p>
          <a:endParaRPr lang="en-US"/>
        </a:p>
      </dgm:t>
    </dgm:pt>
    <dgm:pt modelId="{69A54707-1AE6-4847-A935-1C691D76BD26}">
      <dgm:prSet/>
      <dgm:spPr/>
      <dgm:t>
        <a:bodyPr/>
        <a:lstStyle/>
        <a:p>
          <a:r>
            <a:rPr lang="en-US"/>
            <a:t>What is the </a:t>
          </a:r>
          <a:r>
            <a:rPr lang="en-US" b="1"/>
            <a:t>Time-frame</a:t>
          </a:r>
          <a:r>
            <a:rPr lang="en-US"/>
            <a:t> for achieving this goal?</a:t>
          </a:r>
        </a:p>
      </dgm:t>
    </dgm:pt>
    <dgm:pt modelId="{A6DBCB03-3A9C-4163-BBED-00B1700651AB}" type="parTrans" cxnId="{0AE3D926-5548-43CA-9F6E-E11C8831E543}">
      <dgm:prSet/>
      <dgm:spPr/>
      <dgm:t>
        <a:bodyPr/>
        <a:lstStyle/>
        <a:p>
          <a:endParaRPr lang="en-US"/>
        </a:p>
      </dgm:t>
    </dgm:pt>
    <dgm:pt modelId="{C34A4709-0902-4582-ABC8-D146D648AC34}" type="sibTrans" cxnId="{0AE3D926-5548-43CA-9F6E-E11C8831E543}">
      <dgm:prSet/>
      <dgm:spPr/>
      <dgm:t>
        <a:bodyPr/>
        <a:lstStyle/>
        <a:p>
          <a:endParaRPr lang="en-US"/>
        </a:p>
      </dgm:t>
    </dgm:pt>
    <dgm:pt modelId="{95E58114-E4DD-4A2C-A8D6-0C562665ADB6}" type="pres">
      <dgm:prSet presAssocID="{CAEB20F2-F537-47E4-B19D-7B318AFF9EFD}" presName="linear" presStyleCnt="0">
        <dgm:presLayoutVars>
          <dgm:animLvl val="lvl"/>
          <dgm:resizeHandles val="exact"/>
        </dgm:presLayoutVars>
      </dgm:prSet>
      <dgm:spPr/>
    </dgm:pt>
    <dgm:pt modelId="{50CD1DC3-1CAF-425B-A05D-AF1BAE086947}" type="pres">
      <dgm:prSet presAssocID="{A348EC60-64C3-4128-8A69-3118837ED710}" presName="parentText" presStyleLbl="node1" presStyleIdx="0" presStyleCnt="6">
        <dgm:presLayoutVars>
          <dgm:chMax val="0"/>
          <dgm:bulletEnabled val="1"/>
        </dgm:presLayoutVars>
      </dgm:prSet>
      <dgm:spPr/>
    </dgm:pt>
    <dgm:pt modelId="{A6827D19-7D6C-4AD0-B6F7-0F804A2505CC}" type="pres">
      <dgm:prSet presAssocID="{024BDC58-6BBA-4F54-9510-E92EC46119D9}" presName="spacer" presStyleCnt="0"/>
      <dgm:spPr/>
    </dgm:pt>
    <dgm:pt modelId="{AAEF0A20-73C9-43A0-BE60-BBA8AED67B5A}" type="pres">
      <dgm:prSet presAssocID="{0101EA90-E384-4855-8A9A-CF3D5CC441FD}" presName="parentText" presStyleLbl="node1" presStyleIdx="1" presStyleCnt="6">
        <dgm:presLayoutVars>
          <dgm:chMax val="0"/>
          <dgm:bulletEnabled val="1"/>
        </dgm:presLayoutVars>
      </dgm:prSet>
      <dgm:spPr/>
    </dgm:pt>
    <dgm:pt modelId="{13BD442A-1E9B-4664-8192-AAC9A221B92F}" type="pres">
      <dgm:prSet presAssocID="{A5131837-FB2C-452B-B253-B27F5C62FEBC}" presName="spacer" presStyleCnt="0"/>
      <dgm:spPr/>
    </dgm:pt>
    <dgm:pt modelId="{595D7FB5-B673-4DBA-B3C2-E777BA32EC4D}" type="pres">
      <dgm:prSet presAssocID="{303C09EC-77A1-415D-80A6-B8AC634DA380}" presName="parentText" presStyleLbl="node1" presStyleIdx="2" presStyleCnt="6">
        <dgm:presLayoutVars>
          <dgm:chMax val="0"/>
          <dgm:bulletEnabled val="1"/>
        </dgm:presLayoutVars>
      </dgm:prSet>
      <dgm:spPr/>
    </dgm:pt>
    <dgm:pt modelId="{53542E53-719F-45E4-B115-A42CC1C2B21F}" type="pres">
      <dgm:prSet presAssocID="{8B753052-F022-4F5F-91BF-2B2800F4D308}" presName="spacer" presStyleCnt="0"/>
      <dgm:spPr/>
    </dgm:pt>
    <dgm:pt modelId="{28D66B7A-0F79-438F-B92F-9A8A88369299}" type="pres">
      <dgm:prSet presAssocID="{BEFA9F35-3BE9-499C-8012-3EF57A053882}" presName="parentText" presStyleLbl="node1" presStyleIdx="3" presStyleCnt="6">
        <dgm:presLayoutVars>
          <dgm:chMax val="0"/>
          <dgm:bulletEnabled val="1"/>
        </dgm:presLayoutVars>
      </dgm:prSet>
      <dgm:spPr/>
    </dgm:pt>
    <dgm:pt modelId="{8ADC31C9-8A0D-45C3-AC40-2C4B7FAC4265}" type="pres">
      <dgm:prSet presAssocID="{3E9869ED-AA67-43F0-95B2-84F3FBB551F7}" presName="spacer" presStyleCnt="0"/>
      <dgm:spPr/>
    </dgm:pt>
    <dgm:pt modelId="{15AE2267-8B57-4E69-8C10-1A9BBBA01E34}" type="pres">
      <dgm:prSet presAssocID="{A0E59E03-A658-4A0A-B404-11742B6CD2AC}" presName="parentText" presStyleLbl="node1" presStyleIdx="4" presStyleCnt="6">
        <dgm:presLayoutVars>
          <dgm:chMax val="0"/>
          <dgm:bulletEnabled val="1"/>
        </dgm:presLayoutVars>
      </dgm:prSet>
      <dgm:spPr/>
    </dgm:pt>
    <dgm:pt modelId="{3FC3EC3D-4CC4-480B-B1C3-C810C21BC94D}" type="pres">
      <dgm:prSet presAssocID="{E4849795-0880-4D66-BAC4-4EFF570E3404}" presName="spacer" presStyleCnt="0"/>
      <dgm:spPr/>
    </dgm:pt>
    <dgm:pt modelId="{DF0B6EB0-004D-4ADC-8E45-D1F5345C08DC}" type="pres">
      <dgm:prSet presAssocID="{69A54707-1AE6-4847-A935-1C691D76BD26}" presName="parentText" presStyleLbl="node1" presStyleIdx="5" presStyleCnt="6">
        <dgm:presLayoutVars>
          <dgm:chMax val="0"/>
          <dgm:bulletEnabled val="1"/>
        </dgm:presLayoutVars>
      </dgm:prSet>
      <dgm:spPr/>
    </dgm:pt>
  </dgm:ptLst>
  <dgm:cxnLst>
    <dgm:cxn modelId="{8A0A8015-CDE4-4DD1-BB94-E68B76702A2A}" srcId="{CAEB20F2-F537-47E4-B19D-7B318AFF9EFD}" destId="{A0E59E03-A658-4A0A-B404-11742B6CD2AC}" srcOrd="4" destOrd="0" parTransId="{2A3B8F6A-8F31-41C6-9B36-5BEA2FCC3811}" sibTransId="{E4849795-0880-4D66-BAC4-4EFF570E3404}"/>
    <dgm:cxn modelId="{B4C0AF24-EDED-4CCB-9A8C-EDE6FF4227AB}" type="presOf" srcId="{69A54707-1AE6-4847-A935-1C691D76BD26}" destId="{DF0B6EB0-004D-4ADC-8E45-D1F5345C08DC}" srcOrd="0" destOrd="0" presId="urn:microsoft.com/office/officeart/2005/8/layout/vList2"/>
    <dgm:cxn modelId="{0AE3D926-5548-43CA-9F6E-E11C8831E543}" srcId="{CAEB20F2-F537-47E4-B19D-7B318AFF9EFD}" destId="{69A54707-1AE6-4847-A935-1C691D76BD26}" srcOrd="5" destOrd="0" parTransId="{A6DBCB03-3A9C-4163-BBED-00B1700651AB}" sibTransId="{C34A4709-0902-4582-ABC8-D146D648AC34}"/>
    <dgm:cxn modelId="{47CCFF28-7AA8-464C-985B-7F3D10FCE35E}" type="presOf" srcId="{BEFA9F35-3BE9-499C-8012-3EF57A053882}" destId="{28D66B7A-0F79-438F-B92F-9A8A88369299}" srcOrd="0" destOrd="0" presId="urn:microsoft.com/office/officeart/2005/8/layout/vList2"/>
    <dgm:cxn modelId="{15D6F139-948A-41E0-A733-FBAC20BAB864}" srcId="{CAEB20F2-F537-47E4-B19D-7B318AFF9EFD}" destId="{303C09EC-77A1-415D-80A6-B8AC634DA380}" srcOrd="2" destOrd="0" parTransId="{1D783054-BB4C-4FF2-B1A2-1C885394D014}" sibTransId="{8B753052-F022-4F5F-91BF-2B2800F4D308}"/>
    <dgm:cxn modelId="{4F0E913B-3C84-4213-B001-CA885D42C254}" type="presOf" srcId="{CAEB20F2-F537-47E4-B19D-7B318AFF9EFD}" destId="{95E58114-E4DD-4A2C-A8D6-0C562665ADB6}" srcOrd="0" destOrd="0" presId="urn:microsoft.com/office/officeart/2005/8/layout/vList2"/>
    <dgm:cxn modelId="{3A63E667-E64B-4D2B-B8DD-01BFD25AE212}" type="presOf" srcId="{0101EA90-E384-4855-8A9A-CF3D5CC441FD}" destId="{AAEF0A20-73C9-43A0-BE60-BBA8AED67B5A}" srcOrd="0" destOrd="0" presId="urn:microsoft.com/office/officeart/2005/8/layout/vList2"/>
    <dgm:cxn modelId="{3AAB847A-8B00-4F8C-A5CC-66CF21E82449}" srcId="{CAEB20F2-F537-47E4-B19D-7B318AFF9EFD}" destId="{BEFA9F35-3BE9-499C-8012-3EF57A053882}" srcOrd="3" destOrd="0" parTransId="{0F38612E-80AB-4FFB-AB17-0850F90391C4}" sibTransId="{3E9869ED-AA67-43F0-95B2-84F3FBB551F7}"/>
    <dgm:cxn modelId="{4F61B083-D45E-44AD-A212-2998153DAD0A}" type="presOf" srcId="{A348EC60-64C3-4128-8A69-3118837ED710}" destId="{50CD1DC3-1CAF-425B-A05D-AF1BAE086947}" srcOrd="0" destOrd="0" presId="urn:microsoft.com/office/officeart/2005/8/layout/vList2"/>
    <dgm:cxn modelId="{EC83319E-4453-4D2E-BCDC-595046B7EFCA}" srcId="{CAEB20F2-F537-47E4-B19D-7B318AFF9EFD}" destId="{0101EA90-E384-4855-8A9A-CF3D5CC441FD}" srcOrd="1" destOrd="0" parTransId="{2C4E727E-7DAE-43A5-9CC4-32AC1B99E8C4}" sibTransId="{A5131837-FB2C-452B-B253-B27F5C62FEBC}"/>
    <dgm:cxn modelId="{DFB07DB2-161C-416A-8120-C7E21C2EA09C}" srcId="{CAEB20F2-F537-47E4-B19D-7B318AFF9EFD}" destId="{A348EC60-64C3-4128-8A69-3118837ED710}" srcOrd="0" destOrd="0" parTransId="{17E28F52-315C-467F-BAEB-806D07D8307E}" sibTransId="{024BDC58-6BBA-4F54-9510-E92EC46119D9}"/>
    <dgm:cxn modelId="{17EDC1D0-27AE-438A-958E-F77C2610037C}" type="presOf" srcId="{303C09EC-77A1-415D-80A6-B8AC634DA380}" destId="{595D7FB5-B673-4DBA-B3C2-E777BA32EC4D}" srcOrd="0" destOrd="0" presId="urn:microsoft.com/office/officeart/2005/8/layout/vList2"/>
    <dgm:cxn modelId="{49633CE6-003E-45CE-8DB3-BCFCD354E63D}" type="presOf" srcId="{A0E59E03-A658-4A0A-B404-11742B6CD2AC}" destId="{15AE2267-8B57-4E69-8C10-1A9BBBA01E34}" srcOrd="0" destOrd="0" presId="urn:microsoft.com/office/officeart/2005/8/layout/vList2"/>
    <dgm:cxn modelId="{C166E291-1F01-47EA-927C-9B9AB628ACAD}" type="presParOf" srcId="{95E58114-E4DD-4A2C-A8D6-0C562665ADB6}" destId="{50CD1DC3-1CAF-425B-A05D-AF1BAE086947}" srcOrd="0" destOrd="0" presId="urn:microsoft.com/office/officeart/2005/8/layout/vList2"/>
    <dgm:cxn modelId="{64599D49-0263-4F70-90E5-D9611092090B}" type="presParOf" srcId="{95E58114-E4DD-4A2C-A8D6-0C562665ADB6}" destId="{A6827D19-7D6C-4AD0-B6F7-0F804A2505CC}" srcOrd="1" destOrd="0" presId="urn:microsoft.com/office/officeart/2005/8/layout/vList2"/>
    <dgm:cxn modelId="{186929E5-D7E2-4335-ABDC-1A7281285D2A}" type="presParOf" srcId="{95E58114-E4DD-4A2C-A8D6-0C562665ADB6}" destId="{AAEF0A20-73C9-43A0-BE60-BBA8AED67B5A}" srcOrd="2" destOrd="0" presId="urn:microsoft.com/office/officeart/2005/8/layout/vList2"/>
    <dgm:cxn modelId="{38ADB8D6-6AD0-4087-BBC8-C686571469C5}" type="presParOf" srcId="{95E58114-E4DD-4A2C-A8D6-0C562665ADB6}" destId="{13BD442A-1E9B-4664-8192-AAC9A221B92F}" srcOrd="3" destOrd="0" presId="urn:microsoft.com/office/officeart/2005/8/layout/vList2"/>
    <dgm:cxn modelId="{49D2FB12-AE80-4B13-ACD5-3E3D02987C56}" type="presParOf" srcId="{95E58114-E4DD-4A2C-A8D6-0C562665ADB6}" destId="{595D7FB5-B673-4DBA-B3C2-E777BA32EC4D}" srcOrd="4" destOrd="0" presId="urn:microsoft.com/office/officeart/2005/8/layout/vList2"/>
    <dgm:cxn modelId="{939D910C-D100-4836-8F43-8C49D18B92CD}" type="presParOf" srcId="{95E58114-E4DD-4A2C-A8D6-0C562665ADB6}" destId="{53542E53-719F-45E4-B115-A42CC1C2B21F}" srcOrd="5" destOrd="0" presId="urn:microsoft.com/office/officeart/2005/8/layout/vList2"/>
    <dgm:cxn modelId="{9E6B39BB-DCB2-45C1-9EC8-8F803D0CE679}" type="presParOf" srcId="{95E58114-E4DD-4A2C-A8D6-0C562665ADB6}" destId="{28D66B7A-0F79-438F-B92F-9A8A88369299}" srcOrd="6" destOrd="0" presId="urn:microsoft.com/office/officeart/2005/8/layout/vList2"/>
    <dgm:cxn modelId="{CC5E25D7-0D73-4A40-8226-3FBF7B6D769C}" type="presParOf" srcId="{95E58114-E4DD-4A2C-A8D6-0C562665ADB6}" destId="{8ADC31C9-8A0D-45C3-AC40-2C4B7FAC4265}" srcOrd="7" destOrd="0" presId="urn:microsoft.com/office/officeart/2005/8/layout/vList2"/>
    <dgm:cxn modelId="{0F48C869-D318-4195-B928-6D8053DF9A14}" type="presParOf" srcId="{95E58114-E4DD-4A2C-A8D6-0C562665ADB6}" destId="{15AE2267-8B57-4E69-8C10-1A9BBBA01E34}" srcOrd="8" destOrd="0" presId="urn:microsoft.com/office/officeart/2005/8/layout/vList2"/>
    <dgm:cxn modelId="{DD0A3C61-D5BA-4CB1-B00F-74D7CFD27606}" type="presParOf" srcId="{95E58114-E4DD-4A2C-A8D6-0C562665ADB6}" destId="{3FC3EC3D-4CC4-480B-B1C3-C810C21BC94D}" srcOrd="9" destOrd="0" presId="urn:microsoft.com/office/officeart/2005/8/layout/vList2"/>
    <dgm:cxn modelId="{D31AFF27-D78A-4894-AF9C-B697BDDD5FE7}" type="presParOf" srcId="{95E58114-E4DD-4A2C-A8D6-0C562665ADB6}" destId="{DF0B6EB0-004D-4ADC-8E45-D1F5345C08D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E00A86-E9CA-47B8-8BAF-CBDAB09D57C7}" type="doc">
      <dgm:prSet loTypeId="urn:microsoft.com/office/officeart/2018/5/layout/IconCircleLabel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9FA48DBB-87DD-4B56-B699-DB5184DB7CB3}">
      <dgm:prSet/>
      <dgm:spPr/>
      <dgm:t>
        <a:bodyPr/>
        <a:lstStyle/>
        <a:p>
          <a:pPr>
            <a:defRPr cap="all"/>
          </a:pPr>
          <a:r>
            <a:rPr lang="en-US"/>
            <a:t>WHAT IS A MISSION STATEMENT?</a:t>
          </a:r>
        </a:p>
      </dgm:t>
    </dgm:pt>
    <dgm:pt modelId="{28679154-891F-40D0-BCFF-2B73005FCAE5}" type="parTrans" cxnId="{031CE516-89E1-4BED-9A6E-DF3468517156}">
      <dgm:prSet/>
      <dgm:spPr/>
      <dgm:t>
        <a:bodyPr/>
        <a:lstStyle/>
        <a:p>
          <a:endParaRPr lang="en-US"/>
        </a:p>
      </dgm:t>
    </dgm:pt>
    <dgm:pt modelId="{F3EAD8B7-92CB-4CBF-A029-5B96F284F092}" type="sibTrans" cxnId="{031CE516-89E1-4BED-9A6E-DF3468517156}">
      <dgm:prSet/>
      <dgm:spPr/>
      <dgm:t>
        <a:bodyPr/>
        <a:lstStyle/>
        <a:p>
          <a:endParaRPr lang="en-US"/>
        </a:p>
      </dgm:t>
    </dgm:pt>
    <dgm:pt modelId="{160A8551-7672-449B-86E4-AAAB2E885BC3}">
      <dgm:prSet/>
      <dgm:spPr/>
      <dgm:t>
        <a:bodyPr/>
        <a:lstStyle/>
        <a:p>
          <a:pPr>
            <a:defRPr cap="all"/>
          </a:pPr>
          <a:r>
            <a:rPr lang="en-US"/>
            <a:t>WHAT IS A VISION STATEMENT?</a:t>
          </a:r>
        </a:p>
      </dgm:t>
    </dgm:pt>
    <dgm:pt modelId="{0A1FCC17-1E20-4964-8DEC-61493759E607}" type="parTrans" cxnId="{3F160DB7-7D76-4116-9AFF-43E59D43D438}">
      <dgm:prSet/>
      <dgm:spPr/>
      <dgm:t>
        <a:bodyPr/>
        <a:lstStyle/>
        <a:p>
          <a:endParaRPr lang="en-US"/>
        </a:p>
      </dgm:t>
    </dgm:pt>
    <dgm:pt modelId="{B7CFCA65-9E17-4C76-9376-B1C1B7652DB5}" type="sibTrans" cxnId="{3F160DB7-7D76-4116-9AFF-43E59D43D438}">
      <dgm:prSet/>
      <dgm:spPr/>
      <dgm:t>
        <a:bodyPr/>
        <a:lstStyle/>
        <a:p>
          <a:endParaRPr lang="en-US"/>
        </a:p>
      </dgm:t>
    </dgm:pt>
    <dgm:pt modelId="{2489122A-FBBD-42AB-AB66-15FF929183CB}">
      <dgm:prSet/>
      <dgm:spPr/>
      <dgm:t>
        <a:bodyPr/>
        <a:lstStyle/>
        <a:p>
          <a:pPr>
            <a:defRPr cap="all"/>
          </a:pPr>
          <a:r>
            <a:rPr lang="en-US"/>
            <a:t>WHAT ARE OVJECTIVES?</a:t>
          </a:r>
        </a:p>
      </dgm:t>
    </dgm:pt>
    <dgm:pt modelId="{3CDE44E4-578E-4AEC-A9E4-2FB382F1B7B9}" type="parTrans" cxnId="{01B314F9-8C28-4577-8934-0D40C093ADF1}">
      <dgm:prSet/>
      <dgm:spPr/>
      <dgm:t>
        <a:bodyPr/>
        <a:lstStyle/>
        <a:p>
          <a:endParaRPr lang="en-US"/>
        </a:p>
      </dgm:t>
    </dgm:pt>
    <dgm:pt modelId="{8C618315-AACE-4820-BA66-336090A84884}" type="sibTrans" cxnId="{01B314F9-8C28-4577-8934-0D40C093ADF1}">
      <dgm:prSet/>
      <dgm:spPr/>
      <dgm:t>
        <a:bodyPr/>
        <a:lstStyle/>
        <a:p>
          <a:endParaRPr lang="en-US"/>
        </a:p>
      </dgm:t>
    </dgm:pt>
    <dgm:pt modelId="{D279BCA7-43B9-4895-9001-82522101E148}" type="pres">
      <dgm:prSet presAssocID="{53E00A86-E9CA-47B8-8BAF-CBDAB09D57C7}" presName="root" presStyleCnt="0">
        <dgm:presLayoutVars>
          <dgm:dir/>
          <dgm:resizeHandles val="exact"/>
        </dgm:presLayoutVars>
      </dgm:prSet>
      <dgm:spPr/>
    </dgm:pt>
    <dgm:pt modelId="{F5C7D3CB-DACC-4582-8872-345EDA0F3C4C}" type="pres">
      <dgm:prSet presAssocID="{9FA48DBB-87DD-4B56-B699-DB5184DB7CB3}" presName="compNode" presStyleCnt="0"/>
      <dgm:spPr/>
    </dgm:pt>
    <dgm:pt modelId="{8E4D999A-7BA7-440B-AA39-A695D382A54B}" type="pres">
      <dgm:prSet presAssocID="{9FA48DBB-87DD-4B56-B699-DB5184DB7CB3}" presName="iconBgRect" presStyleLbl="bgShp" presStyleIdx="0" presStyleCnt="3"/>
      <dgm:spPr/>
    </dgm:pt>
    <dgm:pt modelId="{85328A39-06D9-47A4-A203-DCFC7E9ADB04}" type="pres">
      <dgm:prSet presAssocID="{9FA48DBB-87DD-4B56-B699-DB5184DB7CB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C8DB7ACA-C7E5-4EE4-8EE2-ADED70C0E214}" type="pres">
      <dgm:prSet presAssocID="{9FA48DBB-87DD-4B56-B699-DB5184DB7CB3}" presName="spaceRect" presStyleCnt="0"/>
      <dgm:spPr/>
    </dgm:pt>
    <dgm:pt modelId="{469446B6-5DEC-4025-9C2C-5207B815CD19}" type="pres">
      <dgm:prSet presAssocID="{9FA48DBB-87DD-4B56-B699-DB5184DB7CB3}" presName="textRect" presStyleLbl="revTx" presStyleIdx="0" presStyleCnt="3">
        <dgm:presLayoutVars>
          <dgm:chMax val="1"/>
          <dgm:chPref val="1"/>
        </dgm:presLayoutVars>
      </dgm:prSet>
      <dgm:spPr/>
    </dgm:pt>
    <dgm:pt modelId="{000C818F-F560-4AC9-BF4C-B6C22A6611AD}" type="pres">
      <dgm:prSet presAssocID="{F3EAD8B7-92CB-4CBF-A029-5B96F284F092}" presName="sibTrans" presStyleCnt="0"/>
      <dgm:spPr/>
    </dgm:pt>
    <dgm:pt modelId="{72778964-0FA3-4890-B58D-9071D4ADD1EA}" type="pres">
      <dgm:prSet presAssocID="{160A8551-7672-449B-86E4-AAAB2E885BC3}" presName="compNode" presStyleCnt="0"/>
      <dgm:spPr/>
    </dgm:pt>
    <dgm:pt modelId="{33CB48E7-6568-4110-B9CD-EA62A37E130B}" type="pres">
      <dgm:prSet presAssocID="{160A8551-7672-449B-86E4-AAAB2E885BC3}" presName="iconBgRect" presStyleLbl="bgShp" presStyleIdx="1" presStyleCnt="3"/>
      <dgm:spPr/>
    </dgm:pt>
    <dgm:pt modelId="{3FE488F4-1157-4DF1-8D58-2545E932A74F}" type="pres">
      <dgm:prSet presAssocID="{160A8551-7672-449B-86E4-AAAB2E885BC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904B8CC3-8298-409F-BA8C-F1835D136080}" type="pres">
      <dgm:prSet presAssocID="{160A8551-7672-449B-86E4-AAAB2E885BC3}" presName="spaceRect" presStyleCnt="0"/>
      <dgm:spPr/>
    </dgm:pt>
    <dgm:pt modelId="{8C369316-DBA8-4C2F-915C-73CB0A74A418}" type="pres">
      <dgm:prSet presAssocID="{160A8551-7672-449B-86E4-AAAB2E885BC3}" presName="textRect" presStyleLbl="revTx" presStyleIdx="1" presStyleCnt="3">
        <dgm:presLayoutVars>
          <dgm:chMax val="1"/>
          <dgm:chPref val="1"/>
        </dgm:presLayoutVars>
      </dgm:prSet>
      <dgm:spPr/>
    </dgm:pt>
    <dgm:pt modelId="{441ED893-5E88-4D91-9B9D-B1CF5ADB3D89}" type="pres">
      <dgm:prSet presAssocID="{B7CFCA65-9E17-4C76-9376-B1C1B7652DB5}" presName="sibTrans" presStyleCnt="0"/>
      <dgm:spPr/>
    </dgm:pt>
    <dgm:pt modelId="{92FEB9D3-79C3-4102-A370-A1F3B3301298}" type="pres">
      <dgm:prSet presAssocID="{2489122A-FBBD-42AB-AB66-15FF929183CB}" presName="compNode" presStyleCnt="0"/>
      <dgm:spPr/>
    </dgm:pt>
    <dgm:pt modelId="{45A6187F-B150-4B54-B400-750CA05BFA62}" type="pres">
      <dgm:prSet presAssocID="{2489122A-FBBD-42AB-AB66-15FF929183CB}" presName="iconBgRect" presStyleLbl="bgShp" presStyleIdx="2" presStyleCnt="3"/>
      <dgm:spPr/>
    </dgm:pt>
    <dgm:pt modelId="{1D91FE86-14A2-4494-88AF-C3D08B4E5DF1}" type="pres">
      <dgm:prSet presAssocID="{2489122A-FBBD-42AB-AB66-15FF929183C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054E315E-C867-4AC1-AAF9-C3C9DE186DF3}" type="pres">
      <dgm:prSet presAssocID="{2489122A-FBBD-42AB-AB66-15FF929183CB}" presName="spaceRect" presStyleCnt="0"/>
      <dgm:spPr/>
    </dgm:pt>
    <dgm:pt modelId="{96E14E1F-5968-4A41-943D-0AC41417C2A2}" type="pres">
      <dgm:prSet presAssocID="{2489122A-FBBD-42AB-AB66-15FF929183CB}" presName="textRect" presStyleLbl="revTx" presStyleIdx="2" presStyleCnt="3">
        <dgm:presLayoutVars>
          <dgm:chMax val="1"/>
          <dgm:chPref val="1"/>
        </dgm:presLayoutVars>
      </dgm:prSet>
      <dgm:spPr/>
    </dgm:pt>
  </dgm:ptLst>
  <dgm:cxnLst>
    <dgm:cxn modelId="{031CE516-89E1-4BED-9A6E-DF3468517156}" srcId="{53E00A86-E9CA-47B8-8BAF-CBDAB09D57C7}" destId="{9FA48DBB-87DD-4B56-B699-DB5184DB7CB3}" srcOrd="0" destOrd="0" parTransId="{28679154-891F-40D0-BCFF-2B73005FCAE5}" sibTransId="{F3EAD8B7-92CB-4CBF-A029-5B96F284F092}"/>
    <dgm:cxn modelId="{A9396335-4E13-407D-B0D1-ACF44232FC56}" type="presOf" srcId="{53E00A86-E9CA-47B8-8BAF-CBDAB09D57C7}" destId="{D279BCA7-43B9-4895-9001-82522101E148}" srcOrd="0" destOrd="0" presId="urn:microsoft.com/office/officeart/2018/5/layout/IconCircleLabelList"/>
    <dgm:cxn modelId="{ED9D08A9-3F53-4164-B864-DC3905CB8378}" type="presOf" srcId="{9FA48DBB-87DD-4B56-B699-DB5184DB7CB3}" destId="{469446B6-5DEC-4025-9C2C-5207B815CD19}" srcOrd="0" destOrd="0" presId="urn:microsoft.com/office/officeart/2018/5/layout/IconCircleLabelList"/>
    <dgm:cxn modelId="{3F160DB7-7D76-4116-9AFF-43E59D43D438}" srcId="{53E00A86-E9CA-47B8-8BAF-CBDAB09D57C7}" destId="{160A8551-7672-449B-86E4-AAAB2E885BC3}" srcOrd="1" destOrd="0" parTransId="{0A1FCC17-1E20-4964-8DEC-61493759E607}" sibTransId="{B7CFCA65-9E17-4C76-9376-B1C1B7652DB5}"/>
    <dgm:cxn modelId="{13D2F0D8-AE64-4901-9347-7A583363AD0D}" type="presOf" srcId="{2489122A-FBBD-42AB-AB66-15FF929183CB}" destId="{96E14E1F-5968-4A41-943D-0AC41417C2A2}" srcOrd="0" destOrd="0" presId="urn:microsoft.com/office/officeart/2018/5/layout/IconCircleLabelList"/>
    <dgm:cxn modelId="{0381E2E8-6A99-4749-9383-8E47D7CCBC14}" type="presOf" srcId="{160A8551-7672-449B-86E4-AAAB2E885BC3}" destId="{8C369316-DBA8-4C2F-915C-73CB0A74A418}" srcOrd="0" destOrd="0" presId="urn:microsoft.com/office/officeart/2018/5/layout/IconCircleLabelList"/>
    <dgm:cxn modelId="{01B314F9-8C28-4577-8934-0D40C093ADF1}" srcId="{53E00A86-E9CA-47B8-8BAF-CBDAB09D57C7}" destId="{2489122A-FBBD-42AB-AB66-15FF929183CB}" srcOrd="2" destOrd="0" parTransId="{3CDE44E4-578E-4AEC-A9E4-2FB382F1B7B9}" sibTransId="{8C618315-AACE-4820-BA66-336090A84884}"/>
    <dgm:cxn modelId="{DB2E8887-25C1-4587-BE97-DE0BDE54F99E}" type="presParOf" srcId="{D279BCA7-43B9-4895-9001-82522101E148}" destId="{F5C7D3CB-DACC-4582-8872-345EDA0F3C4C}" srcOrd="0" destOrd="0" presId="urn:microsoft.com/office/officeart/2018/5/layout/IconCircleLabelList"/>
    <dgm:cxn modelId="{A77E7768-7FA7-4A5A-8828-E10889A13287}" type="presParOf" srcId="{F5C7D3CB-DACC-4582-8872-345EDA0F3C4C}" destId="{8E4D999A-7BA7-440B-AA39-A695D382A54B}" srcOrd="0" destOrd="0" presId="urn:microsoft.com/office/officeart/2018/5/layout/IconCircleLabelList"/>
    <dgm:cxn modelId="{DE8B72F3-3E39-4179-A640-218F1DD03719}" type="presParOf" srcId="{F5C7D3CB-DACC-4582-8872-345EDA0F3C4C}" destId="{85328A39-06D9-47A4-A203-DCFC7E9ADB04}" srcOrd="1" destOrd="0" presId="urn:microsoft.com/office/officeart/2018/5/layout/IconCircleLabelList"/>
    <dgm:cxn modelId="{E46FE0CF-21B2-4D4C-AD70-16EC4133D628}" type="presParOf" srcId="{F5C7D3CB-DACC-4582-8872-345EDA0F3C4C}" destId="{C8DB7ACA-C7E5-4EE4-8EE2-ADED70C0E214}" srcOrd="2" destOrd="0" presId="urn:microsoft.com/office/officeart/2018/5/layout/IconCircleLabelList"/>
    <dgm:cxn modelId="{CBCB7428-33A1-414A-A71E-BB5B14CA9074}" type="presParOf" srcId="{F5C7D3CB-DACC-4582-8872-345EDA0F3C4C}" destId="{469446B6-5DEC-4025-9C2C-5207B815CD19}" srcOrd="3" destOrd="0" presId="urn:microsoft.com/office/officeart/2018/5/layout/IconCircleLabelList"/>
    <dgm:cxn modelId="{19960757-5110-4A89-9B88-5CE6A4C666C9}" type="presParOf" srcId="{D279BCA7-43B9-4895-9001-82522101E148}" destId="{000C818F-F560-4AC9-BF4C-B6C22A6611AD}" srcOrd="1" destOrd="0" presId="urn:microsoft.com/office/officeart/2018/5/layout/IconCircleLabelList"/>
    <dgm:cxn modelId="{8696F7C4-4ADE-4111-807D-F87F2D685A85}" type="presParOf" srcId="{D279BCA7-43B9-4895-9001-82522101E148}" destId="{72778964-0FA3-4890-B58D-9071D4ADD1EA}" srcOrd="2" destOrd="0" presId="urn:microsoft.com/office/officeart/2018/5/layout/IconCircleLabelList"/>
    <dgm:cxn modelId="{37350C15-F2E7-40C5-B09B-A67FB5BA2527}" type="presParOf" srcId="{72778964-0FA3-4890-B58D-9071D4ADD1EA}" destId="{33CB48E7-6568-4110-B9CD-EA62A37E130B}" srcOrd="0" destOrd="0" presId="urn:microsoft.com/office/officeart/2018/5/layout/IconCircleLabelList"/>
    <dgm:cxn modelId="{B7CFDA17-17C5-414D-8EF6-18E3EB2BE6E9}" type="presParOf" srcId="{72778964-0FA3-4890-B58D-9071D4ADD1EA}" destId="{3FE488F4-1157-4DF1-8D58-2545E932A74F}" srcOrd="1" destOrd="0" presId="urn:microsoft.com/office/officeart/2018/5/layout/IconCircleLabelList"/>
    <dgm:cxn modelId="{418DCE44-2BEA-48D0-B15B-224F98C784D5}" type="presParOf" srcId="{72778964-0FA3-4890-B58D-9071D4ADD1EA}" destId="{904B8CC3-8298-409F-BA8C-F1835D136080}" srcOrd="2" destOrd="0" presId="urn:microsoft.com/office/officeart/2018/5/layout/IconCircleLabelList"/>
    <dgm:cxn modelId="{8578F5EB-8D9F-427D-A5DD-C960F51960DB}" type="presParOf" srcId="{72778964-0FA3-4890-B58D-9071D4ADD1EA}" destId="{8C369316-DBA8-4C2F-915C-73CB0A74A418}" srcOrd="3" destOrd="0" presId="urn:microsoft.com/office/officeart/2018/5/layout/IconCircleLabelList"/>
    <dgm:cxn modelId="{9A103FDE-C826-4923-BD56-97A08E4BD08D}" type="presParOf" srcId="{D279BCA7-43B9-4895-9001-82522101E148}" destId="{441ED893-5E88-4D91-9B9D-B1CF5ADB3D89}" srcOrd="3" destOrd="0" presId="urn:microsoft.com/office/officeart/2018/5/layout/IconCircleLabelList"/>
    <dgm:cxn modelId="{97CFAC32-29A0-4D63-AFA9-1CAAAC5149C8}" type="presParOf" srcId="{D279BCA7-43B9-4895-9001-82522101E148}" destId="{92FEB9D3-79C3-4102-A370-A1F3B3301298}" srcOrd="4" destOrd="0" presId="urn:microsoft.com/office/officeart/2018/5/layout/IconCircleLabelList"/>
    <dgm:cxn modelId="{9F83548F-1BEF-47F7-BB62-484E661C40C4}" type="presParOf" srcId="{92FEB9D3-79C3-4102-A370-A1F3B3301298}" destId="{45A6187F-B150-4B54-B400-750CA05BFA62}" srcOrd="0" destOrd="0" presId="urn:microsoft.com/office/officeart/2018/5/layout/IconCircleLabelList"/>
    <dgm:cxn modelId="{9FA0362B-D988-43FC-A9FD-81CAD9724E47}" type="presParOf" srcId="{92FEB9D3-79C3-4102-A370-A1F3B3301298}" destId="{1D91FE86-14A2-4494-88AF-C3D08B4E5DF1}" srcOrd="1" destOrd="0" presId="urn:microsoft.com/office/officeart/2018/5/layout/IconCircleLabelList"/>
    <dgm:cxn modelId="{CF50EFED-E766-484C-89C3-034116DCF836}" type="presParOf" srcId="{92FEB9D3-79C3-4102-A370-A1F3B3301298}" destId="{054E315E-C867-4AC1-AAF9-C3C9DE186DF3}" srcOrd="2" destOrd="0" presId="urn:microsoft.com/office/officeart/2018/5/layout/IconCircleLabelList"/>
    <dgm:cxn modelId="{51D9276B-5DEC-4EB6-99DC-6200BE77D9C1}" type="presParOf" srcId="{92FEB9D3-79C3-4102-A370-A1F3B3301298}" destId="{96E14E1F-5968-4A41-943D-0AC41417C2A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9F9322-8752-4792-A5CC-CF9AA92B2459}"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E30E8B23-54C3-4642-931B-C5ADE716FFBE}">
      <dgm:prSet/>
      <dgm:spPr/>
      <dgm:t>
        <a:bodyPr/>
        <a:lstStyle/>
        <a:p>
          <a:r>
            <a:rPr lang="en-US" dirty="0"/>
            <a:t>While a vision statement doesn't tell you how you're going to get there, it does set the direction for your business planning. That makes creating one especially compelling for small businesses because the main reason small businesses fail is because of poor planning.</a:t>
          </a:r>
        </a:p>
      </dgm:t>
    </dgm:pt>
    <dgm:pt modelId="{F5C06820-714A-4A90-BEA0-9596762B7D30}" type="parTrans" cxnId="{F86CE12A-628B-478B-BB00-06ACDFD721BE}">
      <dgm:prSet/>
      <dgm:spPr/>
      <dgm:t>
        <a:bodyPr/>
        <a:lstStyle/>
        <a:p>
          <a:endParaRPr lang="en-US"/>
        </a:p>
      </dgm:t>
    </dgm:pt>
    <dgm:pt modelId="{E152765A-DD6B-4D09-8DF8-943244CF38C0}" type="sibTrans" cxnId="{F86CE12A-628B-478B-BB00-06ACDFD721BE}">
      <dgm:prSet/>
      <dgm:spPr/>
      <dgm:t>
        <a:bodyPr/>
        <a:lstStyle/>
        <a:p>
          <a:endParaRPr lang="en-US"/>
        </a:p>
      </dgm:t>
    </dgm:pt>
    <dgm:pt modelId="{32D6528F-DF29-43BF-8360-0BD8301C58FE}">
      <dgm:prSet/>
      <dgm:spPr/>
      <dgm:t>
        <a:bodyPr/>
        <a:lstStyle/>
        <a:p>
          <a:r>
            <a:rPr lang="en-US"/>
            <a:t>And having and being able to articulate and share a vision is one of the hallmarks of a strong business leader.</a:t>
          </a:r>
        </a:p>
      </dgm:t>
    </dgm:pt>
    <dgm:pt modelId="{2D40B4C8-0F8A-4B43-AE95-F56D436AF6EC}" type="parTrans" cxnId="{0962D235-F41A-4A37-B5D2-5C25F7D0A200}">
      <dgm:prSet/>
      <dgm:spPr/>
      <dgm:t>
        <a:bodyPr/>
        <a:lstStyle/>
        <a:p>
          <a:endParaRPr lang="en-US"/>
        </a:p>
      </dgm:t>
    </dgm:pt>
    <dgm:pt modelId="{0F557D77-21C4-4473-9236-0322AAF5DE74}" type="sibTrans" cxnId="{0962D235-F41A-4A37-B5D2-5C25F7D0A200}">
      <dgm:prSet/>
      <dgm:spPr/>
      <dgm:t>
        <a:bodyPr/>
        <a:lstStyle/>
        <a:p>
          <a:endParaRPr lang="en-US"/>
        </a:p>
      </dgm:t>
    </dgm:pt>
    <dgm:pt modelId="{97A434C6-7D87-463A-97C1-42E903D6EDBA}">
      <dgm:prSet/>
      <dgm:spPr/>
      <dgm:t>
        <a:bodyPr/>
        <a:lstStyle/>
        <a:p>
          <a:r>
            <a:rPr lang="en-US"/>
            <a:t>Having a company vision statement also provides focus to your small business's marketing; the vision statement will spur marketing campaigns and messages, which in turn can be checked against the vision - is the marketing in line with the direction the vision provides?</a:t>
          </a:r>
        </a:p>
      </dgm:t>
    </dgm:pt>
    <dgm:pt modelId="{7A063C45-8026-41F3-883B-733934AA7436}" type="parTrans" cxnId="{4D934F34-C384-492A-9958-139285D445DB}">
      <dgm:prSet/>
      <dgm:spPr/>
      <dgm:t>
        <a:bodyPr/>
        <a:lstStyle/>
        <a:p>
          <a:endParaRPr lang="en-US"/>
        </a:p>
      </dgm:t>
    </dgm:pt>
    <dgm:pt modelId="{BF3B231C-2D41-40F6-A3A6-149111AF3854}" type="sibTrans" cxnId="{4D934F34-C384-492A-9958-139285D445DB}">
      <dgm:prSet/>
      <dgm:spPr/>
      <dgm:t>
        <a:bodyPr/>
        <a:lstStyle/>
        <a:p>
          <a:endParaRPr lang="en-US"/>
        </a:p>
      </dgm:t>
    </dgm:pt>
    <dgm:pt modelId="{42A2AB6D-0DF8-4D5A-8245-F3A3C4C87000}" type="pres">
      <dgm:prSet presAssocID="{839F9322-8752-4792-A5CC-CF9AA92B2459}" presName="root" presStyleCnt="0">
        <dgm:presLayoutVars>
          <dgm:dir/>
          <dgm:resizeHandles val="exact"/>
        </dgm:presLayoutVars>
      </dgm:prSet>
      <dgm:spPr/>
    </dgm:pt>
    <dgm:pt modelId="{CE0698F4-1D7B-4342-B91E-DCC370563DFE}" type="pres">
      <dgm:prSet presAssocID="{E30E8B23-54C3-4642-931B-C5ADE716FFBE}" presName="compNode" presStyleCnt="0"/>
      <dgm:spPr/>
    </dgm:pt>
    <dgm:pt modelId="{4A157D31-C829-48C0-ACAA-54A99BDB3948}" type="pres">
      <dgm:prSet presAssocID="{E30E8B23-54C3-4642-931B-C5ADE716FFBE}" presName="bgRect" presStyleLbl="bgShp" presStyleIdx="0" presStyleCnt="3"/>
      <dgm:spPr/>
    </dgm:pt>
    <dgm:pt modelId="{314B938B-5BFC-4EB6-8544-671D1ADF7D94}" type="pres">
      <dgm:prSet presAssocID="{E30E8B23-54C3-4642-931B-C5ADE716FFB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2F9948E7-552E-4789-8A4B-9D968BF9DAE3}" type="pres">
      <dgm:prSet presAssocID="{E30E8B23-54C3-4642-931B-C5ADE716FFBE}" presName="spaceRect" presStyleCnt="0"/>
      <dgm:spPr/>
    </dgm:pt>
    <dgm:pt modelId="{28AC4215-0B0D-4880-ADA3-263609136299}" type="pres">
      <dgm:prSet presAssocID="{E30E8B23-54C3-4642-931B-C5ADE716FFBE}" presName="parTx" presStyleLbl="revTx" presStyleIdx="0" presStyleCnt="3">
        <dgm:presLayoutVars>
          <dgm:chMax val="0"/>
          <dgm:chPref val="0"/>
        </dgm:presLayoutVars>
      </dgm:prSet>
      <dgm:spPr/>
    </dgm:pt>
    <dgm:pt modelId="{415F3D2A-7910-4F53-9899-E4C120862C77}" type="pres">
      <dgm:prSet presAssocID="{E152765A-DD6B-4D09-8DF8-943244CF38C0}" presName="sibTrans" presStyleCnt="0"/>
      <dgm:spPr/>
    </dgm:pt>
    <dgm:pt modelId="{D0CB0160-13F5-4A91-9067-106E63E72FB5}" type="pres">
      <dgm:prSet presAssocID="{32D6528F-DF29-43BF-8360-0BD8301C58FE}" presName="compNode" presStyleCnt="0"/>
      <dgm:spPr/>
    </dgm:pt>
    <dgm:pt modelId="{92C94B33-3115-4F2D-97F4-46A5594D670A}" type="pres">
      <dgm:prSet presAssocID="{32D6528F-DF29-43BF-8360-0BD8301C58FE}" presName="bgRect" presStyleLbl="bgShp" presStyleIdx="1" presStyleCnt="3"/>
      <dgm:spPr/>
    </dgm:pt>
    <dgm:pt modelId="{D9697980-7BFF-4673-96A7-85558908271C}" type="pres">
      <dgm:prSet presAssocID="{32D6528F-DF29-43BF-8360-0BD8301C58F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25971449-AAA7-4B2C-9E84-9BF6A37EBEC7}" type="pres">
      <dgm:prSet presAssocID="{32D6528F-DF29-43BF-8360-0BD8301C58FE}" presName="spaceRect" presStyleCnt="0"/>
      <dgm:spPr/>
    </dgm:pt>
    <dgm:pt modelId="{EF8FF9F3-9EE0-4035-8BB2-2302D127E1CA}" type="pres">
      <dgm:prSet presAssocID="{32D6528F-DF29-43BF-8360-0BD8301C58FE}" presName="parTx" presStyleLbl="revTx" presStyleIdx="1" presStyleCnt="3">
        <dgm:presLayoutVars>
          <dgm:chMax val="0"/>
          <dgm:chPref val="0"/>
        </dgm:presLayoutVars>
      </dgm:prSet>
      <dgm:spPr/>
    </dgm:pt>
    <dgm:pt modelId="{3E7E6174-EB1C-4AE4-9863-C6041082983C}" type="pres">
      <dgm:prSet presAssocID="{0F557D77-21C4-4473-9236-0322AAF5DE74}" presName="sibTrans" presStyleCnt="0"/>
      <dgm:spPr/>
    </dgm:pt>
    <dgm:pt modelId="{CEFEDDFA-2EAC-4439-ABCC-7570713F02AB}" type="pres">
      <dgm:prSet presAssocID="{97A434C6-7D87-463A-97C1-42E903D6EDBA}" presName="compNode" presStyleCnt="0"/>
      <dgm:spPr/>
    </dgm:pt>
    <dgm:pt modelId="{13F29771-5CF8-443F-9500-F58035C6BCE4}" type="pres">
      <dgm:prSet presAssocID="{97A434C6-7D87-463A-97C1-42E903D6EDBA}" presName="bgRect" presStyleLbl="bgShp" presStyleIdx="2" presStyleCnt="3"/>
      <dgm:spPr/>
    </dgm:pt>
    <dgm:pt modelId="{986DB617-4345-4DAA-9850-7D6B692B7B07}" type="pres">
      <dgm:prSet presAssocID="{97A434C6-7D87-463A-97C1-42E903D6EDB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F09D5B88-FF73-44F6-91CE-C5D93174E455}" type="pres">
      <dgm:prSet presAssocID="{97A434C6-7D87-463A-97C1-42E903D6EDBA}" presName="spaceRect" presStyleCnt="0"/>
      <dgm:spPr/>
    </dgm:pt>
    <dgm:pt modelId="{E09C1CF7-E595-460B-BA43-D7E4DC305CAD}" type="pres">
      <dgm:prSet presAssocID="{97A434C6-7D87-463A-97C1-42E903D6EDBA}" presName="parTx" presStyleLbl="revTx" presStyleIdx="2" presStyleCnt="3">
        <dgm:presLayoutVars>
          <dgm:chMax val="0"/>
          <dgm:chPref val="0"/>
        </dgm:presLayoutVars>
      </dgm:prSet>
      <dgm:spPr/>
    </dgm:pt>
  </dgm:ptLst>
  <dgm:cxnLst>
    <dgm:cxn modelId="{F86CE12A-628B-478B-BB00-06ACDFD721BE}" srcId="{839F9322-8752-4792-A5CC-CF9AA92B2459}" destId="{E30E8B23-54C3-4642-931B-C5ADE716FFBE}" srcOrd="0" destOrd="0" parTransId="{F5C06820-714A-4A90-BEA0-9596762B7D30}" sibTransId="{E152765A-DD6B-4D09-8DF8-943244CF38C0}"/>
    <dgm:cxn modelId="{4D934F34-C384-492A-9958-139285D445DB}" srcId="{839F9322-8752-4792-A5CC-CF9AA92B2459}" destId="{97A434C6-7D87-463A-97C1-42E903D6EDBA}" srcOrd="2" destOrd="0" parTransId="{7A063C45-8026-41F3-883B-733934AA7436}" sibTransId="{BF3B231C-2D41-40F6-A3A6-149111AF3854}"/>
    <dgm:cxn modelId="{0962D235-F41A-4A37-B5D2-5C25F7D0A200}" srcId="{839F9322-8752-4792-A5CC-CF9AA92B2459}" destId="{32D6528F-DF29-43BF-8360-0BD8301C58FE}" srcOrd="1" destOrd="0" parTransId="{2D40B4C8-0F8A-4B43-AE95-F56D436AF6EC}" sibTransId="{0F557D77-21C4-4473-9236-0322AAF5DE74}"/>
    <dgm:cxn modelId="{427DFF3B-5374-401C-9999-75AF88D1BC37}" type="presOf" srcId="{32D6528F-DF29-43BF-8360-0BD8301C58FE}" destId="{EF8FF9F3-9EE0-4035-8BB2-2302D127E1CA}" srcOrd="0" destOrd="0" presId="urn:microsoft.com/office/officeart/2018/2/layout/IconVerticalSolidList"/>
    <dgm:cxn modelId="{AB7C5F41-7C53-4A8B-A340-E991E59ECACA}" type="presOf" srcId="{97A434C6-7D87-463A-97C1-42E903D6EDBA}" destId="{E09C1CF7-E595-460B-BA43-D7E4DC305CAD}" srcOrd="0" destOrd="0" presId="urn:microsoft.com/office/officeart/2018/2/layout/IconVerticalSolidList"/>
    <dgm:cxn modelId="{961561B2-5B24-43DF-8C65-F63D0F334C04}" type="presOf" srcId="{E30E8B23-54C3-4642-931B-C5ADE716FFBE}" destId="{28AC4215-0B0D-4880-ADA3-263609136299}" srcOrd="0" destOrd="0" presId="urn:microsoft.com/office/officeart/2018/2/layout/IconVerticalSolidList"/>
    <dgm:cxn modelId="{9F96C7E7-CE56-40DC-A4D5-242123A420DE}" type="presOf" srcId="{839F9322-8752-4792-A5CC-CF9AA92B2459}" destId="{42A2AB6D-0DF8-4D5A-8245-F3A3C4C87000}" srcOrd="0" destOrd="0" presId="urn:microsoft.com/office/officeart/2018/2/layout/IconVerticalSolidList"/>
    <dgm:cxn modelId="{D3423925-EF0E-4230-9A25-F0092B1032BC}" type="presParOf" srcId="{42A2AB6D-0DF8-4D5A-8245-F3A3C4C87000}" destId="{CE0698F4-1D7B-4342-B91E-DCC370563DFE}" srcOrd="0" destOrd="0" presId="urn:microsoft.com/office/officeart/2018/2/layout/IconVerticalSolidList"/>
    <dgm:cxn modelId="{9503B11F-826A-48A2-A64F-AF11E52CE280}" type="presParOf" srcId="{CE0698F4-1D7B-4342-B91E-DCC370563DFE}" destId="{4A157D31-C829-48C0-ACAA-54A99BDB3948}" srcOrd="0" destOrd="0" presId="urn:microsoft.com/office/officeart/2018/2/layout/IconVerticalSolidList"/>
    <dgm:cxn modelId="{065E08C4-C501-4E8D-A5E3-4876CD8E2B40}" type="presParOf" srcId="{CE0698F4-1D7B-4342-B91E-DCC370563DFE}" destId="{314B938B-5BFC-4EB6-8544-671D1ADF7D94}" srcOrd="1" destOrd="0" presId="urn:microsoft.com/office/officeart/2018/2/layout/IconVerticalSolidList"/>
    <dgm:cxn modelId="{A212CEBD-33C6-4202-A567-0ADEE787C4E9}" type="presParOf" srcId="{CE0698F4-1D7B-4342-B91E-DCC370563DFE}" destId="{2F9948E7-552E-4789-8A4B-9D968BF9DAE3}" srcOrd="2" destOrd="0" presId="urn:microsoft.com/office/officeart/2018/2/layout/IconVerticalSolidList"/>
    <dgm:cxn modelId="{3ED0C415-0261-437B-9B65-66D3D3FFB312}" type="presParOf" srcId="{CE0698F4-1D7B-4342-B91E-DCC370563DFE}" destId="{28AC4215-0B0D-4880-ADA3-263609136299}" srcOrd="3" destOrd="0" presId="urn:microsoft.com/office/officeart/2018/2/layout/IconVerticalSolidList"/>
    <dgm:cxn modelId="{0A83D7A1-4462-48EB-9389-893CE1AD7A6C}" type="presParOf" srcId="{42A2AB6D-0DF8-4D5A-8245-F3A3C4C87000}" destId="{415F3D2A-7910-4F53-9899-E4C120862C77}" srcOrd="1" destOrd="0" presId="urn:microsoft.com/office/officeart/2018/2/layout/IconVerticalSolidList"/>
    <dgm:cxn modelId="{4C82C143-CE99-4E1C-A35B-AA34E1F8D0EB}" type="presParOf" srcId="{42A2AB6D-0DF8-4D5A-8245-F3A3C4C87000}" destId="{D0CB0160-13F5-4A91-9067-106E63E72FB5}" srcOrd="2" destOrd="0" presId="urn:microsoft.com/office/officeart/2018/2/layout/IconVerticalSolidList"/>
    <dgm:cxn modelId="{57A93743-65AF-4459-943F-977AE99F265E}" type="presParOf" srcId="{D0CB0160-13F5-4A91-9067-106E63E72FB5}" destId="{92C94B33-3115-4F2D-97F4-46A5594D670A}" srcOrd="0" destOrd="0" presId="urn:microsoft.com/office/officeart/2018/2/layout/IconVerticalSolidList"/>
    <dgm:cxn modelId="{0466E09F-756B-4E11-8725-87A9324FD6B9}" type="presParOf" srcId="{D0CB0160-13F5-4A91-9067-106E63E72FB5}" destId="{D9697980-7BFF-4673-96A7-85558908271C}" srcOrd="1" destOrd="0" presId="urn:microsoft.com/office/officeart/2018/2/layout/IconVerticalSolidList"/>
    <dgm:cxn modelId="{E3E4F142-8B1C-42BE-A880-8599FFA150AF}" type="presParOf" srcId="{D0CB0160-13F5-4A91-9067-106E63E72FB5}" destId="{25971449-AAA7-4B2C-9E84-9BF6A37EBEC7}" srcOrd="2" destOrd="0" presId="urn:microsoft.com/office/officeart/2018/2/layout/IconVerticalSolidList"/>
    <dgm:cxn modelId="{586F90FF-DC8D-4DD8-A88C-7818144FCBFB}" type="presParOf" srcId="{D0CB0160-13F5-4A91-9067-106E63E72FB5}" destId="{EF8FF9F3-9EE0-4035-8BB2-2302D127E1CA}" srcOrd="3" destOrd="0" presId="urn:microsoft.com/office/officeart/2018/2/layout/IconVerticalSolidList"/>
    <dgm:cxn modelId="{75283F84-0CB3-468A-8C1A-62CC101CE958}" type="presParOf" srcId="{42A2AB6D-0DF8-4D5A-8245-F3A3C4C87000}" destId="{3E7E6174-EB1C-4AE4-9863-C6041082983C}" srcOrd="3" destOrd="0" presId="urn:microsoft.com/office/officeart/2018/2/layout/IconVerticalSolidList"/>
    <dgm:cxn modelId="{0E3B86B8-DA79-407D-AF70-7DB747252AB0}" type="presParOf" srcId="{42A2AB6D-0DF8-4D5A-8245-F3A3C4C87000}" destId="{CEFEDDFA-2EAC-4439-ABCC-7570713F02AB}" srcOrd="4" destOrd="0" presId="urn:microsoft.com/office/officeart/2018/2/layout/IconVerticalSolidList"/>
    <dgm:cxn modelId="{F710B8E5-C397-491D-8447-CFD822FA5FFE}" type="presParOf" srcId="{CEFEDDFA-2EAC-4439-ABCC-7570713F02AB}" destId="{13F29771-5CF8-443F-9500-F58035C6BCE4}" srcOrd="0" destOrd="0" presId="urn:microsoft.com/office/officeart/2018/2/layout/IconVerticalSolidList"/>
    <dgm:cxn modelId="{60E71FC7-5F1F-49CA-8BB9-0D177FA51EBD}" type="presParOf" srcId="{CEFEDDFA-2EAC-4439-ABCC-7570713F02AB}" destId="{986DB617-4345-4DAA-9850-7D6B692B7B07}" srcOrd="1" destOrd="0" presId="urn:microsoft.com/office/officeart/2018/2/layout/IconVerticalSolidList"/>
    <dgm:cxn modelId="{1D3F6587-6248-419B-9B56-32879EA22D21}" type="presParOf" srcId="{CEFEDDFA-2EAC-4439-ABCC-7570713F02AB}" destId="{F09D5B88-FF73-44F6-91CE-C5D93174E455}" srcOrd="2" destOrd="0" presId="urn:microsoft.com/office/officeart/2018/2/layout/IconVerticalSolidList"/>
    <dgm:cxn modelId="{74B406C0-8994-4BC3-8543-853AC3F5614A}" type="presParOf" srcId="{CEFEDDFA-2EAC-4439-ABCC-7570713F02AB}" destId="{E09C1CF7-E595-460B-BA43-D7E4DC305CA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CB45274-6B1D-429B-B62F-D2F593E41607}" type="doc">
      <dgm:prSet loTypeId="urn:microsoft.com/office/officeart/2016/7/layout/LinearArrowProcessNumbered" loCatId="process" qsTypeId="urn:microsoft.com/office/officeart/2005/8/quickstyle/simple2" qsCatId="simple" csTypeId="urn:microsoft.com/office/officeart/2005/8/colors/colorful5" csCatId="colorful"/>
      <dgm:spPr/>
      <dgm:t>
        <a:bodyPr/>
        <a:lstStyle/>
        <a:p>
          <a:endParaRPr lang="en-US"/>
        </a:p>
      </dgm:t>
    </dgm:pt>
    <dgm:pt modelId="{28CE4B1D-3924-4946-A508-EF602D833D2D}">
      <dgm:prSet/>
      <dgm:spPr/>
      <dgm:t>
        <a:bodyPr/>
        <a:lstStyle/>
        <a:p>
          <a:r>
            <a:rPr lang="en-US"/>
            <a:t>What are some of the primary objectives of business organizations?</a:t>
          </a:r>
        </a:p>
      </dgm:t>
    </dgm:pt>
    <dgm:pt modelId="{70A50486-5F99-40AF-8AE7-EC97F1B3010F}" type="parTrans" cxnId="{754DD82F-EF50-471D-A2DC-3B0E8AB0C5A8}">
      <dgm:prSet/>
      <dgm:spPr/>
      <dgm:t>
        <a:bodyPr/>
        <a:lstStyle/>
        <a:p>
          <a:endParaRPr lang="en-US"/>
        </a:p>
      </dgm:t>
    </dgm:pt>
    <dgm:pt modelId="{03DEDF9A-AADB-4CF6-8867-56A5DE224D9A}" type="sibTrans" cxnId="{754DD82F-EF50-471D-A2DC-3B0E8AB0C5A8}">
      <dgm:prSet phldrT="1" phldr="0"/>
      <dgm:spPr/>
      <dgm:t>
        <a:bodyPr/>
        <a:lstStyle/>
        <a:p>
          <a:r>
            <a:rPr lang="en-US"/>
            <a:t>1</a:t>
          </a:r>
        </a:p>
      </dgm:t>
    </dgm:pt>
    <dgm:pt modelId="{83B82E95-0174-47AA-9C6F-FDDB72C59E9D}">
      <dgm:prSet/>
      <dgm:spPr/>
      <dgm:t>
        <a:bodyPr/>
        <a:lstStyle/>
        <a:p>
          <a:r>
            <a:rPr lang="en-US"/>
            <a:t>What are </a:t>
          </a:r>
          <a:r>
            <a:rPr lang="en-US" b="1"/>
            <a:t>SMART</a:t>
          </a:r>
          <a:r>
            <a:rPr lang="en-US"/>
            <a:t> objectives?</a:t>
          </a:r>
        </a:p>
      </dgm:t>
    </dgm:pt>
    <dgm:pt modelId="{43550C14-399E-4B57-AEB3-E6762EF8A4BD}" type="parTrans" cxnId="{8D3E121C-9546-408F-9486-2617DEF8046C}">
      <dgm:prSet/>
      <dgm:spPr/>
      <dgm:t>
        <a:bodyPr/>
        <a:lstStyle/>
        <a:p>
          <a:endParaRPr lang="en-US"/>
        </a:p>
      </dgm:t>
    </dgm:pt>
    <dgm:pt modelId="{241DD93E-8D99-4E97-A327-56688646862C}" type="sibTrans" cxnId="{8D3E121C-9546-408F-9486-2617DEF8046C}">
      <dgm:prSet phldrT="2" phldr="0"/>
      <dgm:spPr/>
      <dgm:t>
        <a:bodyPr/>
        <a:lstStyle/>
        <a:p>
          <a:r>
            <a:rPr lang="en-US"/>
            <a:t>2</a:t>
          </a:r>
        </a:p>
      </dgm:t>
    </dgm:pt>
    <dgm:pt modelId="{A463D7A7-5E15-4633-8334-6CA38BFC124D}">
      <dgm:prSet/>
      <dgm:spPr/>
      <dgm:t>
        <a:bodyPr/>
        <a:lstStyle/>
        <a:p>
          <a:r>
            <a:rPr lang="en-US"/>
            <a:t>Briefly explain the use of the McKinley 7S Framework.</a:t>
          </a:r>
        </a:p>
      </dgm:t>
    </dgm:pt>
    <dgm:pt modelId="{4CCECF54-B2A5-4D3B-98F2-765EC6A0F364}" type="parTrans" cxnId="{293575FC-DD57-441B-98E0-2ADE5E1173EE}">
      <dgm:prSet/>
      <dgm:spPr/>
      <dgm:t>
        <a:bodyPr/>
        <a:lstStyle/>
        <a:p>
          <a:endParaRPr lang="en-US"/>
        </a:p>
      </dgm:t>
    </dgm:pt>
    <dgm:pt modelId="{FD53D149-81BE-45BD-A671-90DA7EBD4288}" type="sibTrans" cxnId="{293575FC-DD57-441B-98E0-2ADE5E1173EE}">
      <dgm:prSet phldrT="3" phldr="0"/>
      <dgm:spPr/>
      <dgm:t>
        <a:bodyPr/>
        <a:lstStyle/>
        <a:p>
          <a:r>
            <a:rPr lang="en-US"/>
            <a:t>3</a:t>
          </a:r>
        </a:p>
      </dgm:t>
    </dgm:pt>
    <dgm:pt modelId="{AA0D3BB6-11F5-4829-AE35-E24D83069F18}">
      <dgm:prSet/>
      <dgm:spPr/>
      <dgm:t>
        <a:bodyPr/>
        <a:lstStyle/>
        <a:p>
          <a:r>
            <a:rPr lang="en-US"/>
            <a:t>What are the 7S’s in the 7S Framework?</a:t>
          </a:r>
        </a:p>
      </dgm:t>
    </dgm:pt>
    <dgm:pt modelId="{7CA75CFC-433F-4C57-BFD9-9FD96EC41672}" type="parTrans" cxnId="{5BA675BB-AEFF-4D7A-909F-30CE34CF5D98}">
      <dgm:prSet/>
      <dgm:spPr/>
      <dgm:t>
        <a:bodyPr/>
        <a:lstStyle/>
        <a:p>
          <a:endParaRPr lang="en-US"/>
        </a:p>
      </dgm:t>
    </dgm:pt>
    <dgm:pt modelId="{F7C53EFC-C25A-4009-8775-6A7B9D85DF4D}" type="sibTrans" cxnId="{5BA675BB-AEFF-4D7A-909F-30CE34CF5D98}">
      <dgm:prSet phldrT="4" phldr="0"/>
      <dgm:spPr/>
      <dgm:t>
        <a:bodyPr/>
        <a:lstStyle/>
        <a:p>
          <a:r>
            <a:rPr lang="en-US"/>
            <a:t>4</a:t>
          </a:r>
        </a:p>
      </dgm:t>
    </dgm:pt>
    <dgm:pt modelId="{DA77E04A-1015-4C64-86F8-87CE815064CD}">
      <dgm:prSet/>
      <dgm:spPr/>
      <dgm:t>
        <a:bodyPr/>
        <a:lstStyle/>
        <a:p>
          <a:r>
            <a:rPr lang="en-US"/>
            <a:t>What is a Key Performance Indicator?</a:t>
          </a:r>
        </a:p>
      </dgm:t>
    </dgm:pt>
    <dgm:pt modelId="{6F016113-BFB5-484E-ACC3-AC98192E6C1A}" type="parTrans" cxnId="{C1812597-E5B1-4D47-A042-A4C003295CD3}">
      <dgm:prSet/>
      <dgm:spPr/>
      <dgm:t>
        <a:bodyPr/>
        <a:lstStyle/>
        <a:p>
          <a:endParaRPr lang="en-US"/>
        </a:p>
      </dgm:t>
    </dgm:pt>
    <dgm:pt modelId="{D4487C17-516B-4A0B-AC0A-CB7B2AB560CF}" type="sibTrans" cxnId="{C1812597-E5B1-4D47-A042-A4C003295CD3}">
      <dgm:prSet phldrT="5" phldr="0"/>
      <dgm:spPr/>
      <dgm:t>
        <a:bodyPr/>
        <a:lstStyle/>
        <a:p>
          <a:r>
            <a:rPr lang="en-US"/>
            <a:t>5</a:t>
          </a:r>
        </a:p>
      </dgm:t>
    </dgm:pt>
    <dgm:pt modelId="{6ED2A1CF-8152-4FBB-A8C9-2153358509A7}">
      <dgm:prSet/>
      <dgm:spPr/>
      <dgm:t>
        <a:bodyPr/>
        <a:lstStyle/>
        <a:p>
          <a:r>
            <a:rPr lang="en-US"/>
            <a:t>What is Business Strategy?</a:t>
          </a:r>
        </a:p>
      </dgm:t>
    </dgm:pt>
    <dgm:pt modelId="{7E58A8A7-169D-4485-A979-C8154E545433}" type="parTrans" cxnId="{E74B1462-2FE2-455E-8B2E-32C400AC736B}">
      <dgm:prSet/>
      <dgm:spPr/>
      <dgm:t>
        <a:bodyPr/>
        <a:lstStyle/>
        <a:p>
          <a:endParaRPr lang="en-US"/>
        </a:p>
      </dgm:t>
    </dgm:pt>
    <dgm:pt modelId="{9CE2EF04-3AA5-4888-9E03-1B22A1A88943}" type="sibTrans" cxnId="{E74B1462-2FE2-455E-8B2E-32C400AC736B}">
      <dgm:prSet phldrT="6" phldr="0"/>
      <dgm:spPr/>
      <dgm:t>
        <a:bodyPr/>
        <a:lstStyle/>
        <a:p>
          <a:r>
            <a:rPr lang="en-US"/>
            <a:t>6</a:t>
          </a:r>
        </a:p>
      </dgm:t>
    </dgm:pt>
    <dgm:pt modelId="{0D19D5AC-AA2A-41A9-9F74-48E290E40C3D}">
      <dgm:prSet/>
      <dgm:spPr/>
      <dgm:t>
        <a:bodyPr/>
        <a:lstStyle/>
        <a:p>
          <a:r>
            <a:rPr lang="en-US"/>
            <a:t>How Does a Vision Statement Differ From a Mission Statement?</a:t>
          </a:r>
        </a:p>
      </dgm:t>
    </dgm:pt>
    <dgm:pt modelId="{4D39B980-74F1-474C-9AB3-FD4967FE97B7}" type="parTrans" cxnId="{B6A91527-2EAA-4E8A-833E-996F10389D38}">
      <dgm:prSet/>
      <dgm:spPr/>
      <dgm:t>
        <a:bodyPr/>
        <a:lstStyle/>
        <a:p>
          <a:endParaRPr lang="en-US"/>
        </a:p>
      </dgm:t>
    </dgm:pt>
    <dgm:pt modelId="{AFCE6760-34B2-4E47-9CCF-F24AAE141CF2}" type="sibTrans" cxnId="{B6A91527-2EAA-4E8A-833E-996F10389D38}">
      <dgm:prSet phldrT="7" phldr="0"/>
      <dgm:spPr/>
      <dgm:t>
        <a:bodyPr/>
        <a:lstStyle/>
        <a:p>
          <a:r>
            <a:rPr lang="en-US"/>
            <a:t>7</a:t>
          </a:r>
        </a:p>
      </dgm:t>
    </dgm:pt>
    <dgm:pt modelId="{CE9DF077-F4CF-49BA-8B74-D6682856FDFA}" type="pres">
      <dgm:prSet presAssocID="{7CB45274-6B1D-429B-B62F-D2F593E41607}" presName="linearFlow" presStyleCnt="0">
        <dgm:presLayoutVars>
          <dgm:dir/>
          <dgm:animLvl val="lvl"/>
          <dgm:resizeHandles val="exact"/>
        </dgm:presLayoutVars>
      </dgm:prSet>
      <dgm:spPr/>
    </dgm:pt>
    <dgm:pt modelId="{24B1DA34-D261-4944-8A33-F40798D873E4}" type="pres">
      <dgm:prSet presAssocID="{28CE4B1D-3924-4946-A508-EF602D833D2D}" presName="compositeNode" presStyleCnt="0"/>
      <dgm:spPr/>
    </dgm:pt>
    <dgm:pt modelId="{A941F905-0CCE-4D2C-82CB-D491AA19A59B}" type="pres">
      <dgm:prSet presAssocID="{28CE4B1D-3924-4946-A508-EF602D833D2D}" presName="parTx" presStyleLbl="node1" presStyleIdx="0" presStyleCnt="0">
        <dgm:presLayoutVars>
          <dgm:chMax val="0"/>
          <dgm:chPref val="0"/>
          <dgm:bulletEnabled val="1"/>
        </dgm:presLayoutVars>
      </dgm:prSet>
      <dgm:spPr/>
    </dgm:pt>
    <dgm:pt modelId="{E34D65A1-8D45-4775-AE73-D41B587F1FCA}" type="pres">
      <dgm:prSet presAssocID="{28CE4B1D-3924-4946-A508-EF602D833D2D}" presName="parSh" presStyleCnt="0"/>
      <dgm:spPr/>
    </dgm:pt>
    <dgm:pt modelId="{2F2884EE-5730-446B-9018-019A29AF4F73}" type="pres">
      <dgm:prSet presAssocID="{28CE4B1D-3924-4946-A508-EF602D833D2D}" presName="lineNode" presStyleLbl="alignAccFollowNode1" presStyleIdx="0" presStyleCnt="21"/>
      <dgm:spPr/>
    </dgm:pt>
    <dgm:pt modelId="{9708EBC1-6FB0-4C9F-A726-446D375A75DD}" type="pres">
      <dgm:prSet presAssocID="{28CE4B1D-3924-4946-A508-EF602D833D2D}" presName="lineArrowNode" presStyleLbl="alignAccFollowNode1" presStyleIdx="1" presStyleCnt="21"/>
      <dgm:spPr/>
    </dgm:pt>
    <dgm:pt modelId="{1B7CE69C-6027-486C-A09D-5899B03B4271}" type="pres">
      <dgm:prSet presAssocID="{03DEDF9A-AADB-4CF6-8867-56A5DE224D9A}" presName="sibTransNodeCircle" presStyleLbl="alignNode1" presStyleIdx="0" presStyleCnt="7">
        <dgm:presLayoutVars>
          <dgm:chMax val="0"/>
          <dgm:bulletEnabled/>
        </dgm:presLayoutVars>
      </dgm:prSet>
      <dgm:spPr/>
    </dgm:pt>
    <dgm:pt modelId="{55B430B1-26A4-4AB0-ABC9-C1623D72AB27}" type="pres">
      <dgm:prSet presAssocID="{03DEDF9A-AADB-4CF6-8867-56A5DE224D9A}" presName="spacerBetweenCircleAndCallout" presStyleCnt="0">
        <dgm:presLayoutVars/>
      </dgm:prSet>
      <dgm:spPr/>
    </dgm:pt>
    <dgm:pt modelId="{4EDE015A-51E7-49A4-A853-DE6C1A898F38}" type="pres">
      <dgm:prSet presAssocID="{28CE4B1D-3924-4946-A508-EF602D833D2D}" presName="nodeText" presStyleLbl="alignAccFollowNode1" presStyleIdx="2" presStyleCnt="21">
        <dgm:presLayoutVars>
          <dgm:bulletEnabled val="1"/>
        </dgm:presLayoutVars>
      </dgm:prSet>
      <dgm:spPr/>
    </dgm:pt>
    <dgm:pt modelId="{EC256B1A-02EE-4413-936F-CD584C2152F3}" type="pres">
      <dgm:prSet presAssocID="{03DEDF9A-AADB-4CF6-8867-56A5DE224D9A}" presName="sibTransComposite" presStyleCnt="0"/>
      <dgm:spPr/>
    </dgm:pt>
    <dgm:pt modelId="{80C34151-6660-46D1-8444-4C01B3F0B2BC}" type="pres">
      <dgm:prSet presAssocID="{83B82E95-0174-47AA-9C6F-FDDB72C59E9D}" presName="compositeNode" presStyleCnt="0"/>
      <dgm:spPr/>
    </dgm:pt>
    <dgm:pt modelId="{DBCA24EC-1D4F-454E-AFE9-19A7DB1348FE}" type="pres">
      <dgm:prSet presAssocID="{83B82E95-0174-47AA-9C6F-FDDB72C59E9D}" presName="parTx" presStyleLbl="node1" presStyleIdx="0" presStyleCnt="0">
        <dgm:presLayoutVars>
          <dgm:chMax val="0"/>
          <dgm:chPref val="0"/>
          <dgm:bulletEnabled val="1"/>
        </dgm:presLayoutVars>
      </dgm:prSet>
      <dgm:spPr/>
    </dgm:pt>
    <dgm:pt modelId="{6EB5C7B7-D1C6-439E-A18D-3349ECCCBA41}" type="pres">
      <dgm:prSet presAssocID="{83B82E95-0174-47AA-9C6F-FDDB72C59E9D}" presName="parSh" presStyleCnt="0"/>
      <dgm:spPr/>
    </dgm:pt>
    <dgm:pt modelId="{C36B320B-FFC7-4D42-A4E5-A2DA3D24FC5A}" type="pres">
      <dgm:prSet presAssocID="{83B82E95-0174-47AA-9C6F-FDDB72C59E9D}" presName="lineNode" presStyleLbl="alignAccFollowNode1" presStyleIdx="3" presStyleCnt="21"/>
      <dgm:spPr/>
    </dgm:pt>
    <dgm:pt modelId="{1221F004-6AB4-490F-BDD8-6E17B3FBEFA7}" type="pres">
      <dgm:prSet presAssocID="{83B82E95-0174-47AA-9C6F-FDDB72C59E9D}" presName="lineArrowNode" presStyleLbl="alignAccFollowNode1" presStyleIdx="4" presStyleCnt="21"/>
      <dgm:spPr/>
    </dgm:pt>
    <dgm:pt modelId="{52D9D5FE-D91D-4E88-8E8E-DD318113282A}" type="pres">
      <dgm:prSet presAssocID="{241DD93E-8D99-4E97-A327-56688646862C}" presName="sibTransNodeCircle" presStyleLbl="alignNode1" presStyleIdx="1" presStyleCnt="7">
        <dgm:presLayoutVars>
          <dgm:chMax val="0"/>
          <dgm:bulletEnabled/>
        </dgm:presLayoutVars>
      </dgm:prSet>
      <dgm:spPr/>
    </dgm:pt>
    <dgm:pt modelId="{206EA40B-F9D8-4E9E-BE49-FE0EFE7ADD97}" type="pres">
      <dgm:prSet presAssocID="{241DD93E-8D99-4E97-A327-56688646862C}" presName="spacerBetweenCircleAndCallout" presStyleCnt="0">
        <dgm:presLayoutVars/>
      </dgm:prSet>
      <dgm:spPr/>
    </dgm:pt>
    <dgm:pt modelId="{4D41682B-1C7F-4EB7-A2B2-E8FF754C3BBC}" type="pres">
      <dgm:prSet presAssocID="{83B82E95-0174-47AA-9C6F-FDDB72C59E9D}" presName="nodeText" presStyleLbl="alignAccFollowNode1" presStyleIdx="5" presStyleCnt="21">
        <dgm:presLayoutVars>
          <dgm:bulletEnabled val="1"/>
        </dgm:presLayoutVars>
      </dgm:prSet>
      <dgm:spPr/>
    </dgm:pt>
    <dgm:pt modelId="{4846E231-034C-4D0E-A2A3-619F344EAF5B}" type="pres">
      <dgm:prSet presAssocID="{241DD93E-8D99-4E97-A327-56688646862C}" presName="sibTransComposite" presStyleCnt="0"/>
      <dgm:spPr/>
    </dgm:pt>
    <dgm:pt modelId="{16E2707B-538F-478A-845E-D4F06BB332F6}" type="pres">
      <dgm:prSet presAssocID="{A463D7A7-5E15-4633-8334-6CA38BFC124D}" presName="compositeNode" presStyleCnt="0"/>
      <dgm:spPr/>
    </dgm:pt>
    <dgm:pt modelId="{3BB7446A-017C-4D92-997D-7BC5B089FAA9}" type="pres">
      <dgm:prSet presAssocID="{A463D7A7-5E15-4633-8334-6CA38BFC124D}" presName="parTx" presStyleLbl="node1" presStyleIdx="0" presStyleCnt="0">
        <dgm:presLayoutVars>
          <dgm:chMax val="0"/>
          <dgm:chPref val="0"/>
          <dgm:bulletEnabled val="1"/>
        </dgm:presLayoutVars>
      </dgm:prSet>
      <dgm:spPr/>
    </dgm:pt>
    <dgm:pt modelId="{3C74464E-8BB1-4A04-AAC7-CF81C7F57BAC}" type="pres">
      <dgm:prSet presAssocID="{A463D7A7-5E15-4633-8334-6CA38BFC124D}" presName="parSh" presStyleCnt="0"/>
      <dgm:spPr/>
    </dgm:pt>
    <dgm:pt modelId="{FAA95EA7-E0BA-4AAA-8490-DF2727395F31}" type="pres">
      <dgm:prSet presAssocID="{A463D7A7-5E15-4633-8334-6CA38BFC124D}" presName="lineNode" presStyleLbl="alignAccFollowNode1" presStyleIdx="6" presStyleCnt="21"/>
      <dgm:spPr/>
    </dgm:pt>
    <dgm:pt modelId="{DA63F957-3339-4F51-89D5-FA0B04522274}" type="pres">
      <dgm:prSet presAssocID="{A463D7A7-5E15-4633-8334-6CA38BFC124D}" presName="lineArrowNode" presStyleLbl="alignAccFollowNode1" presStyleIdx="7" presStyleCnt="21"/>
      <dgm:spPr/>
    </dgm:pt>
    <dgm:pt modelId="{C0CAE08F-2AA3-4A3D-B6F9-C39E50268A85}" type="pres">
      <dgm:prSet presAssocID="{FD53D149-81BE-45BD-A671-90DA7EBD4288}" presName="sibTransNodeCircle" presStyleLbl="alignNode1" presStyleIdx="2" presStyleCnt="7">
        <dgm:presLayoutVars>
          <dgm:chMax val="0"/>
          <dgm:bulletEnabled/>
        </dgm:presLayoutVars>
      </dgm:prSet>
      <dgm:spPr/>
    </dgm:pt>
    <dgm:pt modelId="{58B8DB3F-02B8-4E8A-8EA3-8911FFD65117}" type="pres">
      <dgm:prSet presAssocID="{FD53D149-81BE-45BD-A671-90DA7EBD4288}" presName="spacerBetweenCircleAndCallout" presStyleCnt="0">
        <dgm:presLayoutVars/>
      </dgm:prSet>
      <dgm:spPr/>
    </dgm:pt>
    <dgm:pt modelId="{B109E85A-BE51-41E5-AF26-6C7BA928C628}" type="pres">
      <dgm:prSet presAssocID="{A463D7A7-5E15-4633-8334-6CA38BFC124D}" presName="nodeText" presStyleLbl="alignAccFollowNode1" presStyleIdx="8" presStyleCnt="21">
        <dgm:presLayoutVars>
          <dgm:bulletEnabled val="1"/>
        </dgm:presLayoutVars>
      </dgm:prSet>
      <dgm:spPr/>
    </dgm:pt>
    <dgm:pt modelId="{5095800A-BA0C-4637-BF36-34FCDBD5B4EE}" type="pres">
      <dgm:prSet presAssocID="{FD53D149-81BE-45BD-A671-90DA7EBD4288}" presName="sibTransComposite" presStyleCnt="0"/>
      <dgm:spPr/>
    </dgm:pt>
    <dgm:pt modelId="{A07B3341-E922-44B6-AAAA-C7555B54DAF0}" type="pres">
      <dgm:prSet presAssocID="{AA0D3BB6-11F5-4829-AE35-E24D83069F18}" presName="compositeNode" presStyleCnt="0"/>
      <dgm:spPr/>
    </dgm:pt>
    <dgm:pt modelId="{69C86BC6-6813-4E71-A0A4-CFF6887D1DA3}" type="pres">
      <dgm:prSet presAssocID="{AA0D3BB6-11F5-4829-AE35-E24D83069F18}" presName="parTx" presStyleLbl="node1" presStyleIdx="0" presStyleCnt="0">
        <dgm:presLayoutVars>
          <dgm:chMax val="0"/>
          <dgm:chPref val="0"/>
          <dgm:bulletEnabled val="1"/>
        </dgm:presLayoutVars>
      </dgm:prSet>
      <dgm:spPr/>
    </dgm:pt>
    <dgm:pt modelId="{E841A5EB-ADE6-48CC-9E58-F30979178D9C}" type="pres">
      <dgm:prSet presAssocID="{AA0D3BB6-11F5-4829-AE35-E24D83069F18}" presName="parSh" presStyleCnt="0"/>
      <dgm:spPr/>
    </dgm:pt>
    <dgm:pt modelId="{63E89422-BE91-4CD1-9B2C-F048B4EA1C68}" type="pres">
      <dgm:prSet presAssocID="{AA0D3BB6-11F5-4829-AE35-E24D83069F18}" presName="lineNode" presStyleLbl="alignAccFollowNode1" presStyleIdx="9" presStyleCnt="21"/>
      <dgm:spPr/>
    </dgm:pt>
    <dgm:pt modelId="{6BE5ECA0-DA16-4BC6-BB4E-C0DB4623F92D}" type="pres">
      <dgm:prSet presAssocID="{AA0D3BB6-11F5-4829-AE35-E24D83069F18}" presName="lineArrowNode" presStyleLbl="alignAccFollowNode1" presStyleIdx="10" presStyleCnt="21"/>
      <dgm:spPr/>
    </dgm:pt>
    <dgm:pt modelId="{0A3FB11A-E36F-4956-BEEF-75A8DB5076E4}" type="pres">
      <dgm:prSet presAssocID="{F7C53EFC-C25A-4009-8775-6A7B9D85DF4D}" presName="sibTransNodeCircle" presStyleLbl="alignNode1" presStyleIdx="3" presStyleCnt="7">
        <dgm:presLayoutVars>
          <dgm:chMax val="0"/>
          <dgm:bulletEnabled/>
        </dgm:presLayoutVars>
      </dgm:prSet>
      <dgm:spPr/>
    </dgm:pt>
    <dgm:pt modelId="{B82EF0DD-BD6A-431C-9B8A-B5519D679AB5}" type="pres">
      <dgm:prSet presAssocID="{F7C53EFC-C25A-4009-8775-6A7B9D85DF4D}" presName="spacerBetweenCircleAndCallout" presStyleCnt="0">
        <dgm:presLayoutVars/>
      </dgm:prSet>
      <dgm:spPr/>
    </dgm:pt>
    <dgm:pt modelId="{E4DFB6C5-047C-453F-9289-EFD7A60BE5DE}" type="pres">
      <dgm:prSet presAssocID="{AA0D3BB6-11F5-4829-AE35-E24D83069F18}" presName="nodeText" presStyleLbl="alignAccFollowNode1" presStyleIdx="11" presStyleCnt="21">
        <dgm:presLayoutVars>
          <dgm:bulletEnabled val="1"/>
        </dgm:presLayoutVars>
      </dgm:prSet>
      <dgm:spPr/>
    </dgm:pt>
    <dgm:pt modelId="{AB12C77F-00CA-4180-9053-4D897EB083A2}" type="pres">
      <dgm:prSet presAssocID="{F7C53EFC-C25A-4009-8775-6A7B9D85DF4D}" presName="sibTransComposite" presStyleCnt="0"/>
      <dgm:spPr/>
    </dgm:pt>
    <dgm:pt modelId="{3A90A4E5-7CDB-40BA-B17F-78B53A7300C8}" type="pres">
      <dgm:prSet presAssocID="{DA77E04A-1015-4C64-86F8-87CE815064CD}" presName="compositeNode" presStyleCnt="0"/>
      <dgm:spPr/>
    </dgm:pt>
    <dgm:pt modelId="{94F2F53A-E4EA-4809-A619-C4A742A692EE}" type="pres">
      <dgm:prSet presAssocID="{DA77E04A-1015-4C64-86F8-87CE815064CD}" presName="parTx" presStyleLbl="node1" presStyleIdx="0" presStyleCnt="0">
        <dgm:presLayoutVars>
          <dgm:chMax val="0"/>
          <dgm:chPref val="0"/>
          <dgm:bulletEnabled val="1"/>
        </dgm:presLayoutVars>
      </dgm:prSet>
      <dgm:spPr/>
    </dgm:pt>
    <dgm:pt modelId="{A1F73D70-C97D-4F3A-AFE3-D3C9CCC3FCC2}" type="pres">
      <dgm:prSet presAssocID="{DA77E04A-1015-4C64-86F8-87CE815064CD}" presName="parSh" presStyleCnt="0"/>
      <dgm:spPr/>
    </dgm:pt>
    <dgm:pt modelId="{1BAD51A6-83B4-4A7B-8C07-D3F9E739F978}" type="pres">
      <dgm:prSet presAssocID="{DA77E04A-1015-4C64-86F8-87CE815064CD}" presName="lineNode" presStyleLbl="alignAccFollowNode1" presStyleIdx="12" presStyleCnt="21"/>
      <dgm:spPr/>
    </dgm:pt>
    <dgm:pt modelId="{03016AF1-CCF1-4D54-A47D-8F49A7CF18BE}" type="pres">
      <dgm:prSet presAssocID="{DA77E04A-1015-4C64-86F8-87CE815064CD}" presName="lineArrowNode" presStyleLbl="alignAccFollowNode1" presStyleIdx="13" presStyleCnt="21"/>
      <dgm:spPr/>
    </dgm:pt>
    <dgm:pt modelId="{297AC032-6004-4B1F-8186-6444FDFE2CC8}" type="pres">
      <dgm:prSet presAssocID="{D4487C17-516B-4A0B-AC0A-CB7B2AB560CF}" presName="sibTransNodeCircle" presStyleLbl="alignNode1" presStyleIdx="4" presStyleCnt="7">
        <dgm:presLayoutVars>
          <dgm:chMax val="0"/>
          <dgm:bulletEnabled/>
        </dgm:presLayoutVars>
      </dgm:prSet>
      <dgm:spPr/>
    </dgm:pt>
    <dgm:pt modelId="{2CA21EA5-A282-4598-BB59-25CA21A59288}" type="pres">
      <dgm:prSet presAssocID="{D4487C17-516B-4A0B-AC0A-CB7B2AB560CF}" presName="spacerBetweenCircleAndCallout" presStyleCnt="0">
        <dgm:presLayoutVars/>
      </dgm:prSet>
      <dgm:spPr/>
    </dgm:pt>
    <dgm:pt modelId="{1C405B1F-9411-4DBF-8987-8089F100DCDC}" type="pres">
      <dgm:prSet presAssocID="{DA77E04A-1015-4C64-86F8-87CE815064CD}" presName="nodeText" presStyleLbl="alignAccFollowNode1" presStyleIdx="14" presStyleCnt="21">
        <dgm:presLayoutVars>
          <dgm:bulletEnabled val="1"/>
        </dgm:presLayoutVars>
      </dgm:prSet>
      <dgm:spPr/>
    </dgm:pt>
    <dgm:pt modelId="{F0E05746-AF64-40DB-AC12-FFF1346F92A2}" type="pres">
      <dgm:prSet presAssocID="{D4487C17-516B-4A0B-AC0A-CB7B2AB560CF}" presName="sibTransComposite" presStyleCnt="0"/>
      <dgm:spPr/>
    </dgm:pt>
    <dgm:pt modelId="{0AA8BE52-2DCB-4E07-B7D7-D8203800730A}" type="pres">
      <dgm:prSet presAssocID="{6ED2A1CF-8152-4FBB-A8C9-2153358509A7}" presName="compositeNode" presStyleCnt="0"/>
      <dgm:spPr/>
    </dgm:pt>
    <dgm:pt modelId="{7E1C02C6-D98E-4BC6-B336-A5062E400620}" type="pres">
      <dgm:prSet presAssocID="{6ED2A1CF-8152-4FBB-A8C9-2153358509A7}" presName="parTx" presStyleLbl="node1" presStyleIdx="0" presStyleCnt="0">
        <dgm:presLayoutVars>
          <dgm:chMax val="0"/>
          <dgm:chPref val="0"/>
          <dgm:bulletEnabled val="1"/>
        </dgm:presLayoutVars>
      </dgm:prSet>
      <dgm:spPr/>
    </dgm:pt>
    <dgm:pt modelId="{B1F62FDB-4C61-43A0-8360-AC7F590BB1C0}" type="pres">
      <dgm:prSet presAssocID="{6ED2A1CF-8152-4FBB-A8C9-2153358509A7}" presName="parSh" presStyleCnt="0"/>
      <dgm:spPr/>
    </dgm:pt>
    <dgm:pt modelId="{0DA172A3-9B89-42CC-88EA-F7EB70625989}" type="pres">
      <dgm:prSet presAssocID="{6ED2A1CF-8152-4FBB-A8C9-2153358509A7}" presName="lineNode" presStyleLbl="alignAccFollowNode1" presStyleIdx="15" presStyleCnt="21"/>
      <dgm:spPr/>
    </dgm:pt>
    <dgm:pt modelId="{53F57C68-1C53-4922-97A2-820F98C6D3ED}" type="pres">
      <dgm:prSet presAssocID="{6ED2A1CF-8152-4FBB-A8C9-2153358509A7}" presName="lineArrowNode" presStyleLbl="alignAccFollowNode1" presStyleIdx="16" presStyleCnt="21"/>
      <dgm:spPr/>
    </dgm:pt>
    <dgm:pt modelId="{A6820D84-67D8-40D9-95D8-B4303551382D}" type="pres">
      <dgm:prSet presAssocID="{9CE2EF04-3AA5-4888-9E03-1B22A1A88943}" presName="sibTransNodeCircle" presStyleLbl="alignNode1" presStyleIdx="5" presStyleCnt="7">
        <dgm:presLayoutVars>
          <dgm:chMax val="0"/>
          <dgm:bulletEnabled/>
        </dgm:presLayoutVars>
      </dgm:prSet>
      <dgm:spPr/>
    </dgm:pt>
    <dgm:pt modelId="{EBB47D87-40F6-48F9-A7B1-A0DA609881B3}" type="pres">
      <dgm:prSet presAssocID="{9CE2EF04-3AA5-4888-9E03-1B22A1A88943}" presName="spacerBetweenCircleAndCallout" presStyleCnt="0">
        <dgm:presLayoutVars/>
      </dgm:prSet>
      <dgm:spPr/>
    </dgm:pt>
    <dgm:pt modelId="{4A7A2205-82AA-4B45-B502-87ADCD0F44B9}" type="pres">
      <dgm:prSet presAssocID="{6ED2A1CF-8152-4FBB-A8C9-2153358509A7}" presName="nodeText" presStyleLbl="alignAccFollowNode1" presStyleIdx="17" presStyleCnt="21">
        <dgm:presLayoutVars>
          <dgm:bulletEnabled val="1"/>
        </dgm:presLayoutVars>
      </dgm:prSet>
      <dgm:spPr/>
    </dgm:pt>
    <dgm:pt modelId="{913D5260-3616-465D-AA45-CE772F1C6BB4}" type="pres">
      <dgm:prSet presAssocID="{9CE2EF04-3AA5-4888-9E03-1B22A1A88943}" presName="sibTransComposite" presStyleCnt="0"/>
      <dgm:spPr/>
    </dgm:pt>
    <dgm:pt modelId="{CE344991-6E1A-44EE-9619-C29C44C7B185}" type="pres">
      <dgm:prSet presAssocID="{0D19D5AC-AA2A-41A9-9F74-48E290E40C3D}" presName="compositeNode" presStyleCnt="0"/>
      <dgm:spPr/>
    </dgm:pt>
    <dgm:pt modelId="{D3B83A42-3670-400E-945D-E6E905CE6C1C}" type="pres">
      <dgm:prSet presAssocID="{0D19D5AC-AA2A-41A9-9F74-48E290E40C3D}" presName="parTx" presStyleLbl="node1" presStyleIdx="0" presStyleCnt="0">
        <dgm:presLayoutVars>
          <dgm:chMax val="0"/>
          <dgm:chPref val="0"/>
          <dgm:bulletEnabled val="1"/>
        </dgm:presLayoutVars>
      </dgm:prSet>
      <dgm:spPr/>
    </dgm:pt>
    <dgm:pt modelId="{BBEB8D55-8DE3-4207-9082-376293B9256B}" type="pres">
      <dgm:prSet presAssocID="{0D19D5AC-AA2A-41A9-9F74-48E290E40C3D}" presName="parSh" presStyleCnt="0"/>
      <dgm:spPr/>
    </dgm:pt>
    <dgm:pt modelId="{BB11AFAB-8750-49D5-A8DA-DED78FC686EC}" type="pres">
      <dgm:prSet presAssocID="{0D19D5AC-AA2A-41A9-9F74-48E290E40C3D}" presName="lineNode" presStyleLbl="alignAccFollowNode1" presStyleIdx="18" presStyleCnt="21"/>
      <dgm:spPr/>
    </dgm:pt>
    <dgm:pt modelId="{BF00796D-6BFF-428B-9B6D-305FB8012ECD}" type="pres">
      <dgm:prSet presAssocID="{0D19D5AC-AA2A-41A9-9F74-48E290E40C3D}" presName="lineArrowNode" presStyleLbl="alignAccFollowNode1" presStyleIdx="19" presStyleCnt="21"/>
      <dgm:spPr/>
    </dgm:pt>
    <dgm:pt modelId="{F60CEEBE-365D-4332-B567-6281133523D0}" type="pres">
      <dgm:prSet presAssocID="{AFCE6760-34B2-4E47-9CCF-F24AAE141CF2}" presName="sibTransNodeCircle" presStyleLbl="alignNode1" presStyleIdx="6" presStyleCnt="7">
        <dgm:presLayoutVars>
          <dgm:chMax val="0"/>
          <dgm:bulletEnabled/>
        </dgm:presLayoutVars>
      </dgm:prSet>
      <dgm:spPr/>
    </dgm:pt>
    <dgm:pt modelId="{E8A42CA9-E957-4A66-A806-0F46F0F39C8A}" type="pres">
      <dgm:prSet presAssocID="{AFCE6760-34B2-4E47-9CCF-F24AAE141CF2}" presName="spacerBetweenCircleAndCallout" presStyleCnt="0">
        <dgm:presLayoutVars/>
      </dgm:prSet>
      <dgm:spPr/>
    </dgm:pt>
    <dgm:pt modelId="{33543B74-1113-49D7-8AAA-B0987D2FAB1E}" type="pres">
      <dgm:prSet presAssocID="{0D19D5AC-AA2A-41A9-9F74-48E290E40C3D}" presName="nodeText" presStyleLbl="alignAccFollowNode1" presStyleIdx="20" presStyleCnt="21">
        <dgm:presLayoutVars>
          <dgm:bulletEnabled val="1"/>
        </dgm:presLayoutVars>
      </dgm:prSet>
      <dgm:spPr/>
    </dgm:pt>
  </dgm:ptLst>
  <dgm:cxnLst>
    <dgm:cxn modelId="{9B84C508-6313-4FB0-BE73-144027182A26}" type="presOf" srcId="{83B82E95-0174-47AA-9C6F-FDDB72C59E9D}" destId="{4D41682B-1C7F-4EB7-A2B2-E8FF754C3BBC}" srcOrd="0" destOrd="0" presId="urn:microsoft.com/office/officeart/2016/7/layout/LinearArrowProcessNumbered"/>
    <dgm:cxn modelId="{80333F14-4B8E-4EC0-BD96-3C04532497D0}" type="presOf" srcId="{0D19D5AC-AA2A-41A9-9F74-48E290E40C3D}" destId="{33543B74-1113-49D7-8AAA-B0987D2FAB1E}" srcOrd="0" destOrd="0" presId="urn:microsoft.com/office/officeart/2016/7/layout/LinearArrowProcessNumbered"/>
    <dgm:cxn modelId="{8D3E121C-9546-408F-9486-2617DEF8046C}" srcId="{7CB45274-6B1D-429B-B62F-D2F593E41607}" destId="{83B82E95-0174-47AA-9C6F-FDDB72C59E9D}" srcOrd="1" destOrd="0" parTransId="{43550C14-399E-4B57-AEB3-E6762EF8A4BD}" sibTransId="{241DD93E-8D99-4E97-A327-56688646862C}"/>
    <dgm:cxn modelId="{B6A91527-2EAA-4E8A-833E-996F10389D38}" srcId="{7CB45274-6B1D-429B-B62F-D2F593E41607}" destId="{0D19D5AC-AA2A-41A9-9F74-48E290E40C3D}" srcOrd="6" destOrd="0" parTransId="{4D39B980-74F1-474C-9AB3-FD4967FE97B7}" sibTransId="{AFCE6760-34B2-4E47-9CCF-F24AAE141CF2}"/>
    <dgm:cxn modelId="{754DD82F-EF50-471D-A2DC-3B0E8AB0C5A8}" srcId="{7CB45274-6B1D-429B-B62F-D2F593E41607}" destId="{28CE4B1D-3924-4946-A508-EF602D833D2D}" srcOrd="0" destOrd="0" parTransId="{70A50486-5F99-40AF-8AE7-EC97F1B3010F}" sibTransId="{03DEDF9A-AADB-4CF6-8867-56A5DE224D9A}"/>
    <dgm:cxn modelId="{A8A05D31-0E04-4D49-B887-5DE85A4B3528}" type="presOf" srcId="{F7C53EFC-C25A-4009-8775-6A7B9D85DF4D}" destId="{0A3FB11A-E36F-4956-BEEF-75A8DB5076E4}" srcOrd="0" destOrd="0" presId="urn:microsoft.com/office/officeart/2016/7/layout/LinearArrowProcessNumbered"/>
    <dgm:cxn modelId="{E74B1462-2FE2-455E-8B2E-32C400AC736B}" srcId="{7CB45274-6B1D-429B-B62F-D2F593E41607}" destId="{6ED2A1CF-8152-4FBB-A8C9-2153358509A7}" srcOrd="5" destOrd="0" parTransId="{7E58A8A7-169D-4485-A979-C8154E545433}" sibTransId="{9CE2EF04-3AA5-4888-9E03-1B22A1A88943}"/>
    <dgm:cxn modelId="{EA314C6D-BC7B-4D79-9C34-2E9454ED03D5}" type="presOf" srcId="{03DEDF9A-AADB-4CF6-8867-56A5DE224D9A}" destId="{1B7CE69C-6027-486C-A09D-5899B03B4271}" srcOrd="0" destOrd="0" presId="urn:microsoft.com/office/officeart/2016/7/layout/LinearArrowProcessNumbered"/>
    <dgm:cxn modelId="{A7BDE857-53DE-4D02-BEAD-CEC0BEB640B8}" type="presOf" srcId="{D4487C17-516B-4A0B-AC0A-CB7B2AB560CF}" destId="{297AC032-6004-4B1F-8186-6444FDFE2CC8}" srcOrd="0" destOrd="0" presId="urn:microsoft.com/office/officeart/2016/7/layout/LinearArrowProcessNumbered"/>
    <dgm:cxn modelId="{B669037B-854F-4109-8852-4DEDD36B53B9}" type="presOf" srcId="{241DD93E-8D99-4E97-A327-56688646862C}" destId="{52D9D5FE-D91D-4E88-8E8E-DD318113282A}" srcOrd="0" destOrd="0" presId="urn:microsoft.com/office/officeart/2016/7/layout/LinearArrowProcessNumbered"/>
    <dgm:cxn modelId="{C1812597-E5B1-4D47-A042-A4C003295CD3}" srcId="{7CB45274-6B1D-429B-B62F-D2F593E41607}" destId="{DA77E04A-1015-4C64-86F8-87CE815064CD}" srcOrd="4" destOrd="0" parTransId="{6F016113-BFB5-484E-ACC3-AC98192E6C1A}" sibTransId="{D4487C17-516B-4A0B-AC0A-CB7B2AB560CF}"/>
    <dgm:cxn modelId="{111005A8-93A7-4125-9A2B-76E9D6E57E3B}" type="presOf" srcId="{28CE4B1D-3924-4946-A508-EF602D833D2D}" destId="{4EDE015A-51E7-49A4-A853-DE6C1A898F38}" srcOrd="0" destOrd="0" presId="urn:microsoft.com/office/officeart/2016/7/layout/LinearArrowProcessNumbered"/>
    <dgm:cxn modelId="{7EA141B7-173D-4B94-A38D-BDD4D84D462C}" type="presOf" srcId="{DA77E04A-1015-4C64-86F8-87CE815064CD}" destId="{1C405B1F-9411-4DBF-8987-8089F100DCDC}" srcOrd="0" destOrd="0" presId="urn:microsoft.com/office/officeart/2016/7/layout/LinearArrowProcessNumbered"/>
    <dgm:cxn modelId="{3AD538B8-C504-4FC9-9934-23BB6D47FE94}" type="presOf" srcId="{6ED2A1CF-8152-4FBB-A8C9-2153358509A7}" destId="{4A7A2205-82AA-4B45-B502-87ADCD0F44B9}" srcOrd="0" destOrd="0" presId="urn:microsoft.com/office/officeart/2016/7/layout/LinearArrowProcessNumbered"/>
    <dgm:cxn modelId="{5BA675BB-AEFF-4D7A-909F-30CE34CF5D98}" srcId="{7CB45274-6B1D-429B-B62F-D2F593E41607}" destId="{AA0D3BB6-11F5-4829-AE35-E24D83069F18}" srcOrd="3" destOrd="0" parTransId="{7CA75CFC-433F-4C57-BFD9-9FD96EC41672}" sibTransId="{F7C53EFC-C25A-4009-8775-6A7B9D85DF4D}"/>
    <dgm:cxn modelId="{CA2B3BBD-E15A-49C6-981D-D3AC9F0B9F7D}" type="presOf" srcId="{FD53D149-81BE-45BD-A671-90DA7EBD4288}" destId="{C0CAE08F-2AA3-4A3D-B6F9-C39E50268A85}" srcOrd="0" destOrd="0" presId="urn:microsoft.com/office/officeart/2016/7/layout/LinearArrowProcessNumbered"/>
    <dgm:cxn modelId="{E940A0CF-8F6D-43F4-BC06-161459819DF3}" type="presOf" srcId="{AFCE6760-34B2-4E47-9CCF-F24AAE141CF2}" destId="{F60CEEBE-365D-4332-B567-6281133523D0}" srcOrd="0" destOrd="0" presId="urn:microsoft.com/office/officeart/2016/7/layout/LinearArrowProcessNumbered"/>
    <dgm:cxn modelId="{55D266D2-FAD2-424B-B4D8-0ADFE65BB290}" type="presOf" srcId="{AA0D3BB6-11F5-4829-AE35-E24D83069F18}" destId="{E4DFB6C5-047C-453F-9289-EFD7A60BE5DE}" srcOrd="0" destOrd="0" presId="urn:microsoft.com/office/officeart/2016/7/layout/LinearArrowProcessNumbered"/>
    <dgm:cxn modelId="{B8A7FCE0-B258-428F-BFAF-C862CD3701BC}" type="presOf" srcId="{9CE2EF04-3AA5-4888-9E03-1B22A1A88943}" destId="{A6820D84-67D8-40D9-95D8-B4303551382D}" srcOrd="0" destOrd="0" presId="urn:microsoft.com/office/officeart/2016/7/layout/LinearArrowProcessNumbered"/>
    <dgm:cxn modelId="{782270E1-C387-4792-8BA4-BC228EDC0166}" type="presOf" srcId="{A463D7A7-5E15-4633-8334-6CA38BFC124D}" destId="{B109E85A-BE51-41E5-AF26-6C7BA928C628}" srcOrd="0" destOrd="0" presId="urn:microsoft.com/office/officeart/2016/7/layout/LinearArrowProcessNumbered"/>
    <dgm:cxn modelId="{48AE6DEB-5570-4C27-83C3-295020B4E287}" type="presOf" srcId="{7CB45274-6B1D-429B-B62F-D2F593E41607}" destId="{CE9DF077-F4CF-49BA-8B74-D6682856FDFA}" srcOrd="0" destOrd="0" presId="urn:microsoft.com/office/officeart/2016/7/layout/LinearArrowProcessNumbered"/>
    <dgm:cxn modelId="{293575FC-DD57-441B-98E0-2ADE5E1173EE}" srcId="{7CB45274-6B1D-429B-B62F-D2F593E41607}" destId="{A463D7A7-5E15-4633-8334-6CA38BFC124D}" srcOrd="2" destOrd="0" parTransId="{4CCECF54-B2A5-4D3B-98F2-765EC6A0F364}" sibTransId="{FD53D149-81BE-45BD-A671-90DA7EBD4288}"/>
    <dgm:cxn modelId="{00C8946E-98E6-4550-B0A2-661F545C72E1}" type="presParOf" srcId="{CE9DF077-F4CF-49BA-8B74-D6682856FDFA}" destId="{24B1DA34-D261-4944-8A33-F40798D873E4}" srcOrd="0" destOrd="0" presId="urn:microsoft.com/office/officeart/2016/7/layout/LinearArrowProcessNumbered"/>
    <dgm:cxn modelId="{C342E4A4-257F-4B8A-B9F4-70B6052ED665}" type="presParOf" srcId="{24B1DA34-D261-4944-8A33-F40798D873E4}" destId="{A941F905-0CCE-4D2C-82CB-D491AA19A59B}" srcOrd="0" destOrd="0" presId="urn:microsoft.com/office/officeart/2016/7/layout/LinearArrowProcessNumbered"/>
    <dgm:cxn modelId="{A719859F-85C6-4F8D-BBC0-E9B6F64115A2}" type="presParOf" srcId="{24B1DA34-D261-4944-8A33-F40798D873E4}" destId="{E34D65A1-8D45-4775-AE73-D41B587F1FCA}" srcOrd="1" destOrd="0" presId="urn:microsoft.com/office/officeart/2016/7/layout/LinearArrowProcessNumbered"/>
    <dgm:cxn modelId="{D3FA3727-F532-4E31-BC70-181F5623E5BB}" type="presParOf" srcId="{E34D65A1-8D45-4775-AE73-D41B587F1FCA}" destId="{2F2884EE-5730-446B-9018-019A29AF4F73}" srcOrd="0" destOrd="0" presId="urn:microsoft.com/office/officeart/2016/7/layout/LinearArrowProcessNumbered"/>
    <dgm:cxn modelId="{CFE7E604-FF16-4A06-A52F-4201B66C8FBF}" type="presParOf" srcId="{E34D65A1-8D45-4775-AE73-D41B587F1FCA}" destId="{9708EBC1-6FB0-4C9F-A726-446D375A75DD}" srcOrd="1" destOrd="0" presId="urn:microsoft.com/office/officeart/2016/7/layout/LinearArrowProcessNumbered"/>
    <dgm:cxn modelId="{6FED214F-57EC-4FCA-88D3-79C0AE9C5C46}" type="presParOf" srcId="{E34D65A1-8D45-4775-AE73-D41B587F1FCA}" destId="{1B7CE69C-6027-486C-A09D-5899B03B4271}" srcOrd="2" destOrd="0" presId="urn:microsoft.com/office/officeart/2016/7/layout/LinearArrowProcessNumbered"/>
    <dgm:cxn modelId="{9C5344FB-81E1-4983-971F-4EC302B3445C}" type="presParOf" srcId="{E34D65A1-8D45-4775-AE73-D41B587F1FCA}" destId="{55B430B1-26A4-4AB0-ABC9-C1623D72AB27}" srcOrd="3" destOrd="0" presId="urn:microsoft.com/office/officeart/2016/7/layout/LinearArrowProcessNumbered"/>
    <dgm:cxn modelId="{EC476409-11FF-43EE-A086-545DFB4177B1}" type="presParOf" srcId="{24B1DA34-D261-4944-8A33-F40798D873E4}" destId="{4EDE015A-51E7-49A4-A853-DE6C1A898F38}" srcOrd="2" destOrd="0" presId="urn:microsoft.com/office/officeart/2016/7/layout/LinearArrowProcessNumbered"/>
    <dgm:cxn modelId="{CA7260DC-424B-47D4-8986-AD890D2AFF39}" type="presParOf" srcId="{CE9DF077-F4CF-49BA-8B74-D6682856FDFA}" destId="{EC256B1A-02EE-4413-936F-CD584C2152F3}" srcOrd="1" destOrd="0" presId="urn:microsoft.com/office/officeart/2016/7/layout/LinearArrowProcessNumbered"/>
    <dgm:cxn modelId="{A26E34AC-B33B-4ECD-84EB-31CE99B67638}" type="presParOf" srcId="{CE9DF077-F4CF-49BA-8B74-D6682856FDFA}" destId="{80C34151-6660-46D1-8444-4C01B3F0B2BC}" srcOrd="2" destOrd="0" presId="urn:microsoft.com/office/officeart/2016/7/layout/LinearArrowProcessNumbered"/>
    <dgm:cxn modelId="{22607F79-E518-4393-8287-F8F056042C4B}" type="presParOf" srcId="{80C34151-6660-46D1-8444-4C01B3F0B2BC}" destId="{DBCA24EC-1D4F-454E-AFE9-19A7DB1348FE}" srcOrd="0" destOrd="0" presId="urn:microsoft.com/office/officeart/2016/7/layout/LinearArrowProcessNumbered"/>
    <dgm:cxn modelId="{B84803B1-E5C9-405B-9B38-2B58FB99F184}" type="presParOf" srcId="{80C34151-6660-46D1-8444-4C01B3F0B2BC}" destId="{6EB5C7B7-D1C6-439E-A18D-3349ECCCBA41}" srcOrd="1" destOrd="0" presId="urn:microsoft.com/office/officeart/2016/7/layout/LinearArrowProcessNumbered"/>
    <dgm:cxn modelId="{3F831B67-D245-44F5-BA65-129C816B6A74}" type="presParOf" srcId="{6EB5C7B7-D1C6-439E-A18D-3349ECCCBA41}" destId="{C36B320B-FFC7-4D42-A4E5-A2DA3D24FC5A}" srcOrd="0" destOrd="0" presId="urn:microsoft.com/office/officeart/2016/7/layout/LinearArrowProcessNumbered"/>
    <dgm:cxn modelId="{C4650987-8D8C-4CFA-9AF6-D31E1495A87B}" type="presParOf" srcId="{6EB5C7B7-D1C6-439E-A18D-3349ECCCBA41}" destId="{1221F004-6AB4-490F-BDD8-6E17B3FBEFA7}" srcOrd="1" destOrd="0" presId="urn:microsoft.com/office/officeart/2016/7/layout/LinearArrowProcessNumbered"/>
    <dgm:cxn modelId="{F48A6663-189D-4B97-B88A-24A8D9475EEE}" type="presParOf" srcId="{6EB5C7B7-D1C6-439E-A18D-3349ECCCBA41}" destId="{52D9D5FE-D91D-4E88-8E8E-DD318113282A}" srcOrd="2" destOrd="0" presId="urn:microsoft.com/office/officeart/2016/7/layout/LinearArrowProcessNumbered"/>
    <dgm:cxn modelId="{30010A86-6AD4-4AFB-B821-13B33F41EE86}" type="presParOf" srcId="{6EB5C7B7-D1C6-439E-A18D-3349ECCCBA41}" destId="{206EA40B-F9D8-4E9E-BE49-FE0EFE7ADD97}" srcOrd="3" destOrd="0" presId="urn:microsoft.com/office/officeart/2016/7/layout/LinearArrowProcessNumbered"/>
    <dgm:cxn modelId="{36B860E8-4877-4FC6-96FB-3DAF7AFA843C}" type="presParOf" srcId="{80C34151-6660-46D1-8444-4C01B3F0B2BC}" destId="{4D41682B-1C7F-4EB7-A2B2-E8FF754C3BBC}" srcOrd="2" destOrd="0" presId="urn:microsoft.com/office/officeart/2016/7/layout/LinearArrowProcessNumbered"/>
    <dgm:cxn modelId="{2379D81E-E2B1-40BE-829D-368DDCE5D213}" type="presParOf" srcId="{CE9DF077-F4CF-49BA-8B74-D6682856FDFA}" destId="{4846E231-034C-4D0E-A2A3-619F344EAF5B}" srcOrd="3" destOrd="0" presId="urn:microsoft.com/office/officeart/2016/7/layout/LinearArrowProcessNumbered"/>
    <dgm:cxn modelId="{7ACC322E-8057-4695-97E1-47F7B40E34D8}" type="presParOf" srcId="{CE9DF077-F4CF-49BA-8B74-D6682856FDFA}" destId="{16E2707B-538F-478A-845E-D4F06BB332F6}" srcOrd="4" destOrd="0" presId="urn:microsoft.com/office/officeart/2016/7/layout/LinearArrowProcessNumbered"/>
    <dgm:cxn modelId="{3F9440DA-E0A4-4251-82A7-E1E3FF5A2E76}" type="presParOf" srcId="{16E2707B-538F-478A-845E-D4F06BB332F6}" destId="{3BB7446A-017C-4D92-997D-7BC5B089FAA9}" srcOrd="0" destOrd="0" presId="urn:microsoft.com/office/officeart/2016/7/layout/LinearArrowProcessNumbered"/>
    <dgm:cxn modelId="{FF2AB918-98B7-4FA6-A22B-FF32CD5B7903}" type="presParOf" srcId="{16E2707B-538F-478A-845E-D4F06BB332F6}" destId="{3C74464E-8BB1-4A04-AAC7-CF81C7F57BAC}" srcOrd="1" destOrd="0" presId="urn:microsoft.com/office/officeart/2016/7/layout/LinearArrowProcessNumbered"/>
    <dgm:cxn modelId="{EA6C6523-7C73-45BF-9D68-BAB6F6E6E839}" type="presParOf" srcId="{3C74464E-8BB1-4A04-AAC7-CF81C7F57BAC}" destId="{FAA95EA7-E0BA-4AAA-8490-DF2727395F31}" srcOrd="0" destOrd="0" presId="urn:microsoft.com/office/officeart/2016/7/layout/LinearArrowProcessNumbered"/>
    <dgm:cxn modelId="{12D620D8-D345-4F05-9DA1-0A6FA912797A}" type="presParOf" srcId="{3C74464E-8BB1-4A04-AAC7-CF81C7F57BAC}" destId="{DA63F957-3339-4F51-89D5-FA0B04522274}" srcOrd="1" destOrd="0" presId="urn:microsoft.com/office/officeart/2016/7/layout/LinearArrowProcessNumbered"/>
    <dgm:cxn modelId="{37D3CB84-B937-4FFB-8069-3E13993D736F}" type="presParOf" srcId="{3C74464E-8BB1-4A04-AAC7-CF81C7F57BAC}" destId="{C0CAE08F-2AA3-4A3D-B6F9-C39E50268A85}" srcOrd="2" destOrd="0" presId="urn:microsoft.com/office/officeart/2016/7/layout/LinearArrowProcessNumbered"/>
    <dgm:cxn modelId="{C744DAF6-C969-448A-A9B4-D4EF22F03325}" type="presParOf" srcId="{3C74464E-8BB1-4A04-AAC7-CF81C7F57BAC}" destId="{58B8DB3F-02B8-4E8A-8EA3-8911FFD65117}" srcOrd="3" destOrd="0" presId="urn:microsoft.com/office/officeart/2016/7/layout/LinearArrowProcessNumbered"/>
    <dgm:cxn modelId="{CA2F2668-306C-4CF7-A60C-9B09F507526D}" type="presParOf" srcId="{16E2707B-538F-478A-845E-D4F06BB332F6}" destId="{B109E85A-BE51-41E5-AF26-6C7BA928C628}" srcOrd="2" destOrd="0" presId="urn:microsoft.com/office/officeart/2016/7/layout/LinearArrowProcessNumbered"/>
    <dgm:cxn modelId="{36DCD8D4-D76E-4B5D-8AC8-E2D4C515508A}" type="presParOf" srcId="{CE9DF077-F4CF-49BA-8B74-D6682856FDFA}" destId="{5095800A-BA0C-4637-BF36-34FCDBD5B4EE}" srcOrd="5" destOrd="0" presId="urn:microsoft.com/office/officeart/2016/7/layout/LinearArrowProcessNumbered"/>
    <dgm:cxn modelId="{11940644-06D0-4FFB-99F6-7DFF766E0768}" type="presParOf" srcId="{CE9DF077-F4CF-49BA-8B74-D6682856FDFA}" destId="{A07B3341-E922-44B6-AAAA-C7555B54DAF0}" srcOrd="6" destOrd="0" presId="urn:microsoft.com/office/officeart/2016/7/layout/LinearArrowProcessNumbered"/>
    <dgm:cxn modelId="{E150E850-798A-4467-BD52-237E33935AED}" type="presParOf" srcId="{A07B3341-E922-44B6-AAAA-C7555B54DAF0}" destId="{69C86BC6-6813-4E71-A0A4-CFF6887D1DA3}" srcOrd="0" destOrd="0" presId="urn:microsoft.com/office/officeart/2016/7/layout/LinearArrowProcessNumbered"/>
    <dgm:cxn modelId="{4521FBE6-06DA-48B4-86FA-B91F5B9240DF}" type="presParOf" srcId="{A07B3341-E922-44B6-AAAA-C7555B54DAF0}" destId="{E841A5EB-ADE6-48CC-9E58-F30979178D9C}" srcOrd="1" destOrd="0" presId="urn:microsoft.com/office/officeart/2016/7/layout/LinearArrowProcessNumbered"/>
    <dgm:cxn modelId="{060DA122-C244-4BE2-AD49-72B10255F502}" type="presParOf" srcId="{E841A5EB-ADE6-48CC-9E58-F30979178D9C}" destId="{63E89422-BE91-4CD1-9B2C-F048B4EA1C68}" srcOrd="0" destOrd="0" presId="urn:microsoft.com/office/officeart/2016/7/layout/LinearArrowProcessNumbered"/>
    <dgm:cxn modelId="{1EA58E1E-B8E6-4EB3-B3B3-D31792B1CBEB}" type="presParOf" srcId="{E841A5EB-ADE6-48CC-9E58-F30979178D9C}" destId="{6BE5ECA0-DA16-4BC6-BB4E-C0DB4623F92D}" srcOrd="1" destOrd="0" presId="urn:microsoft.com/office/officeart/2016/7/layout/LinearArrowProcessNumbered"/>
    <dgm:cxn modelId="{7F8E338A-C50D-4AAF-BE01-FDAD9F5FE578}" type="presParOf" srcId="{E841A5EB-ADE6-48CC-9E58-F30979178D9C}" destId="{0A3FB11A-E36F-4956-BEEF-75A8DB5076E4}" srcOrd="2" destOrd="0" presId="urn:microsoft.com/office/officeart/2016/7/layout/LinearArrowProcessNumbered"/>
    <dgm:cxn modelId="{E321FCAA-9D67-463D-BB3B-100FCC13B1BE}" type="presParOf" srcId="{E841A5EB-ADE6-48CC-9E58-F30979178D9C}" destId="{B82EF0DD-BD6A-431C-9B8A-B5519D679AB5}" srcOrd="3" destOrd="0" presId="urn:microsoft.com/office/officeart/2016/7/layout/LinearArrowProcessNumbered"/>
    <dgm:cxn modelId="{970880F3-7BDF-4A70-B558-4ED7B28562FC}" type="presParOf" srcId="{A07B3341-E922-44B6-AAAA-C7555B54DAF0}" destId="{E4DFB6C5-047C-453F-9289-EFD7A60BE5DE}" srcOrd="2" destOrd="0" presId="urn:microsoft.com/office/officeart/2016/7/layout/LinearArrowProcessNumbered"/>
    <dgm:cxn modelId="{EE97905B-634B-4EEB-B394-4C6A9C0AFDBB}" type="presParOf" srcId="{CE9DF077-F4CF-49BA-8B74-D6682856FDFA}" destId="{AB12C77F-00CA-4180-9053-4D897EB083A2}" srcOrd="7" destOrd="0" presId="urn:microsoft.com/office/officeart/2016/7/layout/LinearArrowProcessNumbered"/>
    <dgm:cxn modelId="{77981560-5A1B-4C79-B607-1E1A807583F3}" type="presParOf" srcId="{CE9DF077-F4CF-49BA-8B74-D6682856FDFA}" destId="{3A90A4E5-7CDB-40BA-B17F-78B53A7300C8}" srcOrd="8" destOrd="0" presId="urn:microsoft.com/office/officeart/2016/7/layout/LinearArrowProcessNumbered"/>
    <dgm:cxn modelId="{18E120D6-91AE-4A62-933A-1E2A1C261408}" type="presParOf" srcId="{3A90A4E5-7CDB-40BA-B17F-78B53A7300C8}" destId="{94F2F53A-E4EA-4809-A619-C4A742A692EE}" srcOrd="0" destOrd="0" presId="urn:microsoft.com/office/officeart/2016/7/layout/LinearArrowProcessNumbered"/>
    <dgm:cxn modelId="{F67B7E8B-110A-4274-B010-6474D16D303B}" type="presParOf" srcId="{3A90A4E5-7CDB-40BA-B17F-78B53A7300C8}" destId="{A1F73D70-C97D-4F3A-AFE3-D3C9CCC3FCC2}" srcOrd="1" destOrd="0" presId="urn:microsoft.com/office/officeart/2016/7/layout/LinearArrowProcessNumbered"/>
    <dgm:cxn modelId="{7AEFC67F-D019-40CA-8772-A0CB85FEB7B3}" type="presParOf" srcId="{A1F73D70-C97D-4F3A-AFE3-D3C9CCC3FCC2}" destId="{1BAD51A6-83B4-4A7B-8C07-D3F9E739F978}" srcOrd="0" destOrd="0" presId="urn:microsoft.com/office/officeart/2016/7/layout/LinearArrowProcessNumbered"/>
    <dgm:cxn modelId="{4F2EE9F6-9FF3-42E3-91DD-F8A6880B12C1}" type="presParOf" srcId="{A1F73D70-C97D-4F3A-AFE3-D3C9CCC3FCC2}" destId="{03016AF1-CCF1-4D54-A47D-8F49A7CF18BE}" srcOrd="1" destOrd="0" presId="urn:microsoft.com/office/officeart/2016/7/layout/LinearArrowProcessNumbered"/>
    <dgm:cxn modelId="{DF24BF4A-15E0-4946-9C04-34683F8098DD}" type="presParOf" srcId="{A1F73D70-C97D-4F3A-AFE3-D3C9CCC3FCC2}" destId="{297AC032-6004-4B1F-8186-6444FDFE2CC8}" srcOrd="2" destOrd="0" presId="urn:microsoft.com/office/officeart/2016/7/layout/LinearArrowProcessNumbered"/>
    <dgm:cxn modelId="{0D98B263-7527-43A1-BFF4-6DB8FFB8D124}" type="presParOf" srcId="{A1F73D70-C97D-4F3A-AFE3-D3C9CCC3FCC2}" destId="{2CA21EA5-A282-4598-BB59-25CA21A59288}" srcOrd="3" destOrd="0" presId="urn:microsoft.com/office/officeart/2016/7/layout/LinearArrowProcessNumbered"/>
    <dgm:cxn modelId="{9D5D0FFB-24F9-43FF-9843-CF3849AD46A0}" type="presParOf" srcId="{3A90A4E5-7CDB-40BA-B17F-78B53A7300C8}" destId="{1C405B1F-9411-4DBF-8987-8089F100DCDC}" srcOrd="2" destOrd="0" presId="urn:microsoft.com/office/officeart/2016/7/layout/LinearArrowProcessNumbered"/>
    <dgm:cxn modelId="{C3BEDB50-48E4-4B51-A01C-86F01BEC571B}" type="presParOf" srcId="{CE9DF077-F4CF-49BA-8B74-D6682856FDFA}" destId="{F0E05746-AF64-40DB-AC12-FFF1346F92A2}" srcOrd="9" destOrd="0" presId="urn:microsoft.com/office/officeart/2016/7/layout/LinearArrowProcessNumbered"/>
    <dgm:cxn modelId="{51F6330B-AADF-4EE1-AEAB-6A6B50DE4CB3}" type="presParOf" srcId="{CE9DF077-F4CF-49BA-8B74-D6682856FDFA}" destId="{0AA8BE52-2DCB-4E07-B7D7-D8203800730A}" srcOrd="10" destOrd="0" presId="urn:microsoft.com/office/officeart/2016/7/layout/LinearArrowProcessNumbered"/>
    <dgm:cxn modelId="{56EA7122-C676-4E58-BC7C-EE395853786E}" type="presParOf" srcId="{0AA8BE52-2DCB-4E07-B7D7-D8203800730A}" destId="{7E1C02C6-D98E-4BC6-B336-A5062E400620}" srcOrd="0" destOrd="0" presId="urn:microsoft.com/office/officeart/2016/7/layout/LinearArrowProcessNumbered"/>
    <dgm:cxn modelId="{460B8C3F-665B-4423-B221-C661FF61FA21}" type="presParOf" srcId="{0AA8BE52-2DCB-4E07-B7D7-D8203800730A}" destId="{B1F62FDB-4C61-43A0-8360-AC7F590BB1C0}" srcOrd="1" destOrd="0" presId="urn:microsoft.com/office/officeart/2016/7/layout/LinearArrowProcessNumbered"/>
    <dgm:cxn modelId="{387991E3-A5BA-4566-B565-9254D5287899}" type="presParOf" srcId="{B1F62FDB-4C61-43A0-8360-AC7F590BB1C0}" destId="{0DA172A3-9B89-42CC-88EA-F7EB70625989}" srcOrd="0" destOrd="0" presId="urn:microsoft.com/office/officeart/2016/7/layout/LinearArrowProcessNumbered"/>
    <dgm:cxn modelId="{3A3374E6-694C-4179-A58C-6345C0995719}" type="presParOf" srcId="{B1F62FDB-4C61-43A0-8360-AC7F590BB1C0}" destId="{53F57C68-1C53-4922-97A2-820F98C6D3ED}" srcOrd="1" destOrd="0" presId="urn:microsoft.com/office/officeart/2016/7/layout/LinearArrowProcessNumbered"/>
    <dgm:cxn modelId="{07AB9C33-9244-424F-8178-A47D9BDCB89D}" type="presParOf" srcId="{B1F62FDB-4C61-43A0-8360-AC7F590BB1C0}" destId="{A6820D84-67D8-40D9-95D8-B4303551382D}" srcOrd="2" destOrd="0" presId="urn:microsoft.com/office/officeart/2016/7/layout/LinearArrowProcessNumbered"/>
    <dgm:cxn modelId="{4E615B51-D919-4A10-A8C7-05AA3A2D90CD}" type="presParOf" srcId="{B1F62FDB-4C61-43A0-8360-AC7F590BB1C0}" destId="{EBB47D87-40F6-48F9-A7B1-A0DA609881B3}" srcOrd="3" destOrd="0" presId="urn:microsoft.com/office/officeart/2016/7/layout/LinearArrowProcessNumbered"/>
    <dgm:cxn modelId="{F7C228BE-EFE1-42C1-BE33-955DF6BEE8C4}" type="presParOf" srcId="{0AA8BE52-2DCB-4E07-B7D7-D8203800730A}" destId="{4A7A2205-82AA-4B45-B502-87ADCD0F44B9}" srcOrd="2" destOrd="0" presId="urn:microsoft.com/office/officeart/2016/7/layout/LinearArrowProcessNumbered"/>
    <dgm:cxn modelId="{2C01D7A1-E688-4047-BFCC-0413A8B2DB52}" type="presParOf" srcId="{CE9DF077-F4CF-49BA-8B74-D6682856FDFA}" destId="{913D5260-3616-465D-AA45-CE772F1C6BB4}" srcOrd="11" destOrd="0" presId="urn:microsoft.com/office/officeart/2016/7/layout/LinearArrowProcessNumbered"/>
    <dgm:cxn modelId="{896F7A55-F7F5-44E1-99A2-B30A3E395E54}" type="presParOf" srcId="{CE9DF077-F4CF-49BA-8B74-D6682856FDFA}" destId="{CE344991-6E1A-44EE-9619-C29C44C7B185}" srcOrd="12" destOrd="0" presId="urn:microsoft.com/office/officeart/2016/7/layout/LinearArrowProcessNumbered"/>
    <dgm:cxn modelId="{DE89F178-B775-46F2-9C8E-B6E992D3FBB1}" type="presParOf" srcId="{CE344991-6E1A-44EE-9619-C29C44C7B185}" destId="{D3B83A42-3670-400E-945D-E6E905CE6C1C}" srcOrd="0" destOrd="0" presId="urn:microsoft.com/office/officeart/2016/7/layout/LinearArrowProcessNumbered"/>
    <dgm:cxn modelId="{8C3BE158-F58A-47DB-921D-911EADF8D443}" type="presParOf" srcId="{CE344991-6E1A-44EE-9619-C29C44C7B185}" destId="{BBEB8D55-8DE3-4207-9082-376293B9256B}" srcOrd="1" destOrd="0" presId="urn:microsoft.com/office/officeart/2016/7/layout/LinearArrowProcessNumbered"/>
    <dgm:cxn modelId="{BCFE01EC-E447-45D5-AA08-2B4B983FC8E2}" type="presParOf" srcId="{BBEB8D55-8DE3-4207-9082-376293B9256B}" destId="{BB11AFAB-8750-49D5-A8DA-DED78FC686EC}" srcOrd="0" destOrd="0" presId="urn:microsoft.com/office/officeart/2016/7/layout/LinearArrowProcessNumbered"/>
    <dgm:cxn modelId="{8C0A57A7-B6F0-4B45-B055-EEB376CFB270}" type="presParOf" srcId="{BBEB8D55-8DE3-4207-9082-376293B9256B}" destId="{BF00796D-6BFF-428B-9B6D-305FB8012ECD}" srcOrd="1" destOrd="0" presId="urn:microsoft.com/office/officeart/2016/7/layout/LinearArrowProcessNumbered"/>
    <dgm:cxn modelId="{49C6B0E4-83AE-45C3-9E98-49827E821DE1}" type="presParOf" srcId="{BBEB8D55-8DE3-4207-9082-376293B9256B}" destId="{F60CEEBE-365D-4332-B567-6281133523D0}" srcOrd="2" destOrd="0" presId="urn:microsoft.com/office/officeart/2016/7/layout/LinearArrowProcessNumbered"/>
    <dgm:cxn modelId="{4C7EDCD7-78F9-4F27-82EE-45B3B0771F59}" type="presParOf" srcId="{BBEB8D55-8DE3-4207-9082-376293B9256B}" destId="{E8A42CA9-E957-4A66-A806-0F46F0F39C8A}" srcOrd="3" destOrd="0" presId="urn:microsoft.com/office/officeart/2016/7/layout/LinearArrowProcessNumbered"/>
    <dgm:cxn modelId="{16A0C4C8-2044-4A43-8581-7DEBA2B7892C}" type="presParOf" srcId="{CE344991-6E1A-44EE-9619-C29C44C7B185}" destId="{33543B74-1113-49D7-8AAA-B0987D2FAB1E}"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3C5495-01A1-452A-BDCE-6E6459682EB6}">
      <dsp:nvSpPr>
        <dsp:cNvPr id="0" name=""/>
        <dsp:cNvSpPr/>
      </dsp:nvSpPr>
      <dsp:spPr>
        <a:xfrm>
          <a:off x="0" y="4775"/>
          <a:ext cx="6513603" cy="5894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02C512-E338-4E51-858F-65B6BB1C5D7D}">
      <dsp:nvSpPr>
        <dsp:cNvPr id="0" name=""/>
        <dsp:cNvSpPr/>
      </dsp:nvSpPr>
      <dsp:spPr>
        <a:xfrm>
          <a:off x="178302" y="137397"/>
          <a:ext cx="324503" cy="32418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93CE90-7AA3-4D42-858D-308803BB00D6}">
      <dsp:nvSpPr>
        <dsp:cNvPr id="0" name=""/>
        <dsp:cNvSpPr/>
      </dsp:nvSpPr>
      <dsp:spPr>
        <a:xfrm>
          <a:off x="681107" y="4775"/>
          <a:ext cx="5710458"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622300">
            <a:lnSpc>
              <a:spcPct val="100000"/>
            </a:lnSpc>
            <a:spcBef>
              <a:spcPct val="0"/>
            </a:spcBef>
            <a:spcAft>
              <a:spcPct val="35000"/>
            </a:spcAft>
            <a:buNone/>
          </a:pPr>
          <a:r>
            <a:rPr lang="en-US" sz="1400" b="1" kern="1200" dirty="0"/>
            <a:t>Effective objectives that help everyone achieve a company's goals follow the SMART outline:</a:t>
          </a:r>
        </a:p>
      </dsp:txBody>
      <dsp:txXfrm>
        <a:off x="681107" y="4775"/>
        <a:ext cx="5710458" cy="810465"/>
      </dsp:txXfrm>
    </dsp:sp>
    <dsp:sp modelId="{2089B9C5-BDAB-41B4-9AB3-ADE97613F5D7}">
      <dsp:nvSpPr>
        <dsp:cNvPr id="0" name=""/>
        <dsp:cNvSpPr/>
      </dsp:nvSpPr>
      <dsp:spPr>
        <a:xfrm>
          <a:off x="0" y="1017857"/>
          <a:ext cx="6513603" cy="5894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32C4E2-C883-48D8-8635-2D95BFBEC8CB}">
      <dsp:nvSpPr>
        <dsp:cNvPr id="0" name=""/>
        <dsp:cNvSpPr/>
      </dsp:nvSpPr>
      <dsp:spPr>
        <a:xfrm>
          <a:off x="178302" y="1150479"/>
          <a:ext cx="324503" cy="32418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A134BA-DD32-44F3-A4D6-345503F6A465}">
      <dsp:nvSpPr>
        <dsp:cNvPr id="0" name=""/>
        <dsp:cNvSpPr/>
      </dsp:nvSpPr>
      <dsp:spPr>
        <a:xfrm>
          <a:off x="681107" y="1017857"/>
          <a:ext cx="5710458"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622300">
            <a:lnSpc>
              <a:spcPct val="100000"/>
            </a:lnSpc>
            <a:spcBef>
              <a:spcPct val="0"/>
            </a:spcBef>
            <a:spcAft>
              <a:spcPct val="35000"/>
            </a:spcAft>
            <a:buNone/>
          </a:pPr>
          <a:r>
            <a:rPr lang="en-US" sz="1400" b="1" kern="1200"/>
            <a:t>Specific</a:t>
          </a:r>
          <a:r>
            <a:rPr lang="en-US" sz="1400" kern="1200"/>
            <a:t>: Objectives assign direct responsibility and are clear.</a:t>
          </a:r>
        </a:p>
      </dsp:txBody>
      <dsp:txXfrm>
        <a:off x="681107" y="1017857"/>
        <a:ext cx="5710458" cy="810465"/>
      </dsp:txXfrm>
    </dsp:sp>
    <dsp:sp modelId="{D5F85939-0D76-4CD0-9961-2EF6E7273DD3}">
      <dsp:nvSpPr>
        <dsp:cNvPr id="0" name=""/>
        <dsp:cNvSpPr/>
      </dsp:nvSpPr>
      <dsp:spPr>
        <a:xfrm>
          <a:off x="0" y="2030939"/>
          <a:ext cx="6513603" cy="5894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B3D91D-FF43-4EB1-8D31-B1D4562F682E}">
      <dsp:nvSpPr>
        <dsp:cNvPr id="0" name=""/>
        <dsp:cNvSpPr/>
      </dsp:nvSpPr>
      <dsp:spPr>
        <a:xfrm>
          <a:off x="178302" y="2163560"/>
          <a:ext cx="324503" cy="32418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3BCCEEF-9425-401C-8522-D75D249FADFC}">
      <dsp:nvSpPr>
        <dsp:cNvPr id="0" name=""/>
        <dsp:cNvSpPr/>
      </dsp:nvSpPr>
      <dsp:spPr>
        <a:xfrm>
          <a:off x="681107" y="2030939"/>
          <a:ext cx="5710458"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622300">
            <a:lnSpc>
              <a:spcPct val="100000"/>
            </a:lnSpc>
            <a:spcBef>
              <a:spcPct val="0"/>
            </a:spcBef>
            <a:spcAft>
              <a:spcPct val="35000"/>
            </a:spcAft>
            <a:buNone/>
          </a:pPr>
          <a:r>
            <a:rPr lang="en-US" sz="1400" b="1" kern="1200"/>
            <a:t>Measurable</a:t>
          </a:r>
          <a:r>
            <a:rPr lang="en-US" sz="1400" kern="1200"/>
            <a:t>: The progress while working on the objectives must be measurable. There must be regular reporting to management and employees about where they stand in their progress toward achieving the objectives</a:t>
          </a:r>
        </a:p>
      </dsp:txBody>
      <dsp:txXfrm>
        <a:off x="681107" y="2030939"/>
        <a:ext cx="5710458" cy="810465"/>
      </dsp:txXfrm>
    </dsp:sp>
    <dsp:sp modelId="{48E88E1C-2465-4E68-8E68-BC986D76DEE4}">
      <dsp:nvSpPr>
        <dsp:cNvPr id="0" name=""/>
        <dsp:cNvSpPr/>
      </dsp:nvSpPr>
      <dsp:spPr>
        <a:xfrm>
          <a:off x="0" y="3044021"/>
          <a:ext cx="6513603" cy="5894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6216BF-7253-497F-BFBA-699EBC290DC6}">
      <dsp:nvSpPr>
        <dsp:cNvPr id="0" name=""/>
        <dsp:cNvSpPr/>
      </dsp:nvSpPr>
      <dsp:spPr>
        <a:xfrm>
          <a:off x="178302" y="3176642"/>
          <a:ext cx="324503" cy="32418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AC48EFC-4ACA-4D9B-832B-F856C99BCDD2}">
      <dsp:nvSpPr>
        <dsp:cNvPr id="0" name=""/>
        <dsp:cNvSpPr/>
      </dsp:nvSpPr>
      <dsp:spPr>
        <a:xfrm>
          <a:off x="681107" y="3044021"/>
          <a:ext cx="5710458"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622300">
            <a:lnSpc>
              <a:spcPct val="100000"/>
            </a:lnSpc>
            <a:spcBef>
              <a:spcPct val="0"/>
            </a:spcBef>
            <a:spcAft>
              <a:spcPct val="35000"/>
            </a:spcAft>
            <a:buNone/>
          </a:pPr>
          <a:r>
            <a:rPr lang="en-US" sz="1400" b="1" kern="1200"/>
            <a:t>Attainable</a:t>
          </a:r>
          <a:r>
            <a:rPr lang="en-US" sz="1400" kern="1200"/>
            <a:t>: Employees must believe they can accomplish the objectives; otherwise, they will not even try.</a:t>
          </a:r>
        </a:p>
      </dsp:txBody>
      <dsp:txXfrm>
        <a:off x="681107" y="3044021"/>
        <a:ext cx="5710458" cy="810465"/>
      </dsp:txXfrm>
    </dsp:sp>
    <dsp:sp modelId="{58488B8C-FE0D-4FB2-B2BA-E710A7337F1B}">
      <dsp:nvSpPr>
        <dsp:cNvPr id="0" name=""/>
        <dsp:cNvSpPr/>
      </dsp:nvSpPr>
      <dsp:spPr>
        <a:xfrm>
          <a:off x="0" y="4057102"/>
          <a:ext cx="6513603" cy="5894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F67E39-9B16-4C46-AD78-71CB7E55349A}">
      <dsp:nvSpPr>
        <dsp:cNvPr id="0" name=""/>
        <dsp:cNvSpPr/>
      </dsp:nvSpPr>
      <dsp:spPr>
        <a:xfrm>
          <a:off x="178302" y="4189724"/>
          <a:ext cx="324503" cy="32418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9862A9-5E4F-40CC-A7A1-0D0709EC71BA}">
      <dsp:nvSpPr>
        <dsp:cNvPr id="0" name=""/>
        <dsp:cNvSpPr/>
      </dsp:nvSpPr>
      <dsp:spPr>
        <a:xfrm>
          <a:off x="681107" y="4057102"/>
          <a:ext cx="5710458"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622300">
            <a:lnSpc>
              <a:spcPct val="100000"/>
            </a:lnSpc>
            <a:spcBef>
              <a:spcPct val="0"/>
            </a:spcBef>
            <a:spcAft>
              <a:spcPct val="35000"/>
            </a:spcAft>
            <a:buNone/>
          </a:pPr>
          <a:r>
            <a:rPr lang="en-US" sz="1400" b="1" kern="1200"/>
            <a:t>Relevant</a:t>
          </a:r>
          <a:r>
            <a:rPr lang="en-US" sz="1400" kern="1200"/>
            <a:t>: Objectives must align with the goals of the company. Each objective should be a piece of the puzzle that makes up the steps of the company's direction.</a:t>
          </a:r>
        </a:p>
      </dsp:txBody>
      <dsp:txXfrm>
        <a:off x="681107" y="4057102"/>
        <a:ext cx="5710458" cy="810465"/>
      </dsp:txXfrm>
    </dsp:sp>
    <dsp:sp modelId="{F92A4417-18CF-4F46-83D8-827DEC920B24}">
      <dsp:nvSpPr>
        <dsp:cNvPr id="0" name=""/>
        <dsp:cNvSpPr/>
      </dsp:nvSpPr>
      <dsp:spPr>
        <a:xfrm>
          <a:off x="0" y="5070184"/>
          <a:ext cx="6513603" cy="58942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EF4CDA-4548-4594-BFDE-58745030558D}">
      <dsp:nvSpPr>
        <dsp:cNvPr id="0" name=""/>
        <dsp:cNvSpPr/>
      </dsp:nvSpPr>
      <dsp:spPr>
        <a:xfrm>
          <a:off x="178302" y="5202806"/>
          <a:ext cx="324503" cy="32418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A42D06-6186-43A9-AB90-43CF6D41B3E5}">
      <dsp:nvSpPr>
        <dsp:cNvPr id="0" name=""/>
        <dsp:cNvSpPr/>
      </dsp:nvSpPr>
      <dsp:spPr>
        <a:xfrm>
          <a:off x="681107" y="5070184"/>
          <a:ext cx="5710458"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622300">
            <a:lnSpc>
              <a:spcPct val="100000"/>
            </a:lnSpc>
            <a:spcBef>
              <a:spcPct val="0"/>
            </a:spcBef>
            <a:spcAft>
              <a:spcPct val="35000"/>
            </a:spcAft>
            <a:buNone/>
          </a:pPr>
          <a:r>
            <a:rPr lang="en-US" sz="1400" b="1" kern="1200"/>
            <a:t>Timely</a:t>
          </a:r>
          <a:r>
            <a:rPr lang="en-US" sz="1400" kern="1200"/>
            <a:t>: Objectives must have a time limit. Without a time constraint, employees will relax their efforts and not work on their responsibilities with any sense of urgency.</a:t>
          </a:r>
        </a:p>
      </dsp:txBody>
      <dsp:txXfrm>
        <a:off x="681107" y="5070184"/>
        <a:ext cx="5710458" cy="810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67E015-C59B-4ACE-8C4F-90E6D81E0CEC}">
      <dsp:nvSpPr>
        <dsp:cNvPr id="0" name=""/>
        <dsp:cNvSpPr/>
      </dsp:nvSpPr>
      <dsp:spPr>
        <a:xfrm>
          <a:off x="0" y="371"/>
          <a:ext cx="10515600" cy="51183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E73DA4F-5997-46E8-80F5-5B34B436EE24}">
      <dsp:nvSpPr>
        <dsp:cNvPr id="0" name=""/>
        <dsp:cNvSpPr/>
      </dsp:nvSpPr>
      <dsp:spPr>
        <a:xfrm>
          <a:off x="154829" y="115534"/>
          <a:ext cx="281509" cy="2815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D1CD78F-886C-4C5C-9AFE-E42055EA9247}">
      <dsp:nvSpPr>
        <dsp:cNvPr id="0" name=""/>
        <dsp:cNvSpPr/>
      </dsp:nvSpPr>
      <dsp:spPr>
        <a:xfrm>
          <a:off x="591168" y="371"/>
          <a:ext cx="9924431" cy="511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169" tIns="54169" rIns="54169" bIns="54169" numCol="1" spcCol="1270" anchor="ctr" anchorCtr="0">
          <a:noAutofit/>
        </a:bodyPr>
        <a:lstStyle/>
        <a:p>
          <a:pPr marL="0" lvl="0" indent="0" algn="l" defTabSz="622300">
            <a:lnSpc>
              <a:spcPct val="90000"/>
            </a:lnSpc>
            <a:spcBef>
              <a:spcPct val="0"/>
            </a:spcBef>
            <a:spcAft>
              <a:spcPct val="35000"/>
            </a:spcAft>
            <a:buNone/>
          </a:pPr>
          <a:r>
            <a:rPr lang="en-US" sz="1400" b="1" kern="1200"/>
            <a:t>Strategy</a:t>
          </a:r>
          <a:r>
            <a:rPr lang="en-US" sz="1400" kern="1200"/>
            <a:t>: the plan devised to maintain and build competitive advantage over the competition.</a:t>
          </a:r>
        </a:p>
      </dsp:txBody>
      <dsp:txXfrm>
        <a:off x="591168" y="371"/>
        <a:ext cx="9924431" cy="511834"/>
      </dsp:txXfrm>
    </dsp:sp>
    <dsp:sp modelId="{1395C026-44FC-4E2E-91F1-370A55ADCC55}">
      <dsp:nvSpPr>
        <dsp:cNvPr id="0" name=""/>
        <dsp:cNvSpPr/>
      </dsp:nvSpPr>
      <dsp:spPr>
        <a:xfrm>
          <a:off x="0" y="640165"/>
          <a:ext cx="10515600" cy="51183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C652419-E640-4D6B-98A3-8D07FD66247C}">
      <dsp:nvSpPr>
        <dsp:cNvPr id="0" name=""/>
        <dsp:cNvSpPr/>
      </dsp:nvSpPr>
      <dsp:spPr>
        <a:xfrm>
          <a:off x="154829" y="755327"/>
          <a:ext cx="281509" cy="2815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512B918-6F8C-4561-98DE-8FB30253EB6C}">
      <dsp:nvSpPr>
        <dsp:cNvPr id="0" name=""/>
        <dsp:cNvSpPr/>
      </dsp:nvSpPr>
      <dsp:spPr>
        <a:xfrm>
          <a:off x="591168" y="640165"/>
          <a:ext cx="9924431" cy="511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169" tIns="54169" rIns="54169" bIns="54169" numCol="1" spcCol="1270" anchor="ctr" anchorCtr="0">
          <a:noAutofit/>
        </a:bodyPr>
        <a:lstStyle/>
        <a:p>
          <a:pPr marL="0" lvl="0" indent="0" algn="l" defTabSz="622300">
            <a:lnSpc>
              <a:spcPct val="90000"/>
            </a:lnSpc>
            <a:spcBef>
              <a:spcPct val="0"/>
            </a:spcBef>
            <a:spcAft>
              <a:spcPct val="35000"/>
            </a:spcAft>
            <a:buNone/>
          </a:pPr>
          <a:r>
            <a:rPr lang="en-US" sz="1400" b="1" kern="1200"/>
            <a:t>Structure</a:t>
          </a:r>
          <a:r>
            <a:rPr lang="en-US" sz="1400" kern="1200"/>
            <a:t>: the way the organization is structured and who reports to whom.</a:t>
          </a:r>
        </a:p>
      </dsp:txBody>
      <dsp:txXfrm>
        <a:off x="591168" y="640165"/>
        <a:ext cx="9924431" cy="511834"/>
      </dsp:txXfrm>
    </dsp:sp>
    <dsp:sp modelId="{59423D22-E9E1-4EC1-990C-68EBFD4D83B2}">
      <dsp:nvSpPr>
        <dsp:cNvPr id="0" name=""/>
        <dsp:cNvSpPr/>
      </dsp:nvSpPr>
      <dsp:spPr>
        <a:xfrm>
          <a:off x="0" y="1279958"/>
          <a:ext cx="10515600" cy="51183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4499AC0-7D5A-43E1-AF44-328019846B69}">
      <dsp:nvSpPr>
        <dsp:cNvPr id="0" name=""/>
        <dsp:cNvSpPr/>
      </dsp:nvSpPr>
      <dsp:spPr>
        <a:xfrm>
          <a:off x="154829" y="1395121"/>
          <a:ext cx="281509" cy="2815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D1ABD8F-8674-4533-B0BF-3405C8EC9229}">
      <dsp:nvSpPr>
        <dsp:cNvPr id="0" name=""/>
        <dsp:cNvSpPr/>
      </dsp:nvSpPr>
      <dsp:spPr>
        <a:xfrm>
          <a:off x="591168" y="1279958"/>
          <a:ext cx="9924431" cy="511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169" tIns="54169" rIns="54169" bIns="54169" numCol="1" spcCol="1270" anchor="ctr" anchorCtr="0">
          <a:noAutofit/>
        </a:bodyPr>
        <a:lstStyle/>
        <a:p>
          <a:pPr marL="0" lvl="0" indent="0" algn="l" defTabSz="622300">
            <a:lnSpc>
              <a:spcPct val="90000"/>
            </a:lnSpc>
            <a:spcBef>
              <a:spcPct val="0"/>
            </a:spcBef>
            <a:spcAft>
              <a:spcPct val="35000"/>
            </a:spcAft>
            <a:buNone/>
          </a:pPr>
          <a:r>
            <a:rPr lang="en-US" sz="1400" b="1" kern="1200"/>
            <a:t>Systems</a:t>
          </a:r>
          <a:r>
            <a:rPr lang="en-US" sz="1400" kern="1200"/>
            <a:t>: the daily activities and procedures that staff members engage in to get the job done.</a:t>
          </a:r>
        </a:p>
      </dsp:txBody>
      <dsp:txXfrm>
        <a:off x="591168" y="1279958"/>
        <a:ext cx="9924431" cy="511834"/>
      </dsp:txXfrm>
    </dsp:sp>
    <dsp:sp modelId="{CFB19A66-57FD-4B1E-9283-316F1F5C66EF}">
      <dsp:nvSpPr>
        <dsp:cNvPr id="0" name=""/>
        <dsp:cNvSpPr/>
      </dsp:nvSpPr>
      <dsp:spPr>
        <a:xfrm>
          <a:off x="0" y="1919751"/>
          <a:ext cx="10515600" cy="511834"/>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33A1598-19C5-47FB-BDE6-931BDDA84B36}">
      <dsp:nvSpPr>
        <dsp:cNvPr id="0" name=""/>
        <dsp:cNvSpPr/>
      </dsp:nvSpPr>
      <dsp:spPr>
        <a:xfrm>
          <a:off x="154829" y="2034914"/>
          <a:ext cx="281509" cy="28150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1A27C17-E12C-44BA-ADDB-117E06F0DBFB}">
      <dsp:nvSpPr>
        <dsp:cNvPr id="0" name=""/>
        <dsp:cNvSpPr/>
      </dsp:nvSpPr>
      <dsp:spPr>
        <a:xfrm>
          <a:off x="591168" y="1919751"/>
          <a:ext cx="9924431" cy="511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169" tIns="54169" rIns="54169" bIns="54169" numCol="1" spcCol="1270" anchor="ctr" anchorCtr="0">
          <a:noAutofit/>
        </a:bodyPr>
        <a:lstStyle/>
        <a:p>
          <a:pPr marL="0" lvl="0" indent="0" algn="l" defTabSz="622300">
            <a:lnSpc>
              <a:spcPct val="90000"/>
            </a:lnSpc>
            <a:spcBef>
              <a:spcPct val="0"/>
            </a:spcBef>
            <a:spcAft>
              <a:spcPct val="35000"/>
            </a:spcAft>
            <a:buNone/>
          </a:pPr>
          <a:r>
            <a:rPr lang="en-US" sz="1400" kern="1200"/>
            <a:t>Shared Values: called "superordinate goals" when the model was first developed, these are the core values of the company that are evidenced in the corporate culture and the general work ethic.</a:t>
          </a:r>
        </a:p>
      </dsp:txBody>
      <dsp:txXfrm>
        <a:off x="591168" y="1919751"/>
        <a:ext cx="9924431" cy="511834"/>
      </dsp:txXfrm>
    </dsp:sp>
    <dsp:sp modelId="{C5251E8C-6D83-42D9-A308-6E533957A855}">
      <dsp:nvSpPr>
        <dsp:cNvPr id="0" name=""/>
        <dsp:cNvSpPr/>
      </dsp:nvSpPr>
      <dsp:spPr>
        <a:xfrm>
          <a:off x="0" y="2559544"/>
          <a:ext cx="10515600" cy="511834"/>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EC55040-C07E-4A2C-9C00-3799A5D626A4}">
      <dsp:nvSpPr>
        <dsp:cNvPr id="0" name=""/>
        <dsp:cNvSpPr/>
      </dsp:nvSpPr>
      <dsp:spPr>
        <a:xfrm>
          <a:off x="154829" y="2674707"/>
          <a:ext cx="281509" cy="28150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94BD7B8-AD90-44FB-8659-51234E225945}">
      <dsp:nvSpPr>
        <dsp:cNvPr id="0" name=""/>
        <dsp:cNvSpPr/>
      </dsp:nvSpPr>
      <dsp:spPr>
        <a:xfrm>
          <a:off x="591168" y="2559544"/>
          <a:ext cx="9924431" cy="511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169" tIns="54169" rIns="54169" bIns="54169" numCol="1" spcCol="1270" anchor="ctr" anchorCtr="0">
          <a:noAutofit/>
        </a:bodyPr>
        <a:lstStyle/>
        <a:p>
          <a:pPr marL="0" lvl="0" indent="0" algn="l" defTabSz="622300">
            <a:lnSpc>
              <a:spcPct val="90000"/>
            </a:lnSpc>
            <a:spcBef>
              <a:spcPct val="0"/>
            </a:spcBef>
            <a:spcAft>
              <a:spcPct val="35000"/>
            </a:spcAft>
            <a:buNone/>
          </a:pPr>
          <a:r>
            <a:rPr lang="en-US" sz="1400" kern="1200"/>
            <a:t>Style: the style of leadership adopted.</a:t>
          </a:r>
        </a:p>
      </dsp:txBody>
      <dsp:txXfrm>
        <a:off x="591168" y="2559544"/>
        <a:ext cx="9924431" cy="511834"/>
      </dsp:txXfrm>
    </dsp:sp>
    <dsp:sp modelId="{66E7A73D-F98E-423C-B341-F0F0C7CEDC41}">
      <dsp:nvSpPr>
        <dsp:cNvPr id="0" name=""/>
        <dsp:cNvSpPr/>
      </dsp:nvSpPr>
      <dsp:spPr>
        <a:xfrm>
          <a:off x="0" y="3199338"/>
          <a:ext cx="10515600" cy="51183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B935EF8-C3EA-4863-8777-F0CE423941CF}">
      <dsp:nvSpPr>
        <dsp:cNvPr id="0" name=""/>
        <dsp:cNvSpPr/>
      </dsp:nvSpPr>
      <dsp:spPr>
        <a:xfrm>
          <a:off x="154829" y="3314501"/>
          <a:ext cx="281509" cy="28150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05194CA7-808F-4FF6-A2C0-8C5EDDBCE022}">
      <dsp:nvSpPr>
        <dsp:cNvPr id="0" name=""/>
        <dsp:cNvSpPr/>
      </dsp:nvSpPr>
      <dsp:spPr>
        <a:xfrm>
          <a:off x="591168" y="3199338"/>
          <a:ext cx="9924431" cy="511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169" tIns="54169" rIns="54169" bIns="54169" numCol="1" spcCol="1270" anchor="ctr" anchorCtr="0">
          <a:noAutofit/>
        </a:bodyPr>
        <a:lstStyle/>
        <a:p>
          <a:pPr marL="0" lvl="0" indent="0" algn="l" defTabSz="622300">
            <a:lnSpc>
              <a:spcPct val="90000"/>
            </a:lnSpc>
            <a:spcBef>
              <a:spcPct val="0"/>
            </a:spcBef>
            <a:spcAft>
              <a:spcPct val="35000"/>
            </a:spcAft>
            <a:buNone/>
          </a:pPr>
          <a:r>
            <a:rPr lang="en-US" sz="1400" kern="1200"/>
            <a:t>Staff: the employees and their general capabilities.</a:t>
          </a:r>
        </a:p>
      </dsp:txBody>
      <dsp:txXfrm>
        <a:off x="591168" y="3199338"/>
        <a:ext cx="9924431" cy="511834"/>
      </dsp:txXfrm>
    </dsp:sp>
    <dsp:sp modelId="{8697E725-0EBB-434E-9C7E-B426B797FCC3}">
      <dsp:nvSpPr>
        <dsp:cNvPr id="0" name=""/>
        <dsp:cNvSpPr/>
      </dsp:nvSpPr>
      <dsp:spPr>
        <a:xfrm>
          <a:off x="0" y="3839131"/>
          <a:ext cx="10515600" cy="51183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315334E-2311-4B37-B389-6DBAB27FD674}">
      <dsp:nvSpPr>
        <dsp:cNvPr id="0" name=""/>
        <dsp:cNvSpPr/>
      </dsp:nvSpPr>
      <dsp:spPr>
        <a:xfrm>
          <a:off x="154829" y="3954294"/>
          <a:ext cx="281509" cy="281509"/>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A17DFE8-121D-43C5-B813-66E6E7E7153B}">
      <dsp:nvSpPr>
        <dsp:cNvPr id="0" name=""/>
        <dsp:cNvSpPr/>
      </dsp:nvSpPr>
      <dsp:spPr>
        <a:xfrm>
          <a:off x="591168" y="3839131"/>
          <a:ext cx="9924431" cy="511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4169" tIns="54169" rIns="54169" bIns="54169" numCol="1" spcCol="1270" anchor="ctr" anchorCtr="0">
          <a:noAutofit/>
        </a:bodyPr>
        <a:lstStyle/>
        <a:p>
          <a:pPr marL="0" lvl="0" indent="0" algn="l" defTabSz="622300">
            <a:lnSpc>
              <a:spcPct val="90000"/>
            </a:lnSpc>
            <a:spcBef>
              <a:spcPct val="0"/>
            </a:spcBef>
            <a:spcAft>
              <a:spcPct val="35000"/>
            </a:spcAft>
            <a:buNone/>
          </a:pPr>
          <a:r>
            <a:rPr lang="en-US" sz="1400" kern="1200"/>
            <a:t>Skills: the actual skills and competencies of the employees working for the company.</a:t>
          </a:r>
        </a:p>
      </dsp:txBody>
      <dsp:txXfrm>
        <a:off x="591168" y="3839131"/>
        <a:ext cx="9924431" cy="5118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D1DC3-1CAF-425B-A05D-AF1BAE086947}">
      <dsp:nvSpPr>
        <dsp:cNvPr id="0" name=""/>
        <dsp:cNvSpPr/>
      </dsp:nvSpPr>
      <dsp:spPr>
        <a:xfrm>
          <a:off x="0" y="15822"/>
          <a:ext cx="6513603" cy="934830"/>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One way to evaluate the relevance of a performance indicator is to use the SMART criteria. The letters are typically taken to stand for Specific, Measurable, Attainable, Relevant, Time-bound. In other words:</a:t>
          </a:r>
        </a:p>
      </dsp:txBody>
      <dsp:txXfrm>
        <a:off x="45635" y="61457"/>
        <a:ext cx="6422333" cy="843560"/>
      </dsp:txXfrm>
    </dsp:sp>
    <dsp:sp modelId="{AAEF0A20-73C9-43A0-BE60-BBA8AED67B5A}">
      <dsp:nvSpPr>
        <dsp:cNvPr id="0" name=""/>
        <dsp:cNvSpPr/>
      </dsp:nvSpPr>
      <dsp:spPr>
        <a:xfrm>
          <a:off x="0" y="999612"/>
          <a:ext cx="6513603" cy="934830"/>
        </a:xfrm>
        <a:prstGeom prst="roundRect">
          <a:avLst/>
        </a:prstGeom>
        <a:gradFill rotWithShape="0">
          <a:gsLst>
            <a:gs pos="0">
              <a:schemeClr val="accent5">
                <a:hueOff val="1055160"/>
                <a:satOff val="-6267"/>
                <a:lumOff val="3961"/>
                <a:alphaOff val="0"/>
                <a:lumMod val="110000"/>
                <a:satMod val="105000"/>
                <a:tint val="67000"/>
              </a:schemeClr>
            </a:gs>
            <a:gs pos="50000">
              <a:schemeClr val="accent5">
                <a:hueOff val="1055160"/>
                <a:satOff val="-6267"/>
                <a:lumOff val="3961"/>
                <a:alphaOff val="0"/>
                <a:lumMod val="105000"/>
                <a:satMod val="103000"/>
                <a:tint val="73000"/>
              </a:schemeClr>
            </a:gs>
            <a:gs pos="100000">
              <a:schemeClr val="accent5">
                <a:hueOff val="1055160"/>
                <a:satOff val="-6267"/>
                <a:lumOff val="396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Is your objective </a:t>
          </a:r>
          <a:r>
            <a:rPr lang="en-US" sz="1700" b="1" kern="1200"/>
            <a:t>Specific</a:t>
          </a:r>
          <a:r>
            <a:rPr lang="en-US" sz="1700" kern="1200"/>
            <a:t>?</a:t>
          </a:r>
        </a:p>
      </dsp:txBody>
      <dsp:txXfrm>
        <a:off x="45635" y="1045247"/>
        <a:ext cx="6422333" cy="843560"/>
      </dsp:txXfrm>
    </dsp:sp>
    <dsp:sp modelId="{595D7FB5-B673-4DBA-B3C2-E777BA32EC4D}">
      <dsp:nvSpPr>
        <dsp:cNvPr id="0" name=""/>
        <dsp:cNvSpPr/>
      </dsp:nvSpPr>
      <dsp:spPr>
        <a:xfrm>
          <a:off x="0" y="1983402"/>
          <a:ext cx="6513603" cy="934830"/>
        </a:xfrm>
        <a:prstGeom prst="roundRect">
          <a:avLst/>
        </a:prstGeom>
        <a:gradFill rotWithShape="0">
          <a:gsLst>
            <a:gs pos="0">
              <a:schemeClr val="accent5">
                <a:hueOff val="2110321"/>
                <a:satOff val="-12534"/>
                <a:lumOff val="7922"/>
                <a:alphaOff val="0"/>
                <a:lumMod val="110000"/>
                <a:satMod val="105000"/>
                <a:tint val="67000"/>
              </a:schemeClr>
            </a:gs>
            <a:gs pos="50000">
              <a:schemeClr val="accent5">
                <a:hueOff val="2110321"/>
                <a:satOff val="-12534"/>
                <a:lumOff val="7922"/>
                <a:alphaOff val="0"/>
                <a:lumMod val="105000"/>
                <a:satMod val="103000"/>
                <a:tint val="73000"/>
              </a:schemeClr>
            </a:gs>
            <a:gs pos="100000">
              <a:schemeClr val="accent5">
                <a:hueOff val="2110321"/>
                <a:satOff val="-12534"/>
                <a:lumOff val="7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Can you </a:t>
          </a:r>
          <a:r>
            <a:rPr lang="en-US" sz="1700" b="1" kern="1200"/>
            <a:t>Measure</a:t>
          </a:r>
          <a:r>
            <a:rPr lang="en-US" sz="1700" kern="1200"/>
            <a:t> progress towards that goal?</a:t>
          </a:r>
        </a:p>
      </dsp:txBody>
      <dsp:txXfrm>
        <a:off x="45635" y="2029037"/>
        <a:ext cx="6422333" cy="843560"/>
      </dsp:txXfrm>
    </dsp:sp>
    <dsp:sp modelId="{28D66B7A-0F79-438F-B92F-9A8A88369299}">
      <dsp:nvSpPr>
        <dsp:cNvPr id="0" name=""/>
        <dsp:cNvSpPr/>
      </dsp:nvSpPr>
      <dsp:spPr>
        <a:xfrm>
          <a:off x="0" y="2967192"/>
          <a:ext cx="6513603" cy="934830"/>
        </a:xfrm>
        <a:prstGeom prst="roundRect">
          <a:avLst/>
        </a:prstGeom>
        <a:gradFill rotWithShape="0">
          <a:gsLst>
            <a:gs pos="0">
              <a:schemeClr val="accent5">
                <a:hueOff val="3165481"/>
                <a:satOff val="-18801"/>
                <a:lumOff val="11883"/>
                <a:alphaOff val="0"/>
                <a:lumMod val="110000"/>
                <a:satMod val="105000"/>
                <a:tint val="67000"/>
              </a:schemeClr>
            </a:gs>
            <a:gs pos="50000">
              <a:schemeClr val="accent5">
                <a:hueOff val="3165481"/>
                <a:satOff val="-18801"/>
                <a:lumOff val="11883"/>
                <a:alphaOff val="0"/>
                <a:lumMod val="105000"/>
                <a:satMod val="103000"/>
                <a:tint val="73000"/>
              </a:schemeClr>
            </a:gs>
            <a:gs pos="100000">
              <a:schemeClr val="accent5">
                <a:hueOff val="3165481"/>
                <a:satOff val="-18801"/>
                <a:lumOff val="11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Is the goal realistically </a:t>
          </a:r>
          <a:r>
            <a:rPr lang="en-US" sz="1700" b="1" kern="1200"/>
            <a:t>Attainable</a:t>
          </a:r>
          <a:r>
            <a:rPr lang="en-US" sz="1700" kern="1200"/>
            <a:t>?</a:t>
          </a:r>
        </a:p>
      </dsp:txBody>
      <dsp:txXfrm>
        <a:off x="45635" y="3012827"/>
        <a:ext cx="6422333" cy="843560"/>
      </dsp:txXfrm>
    </dsp:sp>
    <dsp:sp modelId="{15AE2267-8B57-4E69-8C10-1A9BBBA01E34}">
      <dsp:nvSpPr>
        <dsp:cNvPr id="0" name=""/>
        <dsp:cNvSpPr/>
      </dsp:nvSpPr>
      <dsp:spPr>
        <a:xfrm>
          <a:off x="0" y="3950983"/>
          <a:ext cx="6513603" cy="934830"/>
        </a:xfrm>
        <a:prstGeom prst="roundRect">
          <a:avLst/>
        </a:prstGeom>
        <a:gradFill rotWithShape="0">
          <a:gsLst>
            <a:gs pos="0">
              <a:schemeClr val="accent5">
                <a:hueOff val="4220641"/>
                <a:satOff val="-25068"/>
                <a:lumOff val="15844"/>
                <a:alphaOff val="0"/>
                <a:lumMod val="110000"/>
                <a:satMod val="105000"/>
                <a:tint val="67000"/>
              </a:schemeClr>
            </a:gs>
            <a:gs pos="50000">
              <a:schemeClr val="accent5">
                <a:hueOff val="4220641"/>
                <a:satOff val="-25068"/>
                <a:lumOff val="15844"/>
                <a:alphaOff val="0"/>
                <a:lumMod val="105000"/>
                <a:satMod val="103000"/>
                <a:tint val="73000"/>
              </a:schemeClr>
            </a:gs>
            <a:gs pos="100000">
              <a:schemeClr val="accent5">
                <a:hueOff val="4220641"/>
                <a:satOff val="-25068"/>
                <a:lumOff val="1584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How </a:t>
          </a:r>
          <a:r>
            <a:rPr lang="en-US" sz="1700" b="1" kern="1200"/>
            <a:t>Relevant</a:t>
          </a:r>
          <a:r>
            <a:rPr lang="en-US" sz="1700" kern="1200"/>
            <a:t> is the goal to your organization?</a:t>
          </a:r>
        </a:p>
      </dsp:txBody>
      <dsp:txXfrm>
        <a:off x="45635" y="3996618"/>
        <a:ext cx="6422333" cy="843560"/>
      </dsp:txXfrm>
    </dsp:sp>
    <dsp:sp modelId="{DF0B6EB0-004D-4ADC-8E45-D1F5345C08DC}">
      <dsp:nvSpPr>
        <dsp:cNvPr id="0" name=""/>
        <dsp:cNvSpPr/>
      </dsp:nvSpPr>
      <dsp:spPr>
        <a:xfrm>
          <a:off x="0" y="4934773"/>
          <a:ext cx="6513603" cy="934830"/>
        </a:xfrm>
        <a:prstGeom prst="roundRect">
          <a:avLst/>
        </a:prstGeom>
        <a:gradFill rotWithShape="0">
          <a:gsLst>
            <a:gs pos="0">
              <a:schemeClr val="accent5">
                <a:hueOff val="5275801"/>
                <a:satOff val="-31335"/>
                <a:lumOff val="19805"/>
                <a:alphaOff val="0"/>
                <a:lumMod val="110000"/>
                <a:satMod val="105000"/>
                <a:tint val="67000"/>
              </a:schemeClr>
            </a:gs>
            <a:gs pos="50000">
              <a:schemeClr val="accent5">
                <a:hueOff val="5275801"/>
                <a:satOff val="-31335"/>
                <a:lumOff val="19805"/>
                <a:alphaOff val="0"/>
                <a:lumMod val="105000"/>
                <a:satMod val="103000"/>
                <a:tint val="73000"/>
              </a:schemeClr>
            </a:gs>
            <a:gs pos="100000">
              <a:schemeClr val="accent5">
                <a:hueOff val="5275801"/>
                <a:satOff val="-31335"/>
                <a:lumOff val="1980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What is the </a:t>
          </a:r>
          <a:r>
            <a:rPr lang="en-US" sz="1700" b="1" kern="1200"/>
            <a:t>Time-frame</a:t>
          </a:r>
          <a:r>
            <a:rPr lang="en-US" sz="1700" kern="1200"/>
            <a:t> for achieving this goal?</a:t>
          </a:r>
        </a:p>
      </dsp:txBody>
      <dsp:txXfrm>
        <a:off x="45635" y="4980408"/>
        <a:ext cx="6422333" cy="8435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D999A-7BA7-440B-AA39-A695D382A54B}">
      <dsp:nvSpPr>
        <dsp:cNvPr id="0" name=""/>
        <dsp:cNvSpPr/>
      </dsp:nvSpPr>
      <dsp:spPr>
        <a:xfrm>
          <a:off x="679050" y="578168"/>
          <a:ext cx="1887187" cy="18871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5328A39-06D9-47A4-A203-DCFC7E9ADB04}">
      <dsp:nvSpPr>
        <dsp:cNvPr id="0" name=""/>
        <dsp:cNvSpPr/>
      </dsp:nvSpPr>
      <dsp:spPr>
        <a:xfrm>
          <a:off x="1081237" y="9803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69446B6-5DEC-4025-9C2C-5207B815CD19}">
      <dsp:nvSpPr>
        <dsp:cNvPr id="0" name=""/>
        <dsp:cNvSpPr/>
      </dsp:nvSpPr>
      <dsp:spPr>
        <a:xfrm>
          <a:off x="75768"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WHAT IS A MISSION STATEMENT?</a:t>
          </a:r>
        </a:p>
      </dsp:txBody>
      <dsp:txXfrm>
        <a:off x="75768" y="3053169"/>
        <a:ext cx="3093750" cy="720000"/>
      </dsp:txXfrm>
    </dsp:sp>
    <dsp:sp modelId="{33CB48E7-6568-4110-B9CD-EA62A37E130B}">
      <dsp:nvSpPr>
        <dsp:cNvPr id="0" name=""/>
        <dsp:cNvSpPr/>
      </dsp:nvSpPr>
      <dsp:spPr>
        <a:xfrm>
          <a:off x="4314206" y="578168"/>
          <a:ext cx="1887187" cy="188718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FE488F4-1157-4DF1-8D58-2545E932A74F}">
      <dsp:nvSpPr>
        <dsp:cNvPr id="0" name=""/>
        <dsp:cNvSpPr/>
      </dsp:nvSpPr>
      <dsp:spPr>
        <a:xfrm>
          <a:off x="4716393" y="9803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C369316-DBA8-4C2F-915C-73CB0A74A418}">
      <dsp:nvSpPr>
        <dsp:cNvPr id="0" name=""/>
        <dsp:cNvSpPr/>
      </dsp:nvSpPr>
      <dsp:spPr>
        <a:xfrm>
          <a:off x="3710925"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WHAT IS A VISION STATEMENT?</a:t>
          </a:r>
        </a:p>
      </dsp:txBody>
      <dsp:txXfrm>
        <a:off x="3710925" y="3053169"/>
        <a:ext cx="3093750" cy="720000"/>
      </dsp:txXfrm>
    </dsp:sp>
    <dsp:sp modelId="{45A6187F-B150-4B54-B400-750CA05BFA62}">
      <dsp:nvSpPr>
        <dsp:cNvPr id="0" name=""/>
        <dsp:cNvSpPr/>
      </dsp:nvSpPr>
      <dsp:spPr>
        <a:xfrm>
          <a:off x="7949362" y="578168"/>
          <a:ext cx="1887187" cy="188718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D91FE86-14A2-4494-88AF-C3D08B4E5DF1}">
      <dsp:nvSpPr>
        <dsp:cNvPr id="0" name=""/>
        <dsp:cNvSpPr/>
      </dsp:nvSpPr>
      <dsp:spPr>
        <a:xfrm>
          <a:off x="8351550" y="9803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6E14E1F-5968-4A41-943D-0AC41417C2A2}">
      <dsp:nvSpPr>
        <dsp:cNvPr id="0" name=""/>
        <dsp:cNvSpPr/>
      </dsp:nvSpPr>
      <dsp:spPr>
        <a:xfrm>
          <a:off x="7346081"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US" sz="2500" kern="1200"/>
            <a:t>WHAT ARE OVJECTIVES?</a:t>
          </a:r>
        </a:p>
      </dsp:txBody>
      <dsp:txXfrm>
        <a:off x="7346081" y="3053169"/>
        <a:ext cx="309375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57D31-C829-48C0-ACAA-54A99BDB3948}">
      <dsp:nvSpPr>
        <dsp:cNvPr id="0" name=""/>
        <dsp:cNvSpPr/>
      </dsp:nvSpPr>
      <dsp:spPr>
        <a:xfrm>
          <a:off x="0" y="498"/>
          <a:ext cx="10515600" cy="116570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4B938B-5BFC-4EB6-8544-671D1ADF7D94}">
      <dsp:nvSpPr>
        <dsp:cNvPr id="0" name=""/>
        <dsp:cNvSpPr/>
      </dsp:nvSpPr>
      <dsp:spPr>
        <a:xfrm>
          <a:off x="352626" y="262782"/>
          <a:ext cx="641139" cy="64113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8AC4215-0B0D-4880-ADA3-263609136299}">
      <dsp:nvSpPr>
        <dsp:cNvPr id="0" name=""/>
        <dsp:cNvSpPr/>
      </dsp:nvSpPr>
      <dsp:spPr>
        <a:xfrm>
          <a:off x="1346392" y="498"/>
          <a:ext cx="9169207" cy="1165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371" tIns="123371" rIns="123371" bIns="123371" numCol="1" spcCol="1270" anchor="ctr" anchorCtr="0">
          <a:noAutofit/>
        </a:bodyPr>
        <a:lstStyle/>
        <a:p>
          <a:pPr marL="0" lvl="0" indent="0" algn="l" defTabSz="800100">
            <a:lnSpc>
              <a:spcPct val="90000"/>
            </a:lnSpc>
            <a:spcBef>
              <a:spcPct val="0"/>
            </a:spcBef>
            <a:spcAft>
              <a:spcPct val="35000"/>
            </a:spcAft>
            <a:buNone/>
          </a:pPr>
          <a:r>
            <a:rPr lang="en-US" sz="1800" kern="1200" dirty="0"/>
            <a:t>While a vision statement doesn't tell you how you're going to get there, it does set the direction for your business planning. That makes creating one especially compelling for small businesses because the main reason small businesses fail is because of poor planning.</a:t>
          </a:r>
        </a:p>
      </dsp:txBody>
      <dsp:txXfrm>
        <a:off x="1346392" y="498"/>
        <a:ext cx="9169207" cy="1165707"/>
      </dsp:txXfrm>
    </dsp:sp>
    <dsp:sp modelId="{92C94B33-3115-4F2D-97F4-46A5594D670A}">
      <dsp:nvSpPr>
        <dsp:cNvPr id="0" name=""/>
        <dsp:cNvSpPr/>
      </dsp:nvSpPr>
      <dsp:spPr>
        <a:xfrm>
          <a:off x="0" y="1457633"/>
          <a:ext cx="10515600" cy="116570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697980-7BFF-4673-96A7-85558908271C}">
      <dsp:nvSpPr>
        <dsp:cNvPr id="0" name=""/>
        <dsp:cNvSpPr/>
      </dsp:nvSpPr>
      <dsp:spPr>
        <a:xfrm>
          <a:off x="352626" y="1719917"/>
          <a:ext cx="641139" cy="64113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F8FF9F3-9EE0-4035-8BB2-2302D127E1CA}">
      <dsp:nvSpPr>
        <dsp:cNvPr id="0" name=""/>
        <dsp:cNvSpPr/>
      </dsp:nvSpPr>
      <dsp:spPr>
        <a:xfrm>
          <a:off x="1346392" y="1457633"/>
          <a:ext cx="9169207" cy="1165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371" tIns="123371" rIns="123371" bIns="123371" numCol="1" spcCol="1270" anchor="ctr" anchorCtr="0">
          <a:noAutofit/>
        </a:bodyPr>
        <a:lstStyle/>
        <a:p>
          <a:pPr marL="0" lvl="0" indent="0" algn="l" defTabSz="800100">
            <a:lnSpc>
              <a:spcPct val="90000"/>
            </a:lnSpc>
            <a:spcBef>
              <a:spcPct val="0"/>
            </a:spcBef>
            <a:spcAft>
              <a:spcPct val="35000"/>
            </a:spcAft>
            <a:buNone/>
          </a:pPr>
          <a:r>
            <a:rPr lang="en-US" sz="1800" kern="1200"/>
            <a:t>And having and being able to articulate and share a vision is one of the hallmarks of a strong business leader.</a:t>
          </a:r>
        </a:p>
      </dsp:txBody>
      <dsp:txXfrm>
        <a:off x="1346392" y="1457633"/>
        <a:ext cx="9169207" cy="1165707"/>
      </dsp:txXfrm>
    </dsp:sp>
    <dsp:sp modelId="{13F29771-5CF8-443F-9500-F58035C6BCE4}">
      <dsp:nvSpPr>
        <dsp:cNvPr id="0" name=""/>
        <dsp:cNvSpPr/>
      </dsp:nvSpPr>
      <dsp:spPr>
        <a:xfrm>
          <a:off x="0" y="2914767"/>
          <a:ext cx="10515600" cy="116570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6DB617-4345-4DAA-9850-7D6B692B7B07}">
      <dsp:nvSpPr>
        <dsp:cNvPr id="0" name=""/>
        <dsp:cNvSpPr/>
      </dsp:nvSpPr>
      <dsp:spPr>
        <a:xfrm>
          <a:off x="352626" y="3177052"/>
          <a:ext cx="641139" cy="64113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9C1CF7-E595-460B-BA43-D7E4DC305CAD}">
      <dsp:nvSpPr>
        <dsp:cNvPr id="0" name=""/>
        <dsp:cNvSpPr/>
      </dsp:nvSpPr>
      <dsp:spPr>
        <a:xfrm>
          <a:off x="1346392" y="2914767"/>
          <a:ext cx="9169207" cy="1165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371" tIns="123371" rIns="123371" bIns="123371" numCol="1" spcCol="1270" anchor="ctr" anchorCtr="0">
          <a:noAutofit/>
        </a:bodyPr>
        <a:lstStyle/>
        <a:p>
          <a:pPr marL="0" lvl="0" indent="0" algn="l" defTabSz="800100">
            <a:lnSpc>
              <a:spcPct val="90000"/>
            </a:lnSpc>
            <a:spcBef>
              <a:spcPct val="0"/>
            </a:spcBef>
            <a:spcAft>
              <a:spcPct val="35000"/>
            </a:spcAft>
            <a:buNone/>
          </a:pPr>
          <a:r>
            <a:rPr lang="en-US" sz="1800" kern="1200"/>
            <a:t>Having a company vision statement also provides focus to your small business's marketing; the vision statement will spur marketing campaigns and messages, which in turn can be checked against the vision - is the marketing in line with the direction the vision provides?</a:t>
          </a:r>
        </a:p>
      </dsp:txBody>
      <dsp:txXfrm>
        <a:off x="1346392" y="2914767"/>
        <a:ext cx="9169207" cy="11657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884EE-5730-446B-9018-019A29AF4F73}">
      <dsp:nvSpPr>
        <dsp:cNvPr id="0" name=""/>
        <dsp:cNvSpPr/>
      </dsp:nvSpPr>
      <dsp:spPr>
        <a:xfrm>
          <a:off x="752107" y="974822"/>
          <a:ext cx="596637" cy="7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08EBC1-6FB0-4C9F-A726-446D375A75DD}">
      <dsp:nvSpPr>
        <dsp:cNvPr id="0" name=""/>
        <dsp:cNvSpPr/>
      </dsp:nvSpPr>
      <dsp:spPr>
        <a:xfrm>
          <a:off x="1384543" y="924740"/>
          <a:ext cx="68613" cy="128860"/>
        </a:xfrm>
        <a:prstGeom prst="chevron">
          <a:avLst>
            <a:gd name="adj" fmla="val 90000"/>
          </a:avLst>
        </a:prstGeom>
        <a:solidFill>
          <a:schemeClr val="accent5">
            <a:tint val="40000"/>
            <a:alpha val="90000"/>
            <a:hueOff val="282241"/>
            <a:satOff val="384"/>
            <a:lumOff val="139"/>
            <a:alphaOff val="0"/>
          </a:schemeClr>
        </a:solidFill>
        <a:ln w="12700" cap="flat" cmpd="sng" algn="ctr">
          <a:solidFill>
            <a:schemeClr val="accent5">
              <a:tint val="40000"/>
              <a:alpha val="90000"/>
              <a:hueOff val="282241"/>
              <a:satOff val="384"/>
              <a:lumOff val="139"/>
              <a:alphaOff val="0"/>
            </a:schemeClr>
          </a:solidFill>
          <a:prstDash val="solid"/>
          <a:miter lim="800000"/>
        </a:ln>
        <a:effectLst/>
      </dsp:spPr>
      <dsp:style>
        <a:lnRef idx="2">
          <a:scrgbClr r="0" g="0" b="0"/>
        </a:lnRef>
        <a:fillRef idx="1">
          <a:scrgbClr r="0" g="0" b="0"/>
        </a:fillRef>
        <a:effectRef idx="0">
          <a:scrgbClr r="0" g="0" b="0"/>
        </a:effectRef>
        <a:fontRef idx="minor"/>
      </dsp:style>
    </dsp:sp>
    <dsp:sp modelId="{1B7CE69C-6027-486C-A09D-5899B03B4271}">
      <dsp:nvSpPr>
        <dsp:cNvPr id="0" name=""/>
        <dsp:cNvSpPr/>
      </dsp:nvSpPr>
      <dsp:spPr>
        <a:xfrm>
          <a:off x="402337" y="699667"/>
          <a:ext cx="550381" cy="550381"/>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1358" tIns="21358" rIns="21358" bIns="21358" numCol="1" spcCol="1270" anchor="ctr" anchorCtr="0">
          <a:noAutofit/>
        </a:bodyPr>
        <a:lstStyle/>
        <a:p>
          <a:pPr marL="0" lvl="0" indent="0" algn="ctr" defTabSz="1066800">
            <a:lnSpc>
              <a:spcPct val="90000"/>
            </a:lnSpc>
            <a:spcBef>
              <a:spcPct val="0"/>
            </a:spcBef>
            <a:spcAft>
              <a:spcPct val="35000"/>
            </a:spcAft>
            <a:buNone/>
          </a:pPr>
          <a:r>
            <a:rPr lang="en-US" sz="2400" kern="1200"/>
            <a:t>1</a:t>
          </a:r>
        </a:p>
      </dsp:txBody>
      <dsp:txXfrm>
        <a:off x="482938" y="780268"/>
        <a:ext cx="389179" cy="389179"/>
      </dsp:txXfrm>
    </dsp:sp>
    <dsp:sp modelId="{4EDE015A-51E7-49A4-A853-DE6C1A898F38}">
      <dsp:nvSpPr>
        <dsp:cNvPr id="0" name=""/>
        <dsp:cNvSpPr/>
      </dsp:nvSpPr>
      <dsp:spPr>
        <a:xfrm>
          <a:off x="6311" y="1415631"/>
          <a:ext cx="1342433" cy="1965600"/>
        </a:xfrm>
        <a:prstGeom prst="upArrowCallout">
          <a:avLst>
            <a:gd name="adj1" fmla="val 50000"/>
            <a:gd name="adj2" fmla="val 20000"/>
            <a:gd name="adj3" fmla="val 20000"/>
            <a:gd name="adj4" fmla="val 100000"/>
          </a:avLst>
        </a:prstGeom>
        <a:solidFill>
          <a:schemeClr val="accent5">
            <a:tint val="40000"/>
            <a:alpha val="90000"/>
            <a:hueOff val="564481"/>
            <a:satOff val="768"/>
            <a:lumOff val="279"/>
            <a:alphaOff val="0"/>
          </a:schemeClr>
        </a:solidFill>
        <a:ln w="12700" cap="flat" cmpd="sng" algn="ctr">
          <a:solidFill>
            <a:schemeClr val="accent5">
              <a:tint val="40000"/>
              <a:alpha val="90000"/>
              <a:hueOff val="564481"/>
              <a:satOff val="768"/>
              <a:lumOff val="2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5893" tIns="165100" rIns="105893" bIns="165100" numCol="1" spcCol="1270" anchor="t" anchorCtr="0">
          <a:noAutofit/>
        </a:bodyPr>
        <a:lstStyle/>
        <a:p>
          <a:pPr marL="0" lvl="0" indent="0" algn="l" defTabSz="488950">
            <a:lnSpc>
              <a:spcPct val="90000"/>
            </a:lnSpc>
            <a:spcBef>
              <a:spcPct val="0"/>
            </a:spcBef>
            <a:spcAft>
              <a:spcPct val="35000"/>
            </a:spcAft>
            <a:buNone/>
          </a:pPr>
          <a:r>
            <a:rPr lang="en-US" sz="1100" kern="1200"/>
            <a:t>What are some of the primary objectives of business organizations?</a:t>
          </a:r>
        </a:p>
      </dsp:txBody>
      <dsp:txXfrm>
        <a:off x="6311" y="1684118"/>
        <a:ext cx="1342433" cy="1697113"/>
      </dsp:txXfrm>
    </dsp:sp>
    <dsp:sp modelId="{C36B320B-FFC7-4D42-A4E5-A2DA3D24FC5A}">
      <dsp:nvSpPr>
        <dsp:cNvPr id="0" name=""/>
        <dsp:cNvSpPr/>
      </dsp:nvSpPr>
      <dsp:spPr>
        <a:xfrm>
          <a:off x="1497904" y="974851"/>
          <a:ext cx="1342433" cy="72"/>
        </a:xfrm>
        <a:prstGeom prst="rect">
          <a:avLst/>
        </a:prstGeom>
        <a:solidFill>
          <a:schemeClr val="accent5">
            <a:tint val="40000"/>
            <a:alpha val="90000"/>
            <a:hueOff val="846722"/>
            <a:satOff val="1152"/>
            <a:lumOff val="418"/>
            <a:alphaOff val="0"/>
          </a:schemeClr>
        </a:solidFill>
        <a:ln w="12700" cap="flat" cmpd="sng" algn="ctr">
          <a:solidFill>
            <a:schemeClr val="accent5">
              <a:tint val="40000"/>
              <a:alpha val="90000"/>
              <a:hueOff val="846722"/>
              <a:satOff val="1152"/>
              <a:lumOff val="418"/>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21F004-6AB4-490F-BDD8-6E17B3FBEFA7}">
      <dsp:nvSpPr>
        <dsp:cNvPr id="0" name=""/>
        <dsp:cNvSpPr/>
      </dsp:nvSpPr>
      <dsp:spPr>
        <a:xfrm>
          <a:off x="2876135" y="924764"/>
          <a:ext cx="68613" cy="128887"/>
        </a:xfrm>
        <a:prstGeom prst="chevron">
          <a:avLst>
            <a:gd name="adj" fmla="val 90000"/>
          </a:avLst>
        </a:prstGeom>
        <a:solidFill>
          <a:schemeClr val="accent5">
            <a:tint val="40000"/>
            <a:alpha val="90000"/>
            <a:hueOff val="1128963"/>
            <a:satOff val="1536"/>
            <a:lumOff val="557"/>
            <a:alphaOff val="0"/>
          </a:schemeClr>
        </a:solidFill>
        <a:ln w="12700" cap="flat" cmpd="sng" algn="ctr">
          <a:solidFill>
            <a:schemeClr val="accent5">
              <a:tint val="40000"/>
              <a:alpha val="90000"/>
              <a:hueOff val="1128963"/>
              <a:satOff val="1536"/>
              <a:lumOff val="557"/>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D9D5FE-D91D-4E88-8E8E-DD318113282A}">
      <dsp:nvSpPr>
        <dsp:cNvPr id="0" name=""/>
        <dsp:cNvSpPr/>
      </dsp:nvSpPr>
      <dsp:spPr>
        <a:xfrm>
          <a:off x="1893930" y="699696"/>
          <a:ext cx="550381" cy="550381"/>
        </a:xfrm>
        <a:prstGeom prst="ellipse">
          <a:avLst/>
        </a:prstGeom>
        <a:solidFill>
          <a:schemeClr val="accent5">
            <a:hueOff val="879300"/>
            <a:satOff val="-5223"/>
            <a:lumOff val="3301"/>
            <a:alphaOff val="0"/>
          </a:schemeClr>
        </a:solidFill>
        <a:ln w="12700" cap="flat" cmpd="sng" algn="ctr">
          <a:solidFill>
            <a:schemeClr val="accent5">
              <a:hueOff val="879300"/>
              <a:satOff val="-5223"/>
              <a:lumOff val="330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1358" tIns="21358" rIns="21358" bIns="21358" numCol="1" spcCol="1270" anchor="ctr" anchorCtr="0">
          <a:noAutofit/>
        </a:bodyPr>
        <a:lstStyle/>
        <a:p>
          <a:pPr marL="0" lvl="0" indent="0" algn="ctr" defTabSz="1066800">
            <a:lnSpc>
              <a:spcPct val="90000"/>
            </a:lnSpc>
            <a:spcBef>
              <a:spcPct val="0"/>
            </a:spcBef>
            <a:spcAft>
              <a:spcPct val="35000"/>
            </a:spcAft>
            <a:buNone/>
          </a:pPr>
          <a:r>
            <a:rPr lang="en-US" sz="2400" kern="1200"/>
            <a:t>2</a:t>
          </a:r>
        </a:p>
      </dsp:txBody>
      <dsp:txXfrm>
        <a:off x="1974531" y="780297"/>
        <a:ext cx="389179" cy="389179"/>
      </dsp:txXfrm>
    </dsp:sp>
    <dsp:sp modelId="{4D41682B-1C7F-4EB7-A2B2-E8FF754C3BBC}">
      <dsp:nvSpPr>
        <dsp:cNvPr id="0" name=""/>
        <dsp:cNvSpPr/>
      </dsp:nvSpPr>
      <dsp:spPr>
        <a:xfrm>
          <a:off x="1497904" y="1415706"/>
          <a:ext cx="1342433" cy="1965600"/>
        </a:xfrm>
        <a:prstGeom prst="upArrowCallout">
          <a:avLst>
            <a:gd name="adj1" fmla="val 50000"/>
            <a:gd name="adj2" fmla="val 20000"/>
            <a:gd name="adj3" fmla="val 20000"/>
            <a:gd name="adj4" fmla="val 100000"/>
          </a:avLst>
        </a:prstGeom>
        <a:solidFill>
          <a:schemeClr val="accent5">
            <a:tint val="40000"/>
            <a:alpha val="90000"/>
            <a:hueOff val="1411203"/>
            <a:satOff val="1919"/>
            <a:lumOff val="697"/>
            <a:alphaOff val="0"/>
          </a:schemeClr>
        </a:solidFill>
        <a:ln w="12700" cap="flat" cmpd="sng" algn="ctr">
          <a:solidFill>
            <a:schemeClr val="accent5">
              <a:tint val="40000"/>
              <a:alpha val="90000"/>
              <a:hueOff val="1411203"/>
              <a:satOff val="1919"/>
              <a:lumOff val="69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5893" tIns="165100" rIns="105893" bIns="165100" numCol="1" spcCol="1270" anchor="t" anchorCtr="0">
          <a:noAutofit/>
        </a:bodyPr>
        <a:lstStyle/>
        <a:p>
          <a:pPr marL="0" lvl="0" indent="0" algn="l" defTabSz="488950">
            <a:lnSpc>
              <a:spcPct val="90000"/>
            </a:lnSpc>
            <a:spcBef>
              <a:spcPct val="0"/>
            </a:spcBef>
            <a:spcAft>
              <a:spcPct val="35000"/>
            </a:spcAft>
            <a:buNone/>
          </a:pPr>
          <a:r>
            <a:rPr lang="en-US" sz="1100" kern="1200"/>
            <a:t>What are </a:t>
          </a:r>
          <a:r>
            <a:rPr lang="en-US" sz="1100" b="1" kern="1200"/>
            <a:t>SMART</a:t>
          </a:r>
          <a:r>
            <a:rPr lang="en-US" sz="1100" kern="1200"/>
            <a:t> objectives?</a:t>
          </a:r>
        </a:p>
      </dsp:txBody>
      <dsp:txXfrm>
        <a:off x="1497904" y="1684193"/>
        <a:ext cx="1342433" cy="1697113"/>
      </dsp:txXfrm>
    </dsp:sp>
    <dsp:sp modelId="{FAA95EA7-E0BA-4AAA-8490-DF2727395F31}">
      <dsp:nvSpPr>
        <dsp:cNvPr id="0" name=""/>
        <dsp:cNvSpPr/>
      </dsp:nvSpPr>
      <dsp:spPr>
        <a:xfrm>
          <a:off x="2989496" y="974851"/>
          <a:ext cx="1342433" cy="72"/>
        </a:xfrm>
        <a:prstGeom prst="rect">
          <a:avLst/>
        </a:prstGeom>
        <a:solidFill>
          <a:schemeClr val="accent5">
            <a:tint val="40000"/>
            <a:alpha val="90000"/>
            <a:hueOff val="1693444"/>
            <a:satOff val="2303"/>
            <a:lumOff val="836"/>
            <a:alphaOff val="0"/>
          </a:schemeClr>
        </a:solidFill>
        <a:ln w="12700" cap="flat" cmpd="sng" algn="ctr">
          <a:solidFill>
            <a:schemeClr val="accent5">
              <a:tint val="40000"/>
              <a:alpha val="90000"/>
              <a:hueOff val="1693444"/>
              <a:satOff val="2303"/>
              <a:lumOff val="836"/>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63F957-3339-4F51-89D5-FA0B04522274}">
      <dsp:nvSpPr>
        <dsp:cNvPr id="0" name=""/>
        <dsp:cNvSpPr/>
      </dsp:nvSpPr>
      <dsp:spPr>
        <a:xfrm>
          <a:off x="4367728" y="924764"/>
          <a:ext cx="68613" cy="128887"/>
        </a:xfrm>
        <a:prstGeom prst="chevron">
          <a:avLst>
            <a:gd name="adj" fmla="val 90000"/>
          </a:avLst>
        </a:prstGeom>
        <a:solidFill>
          <a:schemeClr val="accent5">
            <a:tint val="40000"/>
            <a:alpha val="90000"/>
            <a:hueOff val="1975684"/>
            <a:satOff val="2687"/>
            <a:lumOff val="975"/>
            <a:alphaOff val="0"/>
          </a:schemeClr>
        </a:solidFill>
        <a:ln w="12700" cap="flat" cmpd="sng" algn="ctr">
          <a:solidFill>
            <a:schemeClr val="accent5">
              <a:tint val="40000"/>
              <a:alpha val="90000"/>
              <a:hueOff val="1975684"/>
              <a:satOff val="2687"/>
              <a:lumOff val="975"/>
              <a:alphaOff val="0"/>
            </a:schemeClr>
          </a:solidFill>
          <a:prstDash val="solid"/>
          <a:miter lim="800000"/>
        </a:ln>
        <a:effectLst/>
      </dsp:spPr>
      <dsp:style>
        <a:lnRef idx="2">
          <a:scrgbClr r="0" g="0" b="0"/>
        </a:lnRef>
        <a:fillRef idx="1">
          <a:scrgbClr r="0" g="0" b="0"/>
        </a:fillRef>
        <a:effectRef idx="0">
          <a:scrgbClr r="0" g="0" b="0"/>
        </a:effectRef>
        <a:fontRef idx="minor"/>
      </dsp:style>
    </dsp:sp>
    <dsp:sp modelId="{C0CAE08F-2AA3-4A3D-B6F9-C39E50268A85}">
      <dsp:nvSpPr>
        <dsp:cNvPr id="0" name=""/>
        <dsp:cNvSpPr/>
      </dsp:nvSpPr>
      <dsp:spPr>
        <a:xfrm>
          <a:off x="3385522" y="699696"/>
          <a:ext cx="550381" cy="550381"/>
        </a:xfrm>
        <a:prstGeom prst="ellipse">
          <a:avLst/>
        </a:prstGeom>
        <a:solidFill>
          <a:schemeClr val="accent5">
            <a:hueOff val="1758600"/>
            <a:satOff val="-10445"/>
            <a:lumOff val="6602"/>
            <a:alphaOff val="0"/>
          </a:schemeClr>
        </a:solidFill>
        <a:ln w="12700" cap="flat" cmpd="sng" algn="ctr">
          <a:solidFill>
            <a:schemeClr val="accent5">
              <a:hueOff val="1758600"/>
              <a:satOff val="-10445"/>
              <a:lumOff val="660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1358" tIns="21358" rIns="21358" bIns="21358" numCol="1" spcCol="1270" anchor="ctr" anchorCtr="0">
          <a:noAutofit/>
        </a:bodyPr>
        <a:lstStyle/>
        <a:p>
          <a:pPr marL="0" lvl="0" indent="0" algn="ctr" defTabSz="1066800">
            <a:lnSpc>
              <a:spcPct val="90000"/>
            </a:lnSpc>
            <a:spcBef>
              <a:spcPct val="0"/>
            </a:spcBef>
            <a:spcAft>
              <a:spcPct val="35000"/>
            </a:spcAft>
            <a:buNone/>
          </a:pPr>
          <a:r>
            <a:rPr lang="en-US" sz="2400" kern="1200"/>
            <a:t>3</a:t>
          </a:r>
        </a:p>
      </dsp:txBody>
      <dsp:txXfrm>
        <a:off x="3466123" y="780297"/>
        <a:ext cx="389179" cy="389179"/>
      </dsp:txXfrm>
    </dsp:sp>
    <dsp:sp modelId="{B109E85A-BE51-41E5-AF26-6C7BA928C628}">
      <dsp:nvSpPr>
        <dsp:cNvPr id="0" name=""/>
        <dsp:cNvSpPr/>
      </dsp:nvSpPr>
      <dsp:spPr>
        <a:xfrm>
          <a:off x="2989496" y="1415706"/>
          <a:ext cx="1342433" cy="1965600"/>
        </a:xfrm>
        <a:prstGeom prst="upArrowCallout">
          <a:avLst>
            <a:gd name="adj1" fmla="val 50000"/>
            <a:gd name="adj2" fmla="val 20000"/>
            <a:gd name="adj3" fmla="val 20000"/>
            <a:gd name="adj4" fmla="val 100000"/>
          </a:avLst>
        </a:prstGeom>
        <a:solidFill>
          <a:schemeClr val="accent5">
            <a:tint val="40000"/>
            <a:alpha val="90000"/>
            <a:hueOff val="2257925"/>
            <a:satOff val="3071"/>
            <a:lumOff val="1115"/>
            <a:alphaOff val="0"/>
          </a:schemeClr>
        </a:solidFill>
        <a:ln w="12700" cap="flat" cmpd="sng" algn="ctr">
          <a:solidFill>
            <a:schemeClr val="accent5">
              <a:tint val="40000"/>
              <a:alpha val="90000"/>
              <a:hueOff val="2257925"/>
              <a:satOff val="3071"/>
              <a:lumOff val="111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5893" tIns="165100" rIns="105893" bIns="165100" numCol="1" spcCol="1270" anchor="t" anchorCtr="0">
          <a:noAutofit/>
        </a:bodyPr>
        <a:lstStyle/>
        <a:p>
          <a:pPr marL="0" lvl="0" indent="0" algn="l" defTabSz="488950">
            <a:lnSpc>
              <a:spcPct val="90000"/>
            </a:lnSpc>
            <a:spcBef>
              <a:spcPct val="0"/>
            </a:spcBef>
            <a:spcAft>
              <a:spcPct val="35000"/>
            </a:spcAft>
            <a:buNone/>
          </a:pPr>
          <a:r>
            <a:rPr lang="en-US" sz="1100" kern="1200"/>
            <a:t>Briefly explain the use of the McKinley 7S Framework.</a:t>
          </a:r>
        </a:p>
      </dsp:txBody>
      <dsp:txXfrm>
        <a:off x="2989496" y="1684193"/>
        <a:ext cx="1342433" cy="1697113"/>
      </dsp:txXfrm>
    </dsp:sp>
    <dsp:sp modelId="{63E89422-BE91-4CD1-9B2C-F048B4EA1C68}">
      <dsp:nvSpPr>
        <dsp:cNvPr id="0" name=""/>
        <dsp:cNvSpPr/>
      </dsp:nvSpPr>
      <dsp:spPr>
        <a:xfrm>
          <a:off x="4481089" y="974851"/>
          <a:ext cx="1342433" cy="72"/>
        </a:xfrm>
        <a:prstGeom prst="rect">
          <a:avLst/>
        </a:prstGeom>
        <a:solidFill>
          <a:schemeClr val="accent5">
            <a:tint val="40000"/>
            <a:alpha val="90000"/>
            <a:hueOff val="2540166"/>
            <a:satOff val="3455"/>
            <a:lumOff val="1254"/>
            <a:alphaOff val="0"/>
          </a:schemeClr>
        </a:solidFill>
        <a:ln w="12700" cap="flat" cmpd="sng" algn="ctr">
          <a:solidFill>
            <a:schemeClr val="accent5">
              <a:tint val="40000"/>
              <a:alpha val="90000"/>
              <a:hueOff val="2540166"/>
              <a:satOff val="3455"/>
              <a:lumOff val="1254"/>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E5ECA0-DA16-4BC6-BB4E-C0DB4623F92D}">
      <dsp:nvSpPr>
        <dsp:cNvPr id="0" name=""/>
        <dsp:cNvSpPr/>
      </dsp:nvSpPr>
      <dsp:spPr>
        <a:xfrm>
          <a:off x="5859321" y="924764"/>
          <a:ext cx="68613" cy="128887"/>
        </a:xfrm>
        <a:prstGeom prst="chevron">
          <a:avLst>
            <a:gd name="adj" fmla="val 90000"/>
          </a:avLst>
        </a:prstGeom>
        <a:solidFill>
          <a:schemeClr val="accent5">
            <a:tint val="40000"/>
            <a:alpha val="90000"/>
            <a:hueOff val="2822406"/>
            <a:satOff val="3839"/>
            <a:lumOff val="1393"/>
            <a:alphaOff val="0"/>
          </a:schemeClr>
        </a:solidFill>
        <a:ln w="12700" cap="flat" cmpd="sng" algn="ctr">
          <a:solidFill>
            <a:schemeClr val="accent5">
              <a:tint val="40000"/>
              <a:alpha val="90000"/>
              <a:hueOff val="2822406"/>
              <a:satOff val="3839"/>
              <a:lumOff val="1393"/>
              <a:alphaOff val="0"/>
            </a:schemeClr>
          </a:solidFill>
          <a:prstDash val="solid"/>
          <a:miter lim="800000"/>
        </a:ln>
        <a:effectLst/>
      </dsp:spPr>
      <dsp:style>
        <a:lnRef idx="2">
          <a:scrgbClr r="0" g="0" b="0"/>
        </a:lnRef>
        <a:fillRef idx="1">
          <a:scrgbClr r="0" g="0" b="0"/>
        </a:fillRef>
        <a:effectRef idx="0">
          <a:scrgbClr r="0" g="0" b="0"/>
        </a:effectRef>
        <a:fontRef idx="minor"/>
      </dsp:style>
    </dsp:sp>
    <dsp:sp modelId="{0A3FB11A-E36F-4956-BEEF-75A8DB5076E4}">
      <dsp:nvSpPr>
        <dsp:cNvPr id="0" name=""/>
        <dsp:cNvSpPr/>
      </dsp:nvSpPr>
      <dsp:spPr>
        <a:xfrm>
          <a:off x="4877115" y="699696"/>
          <a:ext cx="550381" cy="550381"/>
        </a:xfrm>
        <a:prstGeom prst="ellipse">
          <a:avLst/>
        </a:prstGeom>
        <a:solidFill>
          <a:schemeClr val="accent5">
            <a:hueOff val="2637900"/>
            <a:satOff val="-15668"/>
            <a:lumOff val="9902"/>
            <a:alphaOff val="0"/>
          </a:schemeClr>
        </a:solidFill>
        <a:ln w="12700" cap="flat" cmpd="sng" algn="ctr">
          <a:solidFill>
            <a:schemeClr val="accent5">
              <a:hueOff val="2637900"/>
              <a:satOff val="-15668"/>
              <a:lumOff val="990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1358" tIns="21358" rIns="21358" bIns="21358" numCol="1" spcCol="1270" anchor="ctr" anchorCtr="0">
          <a:noAutofit/>
        </a:bodyPr>
        <a:lstStyle/>
        <a:p>
          <a:pPr marL="0" lvl="0" indent="0" algn="ctr" defTabSz="1066800">
            <a:lnSpc>
              <a:spcPct val="90000"/>
            </a:lnSpc>
            <a:spcBef>
              <a:spcPct val="0"/>
            </a:spcBef>
            <a:spcAft>
              <a:spcPct val="35000"/>
            </a:spcAft>
            <a:buNone/>
          </a:pPr>
          <a:r>
            <a:rPr lang="en-US" sz="2400" kern="1200"/>
            <a:t>4</a:t>
          </a:r>
        </a:p>
      </dsp:txBody>
      <dsp:txXfrm>
        <a:off x="4957716" y="780297"/>
        <a:ext cx="389179" cy="389179"/>
      </dsp:txXfrm>
    </dsp:sp>
    <dsp:sp modelId="{E4DFB6C5-047C-453F-9289-EFD7A60BE5DE}">
      <dsp:nvSpPr>
        <dsp:cNvPr id="0" name=""/>
        <dsp:cNvSpPr/>
      </dsp:nvSpPr>
      <dsp:spPr>
        <a:xfrm>
          <a:off x="4481089" y="1415706"/>
          <a:ext cx="1342433" cy="1965600"/>
        </a:xfrm>
        <a:prstGeom prst="upArrowCallout">
          <a:avLst>
            <a:gd name="adj1" fmla="val 50000"/>
            <a:gd name="adj2" fmla="val 20000"/>
            <a:gd name="adj3" fmla="val 20000"/>
            <a:gd name="adj4" fmla="val 100000"/>
          </a:avLst>
        </a:prstGeom>
        <a:solidFill>
          <a:schemeClr val="accent5">
            <a:tint val="40000"/>
            <a:alpha val="90000"/>
            <a:hueOff val="3104647"/>
            <a:satOff val="4223"/>
            <a:lumOff val="1533"/>
            <a:alphaOff val="0"/>
          </a:schemeClr>
        </a:solidFill>
        <a:ln w="12700" cap="flat" cmpd="sng" algn="ctr">
          <a:solidFill>
            <a:schemeClr val="accent5">
              <a:tint val="40000"/>
              <a:alpha val="90000"/>
              <a:hueOff val="3104647"/>
              <a:satOff val="4223"/>
              <a:lumOff val="153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5893" tIns="165100" rIns="105893" bIns="165100" numCol="1" spcCol="1270" anchor="t" anchorCtr="0">
          <a:noAutofit/>
        </a:bodyPr>
        <a:lstStyle/>
        <a:p>
          <a:pPr marL="0" lvl="0" indent="0" algn="l" defTabSz="488950">
            <a:lnSpc>
              <a:spcPct val="90000"/>
            </a:lnSpc>
            <a:spcBef>
              <a:spcPct val="0"/>
            </a:spcBef>
            <a:spcAft>
              <a:spcPct val="35000"/>
            </a:spcAft>
            <a:buNone/>
          </a:pPr>
          <a:r>
            <a:rPr lang="en-US" sz="1100" kern="1200"/>
            <a:t>What are the 7S’s in the 7S Framework?</a:t>
          </a:r>
        </a:p>
      </dsp:txBody>
      <dsp:txXfrm>
        <a:off x="4481089" y="1684193"/>
        <a:ext cx="1342433" cy="1697113"/>
      </dsp:txXfrm>
    </dsp:sp>
    <dsp:sp modelId="{1BAD51A6-83B4-4A7B-8C07-D3F9E739F978}">
      <dsp:nvSpPr>
        <dsp:cNvPr id="0" name=""/>
        <dsp:cNvSpPr/>
      </dsp:nvSpPr>
      <dsp:spPr>
        <a:xfrm>
          <a:off x="5972682" y="974851"/>
          <a:ext cx="1342433" cy="72"/>
        </a:xfrm>
        <a:prstGeom prst="rect">
          <a:avLst/>
        </a:prstGeom>
        <a:solidFill>
          <a:schemeClr val="accent5">
            <a:tint val="40000"/>
            <a:alpha val="90000"/>
            <a:hueOff val="3386888"/>
            <a:satOff val="4607"/>
            <a:lumOff val="1672"/>
            <a:alphaOff val="0"/>
          </a:schemeClr>
        </a:solidFill>
        <a:ln w="12700" cap="flat" cmpd="sng" algn="ctr">
          <a:solidFill>
            <a:schemeClr val="accent5">
              <a:tint val="40000"/>
              <a:alpha val="90000"/>
              <a:hueOff val="3386888"/>
              <a:satOff val="4607"/>
              <a:lumOff val="1672"/>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016AF1-CCF1-4D54-A47D-8F49A7CF18BE}">
      <dsp:nvSpPr>
        <dsp:cNvPr id="0" name=""/>
        <dsp:cNvSpPr/>
      </dsp:nvSpPr>
      <dsp:spPr>
        <a:xfrm>
          <a:off x="7350913" y="924764"/>
          <a:ext cx="68613" cy="128887"/>
        </a:xfrm>
        <a:prstGeom prst="chevron">
          <a:avLst>
            <a:gd name="adj" fmla="val 90000"/>
          </a:avLst>
        </a:prstGeom>
        <a:solidFill>
          <a:schemeClr val="accent5">
            <a:tint val="40000"/>
            <a:alpha val="90000"/>
            <a:hueOff val="3669128"/>
            <a:satOff val="4991"/>
            <a:lumOff val="1812"/>
            <a:alphaOff val="0"/>
          </a:schemeClr>
        </a:solidFill>
        <a:ln w="12700" cap="flat" cmpd="sng" algn="ctr">
          <a:solidFill>
            <a:schemeClr val="accent5">
              <a:tint val="40000"/>
              <a:alpha val="90000"/>
              <a:hueOff val="3669128"/>
              <a:satOff val="4991"/>
              <a:lumOff val="1812"/>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7AC032-6004-4B1F-8186-6444FDFE2CC8}">
      <dsp:nvSpPr>
        <dsp:cNvPr id="0" name=""/>
        <dsp:cNvSpPr/>
      </dsp:nvSpPr>
      <dsp:spPr>
        <a:xfrm>
          <a:off x="6368708" y="699696"/>
          <a:ext cx="550381" cy="550381"/>
        </a:xfrm>
        <a:prstGeom prst="ellipse">
          <a:avLst/>
        </a:prstGeom>
        <a:solidFill>
          <a:schemeClr val="accent5">
            <a:hueOff val="3517201"/>
            <a:satOff val="-20890"/>
            <a:lumOff val="13203"/>
            <a:alphaOff val="0"/>
          </a:schemeClr>
        </a:solidFill>
        <a:ln w="12700" cap="flat" cmpd="sng" algn="ctr">
          <a:solidFill>
            <a:schemeClr val="accent5">
              <a:hueOff val="3517201"/>
              <a:satOff val="-20890"/>
              <a:lumOff val="1320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1358" tIns="21358" rIns="21358" bIns="21358" numCol="1" spcCol="1270" anchor="ctr" anchorCtr="0">
          <a:noAutofit/>
        </a:bodyPr>
        <a:lstStyle/>
        <a:p>
          <a:pPr marL="0" lvl="0" indent="0" algn="ctr" defTabSz="1066800">
            <a:lnSpc>
              <a:spcPct val="90000"/>
            </a:lnSpc>
            <a:spcBef>
              <a:spcPct val="0"/>
            </a:spcBef>
            <a:spcAft>
              <a:spcPct val="35000"/>
            </a:spcAft>
            <a:buNone/>
          </a:pPr>
          <a:r>
            <a:rPr lang="en-US" sz="2400" kern="1200"/>
            <a:t>5</a:t>
          </a:r>
        </a:p>
      </dsp:txBody>
      <dsp:txXfrm>
        <a:off x="6449309" y="780297"/>
        <a:ext cx="389179" cy="389179"/>
      </dsp:txXfrm>
    </dsp:sp>
    <dsp:sp modelId="{1C405B1F-9411-4DBF-8987-8089F100DCDC}">
      <dsp:nvSpPr>
        <dsp:cNvPr id="0" name=""/>
        <dsp:cNvSpPr/>
      </dsp:nvSpPr>
      <dsp:spPr>
        <a:xfrm>
          <a:off x="5972682" y="1415706"/>
          <a:ext cx="1342433" cy="1965600"/>
        </a:xfrm>
        <a:prstGeom prst="upArrowCallout">
          <a:avLst>
            <a:gd name="adj1" fmla="val 50000"/>
            <a:gd name="adj2" fmla="val 20000"/>
            <a:gd name="adj3" fmla="val 20000"/>
            <a:gd name="adj4" fmla="val 100000"/>
          </a:avLst>
        </a:prstGeom>
        <a:solidFill>
          <a:schemeClr val="accent5">
            <a:tint val="40000"/>
            <a:alpha val="90000"/>
            <a:hueOff val="3951369"/>
            <a:satOff val="5375"/>
            <a:lumOff val="1951"/>
            <a:alphaOff val="0"/>
          </a:schemeClr>
        </a:solidFill>
        <a:ln w="12700" cap="flat" cmpd="sng" algn="ctr">
          <a:solidFill>
            <a:schemeClr val="accent5">
              <a:tint val="40000"/>
              <a:alpha val="90000"/>
              <a:hueOff val="3951369"/>
              <a:satOff val="5375"/>
              <a:lumOff val="195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5893" tIns="165100" rIns="105893" bIns="165100" numCol="1" spcCol="1270" anchor="t" anchorCtr="0">
          <a:noAutofit/>
        </a:bodyPr>
        <a:lstStyle/>
        <a:p>
          <a:pPr marL="0" lvl="0" indent="0" algn="l" defTabSz="488950">
            <a:lnSpc>
              <a:spcPct val="90000"/>
            </a:lnSpc>
            <a:spcBef>
              <a:spcPct val="0"/>
            </a:spcBef>
            <a:spcAft>
              <a:spcPct val="35000"/>
            </a:spcAft>
            <a:buNone/>
          </a:pPr>
          <a:r>
            <a:rPr lang="en-US" sz="1100" kern="1200"/>
            <a:t>What is a Key Performance Indicator?</a:t>
          </a:r>
        </a:p>
      </dsp:txBody>
      <dsp:txXfrm>
        <a:off x="5972682" y="1684193"/>
        <a:ext cx="1342433" cy="1697113"/>
      </dsp:txXfrm>
    </dsp:sp>
    <dsp:sp modelId="{0DA172A3-9B89-42CC-88EA-F7EB70625989}">
      <dsp:nvSpPr>
        <dsp:cNvPr id="0" name=""/>
        <dsp:cNvSpPr/>
      </dsp:nvSpPr>
      <dsp:spPr>
        <a:xfrm>
          <a:off x="7464274" y="974851"/>
          <a:ext cx="1342433" cy="72"/>
        </a:xfrm>
        <a:prstGeom prst="rect">
          <a:avLst/>
        </a:prstGeom>
        <a:solidFill>
          <a:schemeClr val="accent5">
            <a:tint val="40000"/>
            <a:alpha val="90000"/>
            <a:hueOff val="4233610"/>
            <a:satOff val="5758"/>
            <a:lumOff val="2090"/>
            <a:alphaOff val="0"/>
          </a:schemeClr>
        </a:solidFill>
        <a:ln w="12700" cap="flat" cmpd="sng" algn="ctr">
          <a:solidFill>
            <a:schemeClr val="accent5">
              <a:tint val="40000"/>
              <a:alpha val="90000"/>
              <a:hueOff val="4233610"/>
              <a:satOff val="5758"/>
              <a:lumOff val="209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F57C68-1C53-4922-97A2-820F98C6D3ED}">
      <dsp:nvSpPr>
        <dsp:cNvPr id="0" name=""/>
        <dsp:cNvSpPr/>
      </dsp:nvSpPr>
      <dsp:spPr>
        <a:xfrm>
          <a:off x="8842506" y="924764"/>
          <a:ext cx="68613" cy="128887"/>
        </a:xfrm>
        <a:prstGeom prst="chevron">
          <a:avLst>
            <a:gd name="adj" fmla="val 90000"/>
          </a:avLst>
        </a:prstGeom>
        <a:solidFill>
          <a:schemeClr val="accent5">
            <a:tint val="40000"/>
            <a:alpha val="90000"/>
            <a:hueOff val="4515851"/>
            <a:satOff val="6142"/>
            <a:lumOff val="2230"/>
            <a:alphaOff val="0"/>
          </a:schemeClr>
        </a:solidFill>
        <a:ln w="12700" cap="flat" cmpd="sng" algn="ctr">
          <a:solidFill>
            <a:schemeClr val="accent5">
              <a:tint val="40000"/>
              <a:alpha val="90000"/>
              <a:hueOff val="4515851"/>
              <a:satOff val="6142"/>
              <a:lumOff val="223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820D84-67D8-40D9-95D8-B4303551382D}">
      <dsp:nvSpPr>
        <dsp:cNvPr id="0" name=""/>
        <dsp:cNvSpPr/>
      </dsp:nvSpPr>
      <dsp:spPr>
        <a:xfrm>
          <a:off x="7860300" y="699696"/>
          <a:ext cx="550381" cy="550381"/>
        </a:xfrm>
        <a:prstGeom prst="ellipse">
          <a:avLst/>
        </a:prstGeom>
        <a:solidFill>
          <a:schemeClr val="accent5">
            <a:hueOff val="4396501"/>
            <a:satOff val="-26112"/>
            <a:lumOff val="16504"/>
            <a:alphaOff val="0"/>
          </a:schemeClr>
        </a:solidFill>
        <a:ln w="12700" cap="flat" cmpd="sng" algn="ctr">
          <a:solidFill>
            <a:schemeClr val="accent5">
              <a:hueOff val="4396501"/>
              <a:satOff val="-26112"/>
              <a:lumOff val="1650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1358" tIns="21358" rIns="21358" bIns="21358" numCol="1" spcCol="1270" anchor="ctr" anchorCtr="0">
          <a:noAutofit/>
        </a:bodyPr>
        <a:lstStyle/>
        <a:p>
          <a:pPr marL="0" lvl="0" indent="0" algn="ctr" defTabSz="1066800">
            <a:lnSpc>
              <a:spcPct val="90000"/>
            </a:lnSpc>
            <a:spcBef>
              <a:spcPct val="0"/>
            </a:spcBef>
            <a:spcAft>
              <a:spcPct val="35000"/>
            </a:spcAft>
            <a:buNone/>
          </a:pPr>
          <a:r>
            <a:rPr lang="en-US" sz="2400" kern="1200"/>
            <a:t>6</a:t>
          </a:r>
        </a:p>
      </dsp:txBody>
      <dsp:txXfrm>
        <a:off x="7940901" y="780297"/>
        <a:ext cx="389179" cy="389179"/>
      </dsp:txXfrm>
    </dsp:sp>
    <dsp:sp modelId="{4A7A2205-82AA-4B45-B502-87ADCD0F44B9}">
      <dsp:nvSpPr>
        <dsp:cNvPr id="0" name=""/>
        <dsp:cNvSpPr/>
      </dsp:nvSpPr>
      <dsp:spPr>
        <a:xfrm>
          <a:off x="7464274" y="1415706"/>
          <a:ext cx="1342433" cy="1965600"/>
        </a:xfrm>
        <a:prstGeom prst="upArrowCallout">
          <a:avLst>
            <a:gd name="adj1" fmla="val 50000"/>
            <a:gd name="adj2" fmla="val 20000"/>
            <a:gd name="adj3" fmla="val 20000"/>
            <a:gd name="adj4" fmla="val 100000"/>
          </a:avLst>
        </a:prstGeom>
        <a:solidFill>
          <a:schemeClr val="accent5">
            <a:tint val="40000"/>
            <a:alpha val="90000"/>
            <a:hueOff val="4798091"/>
            <a:satOff val="6526"/>
            <a:lumOff val="2369"/>
            <a:alphaOff val="0"/>
          </a:schemeClr>
        </a:solidFill>
        <a:ln w="12700" cap="flat" cmpd="sng" algn="ctr">
          <a:solidFill>
            <a:schemeClr val="accent5">
              <a:tint val="40000"/>
              <a:alpha val="90000"/>
              <a:hueOff val="4798091"/>
              <a:satOff val="6526"/>
              <a:lumOff val="23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5893" tIns="165100" rIns="105893" bIns="165100" numCol="1" spcCol="1270" anchor="t" anchorCtr="0">
          <a:noAutofit/>
        </a:bodyPr>
        <a:lstStyle/>
        <a:p>
          <a:pPr marL="0" lvl="0" indent="0" algn="l" defTabSz="488950">
            <a:lnSpc>
              <a:spcPct val="90000"/>
            </a:lnSpc>
            <a:spcBef>
              <a:spcPct val="0"/>
            </a:spcBef>
            <a:spcAft>
              <a:spcPct val="35000"/>
            </a:spcAft>
            <a:buNone/>
          </a:pPr>
          <a:r>
            <a:rPr lang="en-US" sz="1100" kern="1200"/>
            <a:t>What is Business Strategy?</a:t>
          </a:r>
        </a:p>
      </dsp:txBody>
      <dsp:txXfrm>
        <a:off x="7464274" y="1684193"/>
        <a:ext cx="1342433" cy="1697113"/>
      </dsp:txXfrm>
    </dsp:sp>
    <dsp:sp modelId="{BB11AFAB-8750-49D5-A8DA-DED78FC686EC}">
      <dsp:nvSpPr>
        <dsp:cNvPr id="0" name=""/>
        <dsp:cNvSpPr/>
      </dsp:nvSpPr>
      <dsp:spPr>
        <a:xfrm>
          <a:off x="8955867" y="974851"/>
          <a:ext cx="671216" cy="72"/>
        </a:xfrm>
        <a:prstGeom prst="rect">
          <a:avLst/>
        </a:prstGeom>
        <a:solidFill>
          <a:schemeClr val="accent5">
            <a:tint val="40000"/>
            <a:alpha val="90000"/>
            <a:hueOff val="5080332"/>
            <a:satOff val="6910"/>
            <a:lumOff val="2508"/>
            <a:alphaOff val="0"/>
          </a:schemeClr>
        </a:solidFill>
        <a:ln w="12700" cap="flat" cmpd="sng" algn="ctr">
          <a:solidFill>
            <a:schemeClr val="accent5">
              <a:tint val="40000"/>
              <a:alpha val="90000"/>
              <a:hueOff val="5080332"/>
              <a:satOff val="6910"/>
              <a:lumOff val="2508"/>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0CEEBE-365D-4332-B567-6281133523D0}">
      <dsp:nvSpPr>
        <dsp:cNvPr id="0" name=""/>
        <dsp:cNvSpPr/>
      </dsp:nvSpPr>
      <dsp:spPr>
        <a:xfrm>
          <a:off x="9351893" y="699696"/>
          <a:ext cx="550381" cy="550381"/>
        </a:xfrm>
        <a:prstGeom prst="ellipse">
          <a:avLst/>
        </a:prstGeom>
        <a:solidFill>
          <a:schemeClr val="accent5">
            <a:hueOff val="5275801"/>
            <a:satOff val="-31335"/>
            <a:lumOff val="19805"/>
            <a:alphaOff val="0"/>
          </a:schemeClr>
        </a:solidFill>
        <a:ln w="12700" cap="flat" cmpd="sng" algn="ctr">
          <a:solidFill>
            <a:schemeClr val="accent5">
              <a:hueOff val="5275801"/>
              <a:satOff val="-31335"/>
              <a:lumOff val="1980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1358" tIns="21358" rIns="21358" bIns="21358" numCol="1" spcCol="1270" anchor="ctr" anchorCtr="0">
          <a:noAutofit/>
        </a:bodyPr>
        <a:lstStyle/>
        <a:p>
          <a:pPr marL="0" lvl="0" indent="0" algn="ctr" defTabSz="1066800">
            <a:lnSpc>
              <a:spcPct val="90000"/>
            </a:lnSpc>
            <a:spcBef>
              <a:spcPct val="0"/>
            </a:spcBef>
            <a:spcAft>
              <a:spcPct val="35000"/>
            </a:spcAft>
            <a:buNone/>
          </a:pPr>
          <a:r>
            <a:rPr lang="en-US" sz="2400" kern="1200"/>
            <a:t>7</a:t>
          </a:r>
        </a:p>
      </dsp:txBody>
      <dsp:txXfrm>
        <a:off x="9432494" y="780297"/>
        <a:ext cx="389179" cy="389179"/>
      </dsp:txXfrm>
    </dsp:sp>
    <dsp:sp modelId="{33543B74-1113-49D7-8AAA-B0987D2FAB1E}">
      <dsp:nvSpPr>
        <dsp:cNvPr id="0" name=""/>
        <dsp:cNvSpPr/>
      </dsp:nvSpPr>
      <dsp:spPr>
        <a:xfrm>
          <a:off x="8955867" y="1415706"/>
          <a:ext cx="1398078" cy="1965600"/>
        </a:xfrm>
        <a:prstGeom prst="upArrowCallout">
          <a:avLst>
            <a:gd name="adj1" fmla="val 50000"/>
            <a:gd name="adj2" fmla="val 20000"/>
            <a:gd name="adj3" fmla="val 20000"/>
            <a:gd name="adj4" fmla="val 100000"/>
          </a:avLst>
        </a:prstGeom>
        <a:solidFill>
          <a:schemeClr val="accent5">
            <a:tint val="40000"/>
            <a:alpha val="90000"/>
            <a:hueOff val="5644813"/>
            <a:satOff val="7678"/>
            <a:lumOff val="2787"/>
            <a:alphaOff val="0"/>
          </a:schemeClr>
        </a:solidFill>
        <a:ln w="12700" cap="flat" cmpd="sng" algn="ctr">
          <a:solidFill>
            <a:schemeClr val="accent5">
              <a:tint val="40000"/>
              <a:alpha val="90000"/>
              <a:hueOff val="5644813"/>
              <a:satOff val="7678"/>
              <a:lumOff val="278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282" tIns="165100" rIns="110282" bIns="165100" numCol="1" spcCol="1270" anchor="t" anchorCtr="0">
          <a:noAutofit/>
        </a:bodyPr>
        <a:lstStyle/>
        <a:p>
          <a:pPr marL="0" lvl="0" indent="0" algn="l" defTabSz="488950">
            <a:lnSpc>
              <a:spcPct val="90000"/>
            </a:lnSpc>
            <a:spcBef>
              <a:spcPct val="0"/>
            </a:spcBef>
            <a:spcAft>
              <a:spcPct val="35000"/>
            </a:spcAft>
            <a:buNone/>
          </a:pPr>
          <a:r>
            <a:rPr lang="en-US" sz="1100" kern="1200"/>
            <a:t>How Does a Vision Statement Differ From a Mission Statement?</a:t>
          </a:r>
        </a:p>
      </dsp:txBody>
      <dsp:txXfrm>
        <a:off x="8955867" y="1695322"/>
        <a:ext cx="1398078" cy="168598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01">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6676569"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667656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242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5080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Images_Important Text 0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D935D313-376E-4CA0-9732-D0CACCC07FAD}"/>
              </a:ext>
            </a:extLst>
          </p:cNvPr>
          <p:cNvSpPr>
            <a:spLocks noGrp="1"/>
          </p:cNvSpPr>
          <p:nvPr>
            <p:ph type="pic" sz="quarter" idx="13" hasCustomPrompt="1"/>
          </p:nvPr>
        </p:nvSpPr>
        <p:spPr>
          <a:xfrm>
            <a:off x="6464300" y="0"/>
            <a:ext cx="5727700" cy="6858000"/>
          </a:xfrm>
          <a:custGeom>
            <a:avLst/>
            <a:gdLst>
              <a:gd name="connsiteX0" fmla="*/ 1708150 w 5727700"/>
              <a:gd name="connsiteY0" fmla="*/ 0 h 6858000"/>
              <a:gd name="connsiteX1" fmla="*/ 5727700 w 5727700"/>
              <a:gd name="connsiteY1" fmla="*/ 0 h 6858000"/>
              <a:gd name="connsiteX2" fmla="*/ 5727700 w 5727700"/>
              <a:gd name="connsiteY2" fmla="*/ 6858000 h 6858000"/>
              <a:gd name="connsiteX3" fmla="*/ 0 w 5727700"/>
              <a:gd name="connsiteY3" fmla="*/ 6858000 h 6858000"/>
              <a:gd name="connsiteX4" fmla="*/ 0 w 5727700"/>
              <a:gd name="connsiteY4" fmla="*/ 68326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7700" h="6858000">
                <a:moveTo>
                  <a:pt x="1708150" y="0"/>
                </a:moveTo>
                <a:lnTo>
                  <a:pt x="5727700" y="0"/>
                </a:lnTo>
                <a:lnTo>
                  <a:pt x="5727700" y="6858000"/>
                </a:lnTo>
                <a:lnTo>
                  <a:pt x="0" y="6858000"/>
                </a:lnTo>
                <a:lnTo>
                  <a:pt x="0" y="6832600"/>
                </a:lnTo>
                <a:close/>
              </a:path>
            </a:pathLst>
          </a:custGeom>
        </p:spPr>
        <p:txBody>
          <a:bodyPr vert="horz" wrap="square" lIns="91440" tIns="45720" rIns="91440" bIns="45720" rtlCol="0" anchor="ctr" anchorCtr="1">
            <a:noAutofit/>
          </a:bodyPr>
          <a:lstStyle>
            <a:lvl1pPr marL="0" indent="0">
              <a:buNone/>
              <a:defRPr lang="en-GB" sz="1800"/>
            </a:lvl1pPr>
          </a:lstStyle>
          <a:p>
            <a:pPr marL="228600" lvl="0" indent="-228600" algn="ctr"/>
            <a:r>
              <a:rPr lang="en-US" dirty="0"/>
              <a:t>Insert Image</a:t>
            </a:r>
            <a:endParaRPr lang="en-GB" dirty="0"/>
          </a:p>
        </p:txBody>
      </p:sp>
      <p:sp>
        <p:nvSpPr>
          <p:cNvPr id="12" name="Picture Placeholder 11">
            <a:extLst>
              <a:ext uri="{FF2B5EF4-FFF2-40B4-BE49-F238E27FC236}">
                <a16:creationId xmlns:a16="http://schemas.microsoft.com/office/drawing/2014/main" id="{83A2DEF1-03FF-475D-994A-6FC6FB1414FB}"/>
              </a:ext>
            </a:extLst>
          </p:cNvPr>
          <p:cNvSpPr>
            <a:spLocks noGrp="1"/>
          </p:cNvSpPr>
          <p:nvPr>
            <p:ph type="pic" sz="quarter" idx="12" hasCustomPrompt="1"/>
          </p:nvPr>
        </p:nvSpPr>
        <p:spPr>
          <a:xfrm>
            <a:off x="0" y="0"/>
            <a:ext cx="8087304" cy="6858000"/>
          </a:xfrm>
          <a:custGeom>
            <a:avLst/>
            <a:gdLst>
              <a:gd name="connsiteX0" fmla="*/ 0 w 8087304"/>
              <a:gd name="connsiteY0" fmla="*/ 0 h 6858000"/>
              <a:gd name="connsiteX1" fmla="*/ 8087304 w 8087304"/>
              <a:gd name="connsiteY1" fmla="*/ 0 h 6858000"/>
              <a:gd name="connsiteX2" fmla="*/ 8087304 w 8087304"/>
              <a:gd name="connsiteY2" fmla="*/ 7620 h 6858000"/>
              <a:gd name="connsiteX3" fmla="*/ 6368365 w 8087304"/>
              <a:gd name="connsiteY3" fmla="*/ 6858000 h 6858000"/>
              <a:gd name="connsiteX4" fmla="*/ 0 w 8087304"/>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87304" h="6858000">
                <a:moveTo>
                  <a:pt x="0" y="0"/>
                </a:moveTo>
                <a:lnTo>
                  <a:pt x="8087304" y="0"/>
                </a:lnTo>
                <a:lnTo>
                  <a:pt x="8087304" y="7620"/>
                </a:lnTo>
                <a:lnTo>
                  <a:pt x="6368365" y="6858000"/>
                </a:lnTo>
                <a:lnTo>
                  <a:pt x="0" y="6858000"/>
                </a:lnTo>
                <a:close/>
              </a:path>
            </a:pathLst>
          </a:custGeom>
        </p:spPr>
        <p:txBody>
          <a:bodyPr wrap="square" anchor="ctr" anchorCtr="1">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a:lvl1pPr>
          </a:lstStyle>
          <a:p>
            <a:pPr marL="285750" marR="0" lvl="0" indent="-285750" algn="ctr" defTabSz="914400" rtl="0" eaLnBrk="1" fontAlgn="auto" latinLnBrk="0" hangingPunct="1">
              <a:lnSpc>
                <a:spcPct val="90000"/>
              </a:lnSpc>
              <a:spcBef>
                <a:spcPts val="1000"/>
              </a:spcBef>
              <a:spcAft>
                <a:spcPts val="0"/>
              </a:spcAft>
              <a:buClrTx/>
              <a:buSzTx/>
              <a:tabLst/>
              <a:defRPr/>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785586" y="5047107"/>
            <a:ext cx="5005614" cy="1005840"/>
          </a:xfrm>
        </p:spPr>
        <p:txBody>
          <a:bodyPr vert="horz" wrap="square" lIns="0" tIns="45720" rIns="0" bIns="45720" rtlCol="0" anchor="t">
            <a:noAutofit/>
          </a:bodyPr>
          <a:lstStyle>
            <a:lvl1pPr marL="0" indent="0">
              <a:buNone/>
              <a:defRPr lang="en-US" sz="1600" dirty="0" smtClean="0">
                <a:solidFill>
                  <a:schemeClr val="tx1"/>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785586" y="4081468"/>
            <a:ext cx="5005614" cy="822960"/>
          </a:xfrm>
        </p:spPr>
        <p:txBody>
          <a:bodyPr vert="horz" wrap="square" lIns="0" tIns="45720" rIns="91440" bIns="45720" rtlCol="0" anchor="t">
            <a:noAutofit/>
          </a:bodyPr>
          <a:lstStyle>
            <a:lvl1pPr marL="0" indent="0">
              <a:buFont typeface="Arial" panose="020B0604020202020204" pitchFamily="34" charset="0"/>
              <a:buNone/>
              <a:defRPr lang="en-GB" sz="2400" dirty="0">
                <a:solidFill>
                  <a:schemeClr val="tx1"/>
                </a:solidFill>
                <a:latin typeface="Corbel" panose="020B0503020204020204" pitchFamily="34" charset="0"/>
              </a:defRPr>
            </a:lvl1pPr>
          </a:lstStyle>
          <a:p>
            <a:pPr marL="0" lvl="0">
              <a:lnSpc>
                <a:spcPct val="100000"/>
              </a:lnSpc>
            </a:pPr>
            <a:r>
              <a:rPr lang="en-US"/>
              <a:t>Click to edit Master title style</a:t>
            </a:r>
            <a:endParaRPr lang="en-GB" dirty="0"/>
          </a:p>
        </p:txBody>
      </p:sp>
      <p:sp>
        <p:nvSpPr>
          <p:cNvPr id="20" name="Slide Number Placeholder 7">
            <a:extLst>
              <a:ext uri="{FF2B5EF4-FFF2-40B4-BE49-F238E27FC236}">
                <a16:creationId xmlns:a16="http://schemas.microsoft.com/office/drawing/2014/main" id="{1CEA3362-50AD-4D98-92C4-DA1D8C857A75}"/>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791417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F3686C7-DF83-47D9-A485-35F4F1D36A69}"/>
              </a:ext>
            </a:extLst>
          </p:cNvPr>
          <p:cNvGrpSpPr/>
          <p:nvPr userDrawn="1"/>
        </p:nvGrpSpPr>
        <p:grpSpPr>
          <a:xfrm>
            <a:off x="0" y="6086479"/>
            <a:ext cx="12192000" cy="600974"/>
            <a:chOff x="0" y="6086479"/>
            <a:chExt cx="12192000" cy="600974"/>
          </a:xfrm>
        </p:grpSpPr>
        <p:sp>
          <p:nvSpPr>
            <p:cNvPr id="4" name="Rectangle 3">
              <a:extLst>
                <a:ext uri="{FF2B5EF4-FFF2-40B4-BE49-F238E27FC236}">
                  <a16:creationId xmlns:a16="http://schemas.microsoft.com/office/drawing/2014/main" id="{790B36CF-9391-49E9-B599-8B724B6EF267}"/>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a:extLst>
                <a:ext uri="{FF2B5EF4-FFF2-40B4-BE49-F238E27FC236}">
                  <a16:creationId xmlns:a16="http://schemas.microsoft.com/office/drawing/2014/main" id="{468CE156-5D60-42B0-A4F9-33FA8553780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Slide Number Placeholder 7">
            <a:extLst>
              <a:ext uri="{FF2B5EF4-FFF2-40B4-BE49-F238E27FC236}">
                <a16:creationId xmlns:a16="http://schemas.microsoft.com/office/drawing/2014/main" id="{9E4521A1-4C9D-4795-B551-D151E8856AA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US" smtClean="0"/>
              <a:pPr algn="ctr"/>
              <a:t>‹#›</a:t>
            </a:fld>
            <a:endParaRPr lang="en-US" dirty="0"/>
          </a:p>
        </p:txBody>
      </p:sp>
    </p:spTree>
    <p:extLst>
      <p:ext uri="{BB962C8B-B14F-4D97-AF65-F5344CB8AC3E}">
        <p14:creationId xmlns:p14="http://schemas.microsoft.com/office/powerpoint/2010/main" val="54037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0" name="Title 1">
            <a:extLst>
              <a:ext uri="{FF2B5EF4-FFF2-40B4-BE49-F238E27FC236}">
                <a16:creationId xmlns:a16="http://schemas.microsoft.com/office/drawing/2014/main" id="{A75C086E-F523-4C77-938F-0DB6203DBC43}"/>
              </a:ext>
            </a:extLst>
          </p:cNvPr>
          <p:cNvSpPr>
            <a:spLocks noGrp="1"/>
          </p:cNvSpPr>
          <p:nvPr>
            <p:ph type="ctrTitle" hasCustomPrompt="1"/>
          </p:nvPr>
        </p:nvSpPr>
        <p:spPr>
          <a:xfrm>
            <a:off x="691080" y="2139696"/>
            <a:ext cx="5578995" cy="879928"/>
          </a:xfrm>
        </p:spPr>
        <p:txBody>
          <a:bodyPr vert="horz" lIns="91440" tIns="45720" rIns="91440" bIns="45720" rtlCol="0" anchor="ctr" anchorCtr="0">
            <a:noAutofit/>
          </a:bodyPr>
          <a:lstStyle>
            <a:lvl1pPr algn="l">
              <a:defRPr lang="en-GB" b="0" dirty="0">
                <a:solidFill>
                  <a:schemeClr val="bg1"/>
                </a:solidFill>
              </a:defRPr>
            </a:lvl1pPr>
          </a:lstStyle>
          <a:p>
            <a:pPr marL="0" lvl="0" algn="ctr"/>
            <a:r>
              <a:rPr lang="en-US" dirty="0"/>
              <a:t>TITLE</a:t>
            </a:r>
            <a:endParaRPr lang="en-GB" dirty="0"/>
          </a:p>
        </p:txBody>
      </p:sp>
      <p:sp>
        <p:nvSpPr>
          <p:cNvPr id="17" name="Text Placeholder 4">
            <a:extLst>
              <a:ext uri="{FF2B5EF4-FFF2-40B4-BE49-F238E27FC236}">
                <a16:creationId xmlns:a16="http://schemas.microsoft.com/office/drawing/2014/main" id="{B293AB9F-7C1D-4A06-9F42-4FD67BF2739F}"/>
              </a:ext>
            </a:extLst>
          </p:cNvPr>
          <p:cNvSpPr>
            <a:spLocks noGrp="1"/>
          </p:cNvSpPr>
          <p:nvPr>
            <p:ph type="body" sz="quarter" idx="15" hasCustomPrompt="1"/>
          </p:nvPr>
        </p:nvSpPr>
        <p:spPr>
          <a:xfrm>
            <a:off x="1359075" y="3653097"/>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Name</a:t>
            </a:r>
          </a:p>
        </p:txBody>
      </p:sp>
      <p:sp>
        <p:nvSpPr>
          <p:cNvPr id="18" name="Text Placeholder 4">
            <a:extLst>
              <a:ext uri="{FF2B5EF4-FFF2-40B4-BE49-F238E27FC236}">
                <a16:creationId xmlns:a16="http://schemas.microsoft.com/office/drawing/2014/main" id="{224AF9FB-5C6E-4050-AE8D-3B218C0F1DAE}"/>
              </a:ext>
            </a:extLst>
          </p:cNvPr>
          <p:cNvSpPr>
            <a:spLocks noGrp="1"/>
          </p:cNvSpPr>
          <p:nvPr>
            <p:ph type="body" sz="quarter" idx="16" hasCustomPrompt="1"/>
          </p:nvPr>
        </p:nvSpPr>
        <p:spPr>
          <a:xfrm>
            <a:off x="1359075" y="4392151"/>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Phone</a:t>
            </a:r>
          </a:p>
        </p:txBody>
      </p:sp>
      <p:sp>
        <p:nvSpPr>
          <p:cNvPr id="19" name="Text Placeholder 4">
            <a:extLst>
              <a:ext uri="{FF2B5EF4-FFF2-40B4-BE49-F238E27FC236}">
                <a16:creationId xmlns:a16="http://schemas.microsoft.com/office/drawing/2014/main" id="{68A48B85-2E0B-42B6-AB4A-1302D3C828F5}"/>
              </a:ext>
            </a:extLst>
          </p:cNvPr>
          <p:cNvSpPr>
            <a:spLocks noGrp="1"/>
          </p:cNvSpPr>
          <p:nvPr>
            <p:ph type="body" sz="quarter" idx="17" hasCustomPrompt="1"/>
          </p:nvPr>
        </p:nvSpPr>
        <p:spPr>
          <a:xfrm>
            <a:off x="1359075" y="5131205"/>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Email</a:t>
            </a:r>
          </a:p>
        </p:txBody>
      </p:sp>
      <p:sp>
        <p:nvSpPr>
          <p:cNvPr id="20" name="Text Placeholder 4">
            <a:extLst>
              <a:ext uri="{FF2B5EF4-FFF2-40B4-BE49-F238E27FC236}">
                <a16:creationId xmlns:a16="http://schemas.microsoft.com/office/drawing/2014/main" id="{9244D33F-3A47-4DE3-8198-7AC5316E31E6}"/>
              </a:ext>
            </a:extLst>
          </p:cNvPr>
          <p:cNvSpPr>
            <a:spLocks noGrp="1"/>
          </p:cNvSpPr>
          <p:nvPr>
            <p:ph type="body" sz="quarter" idx="18" hasCustomPrompt="1"/>
          </p:nvPr>
        </p:nvSpPr>
        <p:spPr>
          <a:xfrm>
            <a:off x="1359075" y="5870258"/>
            <a:ext cx="3695206" cy="276999"/>
          </a:xfrm>
        </p:spPr>
        <p:txBody>
          <a:bodyPr lIns="0" anchor="ctr">
            <a:noAutofit/>
          </a:bodyPr>
          <a:lstStyle>
            <a:lvl1pPr marL="0" indent="0">
              <a:lnSpc>
                <a:spcPct val="100000"/>
              </a:lnSpc>
              <a:buNone/>
              <a:defRPr sz="1800" spc="0">
                <a:solidFill>
                  <a:schemeClr val="bg1"/>
                </a:solidFill>
              </a:defRPr>
            </a:lvl1pPr>
          </a:lstStyle>
          <a:p>
            <a:pPr lvl="0"/>
            <a:r>
              <a:rPr lang="en-US" dirty="0"/>
              <a:t>Website</a:t>
            </a:r>
          </a:p>
        </p:txBody>
      </p:sp>
      <p:sp>
        <p:nvSpPr>
          <p:cNvPr id="3" name="Content Placeholder 2">
            <a:extLst>
              <a:ext uri="{FF2B5EF4-FFF2-40B4-BE49-F238E27FC236}">
                <a16:creationId xmlns:a16="http://schemas.microsoft.com/office/drawing/2014/main" id="{8F220C8B-2E18-4D91-A806-6C7C3940B00F}"/>
              </a:ext>
            </a:extLst>
          </p:cNvPr>
          <p:cNvSpPr>
            <a:spLocks noGrp="1" noChangeAspect="1"/>
          </p:cNvSpPr>
          <p:nvPr>
            <p:ph sz="quarter" idx="19" hasCustomPrompt="1"/>
          </p:nvPr>
        </p:nvSpPr>
        <p:spPr>
          <a:xfrm>
            <a:off x="691080" y="4295744"/>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8" name="Content Placeholder 2">
            <a:extLst>
              <a:ext uri="{FF2B5EF4-FFF2-40B4-BE49-F238E27FC236}">
                <a16:creationId xmlns:a16="http://schemas.microsoft.com/office/drawing/2014/main" id="{3D1C5933-D103-4989-B652-C7B692341BC3}"/>
              </a:ext>
            </a:extLst>
          </p:cNvPr>
          <p:cNvSpPr>
            <a:spLocks noGrp="1" noChangeAspect="1"/>
          </p:cNvSpPr>
          <p:nvPr>
            <p:ph sz="quarter" idx="20" hasCustomPrompt="1"/>
          </p:nvPr>
        </p:nvSpPr>
        <p:spPr>
          <a:xfrm>
            <a:off x="691080" y="5034798"/>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29" name="Content Placeholder 2">
            <a:extLst>
              <a:ext uri="{FF2B5EF4-FFF2-40B4-BE49-F238E27FC236}">
                <a16:creationId xmlns:a16="http://schemas.microsoft.com/office/drawing/2014/main" id="{A80EBF65-A9A1-4724-B962-DB9B79A924AA}"/>
              </a:ext>
            </a:extLst>
          </p:cNvPr>
          <p:cNvSpPr>
            <a:spLocks noGrp="1" noChangeAspect="1"/>
          </p:cNvSpPr>
          <p:nvPr>
            <p:ph sz="quarter" idx="21" hasCustomPrompt="1"/>
          </p:nvPr>
        </p:nvSpPr>
        <p:spPr>
          <a:xfrm>
            <a:off x="691080" y="5773851"/>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
        <p:nvSpPr>
          <p:cNvPr id="30" name="Content Placeholder 2">
            <a:extLst>
              <a:ext uri="{FF2B5EF4-FFF2-40B4-BE49-F238E27FC236}">
                <a16:creationId xmlns:a16="http://schemas.microsoft.com/office/drawing/2014/main" id="{06251342-E6E3-4C57-A0A9-C7BB3DCAE115}"/>
              </a:ext>
            </a:extLst>
          </p:cNvPr>
          <p:cNvSpPr>
            <a:spLocks noGrp="1" noChangeAspect="1"/>
          </p:cNvSpPr>
          <p:nvPr>
            <p:ph sz="quarter" idx="22" hasCustomPrompt="1"/>
          </p:nvPr>
        </p:nvSpPr>
        <p:spPr>
          <a:xfrm>
            <a:off x="691080" y="3556690"/>
            <a:ext cx="469813" cy="469812"/>
          </a:xfrm>
          <a:prstGeom prst="ellipse">
            <a:avLst/>
          </a:prstGeom>
          <a:noFill/>
          <a:ln>
            <a:noFill/>
          </a:ln>
        </p:spPr>
        <p:txBody>
          <a:bodyPr lIns="0" tIns="0" rIns="0" bIns="0" anchor="ctr">
            <a:noAutofit/>
          </a:bodyPr>
          <a:lstStyle>
            <a:lvl1pPr marL="0" indent="0" algn="ctr">
              <a:buNone/>
              <a:defRPr sz="1050"/>
            </a:lvl1pPr>
          </a:lstStyle>
          <a:p>
            <a:pPr lvl="0"/>
            <a:r>
              <a:rPr lang="en-US" dirty="0"/>
              <a:t>Icon</a:t>
            </a:r>
            <a:endParaRPr lang="en-GB" dirty="0"/>
          </a:p>
        </p:txBody>
      </p:sp>
    </p:spTree>
    <p:extLst>
      <p:ext uri="{BB962C8B-B14F-4D97-AF65-F5344CB8AC3E}">
        <p14:creationId xmlns:p14="http://schemas.microsoft.com/office/powerpoint/2010/main" val="4169354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Freeform: Shape 12">
            <a:extLst>
              <a:ext uri="{FF2B5EF4-FFF2-40B4-BE49-F238E27FC236}">
                <a16:creationId xmlns:a16="http://schemas.microsoft.com/office/drawing/2014/main" id="{5BE10AC4-CBFC-4ECF-92D5-9CE1874F58D7}"/>
              </a:ext>
            </a:extLst>
          </p:cNvPr>
          <p:cNvSpPr/>
          <p:nvPr userDrawn="1"/>
        </p:nvSpPr>
        <p:spPr>
          <a:xfrm>
            <a:off x="0" y="0"/>
            <a:ext cx="8568965"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Tree>
    <p:extLst>
      <p:ext uri="{BB962C8B-B14F-4D97-AF65-F5344CB8AC3E}">
        <p14:creationId xmlns:p14="http://schemas.microsoft.com/office/powerpoint/2010/main" val="24667344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4334810"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grpSp>
        <p:nvGrpSpPr>
          <p:cNvPr id="6" name="Group 5">
            <a:extLst>
              <a:ext uri="{FF2B5EF4-FFF2-40B4-BE49-F238E27FC236}">
                <a16:creationId xmlns:a16="http://schemas.microsoft.com/office/drawing/2014/main" id="{EFDB39AB-B644-434A-9D55-AF3455D468E5}"/>
              </a:ext>
            </a:extLst>
          </p:cNvPr>
          <p:cNvGrpSpPr/>
          <p:nvPr userDrawn="1"/>
        </p:nvGrpSpPr>
        <p:grpSpPr>
          <a:xfrm>
            <a:off x="9140346" y="5054600"/>
            <a:ext cx="676275" cy="114300"/>
            <a:chOff x="9330846" y="5054600"/>
            <a:chExt cx="676275" cy="114300"/>
          </a:xfrm>
        </p:grpSpPr>
        <p:sp>
          <p:nvSpPr>
            <p:cNvPr id="7" name="Oval 6">
              <a:extLst>
                <a:ext uri="{FF2B5EF4-FFF2-40B4-BE49-F238E27FC236}">
                  <a16:creationId xmlns:a16="http://schemas.microsoft.com/office/drawing/2014/main" id="{BF14E129-1970-4994-89E5-F7A67128AFE3}"/>
                </a:ext>
              </a:extLst>
            </p:cNvPr>
            <p:cNvSpPr/>
            <p:nvPr/>
          </p:nvSpPr>
          <p:spPr>
            <a:xfrm>
              <a:off x="933084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a:extLst>
                <a:ext uri="{FF2B5EF4-FFF2-40B4-BE49-F238E27FC236}">
                  <a16:creationId xmlns:a16="http://schemas.microsoft.com/office/drawing/2014/main" id="{593336FA-97B2-4528-88E8-5FF97F86E216}"/>
                </a:ext>
              </a:extLst>
            </p:cNvPr>
            <p:cNvSpPr/>
            <p:nvPr/>
          </p:nvSpPr>
          <p:spPr>
            <a:xfrm>
              <a:off x="951817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8A73C166-FCDF-40AE-8B0D-69C7E2C8573E}"/>
                </a:ext>
              </a:extLst>
            </p:cNvPr>
            <p:cNvSpPr/>
            <p:nvPr/>
          </p:nvSpPr>
          <p:spPr>
            <a:xfrm>
              <a:off x="9705496"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Oval 10">
              <a:extLst>
                <a:ext uri="{FF2B5EF4-FFF2-40B4-BE49-F238E27FC236}">
                  <a16:creationId xmlns:a16="http://schemas.microsoft.com/office/drawing/2014/main" id="{EF418119-E3DD-44B0-A4AF-F8A98EC5863B}"/>
                </a:ext>
              </a:extLst>
            </p:cNvPr>
            <p:cNvSpPr/>
            <p:nvPr/>
          </p:nvSpPr>
          <p:spPr>
            <a:xfrm>
              <a:off x="9892821" y="5054600"/>
              <a:ext cx="114300" cy="1143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873491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C7BBA6D3-FEB9-412B-8FBB-095FC3A60ABF}"/>
              </a:ext>
            </a:extLst>
          </p:cNvPr>
          <p:cNvSpPr>
            <a:spLocks noGrp="1"/>
          </p:cNvSpPr>
          <p:nvPr>
            <p:ph idx="1"/>
          </p:nvPr>
        </p:nvSpPr>
        <p:spPr>
          <a:xfrm>
            <a:off x="633186" y="1825625"/>
            <a:ext cx="10815864"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002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Content Placeholder 2">
            <a:extLst>
              <a:ext uri="{FF2B5EF4-FFF2-40B4-BE49-F238E27FC236}">
                <a16:creationId xmlns:a16="http://schemas.microsoft.com/office/drawing/2014/main" id="{64A4F74B-B2CD-407C-865A-037EDFAC9DB0}"/>
              </a:ext>
            </a:extLst>
          </p:cNvPr>
          <p:cNvSpPr>
            <a:spLocks noGrp="1"/>
          </p:cNvSpPr>
          <p:nvPr>
            <p:ph sz="half" idx="1"/>
          </p:nvPr>
        </p:nvSpPr>
        <p:spPr>
          <a:xfrm>
            <a:off x="633186" y="1825625"/>
            <a:ext cx="5386614"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a:extLst>
              <a:ext uri="{FF2B5EF4-FFF2-40B4-BE49-F238E27FC236}">
                <a16:creationId xmlns:a16="http://schemas.microsoft.com/office/drawing/2014/main" id="{A2548E2E-973A-4D52-ACB9-BF564F407308}"/>
              </a:ext>
            </a:extLst>
          </p:cNvPr>
          <p:cNvSpPr>
            <a:spLocks noGrp="1"/>
          </p:cNvSpPr>
          <p:nvPr>
            <p:ph sz="half" idx="2"/>
          </p:nvPr>
        </p:nvSpPr>
        <p:spPr>
          <a:xfrm>
            <a:off x="6172200" y="1825625"/>
            <a:ext cx="5276850" cy="435133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1069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2">
            <a:extLst>
              <a:ext uri="{FF2B5EF4-FFF2-40B4-BE49-F238E27FC236}">
                <a16:creationId xmlns:a16="http://schemas.microsoft.com/office/drawing/2014/main" id="{10CD1AD0-C8B7-4785-A47D-D822CF4F248F}"/>
              </a:ext>
            </a:extLst>
          </p:cNvPr>
          <p:cNvSpPr>
            <a:spLocks noGrp="1"/>
          </p:cNvSpPr>
          <p:nvPr>
            <p:ph type="body" idx="1"/>
          </p:nvPr>
        </p:nvSpPr>
        <p:spPr>
          <a:xfrm>
            <a:off x="633186" y="1681163"/>
            <a:ext cx="533214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4">
            <a:extLst>
              <a:ext uri="{FF2B5EF4-FFF2-40B4-BE49-F238E27FC236}">
                <a16:creationId xmlns:a16="http://schemas.microsoft.com/office/drawing/2014/main" id="{90A1BBCF-EEF1-4C9A-BA10-9657A79560D3}"/>
              </a:ext>
            </a:extLst>
          </p:cNvPr>
          <p:cNvSpPr>
            <a:spLocks noGrp="1"/>
          </p:cNvSpPr>
          <p:nvPr>
            <p:ph type="body" sz="quarter" idx="3"/>
          </p:nvPr>
        </p:nvSpPr>
        <p:spPr>
          <a:xfrm>
            <a:off x="6172200" y="1681163"/>
            <a:ext cx="5276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3">
            <a:extLst>
              <a:ext uri="{FF2B5EF4-FFF2-40B4-BE49-F238E27FC236}">
                <a16:creationId xmlns:a16="http://schemas.microsoft.com/office/drawing/2014/main" id="{79F8415A-57A2-4D5C-97B0-E78499CC7C6F}"/>
              </a:ext>
            </a:extLst>
          </p:cNvPr>
          <p:cNvSpPr>
            <a:spLocks noGrp="1"/>
          </p:cNvSpPr>
          <p:nvPr>
            <p:ph sz="half" idx="2"/>
          </p:nvPr>
        </p:nvSpPr>
        <p:spPr>
          <a:xfrm>
            <a:off x="633186" y="2505075"/>
            <a:ext cx="5332147"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a:extLst>
              <a:ext uri="{FF2B5EF4-FFF2-40B4-BE49-F238E27FC236}">
                <a16:creationId xmlns:a16="http://schemas.microsoft.com/office/drawing/2014/main" id="{37A31490-A10D-455A-B515-E26064D0E10A}"/>
              </a:ext>
            </a:extLst>
          </p:cNvPr>
          <p:cNvSpPr>
            <a:spLocks noGrp="1"/>
          </p:cNvSpPr>
          <p:nvPr>
            <p:ph sz="quarter" idx="4"/>
          </p:nvPr>
        </p:nvSpPr>
        <p:spPr>
          <a:xfrm>
            <a:off x="6172200" y="2505075"/>
            <a:ext cx="5276850" cy="3684588"/>
          </a:xfrm>
        </p:spPr>
        <p:txBody>
          <a:bodyPr>
            <a:normAutofit/>
          </a:bodyPr>
          <a:lstStyle>
            <a:lvl1pPr>
              <a:defRPr sz="2000"/>
            </a:lvl1pPr>
            <a:lvl2pPr>
              <a:defRPr sz="1800"/>
            </a:lvl2pPr>
            <a:lvl3pPr>
              <a:defRPr sz="16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070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ext Placeholder 3">
            <a:extLst>
              <a:ext uri="{FF2B5EF4-FFF2-40B4-BE49-F238E27FC236}">
                <a16:creationId xmlns:a16="http://schemas.microsoft.com/office/drawing/2014/main" id="{9F5DF135-B773-4FF0-A198-68776815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0" name="Content Placeholder 2">
            <a:extLst>
              <a:ext uri="{FF2B5EF4-FFF2-40B4-BE49-F238E27FC236}">
                <a16:creationId xmlns:a16="http://schemas.microsoft.com/office/drawing/2014/main" id="{4D4BA48E-457A-42FA-BC00-3AE386B38A0C}"/>
              </a:ext>
            </a:extLst>
          </p:cNvPr>
          <p:cNvSpPr>
            <a:spLocks noGrp="1"/>
          </p:cNvSpPr>
          <p:nvPr>
            <p:ph idx="1"/>
          </p:nvPr>
        </p:nvSpPr>
        <p:spPr>
          <a:xfrm>
            <a:off x="5183188" y="987425"/>
            <a:ext cx="626586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43DF8AE6-3466-400C-B6F1-335DF4DED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Tree>
    <p:extLst>
      <p:ext uri="{BB962C8B-B14F-4D97-AF65-F5344CB8AC3E}">
        <p14:creationId xmlns:p14="http://schemas.microsoft.com/office/powerpoint/2010/main" val="397698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02">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305EBB3-0F16-4B63-82ED-191AB224B8E2}"/>
              </a:ext>
            </a:extLst>
          </p:cNvPr>
          <p:cNvSpPr/>
          <p:nvPr userDrawn="1"/>
        </p:nvSpPr>
        <p:spPr>
          <a:xfrm>
            <a:off x="5512953" y="0"/>
            <a:ext cx="3522381" cy="6858000"/>
          </a:xfrm>
          <a:custGeom>
            <a:avLst/>
            <a:gdLst>
              <a:gd name="connsiteX0" fmla="*/ 0 w 3522381"/>
              <a:gd name="connsiteY0" fmla="*/ 0 h 6858000"/>
              <a:gd name="connsiteX1" fmla="*/ 3522381 w 3522381"/>
              <a:gd name="connsiteY1" fmla="*/ 0 h 6858000"/>
              <a:gd name="connsiteX2" fmla="*/ 51547 w 3522381"/>
              <a:gd name="connsiteY2" fmla="*/ 6858000 h 6858000"/>
              <a:gd name="connsiteX3" fmla="*/ 0 w 352238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22381" h="6858000">
                <a:moveTo>
                  <a:pt x="0" y="0"/>
                </a:moveTo>
                <a:lnTo>
                  <a:pt x="3522381" y="0"/>
                </a:lnTo>
                <a:lnTo>
                  <a:pt x="51547" y="6858000"/>
                </a:lnTo>
                <a:lnTo>
                  <a:pt x="0" y="6858000"/>
                </a:lnTo>
                <a:close/>
              </a:path>
            </a:pathLst>
          </a:cu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Picture Placeholder 11">
            <a:extLst>
              <a:ext uri="{FF2B5EF4-FFF2-40B4-BE49-F238E27FC236}">
                <a16:creationId xmlns:a16="http://schemas.microsoft.com/office/drawing/2014/main" id="{1A440F4A-C2AF-406D-B420-CCF52F447AC1}"/>
              </a:ext>
            </a:extLst>
          </p:cNvPr>
          <p:cNvSpPr>
            <a:spLocks noGrp="1"/>
          </p:cNvSpPr>
          <p:nvPr>
            <p:ph type="pic" sz="quarter" idx="10" hasCustomPrompt="1"/>
          </p:nvPr>
        </p:nvSpPr>
        <p:spPr>
          <a:xfrm>
            <a:off x="-1" y="0"/>
            <a:ext cx="5504688"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7274144" y="1291772"/>
            <a:ext cx="4379976" cy="3611880"/>
          </a:xfrm>
        </p:spPr>
        <p:txBody>
          <a:bodyPr vert="horz" lIns="91440" tIns="45720" rIns="91440" bIns="45720" rtlCol="0" anchor="b" anchorCtr="1">
            <a:noAutofit/>
          </a:bodyPr>
          <a:lstStyle>
            <a:lvl1pPr>
              <a:defRPr lang="en-GB" dirty="0"/>
            </a:lvl1pPr>
          </a:lstStyle>
          <a:p>
            <a:pPr marL="0" lvl="0" algn="ctr"/>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7389079" y="5392401"/>
            <a:ext cx="4178808" cy="521208"/>
          </a:xfrm>
        </p:spPr>
        <p:txBody>
          <a:bodyPr vert="horz" lIns="91440" tIns="45720" rIns="91440" bIns="45720" rtlCol="0" anchor="t">
            <a:noAutofit/>
          </a:bodyPr>
          <a:lstStyle>
            <a:lvl1pPr marL="0" indent="0" algn="ctr">
              <a:buNone/>
              <a:defRPr lang="en-US" sz="1800" dirty="0">
                <a:solidFill>
                  <a:srgbClr val="B2606E"/>
                </a:solidFill>
              </a:defRPr>
            </a:lvl1pPr>
          </a:lstStyle>
          <a:p>
            <a:pPr lvl="0"/>
            <a:r>
              <a:rPr lang="en-US" dirty="0"/>
              <a:t>Subtitle</a:t>
            </a:r>
          </a:p>
        </p:txBody>
      </p:sp>
    </p:spTree>
    <p:extLst>
      <p:ext uri="{BB962C8B-B14F-4D97-AF65-F5344CB8AC3E}">
        <p14:creationId xmlns:p14="http://schemas.microsoft.com/office/powerpoint/2010/main" val="1270854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9AE304-DA92-45D8-B258-61BEA6C99C0E}"/>
              </a:ext>
            </a:extLst>
          </p:cNvPr>
          <p:cNvGrpSpPr/>
          <p:nvPr userDrawn="1"/>
        </p:nvGrpSpPr>
        <p:grpSpPr>
          <a:xfrm>
            <a:off x="0" y="6086479"/>
            <a:ext cx="12192000" cy="600974"/>
            <a:chOff x="0" y="6086479"/>
            <a:chExt cx="12192000" cy="600974"/>
          </a:xfrm>
        </p:grpSpPr>
        <p:sp>
          <p:nvSpPr>
            <p:cNvPr id="5" name="Rectangle 4">
              <a:extLst>
                <a:ext uri="{FF2B5EF4-FFF2-40B4-BE49-F238E27FC236}">
                  <a16:creationId xmlns:a16="http://schemas.microsoft.com/office/drawing/2014/main" id="{6BF91D02-B4A9-4013-94B6-079A8D06DE11}"/>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74DAC864-782A-48D4-8E15-9B35C60421BB}"/>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8" name="Slide Number Placeholder 5">
            <a:extLst>
              <a:ext uri="{FF2B5EF4-FFF2-40B4-BE49-F238E27FC236}">
                <a16:creationId xmlns:a16="http://schemas.microsoft.com/office/drawing/2014/main" id="{73B7B0E2-E4FA-4B45-89A6-98E4C4DC1D24}"/>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
        <p:nvSpPr>
          <p:cNvPr id="9" name="Title 1">
            <a:extLst>
              <a:ext uri="{FF2B5EF4-FFF2-40B4-BE49-F238E27FC236}">
                <a16:creationId xmlns:a16="http://schemas.microsoft.com/office/drawing/2014/main" id="{A3EA16B2-FFAE-4A6E-977D-191BC1DB5B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 name="Text Placeholder 3">
            <a:extLst>
              <a:ext uri="{FF2B5EF4-FFF2-40B4-BE49-F238E27FC236}">
                <a16:creationId xmlns:a16="http://schemas.microsoft.com/office/drawing/2014/main" id="{436B2E80-B2B9-4309-8C9B-11D0B83C4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11" name="Picture Placeholder 2">
            <a:extLst>
              <a:ext uri="{FF2B5EF4-FFF2-40B4-BE49-F238E27FC236}">
                <a16:creationId xmlns:a16="http://schemas.microsoft.com/office/drawing/2014/main" id="{03DB89DF-F372-4E54-9DFD-D53E42A2B8E8}"/>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29434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_03">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47CEAAF6-CCA9-40F8-8A3D-FAAD92220D11}"/>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bg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C1744DE2-A455-46F2-BE15-959050C87CE4}"/>
              </a:ext>
            </a:extLst>
          </p:cNvPr>
          <p:cNvSpPr>
            <a:spLocks noGrp="1"/>
          </p:cNvSpPr>
          <p:nvPr>
            <p:ph type="ctrTitle" hasCustomPrompt="1"/>
          </p:nvPr>
        </p:nvSpPr>
        <p:spPr>
          <a:xfrm>
            <a:off x="316020" y="2404234"/>
            <a:ext cx="5330038" cy="1746504"/>
          </a:xfrm>
        </p:spPr>
        <p:txBody>
          <a:bodyPr vert="horz" lIns="0" tIns="45720" rIns="0" bIns="45720" rtlCol="0" anchor="b" anchorCtr="1">
            <a:noAutofit/>
          </a:bodyPr>
          <a:lstStyle>
            <a:lvl1pPr>
              <a:defRPr lang="en-GB" dirty="0">
                <a:solidFill>
                  <a:schemeClr val="bg1"/>
                </a:solidFill>
              </a:defRPr>
            </a:lvl1pPr>
          </a:lstStyle>
          <a:p>
            <a:pPr marL="0" lvl="0"/>
            <a:r>
              <a:rPr lang="en-US" dirty="0"/>
              <a:t>TITLE</a:t>
            </a:r>
            <a:endParaRPr lang="en-GB" dirty="0"/>
          </a:p>
        </p:txBody>
      </p:sp>
      <p:sp>
        <p:nvSpPr>
          <p:cNvPr id="3" name="Subtitle 2">
            <a:extLst>
              <a:ext uri="{FF2B5EF4-FFF2-40B4-BE49-F238E27FC236}">
                <a16:creationId xmlns:a16="http://schemas.microsoft.com/office/drawing/2014/main" id="{AC9DE4F3-CE8F-41A0-BFDE-76D0DF1DF432}"/>
              </a:ext>
            </a:extLst>
          </p:cNvPr>
          <p:cNvSpPr>
            <a:spLocks noGrp="1"/>
          </p:cNvSpPr>
          <p:nvPr>
            <p:ph type="subTitle" idx="1" hasCustomPrompt="1"/>
          </p:nvPr>
        </p:nvSpPr>
        <p:spPr>
          <a:xfrm>
            <a:off x="453180" y="4553291"/>
            <a:ext cx="5049510" cy="521208"/>
          </a:xfrm>
        </p:spPr>
        <p:txBody>
          <a:bodyPr vert="horz" lIns="0" tIns="0" rIns="0" bIns="0" rtlCol="0" anchor="t" anchorCtr="1">
            <a:noAutofit/>
          </a:bodyPr>
          <a:lstStyle>
            <a:lvl1pPr marL="0" indent="0">
              <a:lnSpc>
                <a:spcPct val="100000"/>
              </a:lnSpc>
              <a:spcBef>
                <a:spcPts val="0"/>
              </a:spcBef>
              <a:buNone/>
              <a:defRPr lang="en-GB" sz="2000" dirty="0">
                <a:solidFill>
                  <a:schemeClr val="bg1"/>
                </a:solidFill>
              </a:defRPr>
            </a:lvl1pPr>
          </a:lstStyle>
          <a:p>
            <a:pPr lvl="0"/>
            <a:r>
              <a:rPr lang="en-US" dirty="0"/>
              <a:t>Subtitle</a:t>
            </a:r>
            <a:endParaRPr lang="en-GB" dirty="0"/>
          </a:p>
        </p:txBody>
      </p:sp>
    </p:spTree>
    <p:extLst>
      <p:ext uri="{BB962C8B-B14F-4D97-AF65-F5344CB8AC3E}">
        <p14:creationId xmlns:p14="http://schemas.microsoft.com/office/powerpoint/2010/main" val="347717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sp>
        <p:nvSpPr>
          <p:cNvPr id="7" name="Picture Placeholder 11">
            <a:extLst>
              <a:ext uri="{FF2B5EF4-FFF2-40B4-BE49-F238E27FC236}">
                <a16:creationId xmlns:a16="http://schemas.microsoft.com/office/drawing/2014/main" id="{AAF32A0B-D38A-4E4A-BD5E-94B671296508}"/>
              </a:ext>
            </a:extLst>
          </p:cNvPr>
          <p:cNvSpPr>
            <a:spLocks noGrp="1"/>
          </p:cNvSpPr>
          <p:nvPr>
            <p:ph type="pic" sz="quarter" idx="10" hasCustomPrompt="1"/>
          </p:nvPr>
        </p:nvSpPr>
        <p:spPr>
          <a:xfrm>
            <a:off x="-2" y="0"/>
            <a:ext cx="12192001" cy="6858000"/>
          </a:xfrm>
        </p:spPr>
        <p:txBody>
          <a:bodyPr anchor="ctr" anchorCtr="1">
            <a:normAutofit/>
          </a:bodyPr>
          <a:lstStyle>
            <a:lvl1pPr marL="0" indent="0">
              <a:buNone/>
              <a:defRPr sz="2400">
                <a:solidFill>
                  <a:schemeClr val="tx1"/>
                </a:solidFill>
              </a:defRPr>
            </a:lvl1pPr>
          </a:lstStyle>
          <a:p>
            <a:r>
              <a:rPr lang="en-US" dirty="0"/>
              <a:t>Insert Image</a:t>
            </a:r>
            <a:endParaRPr lang="en-GB" dirty="0"/>
          </a:p>
        </p:txBody>
      </p:sp>
      <p:sp>
        <p:nvSpPr>
          <p:cNvPr id="2" name="Title 1">
            <a:extLst>
              <a:ext uri="{FF2B5EF4-FFF2-40B4-BE49-F238E27FC236}">
                <a16:creationId xmlns:a16="http://schemas.microsoft.com/office/drawing/2014/main" id="{2DCD3B46-48AB-439D-A981-D3596F977592}"/>
              </a:ext>
            </a:extLst>
          </p:cNvPr>
          <p:cNvSpPr>
            <a:spLocks noGrp="1"/>
          </p:cNvSpPr>
          <p:nvPr>
            <p:ph type="title"/>
          </p:nvPr>
        </p:nvSpPr>
        <p:spPr>
          <a:xfrm>
            <a:off x="4590288" y="2313432"/>
            <a:ext cx="6592824" cy="2852737"/>
          </a:xfrm>
        </p:spPr>
        <p:txBody>
          <a:bodyPr vert="horz" lIns="91440" tIns="45720" rIns="91440" bIns="45720" rtlCol="0" anchor="b">
            <a:noAutofit/>
          </a:bodyPr>
          <a:lstStyle>
            <a:lvl1pPr>
              <a:defRPr lang="en-GB" sz="6000" dirty="0">
                <a:solidFill>
                  <a:schemeClr val="bg1"/>
                </a:solidFill>
              </a:defRPr>
            </a:lvl1pPr>
          </a:lstStyle>
          <a:p>
            <a:pPr lvl="0"/>
            <a:r>
              <a:rPr lang="en-US"/>
              <a:t>Click to edit Master title style</a:t>
            </a:r>
            <a:endParaRPr lang="en-GB" dirty="0"/>
          </a:p>
        </p:txBody>
      </p:sp>
      <p:sp>
        <p:nvSpPr>
          <p:cNvPr id="3" name="Text Placeholder 2">
            <a:extLst>
              <a:ext uri="{FF2B5EF4-FFF2-40B4-BE49-F238E27FC236}">
                <a16:creationId xmlns:a16="http://schemas.microsoft.com/office/drawing/2014/main" id="{2728D712-0D13-4ECD-9BEB-B8EE651FF63F}"/>
              </a:ext>
            </a:extLst>
          </p:cNvPr>
          <p:cNvSpPr>
            <a:spLocks noGrp="1"/>
          </p:cNvSpPr>
          <p:nvPr>
            <p:ph type="body" idx="1"/>
          </p:nvPr>
        </p:nvSpPr>
        <p:spPr>
          <a:xfrm>
            <a:off x="4590288" y="5193792"/>
            <a:ext cx="6592824" cy="978408"/>
          </a:xfrm>
        </p:spPr>
        <p:txBody>
          <a:bodyPr vert="horz" lIns="91440" tIns="45720" rIns="91440" bIns="45720" rtlCol="0">
            <a:noAutofit/>
          </a:bodyPr>
          <a:lstStyle>
            <a:lvl1pPr marL="0" indent="0">
              <a:buNone/>
              <a:defRPr lang="en-US" sz="1600">
                <a:solidFill>
                  <a:schemeClr val="bg1"/>
                </a:solidFill>
              </a:defRPr>
            </a:lvl1pPr>
          </a:lstStyle>
          <a:p>
            <a:pPr marL="228600" lvl="0" indent="-228600"/>
            <a:r>
              <a:rPr lang="en-US"/>
              <a:t>Edit Master text styles</a:t>
            </a:r>
          </a:p>
        </p:txBody>
      </p:sp>
    </p:spTree>
    <p:extLst>
      <p:ext uri="{BB962C8B-B14F-4D97-AF65-F5344CB8AC3E}">
        <p14:creationId xmlns:p14="http://schemas.microsoft.com/office/powerpoint/2010/main" val="341130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1 Content_2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6836125" y="0"/>
            <a:ext cx="5355875"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4386558"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834640" cy="3368675"/>
          </a:xfrm>
        </p:spPr>
        <p:txBody>
          <a:bodyPr vert="horz" wrap="square" lIns="0" tIns="45720" rIns="0" bIns="45720" rtlCol="0" anchor="t">
            <a:noAutofit/>
          </a:bodyPr>
          <a:lstStyle>
            <a:lvl1pPr marL="0" indent="0">
              <a:buNone/>
              <a:defRPr lang="en-US" sz="1400" dirty="0" smtClean="0">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6891564" cy="830997"/>
          </a:xfrm>
        </p:spPr>
        <p:txBody>
          <a:bodyPr vert="horz" wrap="square" lIns="0" tIns="45720" rIns="91440" bIns="45720" rtlCol="0" anchor="t">
            <a:noAutofit/>
          </a:bodyPr>
          <a:lstStyle>
            <a:lvl1pPr>
              <a:defRPr lang="en-GB" sz="2400">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906451"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5645309" y="1981200"/>
            <a:ext cx="548640" cy="548640"/>
          </a:xfrm>
        </p:spPr>
        <p:txBody>
          <a:bodyPr lIns="0" tIns="0" rIns="0" bIns="0" anchor="ctr">
            <a:noAutofit/>
          </a:bodyPr>
          <a:lstStyle>
            <a:lvl1pPr marL="0" indent="0" algn="ctr">
              <a:buNone/>
              <a:defRPr sz="1400"/>
            </a:lvl1pPr>
          </a:lstStyle>
          <a:p>
            <a:pPr lvl="0"/>
            <a:r>
              <a:rPr lang="en-US" dirty="0"/>
              <a:t>Icon</a:t>
            </a:r>
            <a:endParaRPr lang="en-GB" dirty="0"/>
          </a:p>
        </p:txBody>
      </p:sp>
      <p:sp>
        <p:nvSpPr>
          <p:cNvPr id="18" name="Slide Number Placeholder 7">
            <a:extLst>
              <a:ext uri="{FF2B5EF4-FFF2-40B4-BE49-F238E27FC236}">
                <a16:creationId xmlns:a16="http://schemas.microsoft.com/office/drawing/2014/main" id="{8728750D-82C7-4A8D-A7C7-554934667964}"/>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772049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2 Content_3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4" name="Text Placeholder 12">
            <a:extLst>
              <a:ext uri="{FF2B5EF4-FFF2-40B4-BE49-F238E27FC236}">
                <a16:creationId xmlns:a16="http://schemas.microsoft.com/office/drawing/2014/main" id="{C7F0E85E-786D-44FC-A9C8-8853277D7C38}"/>
              </a:ext>
            </a:extLst>
          </p:cNvPr>
          <p:cNvSpPr>
            <a:spLocks noGrp="1"/>
          </p:cNvSpPr>
          <p:nvPr>
            <p:ph type="body" sz="quarter" idx="12"/>
          </p:nvPr>
        </p:nvSpPr>
        <p:spPr>
          <a:xfrm>
            <a:off x="3888842"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647700"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1562100"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7" name="Content Placeholder 15">
            <a:extLst>
              <a:ext uri="{FF2B5EF4-FFF2-40B4-BE49-F238E27FC236}">
                <a16:creationId xmlns:a16="http://schemas.microsoft.com/office/drawing/2014/main" id="{6DF8CB66-232E-4CE3-96FC-CE37C74994E1}"/>
              </a:ext>
            </a:extLst>
          </p:cNvPr>
          <p:cNvSpPr>
            <a:spLocks noGrp="1"/>
          </p:cNvSpPr>
          <p:nvPr>
            <p:ph sz="quarter" idx="14" hasCustomPrompt="1"/>
          </p:nvPr>
        </p:nvSpPr>
        <p:spPr>
          <a:xfrm>
            <a:off x="4803242"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Text Placeholder 12">
            <a:extLst>
              <a:ext uri="{FF2B5EF4-FFF2-40B4-BE49-F238E27FC236}">
                <a16:creationId xmlns:a16="http://schemas.microsoft.com/office/drawing/2014/main" id="{DEF523FD-B1FC-40A7-93AA-389CB38E17C0}"/>
              </a:ext>
            </a:extLst>
          </p:cNvPr>
          <p:cNvSpPr>
            <a:spLocks noGrp="1"/>
          </p:cNvSpPr>
          <p:nvPr>
            <p:ph type="body" sz="quarter" idx="15"/>
          </p:nvPr>
        </p:nvSpPr>
        <p:spPr>
          <a:xfrm>
            <a:off x="7129985" y="2717803"/>
            <a:ext cx="2377440" cy="3368675"/>
          </a:xfrm>
        </p:spPr>
        <p:txBody>
          <a:bodyPr vert="horz" wrap="square" lIns="0" tIns="45720" rIns="0" bIns="45720" rtlCol="0" anchor="t">
            <a:noAutofit/>
          </a:bodyPr>
          <a:lstStyle>
            <a:lvl1pPr marL="0" indent="0">
              <a:buNone/>
              <a:defRPr lang="en-US" sz="1400" dirty="0" smtClean="0">
                <a:solidFill>
                  <a:schemeClr val="bg1">
                    <a:lumMod val="95000"/>
                  </a:schemeClr>
                </a:solidFill>
                <a:latin typeface="+mn-lt"/>
                <a:ea typeface="+mj-ea"/>
                <a:cs typeface="+mj-cs"/>
              </a:defRPr>
            </a:lvl1pPr>
          </a:lstStyle>
          <a:p>
            <a:pPr marL="57150" lvl="0" indent="-285750">
              <a:lnSpc>
                <a:spcPct val="100000"/>
              </a:lnSpc>
              <a:spcBef>
                <a:spcPct val="0"/>
              </a:spcBef>
            </a:pPr>
            <a:r>
              <a:rPr lang="en-US"/>
              <a:t>Edit Master text styles</a:t>
            </a:r>
          </a:p>
        </p:txBody>
      </p:sp>
      <p:sp>
        <p:nvSpPr>
          <p:cNvPr id="10" name="Content Placeholder 15">
            <a:extLst>
              <a:ext uri="{FF2B5EF4-FFF2-40B4-BE49-F238E27FC236}">
                <a16:creationId xmlns:a16="http://schemas.microsoft.com/office/drawing/2014/main" id="{B60C8CC8-C869-4395-B389-D76DF4A56AA1}"/>
              </a:ext>
            </a:extLst>
          </p:cNvPr>
          <p:cNvSpPr>
            <a:spLocks noGrp="1"/>
          </p:cNvSpPr>
          <p:nvPr>
            <p:ph sz="quarter" idx="16" hasCustomPrompt="1"/>
          </p:nvPr>
        </p:nvSpPr>
        <p:spPr>
          <a:xfrm>
            <a:off x="8044385" y="1981200"/>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Slide Number Placeholder 7">
            <a:extLst>
              <a:ext uri="{FF2B5EF4-FFF2-40B4-BE49-F238E27FC236}">
                <a16:creationId xmlns:a16="http://schemas.microsoft.com/office/drawing/2014/main" id="{E10AF5F6-7B7D-4CE6-A1D0-2F46804D3CE7}"/>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105480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3 Content_2 column Vertical">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809750" y="1847927"/>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2304413"/>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1" name="Text Placeholder 12">
            <a:extLst>
              <a:ext uri="{FF2B5EF4-FFF2-40B4-BE49-F238E27FC236}">
                <a16:creationId xmlns:a16="http://schemas.microsoft.com/office/drawing/2014/main" id="{C3BB8EAB-4266-4938-A8CB-6D18C938017F}"/>
              </a:ext>
            </a:extLst>
          </p:cNvPr>
          <p:cNvSpPr>
            <a:spLocks noGrp="1"/>
          </p:cNvSpPr>
          <p:nvPr>
            <p:ph type="body" sz="quarter" idx="14"/>
          </p:nvPr>
        </p:nvSpPr>
        <p:spPr>
          <a:xfrm>
            <a:off x="1809750" y="4048520"/>
            <a:ext cx="7315200" cy="146161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12" name="Content Placeholder 15">
            <a:extLst>
              <a:ext uri="{FF2B5EF4-FFF2-40B4-BE49-F238E27FC236}">
                <a16:creationId xmlns:a16="http://schemas.microsoft.com/office/drawing/2014/main" id="{716D363C-A0A5-4FB1-8CC2-850C0CD9F4E7}"/>
              </a:ext>
            </a:extLst>
          </p:cNvPr>
          <p:cNvSpPr>
            <a:spLocks noGrp="1"/>
          </p:cNvSpPr>
          <p:nvPr>
            <p:ph sz="quarter" idx="15" hasCustomPrompt="1"/>
          </p:nvPr>
        </p:nvSpPr>
        <p:spPr>
          <a:xfrm>
            <a:off x="647700" y="4505006"/>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15" name="Slide Number Placeholder 7">
            <a:extLst>
              <a:ext uri="{FF2B5EF4-FFF2-40B4-BE49-F238E27FC236}">
                <a16:creationId xmlns:a16="http://schemas.microsoft.com/office/drawing/2014/main" id="{AAF4A39B-C3C3-4691-BB94-371047ADD50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44719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4 Content_1 colum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A46D6285-06A8-4297-915D-0A280359C280}"/>
              </a:ext>
            </a:extLst>
          </p:cNvPr>
          <p:cNvSpPr>
            <a:spLocks noGrp="1"/>
          </p:cNvSpPr>
          <p:nvPr>
            <p:ph type="pic" sz="quarter" idx="10" hasCustomPrompt="1"/>
          </p:nvPr>
        </p:nvSpPr>
        <p:spPr>
          <a:xfrm>
            <a:off x="1" y="0"/>
            <a:ext cx="12192000" cy="6858000"/>
          </a:xfrm>
        </p:spPr>
        <p:txBody>
          <a:bodyPr vert="horz" lIns="91440" tIns="45720" rIns="91440" bIns="45720" rtlCol="0" anchor="ctr" anchorCtr="1">
            <a:normAutofit/>
          </a:bodyPr>
          <a:lstStyle>
            <a:lvl1pPr>
              <a:defRPr lang="en-GB" sz="2400">
                <a:solidFill>
                  <a:schemeClr val="tx1"/>
                </a:solidFill>
              </a:defRPr>
            </a:lvl1pPr>
          </a:lstStyle>
          <a:p>
            <a:pPr marL="0" lvl="0" indent="0">
              <a:buNone/>
            </a:pPr>
            <a:r>
              <a:rPr lang="en-US" dirty="0"/>
              <a:t>Insert Image</a:t>
            </a:r>
            <a:endParaRPr lang="en-GB" dirty="0"/>
          </a:p>
        </p:txBody>
      </p:sp>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2438400" cy="4248073"/>
          </a:xfrm>
        </p:spPr>
        <p:txBody>
          <a:bodyPr vert="horz" wrap="square" lIns="0" tIns="45720" rIns="0" bIns="45720" rtlCol="0" anchor="t">
            <a:noAutofit/>
          </a:bodyPr>
          <a:lstStyle>
            <a:lvl1pPr>
              <a:defRPr lang="en-US" sz="1400" dirty="0" smtClean="0">
                <a:solidFill>
                  <a:schemeClr val="bg1">
                    <a:lumMod val="95000"/>
                  </a:schemeClr>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206264" cy="830997"/>
          </a:xfrm>
        </p:spPr>
        <p:txBody>
          <a:bodyPr vert="horz" wrap="square" lIns="0" tIns="45720" rIns="91440" bIns="45720" rtlCol="0" anchor="t">
            <a:noAutofit/>
          </a:bodyPr>
          <a:lstStyle>
            <a:lvl1pPr>
              <a:defRPr lang="en-GB" sz="2400">
                <a:solidFill>
                  <a:schemeClr val="bg1">
                    <a:lumMod val="95000"/>
                  </a:schemeClr>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bg1">
                    <a:lumMod val="95000"/>
                  </a:schemeClr>
                </a:solidFill>
              </a:defRPr>
            </a:lvl1pPr>
          </a:lstStyle>
          <a:p>
            <a:pPr lvl="0"/>
            <a:r>
              <a:rPr lang="en-US" dirty="0"/>
              <a:t>Icon</a:t>
            </a:r>
            <a:endParaRPr lang="en-GB" dirty="0"/>
          </a:p>
        </p:txBody>
      </p:sp>
      <p:sp>
        <p:nvSpPr>
          <p:cNvPr id="8" name="Slide Number Placeholder 7">
            <a:extLst>
              <a:ext uri="{FF2B5EF4-FFF2-40B4-BE49-F238E27FC236}">
                <a16:creationId xmlns:a16="http://schemas.microsoft.com/office/drawing/2014/main" id="{100F546D-5491-4A19-9725-5C920C5738BE}"/>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bg1"/>
                </a:solidFill>
              </a:defRPr>
            </a:lvl1pPr>
          </a:lstStyle>
          <a:p>
            <a:pPr algn="ctr"/>
            <a:fld id="{817179DE-9BF3-494C-804F-0C7C90AC8700}" type="slidenum">
              <a:rPr lang="en-GB" smtClean="0"/>
              <a:pPr algn="ctr"/>
              <a:t>‹#›</a:t>
            </a:fld>
            <a:endParaRPr lang="en-GB" dirty="0"/>
          </a:p>
        </p:txBody>
      </p:sp>
    </p:spTree>
    <p:extLst>
      <p:ext uri="{BB962C8B-B14F-4D97-AF65-F5344CB8AC3E}">
        <p14:creationId xmlns:p14="http://schemas.microsoft.com/office/powerpoint/2010/main" val="221597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5 Content">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B48BA177-B717-42B2-884C-04576C20342D}"/>
              </a:ext>
            </a:extLst>
          </p:cNvPr>
          <p:cNvSpPr>
            <a:spLocks noGrp="1"/>
          </p:cNvSpPr>
          <p:nvPr>
            <p:ph type="body" sz="quarter" idx="11"/>
          </p:nvPr>
        </p:nvSpPr>
        <p:spPr>
          <a:xfrm>
            <a:off x="1562100" y="1733627"/>
            <a:ext cx="8534400" cy="4248073"/>
          </a:xfrm>
        </p:spPr>
        <p:txBody>
          <a:bodyPr vert="horz" wrap="square" lIns="0" tIns="45720" rIns="0" bIns="45720" rtlCol="0" anchor="t">
            <a:noAutofit/>
          </a:bodyPr>
          <a:lstStyle>
            <a:lvl1pPr>
              <a:defRPr lang="en-US" sz="1400" dirty="0" smtClean="0">
                <a:solidFill>
                  <a:schemeClr val="tx1"/>
                </a:solidFill>
                <a:latin typeface="+mn-lt"/>
                <a:ea typeface="+mj-ea"/>
                <a:cs typeface="+mj-cs"/>
              </a:defRPr>
            </a:lvl1pPr>
          </a:lstStyle>
          <a:p>
            <a:pPr marL="0" lvl="0">
              <a:lnSpc>
                <a:spcPct val="100000"/>
              </a:lnSpc>
              <a:spcBef>
                <a:spcPct val="0"/>
              </a:spcBef>
              <a:buNone/>
            </a:pPr>
            <a:r>
              <a:rPr lang="en-US"/>
              <a:t>Edit Master text styles</a:t>
            </a:r>
          </a:p>
        </p:txBody>
      </p:sp>
      <p:sp>
        <p:nvSpPr>
          <p:cNvPr id="2" name="Title 1">
            <a:extLst>
              <a:ext uri="{FF2B5EF4-FFF2-40B4-BE49-F238E27FC236}">
                <a16:creationId xmlns:a16="http://schemas.microsoft.com/office/drawing/2014/main" id="{2558FCDE-8F3F-4E83-B550-DF944B424F78}"/>
              </a:ext>
            </a:extLst>
          </p:cNvPr>
          <p:cNvSpPr>
            <a:spLocks noGrp="1"/>
          </p:cNvSpPr>
          <p:nvPr>
            <p:ph type="title"/>
          </p:nvPr>
        </p:nvSpPr>
        <p:spPr>
          <a:xfrm>
            <a:off x="633186" y="557439"/>
            <a:ext cx="10815864" cy="830997"/>
          </a:xfrm>
        </p:spPr>
        <p:txBody>
          <a:bodyPr vert="horz" wrap="square" lIns="0" tIns="45720" rIns="91440" bIns="45720" rtlCol="0" anchor="t">
            <a:noAutofit/>
          </a:bodyPr>
          <a:lstStyle>
            <a:lvl1pPr>
              <a:defRPr lang="en-GB" sz="2400">
                <a:solidFill>
                  <a:schemeClr val="tx1"/>
                </a:solidFill>
                <a:latin typeface="Corbel" panose="020B0503020204020204" pitchFamily="34" charset="0"/>
              </a:defRPr>
            </a:lvl1pPr>
          </a:lstStyle>
          <a:p>
            <a:pPr lvl="0">
              <a:lnSpc>
                <a:spcPct val="100000"/>
              </a:lnSpc>
            </a:pPr>
            <a:r>
              <a:rPr lang="en-US"/>
              <a:t>Click to edit Master title style</a:t>
            </a:r>
            <a:endParaRPr lang="en-GB" dirty="0"/>
          </a:p>
        </p:txBody>
      </p:sp>
      <p:sp>
        <p:nvSpPr>
          <p:cNvPr id="16" name="Content Placeholder 15">
            <a:extLst>
              <a:ext uri="{FF2B5EF4-FFF2-40B4-BE49-F238E27FC236}">
                <a16:creationId xmlns:a16="http://schemas.microsoft.com/office/drawing/2014/main" id="{C1ABB07C-6957-412E-9A87-72242AA3EE85}"/>
              </a:ext>
            </a:extLst>
          </p:cNvPr>
          <p:cNvSpPr>
            <a:spLocks noGrp="1"/>
          </p:cNvSpPr>
          <p:nvPr>
            <p:ph sz="quarter" idx="13" hasCustomPrompt="1"/>
          </p:nvPr>
        </p:nvSpPr>
        <p:spPr>
          <a:xfrm>
            <a:off x="647700" y="1733627"/>
            <a:ext cx="548640" cy="548640"/>
          </a:xfrm>
        </p:spPr>
        <p:txBody>
          <a:bodyPr lIns="0" tIns="0" rIns="0" bIns="0" anchor="ctr">
            <a:noAutofit/>
          </a:bodyPr>
          <a:lstStyle>
            <a:lvl1pPr marL="0" indent="0" algn="ctr">
              <a:buNone/>
              <a:defRPr sz="1400">
                <a:solidFill>
                  <a:schemeClr val="tx1"/>
                </a:solidFill>
              </a:defRPr>
            </a:lvl1pPr>
          </a:lstStyle>
          <a:p>
            <a:pPr lvl="0"/>
            <a:r>
              <a:rPr lang="en-US" dirty="0"/>
              <a:t>Icon</a:t>
            </a:r>
            <a:endParaRPr lang="en-GB" dirty="0"/>
          </a:p>
        </p:txBody>
      </p:sp>
      <p:grpSp>
        <p:nvGrpSpPr>
          <p:cNvPr id="11" name="Group 10">
            <a:extLst>
              <a:ext uri="{FF2B5EF4-FFF2-40B4-BE49-F238E27FC236}">
                <a16:creationId xmlns:a16="http://schemas.microsoft.com/office/drawing/2014/main" id="{00AC1958-0DCB-4970-ADE3-E64DAAFC501D}"/>
              </a:ext>
            </a:extLst>
          </p:cNvPr>
          <p:cNvGrpSpPr/>
          <p:nvPr userDrawn="1"/>
        </p:nvGrpSpPr>
        <p:grpSpPr>
          <a:xfrm>
            <a:off x="0" y="6086479"/>
            <a:ext cx="12192000" cy="600974"/>
            <a:chOff x="0" y="6086479"/>
            <a:chExt cx="12192000" cy="600974"/>
          </a:xfrm>
        </p:grpSpPr>
        <p:sp>
          <p:nvSpPr>
            <p:cNvPr id="12" name="Rectangle 11">
              <a:extLst>
                <a:ext uri="{FF2B5EF4-FFF2-40B4-BE49-F238E27FC236}">
                  <a16:creationId xmlns:a16="http://schemas.microsoft.com/office/drawing/2014/main" id="{9E71A8D8-5A28-4968-9E80-110E9CB88F92}"/>
                </a:ext>
              </a:extLst>
            </p:cNvPr>
            <p:cNvSpPr/>
            <p:nvPr/>
          </p:nvSpPr>
          <p:spPr>
            <a:xfrm>
              <a:off x="0" y="6355760"/>
              <a:ext cx="12192000" cy="9144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7239C02C-1FAD-4E73-AB32-5A30A946A447}"/>
                </a:ext>
              </a:extLst>
            </p:cNvPr>
            <p:cNvSpPr/>
            <p:nvPr/>
          </p:nvSpPr>
          <p:spPr>
            <a:xfrm>
              <a:off x="11091210" y="6086479"/>
              <a:ext cx="600974" cy="600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5" name="Slide Number Placeholder 5">
            <a:extLst>
              <a:ext uri="{FF2B5EF4-FFF2-40B4-BE49-F238E27FC236}">
                <a16:creationId xmlns:a16="http://schemas.microsoft.com/office/drawing/2014/main" id="{FF40D550-A563-4E50-AEE9-6D9D19499F9F}"/>
              </a:ext>
            </a:extLst>
          </p:cNvPr>
          <p:cNvSpPr txBox="1">
            <a:spLocks/>
          </p:cNvSpPr>
          <p:nvPr userDrawn="1"/>
        </p:nvSpPr>
        <p:spPr>
          <a:xfrm>
            <a:off x="11091210" y="6189345"/>
            <a:ext cx="600974" cy="395243"/>
          </a:xfrm>
          <a:prstGeom prst="rect">
            <a:avLst/>
          </a:prstGeom>
        </p:spPr>
        <p:txBody>
          <a:bodyPr vert="horz" lIns="0" tIns="0" rIns="0" bIns="0" rtlCol="0" anchor="ctr"/>
          <a:lstStyle>
            <a:defPPr>
              <a:defRPr lang="en-US"/>
            </a:defPPr>
            <a:lvl1pPr marL="0" algn="r" defTabSz="914400" rtl="0" eaLnBrk="1" latinLnBrk="0" hangingPunct="1">
              <a:defRPr sz="11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47A4EEE-49CE-4F6C-BF32-B7FCC5EBBF45}" type="slidenum">
              <a:rPr lang="en-GB" sz="1200" smtClean="0">
                <a:solidFill>
                  <a:schemeClr val="bg1"/>
                </a:solidFill>
              </a:rPr>
              <a:pPr algn="ctr"/>
              <a:t>‹#›</a:t>
            </a:fld>
            <a:endParaRPr lang="en-GB" sz="1200" dirty="0">
              <a:solidFill>
                <a:schemeClr val="bg1"/>
              </a:solidFill>
            </a:endParaRPr>
          </a:p>
        </p:txBody>
      </p:sp>
    </p:spTree>
    <p:extLst>
      <p:ext uri="{BB962C8B-B14F-4D97-AF65-F5344CB8AC3E}">
        <p14:creationId xmlns:p14="http://schemas.microsoft.com/office/powerpoint/2010/main" val="183065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0F2147C-DDBF-4431-95AC-650CCE32FC7A}"/>
              </a:ext>
            </a:extLst>
          </p:cNvPr>
          <p:cNvSpPr>
            <a:spLocks noGrp="1"/>
          </p:cNvSpPr>
          <p:nvPr>
            <p:ph type="sldNum" sz="quarter" idx="4"/>
          </p:nvPr>
        </p:nvSpPr>
        <p:spPr>
          <a:xfrm>
            <a:off x="11091210" y="6189345"/>
            <a:ext cx="600974" cy="395243"/>
          </a:xfrm>
          <a:prstGeom prst="rect">
            <a:avLst/>
          </a:prstGeom>
        </p:spPr>
        <p:txBody>
          <a:bodyPr vert="horz" lIns="0" tIns="0" rIns="0" bIns="0" rtlCol="0" anchor="ctr"/>
          <a:lstStyle>
            <a:lvl1pPr>
              <a:defRPr lang="en-GB" sz="1200" smtClean="0">
                <a:solidFill>
                  <a:schemeClr val="tx1"/>
                </a:solidFill>
              </a:defRPr>
            </a:lvl1pPr>
          </a:lstStyle>
          <a:p>
            <a:pPr algn="ctr"/>
            <a:fld id="{817179DE-9BF3-494C-804F-0C7C90AC8700}" type="slidenum">
              <a:rPr lang="en-GB" smtClean="0"/>
              <a:pPr algn="ctr"/>
              <a:t>‹#›</a:t>
            </a:fld>
            <a:endParaRPr lang="en-GB" dirty="0"/>
          </a:p>
        </p:txBody>
      </p:sp>
      <p:sp>
        <p:nvSpPr>
          <p:cNvPr id="2" name="Title Placeholder 1">
            <a:extLst>
              <a:ext uri="{FF2B5EF4-FFF2-40B4-BE49-F238E27FC236}">
                <a16:creationId xmlns:a16="http://schemas.microsoft.com/office/drawing/2014/main" id="{224C3681-351A-40D9-8C08-632E98237C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07CEF16-92A3-4A77-B95D-A9DB52319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67707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0" r:id="rId10"/>
    <p:sldLayoutId id="2147483669" r:id="rId11"/>
    <p:sldLayoutId id="2147483655"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6.xml"/><Relationship Id="rId4" Type="http://schemas.openxmlformats.org/officeDocument/2006/relationships/image" Target="../media/image33.svg"/></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Three people sitting at picnic table">
            <a:extLst>
              <a:ext uri="{FF2B5EF4-FFF2-40B4-BE49-F238E27FC236}">
                <a16:creationId xmlns:a16="http://schemas.microsoft.com/office/drawing/2014/main" id="{0B90EB26-97FD-4B8B-86E0-B00589E0946D}"/>
              </a:ext>
            </a:extLst>
          </p:cNvPr>
          <p:cNvPicPr>
            <a:picLocks noGrp="1" noChangeAspect="1"/>
          </p:cNvPicPr>
          <p:nvPr>
            <p:ph type="pic" sz="quarter" idx="10"/>
          </p:nvPr>
        </p:nvPicPr>
        <p:blipFill rotWithShape="1">
          <a:blip r:embed="rId2" cstate="email">
            <a:extLst>
              <a:ext uri="{28A0092B-C50C-407E-A947-70E740481C1C}">
                <a14:useLocalDpi xmlns:a14="http://schemas.microsoft.com/office/drawing/2010/main"/>
              </a:ext>
            </a:extLst>
          </a:blip>
          <a:srcRect/>
          <a:stretch/>
        </p:blipFill>
        <p:spPr>
          <a:xfrm>
            <a:off x="-1" y="0"/>
            <a:ext cx="6676568" cy="6858000"/>
          </a:xfrm>
        </p:spPr>
      </p:pic>
      <p:sp>
        <p:nvSpPr>
          <p:cNvPr id="2" name="Title 1">
            <a:extLst>
              <a:ext uri="{FF2B5EF4-FFF2-40B4-BE49-F238E27FC236}">
                <a16:creationId xmlns:a16="http://schemas.microsoft.com/office/drawing/2014/main" id="{28BAA8DA-C40B-4AB9-9407-30FB70335152}"/>
              </a:ext>
            </a:extLst>
          </p:cNvPr>
          <p:cNvSpPr>
            <a:spLocks noGrp="1"/>
          </p:cNvSpPr>
          <p:nvPr>
            <p:ph type="ctrTitle"/>
          </p:nvPr>
        </p:nvSpPr>
        <p:spPr/>
        <p:txBody>
          <a:bodyPr/>
          <a:lstStyle/>
          <a:p>
            <a:r>
              <a:rPr lang="en-US" dirty="0"/>
              <a:t>UNIT 32</a:t>
            </a:r>
            <a:br>
              <a:rPr lang="en-US" dirty="0"/>
            </a:br>
            <a:r>
              <a:rPr lang="en-US" dirty="0"/>
              <a:t>BUSINESS STRATEGY</a:t>
            </a:r>
            <a:endParaRPr lang="en-GB" dirty="0"/>
          </a:p>
        </p:txBody>
      </p:sp>
      <p:sp>
        <p:nvSpPr>
          <p:cNvPr id="12" name="Subtitle 11">
            <a:extLst>
              <a:ext uri="{FF2B5EF4-FFF2-40B4-BE49-F238E27FC236}">
                <a16:creationId xmlns:a16="http://schemas.microsoft.com/office/drawing/2014/main" id="{B28A8D9C-5123-4D2B-9272-016EF90E0E50}"/>
              </a:ext>
            </a:extLst>
          </p:cNvPr>
          <p:cNvSpPr>
            <a:spLocks noGrp="1"/>
          </p:cNvSpPr>
          <p:nvPr>
            <p:ph type="subTitle" idx="1"/>
          </p:nvPr>
        </p:nvSpPr>
        <p:spPr>
          <a:xfrm>
            <a:off x="6876128" y="5350456"/>
            <a:ext cx="5176008" cy="1268458"/>
          </a:xfrm>
        </p:spPr>
        <p:txBody>
          <a:bodyPr anchor="ctr"/>
          <a:lstStyle/>
          <a:p>
            <a:pPr algn="l"/>
            <a:r>
              <a:rPr lang="en-US" b="1" dirty="0"/>
              <a:t>P1 Applying appropriate frameworks analyse the impact and influence of the macro environment on a given organization and its strategies.</a:t>
            </a:r>
            <a:endParaRPr lang="en-GB" b="1" dirty="0"/>
          </a:p>
        </p:txBody>
      </p:sp>
      <p:grpSp>
        <p:nvGrpSpPr>
          <p:cNvPr id="4" name="Group 3" descr="decorative element">
            <a:extLst>
              <a:ext uri="{FF2B5EF4-FFF2-40B4-BE49-F238E27FC236}">
                <a16:creationId xmlns:a16="http://schemas.microsoft.com/office/drawing/2014/main" id="{EB664AAE-5AE9-41D7-8346-002B9F445323}"/>
              </a:ext>
            </a:extLst>
          </p:cNvPr>
          <p:cNvGrpSpPr/>
          <p:nvPr/>
        </p:nvGrpSpPr>
        <p:grpSpPr>
          <a:xfrm>
            <a:off x="-3740" y="0"/>
            <a:ext cx="6208649" cy="6858000"/>
            <a:chOff x="-3740" y="0"/>
            <a:chExt cx="6208649" cy="6858000"/>
          </a:xfrm>
        </p:grpSpPr>
        <p:sp>
          <p:nvSpPr>
            <p:cNvPr id="11" name="Freeform: Shape 10">
              <a:extLst>
                <a:ext uri="{FF2B5EF4-FFF2-40B4-BE49-F238E27FC236}">
                  <a16:creationId xmlns:a16="http://schemas.microsoft.com/office/drawing/2014/main" id="{927C3783-B800-4093-BB0D-D5AEF08C3B59}"/>
                </a:ext>
              </a:extLst>
            </p:cNvPr>
            <p:cNvSpPr/>
            <p:nvPr/>
          </p:nvSpPr>
          <p:spPr>
            <a:xfrm>
              <a:off x="-3740" y="0"/>
              <a:ext cx="6208649" cy="6858000"/>
            </a:xfrm>
            <a:custGeom>
              <a:avLst/>
              <a:gdLst>
                <a:gd name="connsiteX0" fmla="*/ 0 w 6208649"/>
                <a:gd name="connsiteY0" fmla="*/ 0 h 6858000"/>
                <a:gd name="connsiteX1" fmla="*/ 6208649 w 6208649"/>
                <a:gd name="connsiteY1" fmla="*/ 0 h 6858000"/>
                <a:gd name="connsiteX2" fmla="*/ 2737815 w 6208649"/>
                <a:gd name="connsiteY2" fmla="*/ 6858000 h 6858000"/>
                <a:gd name="connsiteX3" fmla="*/ 0 w 620864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208649" h="6858000">
                  <a:moveTo>
                    <a:pt x="0" y="0"/>
                  </a:moveTo>
                  <a:lnTo>
                    <a:pt x="6208649" y="0"/>
                  </a:lnTo>
                  <a:lnTo>
                    <a:pt x="2737815" y="6858000"/>
                  </a:lnTo>
                  <a:lnTo>
                    <a:pt x="0" y="6858000"/>
                  </a:lnTo>
                  <a:close/>
                </a:path>
              </a:pathLst>
            </a:custGeom>
            <a:solidFill>
              <a:schemeClr val="bg1">
                <a:lumMod val="9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Rectangle 8">
              <a:extLst>
                <a:ext uri="{FF2B5EF4-FFF2-40B4-BE49-F238E27FC236}">
                  <a16:creationId xmlns:a16="http://schemas.microsoft.com/office/drawing/2014/main" id="{B576E978-A841-4A4F-B153-CC369D9391D3}"/>
                </a:ext>
              </a:extLst>
            </p:cNvPr>
            <p:cNvSpPr/>
            <p:nvPr/>
          </p:nvSpPr>
          <p:spPr>
            <a:xfrm>
              <a:off x="1451429" y="0"/>
              <a:ext cx="3222172"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725568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F4EF-F289-4005-865A-9980C80D6B05}"/>
              </a:ext>
            </a:extLst>
          </p:cNvPr>
          <p:cNvSpPr>
            <a:spLocks noGrp="1"/>
          </p:cNvSpPr>
          <p:nvPr>
            <p:ph type="title"/>
          </p:nvPr>
        </p:nvSpPr>
        <p:spPr/>
        <p:txBody>
          <a:bodyPr/>
          <a:lstStyle/>
          <a:p>
            <a:br>
              <a:rPr lang="en-US" b="1" dirty="0"/>
            </a:br>
            <a:r>
              <a:rPr lang="en-US" b="1" dirty="0"/>
              <a:t>THE SEVEN ELEMENTS</a:t>
            </a:r>
          </a:p>
        </p:txBody>
      </p:sp>
      <p:sp>
        <p:nvSpPr>
          <p:cNvPr id="3" name="Content Placeholder 2">
            <a:extLst>
              <a:ext uri="{FF2B5EF4-FFF2-40B4-BE49-F238E27FC236}">
                <a16:creationId xmlns:a16="http://schemas.microsoft.com/office/drawing/2014/main" id="{8E89D560-EF89-4C2A-B75D-C23053A58306}"/>
              </a:ext>
            </a:extLst>
          </p:cNvPr>
          <p:cNvSpPr>
            <a:spLocks noGrp="1"/>
          </p:cNvSpPr>
          <p:nvPr>
            <p:ph idx="1"/>
          </p:nvPr>
        </p:nvSpPr>
        <p:spPr/>
        <p:txBody>
          <a:bodyPr/>
          <a:lstStyle/>
          <a:p>
            <a:pPr marL="0" indent="0">
              <a:buNone/>
            </a:pPr>
            <a:r>
              <a:rPr lang="en-US" dirty="0"/>
              <a:t>The McKinsey 7-S model involves seven interdependent factors which are categorized as either "hard" or "soft" elements:</a:t>
            </a:r>
          </a:p>
          <a:p>
            <a:pPr marL="0" indent="0">
              <a:buNone/>
            </a:pPr>
            <a:endParaRPr lang="en-US" dirty="0"/>
          </a:p>
          <a:p>
            <a:pPr marL="0" indent="0">
              <a:buNone/>
            </a:pPr>
            <a:endParaRPr lang="en-US" dirty="0"/>
          </a:p>
        </p:txBody>
      </p:sp>
      <p:graphicFrame>
        <p:nvGraphicFramePr>
          <p:cNvPr id="4" name="Table 3">
            <a:extLst>
              <a:ext uri="{FF2B5EF4-FFF2-40B4-BE49-F238E27FC236}">
                <a16:creationId xmlns:a16="http://schemas.microsoft.com/office/drawing/2014/main" id="{752CBC44-9A31-457B-B733-C26C7BD760C2}"/>
              </a:ext>
            </a:extLst>
          </p:cNvPr>
          <p:cNvGraphicFramePr>
            <a:graphicFrameLocks noGrp="1"/>
          </p:cNvGraphicFramePr>
          <p:nvPr>
            <p:extLst>
              <p:ext uri="{D42A27DB-BD31-4B8C-83A1-F6EECF244321}">
                <p14:modId xmlns:p14="http://schemas.microsoft.com/office/powerpoint/2010/main" val="1510990675"/>
              </p:ext>
            </p:extLst>
          </p:nvPr>
        </p:nvGraphicFramePr>
        <p:xfrm>
          <a:off x="7592037" y="2320575"/>
          <a:ext cx="3909270" cy="1781641"/>
        </p:xfrm>
        <a:graphic>
          <a:graphicData uri="http://schemas.openxmlformats.org/drawingml/2006/table">
            <a:tbl>
              <a:tblPr/>
              <a:tblGrid>
                <a:gridCol w="1954635">
                  <a:extLst>
                    <a:ext uri="{9D8B030D-6E8A-4147-A177-3AD203B41FA5}">
                      <a16:colId xmlns:a16="http://schemas.microsoft.com/office/drawing/2014/main" val="2404696478"/>
                    </a:ext>
                  </a:extLst>
                </a:gridCol>
                <a:gridCol w="1954635">
                  <a:extLst>
                    <a:ext uri="{9D8B030D-6E8A-4147-A177-3AD203B41FA5}">
                      <a16:colId xmlns:a16="http://schemas.microsoft.com/office/drawing/2014/main" val="3943801101"/>
                    </a:ext>
                  </a:extLst>
                </a:gridCol>
              </a:tblGrid>
              <a:tr h="542835">
                <a:tc>
                  <a:txBody>
                    <a:bodyPr/>
                    <a:lstStyle/>
                    <a:p>
                      <a:pPr algn="l" fontAlgn="ctr"/>
                      <a:r>
                        <a:rPr lang="en-US" sz="1500" b="1">
                          <a:solidFill>
                            <a:srgbClr val="FFFFFF"/>
                          </a:solidFill>
                          <a:effectLst/>
                          <a:latin typeface="inherit"/>
                        </a:rPr>
                        <a:t>Hard Elements</a:t>
                      </a:r>
                    </a:p>
                  </a:txBody>
                  <a:tcPr marL="77702" marR="77702" marT="38851" marB="388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861A2"/>
                    </a:solidFill>
                  </a:tcPr>
                </a:tc>
                <a:tc>
                  <a:txBody>
                    <a:bodyPr/>
                    <a:lstStyle/>
                    <a:p>
                      <a:pPr algn="l" fontAlgn="ctr"/>
                      <a:r>
                        <a:rPr lang="en-US" sz="1500" b="1">
                          <a:solidFill>
                            <a:srgbClr val="FFFFFF"/>
                          </a:solidFill>
                          <a:effectLst/>
                          <a:latin typeface="inherit"/>
                        </a:rPr>
                        <a:t>Soft Elements</a:t>
                      </a:r>
                    </a:p>
                  </a:txBody>
                  <a:tcPr marL="77702" marR="77702" marT="38851" marB="388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0861A2"/>
                    </a:solidFill>
                  </a:tcPr>
                </a:tc>
                <a:extLst>
                  <a:ext uri="{0D108BD9-81ED-4DB2-BD59-A6C34878D82A}">
                    <a16:rowId xmlns:a16="http://schemas.microsoft.com/office/drawing/2014/main" val="3985782515"/>
                  </a:ext>
                </a:extLst>
              </a:tr>
              <a:tr h="1238806">
                <a:tc>
                  <a:txBody>
                    <a:bodyPr/>
                    <a:lstStyle/>
                    <a:p>
                      <a:pPr algn="ctr" fontAlgn="base"/>
                      <a:r>
                        <a:rPr lang="en-US" sz="1500">
                          <a:effectLst/>
                          <a:latin typeface="inherit"/>
                        </a:rPr>
                        <a:t>Strategy</a:t>
                      </a:r>
                    </a:p>
                    <a:p>
                      <a:pPr algn="ctr" fontAlgn="base"/>
                      <a:r>
                        <a:rPr lang="en-US" sz="1500">
                          <a:effectLst/>
                          <a:latin typeface="inherit"/>
                        </a:rPr>
                        <a:t>Structure</a:t>
                      </a:r>
                    </a:p>
                    <a:p>
                      <a:pPr algn="ctr" fontAlgn="base"/>
                      <a:r>
                        <a:rPr lang="en-US" sz="1500">
                          <a:effectLst/>
                          <a:latin typeface="inherit"/>
                        </a:rPr>
                        <a:t>Systems</a:t>
                      </a:r>
                    </a:p>
                  </a:txBody>
                  <a:tcPr marL="77702" marR="77702" marT="38851" marB="388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2F2F2"/>
                    </a:solidFill>
                  </a:tcPr>
                </a:tc>
                <a:tc>
                  <a:txBody>
                    <a:bodyPr/>
                    <a:lstStyle/>
                    <a:p>
                      <a:pPr algn="ctr" fontAlgn="base"/>
                      <a:r>
                        <a:rPr lang="en-US" sz="1500" dirty="0">
                          <a:effectLst/>
                          <a:latin typeface="inherit"/>
                        </a:rPr>
                        <a:t>Shared Values</a:t>
                      </a:r>
                    </a:p>
                    <a:p>
                      <a:pPr algn="ctr" fontAlgn="base"/>
                      <a:r>
                        <a:rPr lang="en-US" sz="1500" dirty="0">
                          <a:effectLst/>
                          <a:latin typeface="inherit"/>
                        </a:rPr>
                        <a:t>Skills</a:t>
                      </a:r>
                    </a:p>
                    <a:p>
                      <a:pPr algn="ctr" fontAlgn="base"/>
                      <a:r>
                        <a:rPr lang="en-US" sz="1500" dirty="0">
                          <a:effectLst/>
                          <a:latin typeface="inherit"/>
                        </a:rPr>
                        <a:t>Style</a:t>
                      </a:r>
                    </a:p>
                    <a:p>
                      <a:pPr algn="ctr" fontAlgn="base"/>
                      <a:r>
                        <a:rPr lang="en-US" sz="1500" dirty="0">
                          <a:effectLst/>
                          <a:latin typeface="inherit"/>
                        </a:rPr>
                        <a:t>Staff</a:t>
                      </a:r>
                    </a:p>
                  </a:txBody>
                  <a:tcPr marL="77702" marR="77702" marT="38851" marB="38851"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702035613"/>
                  </a:ext>
                </a:extLst>
              </a:tr>
            </a:tbl>
          </a:graphicData>
        </a:graphic>
      </p:graphicFrame>
      <p:sp>
        <p:nvSpPr>
          <p:cNvPr id="5" name="Rectangle 1">
            <a:extLst>
              <a:ext uri="{FF2B5EF4-FFF2-40B4-BE49-F238E27FC236}">
                <a16:creationId xmlns:a16="http://schemas.microsoft.com/office/drawing/2014/main" id="{E61E9E26-DC14-4288-918F-CD916931EB1C}"/>
              </a:ext>
            </a:extLst>
          </p:cNvPr>
          <p:cNvSpPr>
            <a:spLocks noChangeArrowheads="1"/>
          </p:cNvSpPr>
          <p:nvPr/>
        </p:nvSpPr>
        <p:spPr bwMode="auto">
          <a:xfrm>
            <a:off x="4361368" y="2485269"/>
            <a:ext cx="85783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D55D773F-19D1-4E02-BC9E-F96C42225C09}"/>
              </a:ext>
            </a:extLst>
          </p:cNvPr>
          <p:cNvSpPr txBox="1"/>
          <p:nvPr/>
        </p:nvSpPr>
        <p:spPr>
          <a:xfrm>
            <a:off x="742950" y="2894202"/>
            <a:ext cx="6274965" cy="3385542"/>
          </a:xfrm>
          <a:prstGeom prst="rect">
            <a:avLst/>
          </a:prstGeom>
          <a:noFill/>
        </p:spPr>
        <p:txBody>
          <a:bodyPr wrap="square" rtlCol="0">
            <a:spAutoFit/>
          </a:bodyPr>
          <a:lstStyle/>
          <a:p>
            <a:r>
              <a:rPr lang="en-US" dirty="0"/>
              <a:t>"Hard" elements are easier to define or identify and management can directly influence them: these are strategy statements; organization charts and reporting lines; and formal processes and IT systems.</a:t>
            </a:r>
          </a:p>
          <a:p>
            <a:endParaRPr lang="en-US" dirty="0"/>
          </a:p>
          <a:p>
            <a:r>
              <a:rPr lang="en-US" dirty="0"/>
              <a:t>"Soft" elements, on the other hand, can be more difficult to describe, and are less tangible and more influenced by culture. However, these soft elements are as important as the hard elements if the organization is going to be successful.</a:t>
            </a:r>
          </a:p>
          <a:p>
            <a:endParaRPr lang="en-US" dirty="0"/>
          </a:p>
          <a:p>
            <a:r>
              <a:rPr lang="en-US" sz="1200" i="1" dirty="0"/>
              <a:t>(McKinsey 7S Model: A strategic assessment and alignment model, 2011)</a:t>
            </a:r>
          </a:p>
          <a:p>
            <a:endParaRPr lang="en-US" dirty="0"/>
          </a:p>
        </p:txBody>
      </p:sp>
    </p:spTree>
    <p:extLst>
      <p:ext uri="{BB962C8B-B14F-4D97-AF65-F5344CB8AC3E}">
        <p14:creationId xmlns:p14="http://schemas.microsoft.com/office/powerpoint/2010/main" val="3987038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A26D4-1FF2-4A6F-9477-747A28326D19}"/>
              </a:ext>
            </a:extLst>
          </p:cNvPr>
          <p:cNvSpPr>
            <a:spLocks noGrp="1"/>
          </p:cNvSpPr>
          <p:nvPr>
            <p:ph type="title"/>
          </p:nvPr>
        </p:nvSpPr>
        <p:spPr>
          <a:xfrm>
            <a:off x="838200" y="365125"/>
            <a:ext cx="10515600" cy="1325563"/>
          </a:xfrm>
        </p:spPr>
        <p:txBody>
          <a:bodyPr vert="horz" lIns="91440" tIns="45720" rIns="91440" bIns="45720" rtlCol="0" anchor="ctr">
            <a:normAutofit/>
          </a:bodyPr>
          <a:lstStyle/>
          <a:p>
            <a:br>
              <a:rPr lang="en-US" sz="4400" b="1" kern="1200">
                <a:solidFill>
                  <a:schemeClr val="tx1"/>
                </a:solidFill>
                <a:latin typeface="+mj-lt"/>
                <a:ea typeface="+mj-ea"/>
                <a:cs typeface="+mj-cs"/>
              </a:rPr>
            </a:br>
            <a:r>
              <a:rPr lang="en-US" sz="4400" b="1" kern="1200">
                <a:solidFill>
                  <a:schemeClr val="tx1"/>
                </a:solidFill>
                <a:latin typeface="+mj-lt"/>
                <a:ea typeface="+mj-ea"/>
                <a:cs typeface="+mj-cs"/>
              </a:rPr>
              <a:t>THE SEVEN ELEMENTS</a:t>
            </a:r>
          </a:p>
        </p:txBody>
      </p:sp>
      <p:graphicFrame>
        <p:nvGraphicFramePr>
          <p:cNvPr id="5" name="Content Placeholder 2">
            <a:extLst>
              <a:ext uri="{FF2B5EF4-FFF2-40B4-BE49-F238E27FC236}">
                <a16:creationId xmlns:a16="http://schemas.microsoft.com/office/drawing/2014/main" id="{004D482D-15D3-4384-AE67-CF2C86FD1EE5}"/>
              </a:ext>
            </a:extLst>
          </p:cNvPr>
          <p:cNvGraphicFramePr>
            <a:graphicFrameLocks noGrp="1"/>
          </p:cNvGraphicFramePr>
          <p:nvPr>
            <p:ph idx="1"/>
            <p:extLst>
              <p:ext uri="{D42A27DB-BD31-4B8C-83A1-F6EECF244321}">
                <p14:modId xmlns:p14="http://schemas.microsoft.com/office/powerpoint/2010/main" val="321561370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2646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07658-CC4A-4069-B9F2-D831C0767A51}"/>
              </a:ext>
            </a:extLst>
          </p:cNvPr>
          <p:cNvSpPr>
            <a:spLocks noGrp="1"/>
          </p:cNvSpPr>
          <p:nvPr>
            <p:ph type="title"/>
          </p:nvPr>
        </p:nvSpPr>
        <p:spPr>
          <a:xfrm>
            <a:off x="1528952" y="1239461"/>
            <a:ext cx="9122584" cy="1325563"/>
          </a:xfrm>
        </p:spPr>
        <p:txBody>
          <a:bodyPr vert="horz" lIns="91440" tIns="45720" rIns="91440" bIns="45720" rtlCol="0" anchor="ctr">
            <a:normAutofit/>
          </a:bodyPr>
          <a:lstStyle/>
          <a:p>
            <a:br>
              <a:rPr lang="en-US" sz="4400" dirty="0">
                <a:latin typeface="+mj-lt"/>
              </a:rPr>
            </a:br>
            <a:r>
              <a:rPr lang="en-US" sz="4400" dirty="0">
                <a:latin typeface="+mj-lt"/>
              </a:rPr>
              <a:t>THE SEVEN ELEMENTS</a:t>
            </a:r>
          </a:p>
        </p:txBody>
      </p:sp>
      <p:sp>
        <p:nvSpPr>
          <p:cNvPr id="3" name="Content Placeholder 2">
            <a:extLst>
              <a:ext uri="{FF2B5EF4-FFF2-40B4-BE49-F238E27FC236}">
                <a16:creationId xmlns:a16="http://schemas.microsoft.com/office/drawing/2014/main" id="{4F592E07-A3F1-4406-8FE4-D273A17F89CD}"/>
              </a:ext>
            </a:extLst>
          </p:cNvPr>
          <p:cNvSpPr>
            <a:spLocks noGrp="1"/>
          </p:cNvSpPr>
          <p:nvPr>
            <p:ph idx="1"/>
          </p:nvPr>
        </p:nvSpPr>
        <p:spPr>
          <a:xfrm>
            <a:off x="1571811" y="2565025"/>
            <a:ext cx="6066118" cy="3053514"/>
          </a:xfrm>
        </p:spPr>
        <p:txBody>
          <a:bodyPr vert="horz" lIns="91440" tIns="45720" rIns="91440" bIns="45720" rtlCol="0">
            <a:noAutofit/>
          </a:bodyPr>
          <a:lstStyle/>
          <a:p>
            <a:pPr marL="0" indent="0">
              <a:buNone/>
            </a:pPr>
            <a:r>
              <a:rPr lang="en-US" sz="1800" dirty="0"/>
              <a:t>The way the model is presented in figure 1 below depicts the interdependency of the elements and indicates how a change in one affects all the others.</a:t>
            </a:r>
          </a:p>
          <a:p>
            <a:pPr marL="0" indent="0">
              <a:buNone/>
            </a:pPr>
            <a:r>
              <a:rPr lang="en-US" sz="1800" dirty="0"/>
              <a:t>Placing Shared Values in the middle of the model emphasizes that these values are central to the development of all the other critical elements. The company's structure, strategy, systems, style, staff and skills all stem from why the organization was originally created, and what it stands for. The original vision of the company was formed from the values of the creators. As the values change, so do all the other elements.</a:t>
            </a:r>
          </a:p>
          <a:p>
            <a:pPr marL="0" indent="0">
              <a:buNone/>
            </a:pPr>
            <a:r>
              <a:rPr lang="en-US" sz="1400" i="1" dirty="0"/>
              <a:t>(The McKinsey 7-S Framework, 2016)</a:t>
            </a:r>
          </a:p>
          <a:p>
            <a:pPr marL="0" indent="0">
              <a:buNone/>
            </a:pPr>
            <a:endParaRPr lang="en-US" sz="1800" dirty="0"/>
          </a:p>
          <a:p>
            <a:pPr marL="0" indent="0">
              <a:buNone/>
            </a:pPr>
            <a:endParaRPr lang="en-US" sz="1800" dirty="0"/>
          </a:p>
        </p:txBody>
      </p:sp>
      <p:sp>
        <p:nvSpPr>
          <p:cNvPr id="9" name="Freeform 6">
            <a:extLst>
              <a:ext uri="{FF2B5EF4-FFF2-40B4-BE49-F238E27FC236}">
                <a16:creationId xmlns:a16="http://schemas.microsoft.com/office/drawing/2014/main" id="{A9616D99-AEFB-4C95-84EF-5DEC698D92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rgbClr val="4C4C4C"/>
          </a:solidFill>
          <a:ln w="0">
            <a:noFill/>
            <a:prstDash val="solid"/>
            <a:round/>
            <a:headEnd/>
            <a:tailEnd/>
          </a:ln>
        </p:spPr>
      </p:sp>
      <p:sp>
        <p:nvSpPr>
          <p:cNvPr id="11" name="Freeform 6">
            <a:extLst>
              <a:ext uri="{FF2B5EF4-FFF2-40B4-BE49-F238E27FC236}">
                <a16:creationId xmlns:a16="http://schemas.microsoft.com/office/drawing/2014/main" id="{D0F97023-F626-4FC5-8C2D-753B5C7F4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rgbClr val="4C4C4C"/>
          </a:solidFill>
          <a:ln w="0">
            <a:noFill/>
            <a:prstDash val="solid"/>
            <a:round/>
            <a:headEnd/>
            <a:tailEnd/>
          </a:ln>
        </p:spPr>
      </p:sp>
      <p:pic>
        <p:nvPicPr>
          <p:cNvPr id="4" name="Picture 3">
            <a:extLst>
              <a:ext uri="{FF2B5EF4-FFF2-40B4-BE49-F238E27FC236}">
                <a16:creationId xmlns:a16="http://schemas.microsoft.com/office/drawing/2014/main" id="{52DA046E-21C9-4DEB-9365-4E3CB390E07F}"/>
              </a:ext>
            </a:extLst>
          </p:cNvPr>
          <p:cNvPicPr>
            <a:picLocks noChangeAspect="1"/>
          </p:cNvPicPr>
          <p:nvPr/>
        </p:nvPicPr>
        <p:blipFill>
          <a:blip r:embed="rId2"/>
          <a:stretch>
            <a:fillRect/>
          </a:stretch>
        </p:blipFill>
        <p:spPr>
          <a:xfrm>
            <a:off x="7793908" y="2248370"/>
            <a:ext cx="2743066" cy="3090779"/>
          </a:xfrm>
          <a:prstGeom prst="rect">
            <a:avLst/>
          </a:prstGeom>
        </p:spPr>
      </p:pic>
    </p:spTree>
    <p:extLst>
      <p:ext uri="{BB962C8B-B14F-4D97-AF65-F5344CB8AC3E}">
        <p14:creationId xmlns:p14="http://schemas.microsoft.com/office/powerpoint/2010/main" val="200015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46B116-42F2-47A6-8D5A-FFF5EE48D38A}"/>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a:br>
              <a:rPr lang="en-US" sz="4400" b="1" kern="1200">
                <a:solidFill>
                  <a:schemeClr val="accent1"/>
                </a:solidFill>
                <a:latin typeface="+mj-lt"/>
                <a:ea typeface="+mj-ea"/>
                <a:cs typeface="+mj-cs"/>
              </a:rPr>
            </a:br>
            <a:r>
              <a:rPr lang="en-US" sz="4400" b="1" kern="1200">
                <a:solidFill>
                  <a:schemeClr val="accent1"/>
                </a:solidFill>
                <a:latin typeface="+mj-lt"/>
                <a:ea typeface="+mj-ea"/>
                <a:cs typeface="+mj-cs"/>
              </a:rPr>
              <a:t>HOW TO USE THE MODEL</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E36EE8D8-0416-48E6-BB7A-748E4121B6DC}"/>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1700" dirty="0"/>
              <a:t>“The model is based on the theory that, for an organization to perform well, these seven elements need to be aligned and mutually reinforcing. So, the model can be used to help identify what needs to be realigned to improve performance, or to maintain alignment (and performance) during other types of change.</a:t>
            </a:r>
          </a:p>
          <a:p>
            <a:pPr marL="0"/>
            <a:endParaRPr lang="en-US" sz="1700" dirty="0"/>
          </a:p>
          <a:p>
            <a:pPr marL="0" indent="0">
              <a:buNone/>
            </a:pPr>
            <a:r>
              <a:rPr lang="en-US" sz="1700" dirty="0"/>
              <a:t>Whatever the type of change – restructuring, new processes, organizational merger, new systems, change of leadership, and so on – the model can be used to understand how the organizational elements are interrelated, and so ensure that the wider impact of changes made in one area is taken into consideration.</a:t>
            </a:r>
          </a:p>
          <a:p>
            <a:pPr marL="0"/>
            <a:endParaRPr lang="en-US" sz="1700" dirty="0"/>
          </a:p>
          <a:p>
            <a:pPr marL="0" indent="0">
              <a:buNone/>
            </a:pPr>
            <a:r>
              <a:rPr lang="en-US" sz="1700" dirty="0"/>
              <a:t>You can use the 7-S model to help analyze the current situation (Point A), a proposed future situation (Point B) and to identify gaps and inconsistencies between them. It's then a question of adjusting and tuning the elements of the 7-S model to ensure that your organization works effectively and well once you reach the desired endpoint (Pollack p. 1-5 , 2015) .”</a:t>
            </a:r>
          </a:p>
          <a:p>
            <a:pPr marL="0"/>
            <a:endParaRPr lang="en-US" sz="1700" dirty="0"/>
          </a:p>
          <a:p>
            <a:pPr marL="0"/>
            <a:endParaRPr lang="en-US" sz="1700" dirty="0"/>
          </a:p>
        </p:txBody>
      </p:sp>
    </p:spTree>
    <p:extLst>
      <p:ext uri="{BB962C8B-B14F-4D97-AF65-F5344CB8AC3E}">
        <p14:creationId xmlns:p14="http://schemas.microsoft.com/office/powerpoint/2010/main" val="1967548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F7F723B-E9B4-422B-84D7-A7EFE5A0B040}"/>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7-S CHECKLIST QUESTIONS</a:t>
            </a:r>
          </a:p>
        </p:txBody>
      </p:sp>
      <p:sp>
        <p:nvSpPr>
          <p:cNvPr id="3" name="Content Placeholder 2">
            <a:extLst>
              <a:ext uri="{FF2B5EF4-FFF2-40B4-BE49-F238E27FC236}">
                <a16:creationId xmlns:a16="http://schemas.microsoft.com/office/drawing/2014/main" id="{10B51847-8C2E-407B-86B0-93F50C5EB359}"/>
              </a:ext>
            </a:extLst>
          </p:cNvPr>
          <p:cNvSpPr>
            <a:spLocks noGrp="1"/>
          </p:cNvSpPr>
          <p:nvPr>
            <p:ph idx="1"/>
          </p:nvPr>
        </p:nvSpPr>
        <p:spPr>
          <a:xfrm>
            <a:off x="5120640" y="804672"/>
            <a:ext cx="6281928" cy="5248656"/>
          </a:xfrm>
        </p:spPr>
        <p:txBody>
          <a:bodyPr vert="horz" lIns="91440" tIns="45720" rIns="91440" bIns="45720" rtlCol="0" anchor="ctr">
            <a:normAutofit/>
          </a:bodyPr>
          <a:lstStyle/>
          <a:p>
            <a:pPr marL="0" indent="0">
              <a:buNone/>
            </a:pPr>
            <a:r>
              <a:rPr lang="en-US" sz="1100" dirty="0"/>
              <a:t>Here are some of the questions that you'll need to explore to help you understand your situation in terms of the 7-S framework. Use them to analyze your current (Point A) situation first, and then repeat the exercise for your proposed situation (Point B).</a:t>
            </a:r>
          </a:p>
          <a:p>
            <a:pPr marL="0"/>
            <a:endParaRPr lang="en-US" sz="1100" dirty="0"/>
          </a:p>
          <a:p>
            <a:pPr marL="0" indent="0">
              <a:buNone/>
            </a:pPr>
            <a:r>
              <a:rPr lang="en-US" sz="1100" b="1" dirty="0"/>
              <a:t>Strategy:</a:t>
            </a:r>
          </a:p>
          <a:p>
            <a:r>
              <a:rPr lang="en-US" sz="1100" dirty="0"/>
              <a:t>What is our strategy?</a:t>
            </a:r>
          </a:p>
          <a:p>
            <a:r>
              <a:rPr lang="en-US" sz="1100" dirty="0"/>
              <a:t>How do we intend to achieve our objectives?</a:t>
            </a:r>
          </a:p>
          <a:p>
            <a:r>
              <a:rPr lang="en-US" sz="1100" dirty="0"/>
              <a:t>How do we deal with competitive pressure?</a:t>
            </a:r>
          </a:p>
          <a:p>
            <a:r>
              <a:rPr lang="en-US" sz="1100" dirty="0"/>
              <a:t>How are changes in customer demands dealt with?</a:t>
            </a:r>
          </a:p>
          <a:p>
            <a:r>
              <a:rPr lang="en-US" sz="1100" dirty="0"/>
              <a:t>How is strategy adjusted for environmental issues?</a:t>
            </a:r>
          </a:p>
          <a:p>
            <a:pPr marL="0"/>
            <a:endParaRPr lang="en-US" sz="1100" dirty="0"/>
          </a:p>
          <a:p>
            <a:pPr marL="0" indent="0">
              <a:buNone/>
            </a:pPr>
            <a:r>
              <a:rPr lang="en-US" sz="1100" b="1" dirty="0"/>
              <a:t>Structure:</a:t>
            </a:r>
          </a:p>
          <a:p>
            <a:r>
              <a:rPr lang="en-US" sz="1100" dirty="0"/>
              <a:t>How is the company/team divided?</a:t>
            </a:r>
          </a:p>
          <a:p>
            <a:r>
              <a:rPr lang="en-US" sz="1100" dirty="0"/>
              <a:t>What is the hierarchy?</a:t>
            </a:r>
          </a:p>
          <a:p>
            <a:r>
              <a:rPr lang="en-US" sz="1100" dirty="0"/>
              <a:t>How do the various departments coordinate activities?</a:t>
            </a:r>
          </a:p>
          <a:p>
            <a:r>
              <a:rPr lang="en-US" sz="1100" dirty="0"/>
              <a:t>How do the team members organize and align themselves?</a:t>
            </a:r>
          </a:p>
          <a:p>
            <a:r>
              <a:rPr lang="en-US" sz="1100" dirty="0"/>
              <a:t>Is decision making and controlling centralized or decentralized? Is this as it should be, given what we're doing?</a:t>
            </a:r>
          </a:p>
          <a:p>
            <a:r>
              <a:rPr lang="en-US" sz="1100" dirty="0"/>
              <a:t>Where are the lines of communication? Explicit and implicit?</a:t>
            </a:r>
          </a:p>
        </p:txBody>
      </p:sp>
    </p:spTree>
    <p:extLst>
      <p:ext uri="{BB962C8B-B14F-4D97-AF65-F5344CB8AC3E}">
        <p14:creationId xmlns:p14="http://schemas.microsoft.com/office/powerpoint/2010/main" val="615219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F7F723B-E9B4-422B-84D7-A7EFE5A0B040}"/>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7-S CHECKLIST QUESTIONS</a:t>
            </a:r>
          </a:p>
        </p:txBody>
      </p:sp>
      <p:sp>
        <p:nvSpPr>
          <p:cNvPr id="3" name="Content Placeholder 2">
            <a:extLst>
              <a:ext uri="{FF2B5EF4-FFF2-40B4-BE49-F238E27FC236}">
                <a16:creationId xmlns:a16="http://schemas.microsoft.com/office/drawing/2014/main" id="{10B51847-8C2E-407B-86B0-93F50C5EB359}"/>
              </a:ext>
            </a:extLst>
          </p:cNvPr>
          <p:cNvSpPr>
            <a:spLocks noGrp="1"/>
          </p:cNvSpPr>
          <p:nvPr>
            <p:ph idx="1"/>
          </p:nvPr>
        </p:nvSpPr>
        <p:spPr>
          <a:xfrm>
            <a:off x="5120640" y="804672"/>
            <a:ext cx="6281928" cy="5248656"/>
          </a:xfrm>
        </p:spPr>
        <p:txBody>
          <a:bodyPr vert="horz" lIns="91440" tIns="45720" rIns="91440" bIns="45720" rtlCol="0" anchor="ctr">
            <a:normAutofit/>
          </a:bodyPr>
          <a:lstStyle/>
          <a:p>
            <a:pPr marL="0" indent="0">
              <a:buNone/>
            </a:pPr>
            <a:r>
              <a:rPr lang="en-US" sz="1300" b="1" dirty="0"/>
              <a:t>Systems:</a:t>
            </a:r>
          </a:p>
          <a:p>
            <a:r>
              <a:rPr lang="en-US" sz="1300" dirty="0"/>
              <a:t>What are the main systems that run the organization? Consider financial and HR systems as well as communications and document storage.</a:t>
            </a:r>
          </a:p>
          <a:p>
            <a:r>
              <a:rPr lang="en-US" sz="1300" dirty="0"/>
              <a:t>Where are the controls and how are they monitored and evaluated?</a:t>
            </a:r>
          </a:p>
          <a:p>
            <a:r>
              <a:rPr lang="en-US" sz="1300" dirty="0"/>
              <a:t>What internal rules and processes does the team use to keep on track?</a:t>
            </a:r>
          </a:p>
          <a:p>
            <a:pPr marL="0"/>
            <a:endParaRPr lang="en-US" sz="1300" dirty="0"/>
          </a:p>
          <a:p>
            <a:pPr marL="0" indent="0">
              <a:buNone/>
            </a:pPr>
            <a:r>
              <a:rPr lang="en-US" sz="1300" b="1" dirty="0"/>
              <a:t>Shared Values:</a:t>
            </a:r>
          </a:p>
          <a:p>
            <a:r>
              <a:rPr lang="en-US" sz="1300" dirty="0"/>
              <a:t>What are the core values?</a:t>
            </a:r>
          </a:p>
          <a:p>
            <a:r>
              <a:rPr lang="en-US" sz="1300" dirty="0"/>
              <a:t>What is the corporate/team culture?</a:t>
            </a:r>
          </a:p>
          <a:p>
            <a:r>
              <a:rPr lang="en-US" sz="1300" dirty="0"/>
              <a:t>How strong are the values?</a:t>
            </a:r>
          </a:p>
          <a:p>
            <a:r>
              <a:rPr lang="en-US" sz="1300" dirty="0"/>
              <a:t>What are the fundamental values that the company/team was built on?</a:t>
            </a:r>
          </a:p>
          <a:p>
            <a:pPr marL="0"/>
            <a:endParaRPr lang="en-US" sz="1300" dirty="0"/>
          </a:p>
          <a:p>
            <a:pPr marL="0" indent="0">
              <a:buNone/>
            </a:pPr>
            <a:r>
              <a:rPr lang="en-US" sz="1300" b="1" dirty="0"/>
              <a:t>Style:</a:t>
            </a:r>
          </a:p>
          <a:p>
            <a:r>
              <a:rPr lang="en-US" sz="1300" dirty="0"/>
              <a:t>How participative is the management/leadership style?</a:t>
            </a:r>
          </a:p>
          <a:p>
            <a:r>
              <a:rPr lang="en-US" sz="1300" dirty="0"/>
              <a:t>How effective is that leadership?</a:t>
            </a:r>
          </a:p>
          <a:p>
            <a:r>
              <a:rPr lang="en-US" sz="1300" dirty="0"/>
              <a:t>Do employees/team members tend to be competitive or cooperative?</a:t>
            </a:r>
          </a:p>
          <a:p>
            <a:r>
              <a:rPr lang="en-US" sz="1300" dirty="0"/>
              <a:t>Are there real teams functioning within the organization or are they just nominal groups?</a:t>
            </a:r>
          </a:p>
        </p:txBody>
      </p:sp>
    </p:spTree>
    <p:extLst>
      <p:ext uri="{BB962C8B-B14F-4D97-AF65-F5344CB8AC3E}">
        <p14:creationId xmlns:p14="http://schemas.microsoft.com/office/powerpoint/2010/main" val="1053972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F7F723B-E9B4-422B-84D7-A7EFE5A0B040}"/>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7-S CHECKLIST QUESTIONS</a:t>
            </a:r>
          </a:p>
        </p:txBody>
      </p:sp>
      <p:sp>
        <p:nvSpPr>
          <p:cNvPr id="3" name="Content Placeholder 2">
            <a:extLst>
              <a:ext uri="{FF2B5EF4-FFF2-40B4-BE49-F238E27FC236}">
                <a16:creationId xmlns:a16="http://schemas.microsoft.com/office/drawing/2014/main" id="{10B51847-8C2E-407B-86B0-93F50C5EB359}"/>
              </a:ext>
            </a:extLst>
          </p:cNvPr>
          <p:cNvSpPr>
            <a:spLocks noGrp="1"/>
          </p:cNvSpPr>
          <p:nvPr>
            <p:ph idx="1"/>
          </p:nvPr>
        </p:nvSpPr>
        <p:spPr>
          <a:xfrm>
            <a:off x="5120640" y="804672"/>
            <a:ext cx="6281928" cy="5248656"/>
          </a:xfrm>
        </p:spPr>
        <p:txBody>
          <a:bodyPr vert="horz" lIns="91440" tIns="45720" rIns="91440" bIns="45720" rtlCol="0" anchor="ctr">
            <a:normAutofit/>
          </a:bodyPr>
          <a:lstStyle/>
          <a:p>
            <a:pPr marL="0" indent="0">
              <a:buNone/>
            </a:pPr>
            <a:r>
              <a:rPr lang="en-US" sz="1400" b="1" dirty="0"/>
              <a:t>Staff:</a:t>
            </a:r>
          </a:p>
          <a:p>
            <a:r>
              <a:rPr lang="en-US" sz="1400" dirty="0"/>
              <a:t>What positions or specializations are represented within the team?</a:t>
            </a:r>
          </a:p>
          <a:p>
            <a:r>
              <a:rPr lang="en-US" sz="1400" dirty="0"/>
              <a:t>What positions need to be filled?</a:t>
            </a:r>
          </a:p>
          <a:p>
            <a:r>
              <a:rPr lang="en-US" sz="1400" dirty="0"/>
              <a:t>Are there gaps in required competencies?</a:t>
            </a:r>
          </a:p>
          <a:p>
            <a:pPr marL="0"/>
            <a:endParaRPr lang="en-US" sz="1400" dirty="0"/>
          </a:p>
          <a:p>
            <a:pPr marL="0" indent="0">
              <a:buNone/>
            </a:pPr>
            <a:r>
              <a:rPr lang="en-US" sz="1400" b="1" dirty="0"/>
              <a:t>Skills:</a:t>
            </a:r>
          </a:p>
          <a:p>
            <a:r>
              <a:rPr lang="en-US" sz="1400" dirty="0"/>
              <a:t>What are the strongest skills represented within the company/team?</a:t>
            </a:r>
          </a:p>
          <a:p>
            <a:r>
              <a:rPr lang="en-US" sz="1400" dirty="0"/>
              <a:t>Are there any skills gaps?</a:t>
            </a:r>
          </a:p>
          <a:p>
            <a:r>
              <a:rPr lang="en-US" sz="1400" dirty="0"/>
              <a:t>What is the company/team known for doing well?</a:t>
            </a:r>
          </a:p>
          <a:p>
            <a:r>
              <a:rPr lang="en-US" sz="1400" dirty="0"/>
              <a:t>Do the current employees/team members have the ability to do the job?</a:t>
            </a:r>
          </a:p>
          <a:p>
            <a:r>
              <a:rPr lang="en-US" sz="1400" dirty="0"/>
              <a:t>How are skills monitored and assessed?</a:t>
            </a:r>
          </a:p>
          <a:p>
            <a:endParaRPr lang="en-US" sz="1400" dirty="0"/>
          </a:p>
          <a:p>
            <a:pPr marL="0" indent="0">
              <a:buNone/>
            </a:pPr>
            <a:r>
              <a:rPr lang="en-US" sz="1400" dirty="0"/>
              <a:t>The McKinsey 7-S model is one that can be applied to almost any organizational or team effectiveness issue. If something within your organization or team isn't working, chances are there is inconsistency between some of the elements identified by this classic model. Once these inconsistencies are revealed, you can work to align the internal elements to make sure they are all contributing to the shared goals and values (The McKinsey 7-S Framework, 2016).</a:t>
            </a:r>
          </a:p>
          <a:p>
            <a:pPr marL="0"/>
            <a:endParaRPr lang="en-US" sz="1400" dirty="0"/>
          </a:p>
          <a:p>
            <a:pPr marL="0"/>
            <a:endParaRPr lang="en-US" sz="1400" dirty="0"/>
          </a:p>
        </p:txBody>
      </p:sp>
    </p:spTree>
    <p:extLst>
      <p:ext uri="{BB962C8B-B14F-4D97-AF65-F5344CB8AC3E}">
        <p14:creationId xmlns:p14="http://schemas.microsoft.com/office/powerpoint/2010/main" val="2865031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228214D-704A-4356-A223-F42FFF23CEF5}"/>
              </a:ext>
            </a:extLst>
          </p:cNvPr>
          <p:cNvSpPr>
            <a:spLocks noGrp="1"/>
          </p:cNvSpPr>
          <p:nvPr>
            <p:ph type="title"/>
          </p:nvPr>
        </p:nvSpPr>
        <p:spPr>
          <a:xfrm>
            <a:off x="640079" y="2053641"/>
            <a:ext cx="3669161" cy="2760098"/>
          </a:xfrm>
        </p:spPr>
        <p:txBody>
          <a:bodyPr vert="horz" lIns="91440" tIns="45720" rIns="91440" bIns="45720" rtlCol="0" anchor="ctr">
            <a:normAutofit/>
          </a:bodyPr>
          <a:lstStyle/>
          <a:p>
            <a:br>
              <a:rPr lang="en-US" sz="3700" b="1" kern="1200">
                <a:solidFill>
                  <a:srgbClr val="FFFFFF"/>
                </a:solidFill>
                <a:latin typeface="+mj-lt"/>
                <a:ea typeface="+mj-ea"/>
                <a:cs typeface="+mj-cs"/>
              </a:rPr>
            </a:br>
            <a:r>
              <a:rPr lang="en-US" sz="3700" b="1" kern="1200">
                <a:solidFill>
                  <a:srgbClr val="FFFFFF"/>
                </a:solidFill>
                <a:latin typeface="+mj-lt"/>
                <a:ea typeface="+mj-ea"/>
                <a:cs typeface="+mj-cs"/>
              </a:rPr>
              <a:t>KEY PERFORMANCE INDICATORS</a:t>
            </a:r>
          </a:p>
        </p:txBody>
      </p:sp>
      <p:sp>
        <p:nvSpPr>
          <p:cNvPr id="3" name="Content Placeholder 2">
            <a:extLst>
              <a:ext uri="{FF2B5EF4-FFF2-40B4-BE49-F238E27FC236}">
                <a16:creationId xmlns:a16="http://schemas.microsoft.com/office/drawing/2014/main" id="{FF53F046-4E75-4EF5-A2D9-35549733DA78}"/>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a:r>
              <a:rPr lang="en-US" sz="2400" dirty="0">
                <a:solidFill>
                  <a:srgbClr val="000000"/>
                </a:solidFill>
              </a:rPr>
              <a:t>According to Lake (2018), a Key Performance Indicator (KPI) is a measurable value that demonstrates how effectively a company is achieving key business objectives. Organizations use key performance indicators at multiple levels to evaluate their success at reaching targets. High-level KPIs may focus on the overall performance of the enterprise, while low-level KPIs may focus on processes or employees in departments such as sales, marketing or a call center.</a:t>
            </a:r>
          </a:p>
          <a:p>
            <a:pPr marL="0"/>
            <a:endParaRPr lang="en-US" sz="2400" dirty="0">
              <a:solidFill>
                <a:srgbClr val="000000"/>
              </a:solidFill>
            </a:endParaRPr>
          </a:p>
          <a:p>
            <a:pPr marL="0"/>
            <a:endParaRPr lang="en-US" sz="2400" dirty="0">
              <a:solidFill>
                <a:srgbClr val="000000"/>
              </a:solidFill>
            </a:endParaRPr>
          </a:p>
        </p:txBody>
      </p:sp>
    </p:spTree>
    <p:extLst>
      <p:ext uri="{BB962C8B-B14F-4D97-AF65-F5344CB8AC3E}">
        <p14:creationId xmlns:p14="http://schemas.microsoft.com/office/powerpoint/2010/main" val="1670702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41BD03-E7F9-4321-BF3D-9AC09DC453C7}"/>
              </a:ext>
            </a:extLst>
          </p:cNvPr>
          <p:cNvSpPr>
            <a:spLocks noGrp="1"/>
          </p:cNvSpPr>
          <p:nvPr>
            <p:ph type="title"/>
          </p:nvPr>
        </p:nvSpPr>
        <p:spPr>
          <a:xfrm>
            <a:off x="6094105" y="802955"/>
            <a:ext cx="4977976" cy="1454051"/>
          </a:xfrm>
        </p:spPr>
        <p:txBody>
          <a:bodyPr vert="horz" lIns="91440" tIns="45720" rIns="91440" bIns="45720" rtlCol="0" anchor="ctr">
            <a:normAutofit/>
          </a:bodyPr>
          <a:lstStyle/>
          <a:p>
            <a:br>
              <a:rPr lang="en-US" sz="2800" b="1" kern="1200">
                <a:solidFill>
                  <a:srgbClr val="000000"/>
                </a:solidFill>
                <a:latin typeface="+mj-lt"/>
                <a:ea typeface="+mj-ea"/>
                <a:cs typeface="+mj-cs"/>
              </a:rPr>
            </a:br>
            <a:r>
              <a:rPr lang="en-US" sz="2800" b="1" kern="1200">
                <a:solidFill>
                  <a:srgbClr val="000000"/>
                </a:solidFill>
                <a:latin typeface="+mj-lt"/>
                <a:ea typeface="+mj-ea"/>
                <a:cs typeface="+mj-cs"/>
              </a:rPr>
              <a:t>What makes a KPI effective?</a:t>
            </a:r>
            <a:br>
              <a:rPr lang="en-US" sz="2800" b="1" kern="1200">
                <a:solidFill>
                  <a:srgbClr val="000000"/>
                </a:solidFill>
                <a:latin typeface="+mj-lt"/>
                <a:ea typeface="+mj-ea"/>
                <a:cs typeface="+mj-cs"/>
              </a:rPr>
            </a:br>
            <a:endParaRPr lang="en-US" sz="2800" b="1" kern="1200">
              <a:solidFill>
                <a:srgbClr val="000000"/>
              </a:solidFill>
              <a:latin typeface="+mj-lt"/>
              <a:ea typeface="+mj-ea"/>
              <a:cs typeface="+mj-cs"/>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Lightbulb">
            <a:extLst>
              <a:ext uri="{FF2B5EF4-FFF2-40B4-BE49-F238E27FC236}">
                <a16:creationId xmlns:a16="http://schemas.microsoft.com/office/drawing/2014/main" id="{18EABFBF-025D-4332-A072-63D2ABD65B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082A65C8-A75A-43FA-905D-4491DEF7629A}"/>
              </a:ext>
            </a:extLst>
          </p:cNvPr>
          <p:cNvSpPr>
            <a:spLocks noGrp="1"/>
          </p:cNvSpPr>
          <p:nvPr>
            <p:ph idx="1"/>
          </p:nvPr>
        </p:nvSpPr>
        <p:spPr>
          <a:xfrm>
            <a:off x="6090574" y="2421682"/>
            <a:ext cx="4977578" cy="3639289"/>
          </a:xfrm>
        </p:spPr>
        <p:txBody>
          <a:bodyPr vert="horz" lIns="91440" tIns="45720" rIns="91440" bIns="45720" rtlCol="0" anchor="ctr">
            <a:normAutofit/>
          </a:bodyPr>
          <a:lstStyle/>
          <a:p>
            <a:pPr marL="0" indent="0">
              <a:buNone/>
            </a:pPr>
            <a:r>
              <a:rPr lang="en-US" sz="1400" dirty="0">
                <a:solidFill>
                  <a:srgbClr val="000000"/>
                </a:solidFill>
              </a:rPr>
              <a:t>Now that we know KPI stands for </a:t>
            </a:r>
            <a:r>
              <a:rPr lang="en-US" sz="1400" b="1" dirty="0">
                <a:solidFill>
                  <a:srgbClr val="000000"/>
                </a:solidFill>
              </a:rPr>
              <a:t>key performance indicator </a:t>
            </a:r>
            <a:r>
              <a:rPr lang="en-US" sz="1400" dirty="0">
                <a:solidFill>
                  <a:srgbClr val="000000"/>
                </a:solidFill>
              </a:rPr>
              <a:t>it is only as valuable as the action it inspires. Too often, organizations blindly adopt industry-recognized KPIs and then wonder why that KPI doesn't reflect their own business and fails to affect any positive change.</a:t>
            </a:r>
          </a:p>
          <a:p>
            <a:pPr marL="0"/>
            <a:endParaRPr lang="en-US" sz="1400" dirty="0">
              <a:solidFill>
                <a:srgbClr val="000000"/>
              </a:solidFill>
            </a:endParaRPr>
          </a:p>
          <a:p>
            <a:pPr marL="0" indent="0">
              <a:buNone/>
            </a:pPr>
            <a:r>
              <a:rPr lang="en-US" sz="1400" dirty="0">
                <a:solidFill>
                  <a:srgbClr val="000000"/>
                </a:solidFill>
              </a:rPr>
              <a:t>Lake (2018)  further postulated that “In terms of developing a strategy for formulating KPIs, your team should start with the basics and understand what your organizational objectives are, how you plan on achieving them, and who can act on this information. This should be an iterative process that involves feedback from analysts, department heads and managers. As this fact finding mission unfolds, you will gain a better understanding of which business processes need to be measured with a KPI dashboard and with whom that information should be shared (par. 3).”</a:t>
            </a:r>
          </a:p>
        </p:txBody>
      </p:sp>
    </p:spTree>
    <p:extLst>
      <p:ext uri="{BB962C8B-B14F-4D97-AF65-F5344CB8AC3E}">
        <p14:creationId xmlns:p14="http://schemas.microsoft.com/office/powerpoint/2010/main" val="243481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20DE1F8-6E7C-4C21-86AB-71BD110EEC24}"/>
              </a:ext>
            </a:extLst>
          </p:cNvPr>
          <p:cNvSpPr>
            <a:spLocks noGrp="1"/>
          </p:cNvSpPr>
          <p:nvPr>
            <p:ph type="title"/>
          </p:nvPr>
        </p:nvSpPr>
        <p:spPr>
          <a:xfrm>
            <a:off x="863029" y="1012004"/>
            <a:ext cx="3416158" cy="4795408"/>
          </a:xfrm>
        </p:spPr>
        <p:txBody>
          <a:bodyPr vert="horz" lIns="91440" tIns="45720" rIns="91440" bIns="45720" rtlCol="0" anchor="ctr">
            <a:normAutofit/>
          </a:bodyPr>
          <a:lstStyle/>
          <a:p>
            <a:br>
              <a:rPr lang="en-US" sz="4400" b="1">
                <a:solidFill>
                  <a:srgbClr val="FFFFFF"/>
                </a:solidFill>
                <a:latin typeface="+mj-lt"/>
              </a:rPr>
            </a:br>
            <a:r>
              <a:rPr lang="en-US" sz="4400" b="1">
                <a:solidFill>
                  <a:srgbClr val="FFFFFF"/>
                </a:solidFill>
                <a:latin typeface="+mj-lt"/>
              </a:rPr>
              <a:t>What is a SMART KPI?</a:t>
            </a:r>
            <a:br>
              <a:rPr lang="en-US" sz="4400" b="1">
                <a:solidFill>
                  <a:srgbClr val="FFFFFF"/>
                </a:solidFill>
                <a:latin typeface="+mj-lt"/>
              </a:rPr>
            </a:br>
            <a:endParaRPr lang="en-US" sz="4400" b="1">
              <a:solidFill>
                <a:srgbClr val="FFFFFF"/>
              </a:solidFill>
              <a:latin typeface="+mj-lt"/>
            </a:endParaRPr>
          </a:p>
        </p:txBody>
      </p:sp>
      <p:graphicFrame>
        <p:nvGraphicFramePr>
          <p:cNvPr id="13" name="Content Placeholder 2">
            <a:extLst>
              <a:ext uri="{FF2B5EF4-FFF2-40B4-BE49-F238E27FC236}">
                <a16:creationId xmlns:a16="http://schemas.microsoft.com/office/drawing/2014/main" id="{EC6C20AD-87E9-4301-85E9-A430716A3AE7}"/>
              </a:ext>
            </a:extLst>
          </p:cNvPr>
          <p:cNvGraphicFramePr>
            <a:graphicFrameLocks noGrp="1"/>
          </p:cNvGraphicFramePr>
          <p:nvPr>
            <p:ph idx="1"/>
            <p:extLst>
              <p:ext uri="{D42A27DB-BD31-4B8C-83A1-F6EECF244321}">
                <p14:modId xmlns:p14="http://schemas.microsoft.com/office/powerpoint/2010/main" val="157232908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99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F593F-1AE2-4E02-9FB6-C9348A074C4D}"/>
              </a:ext>
            </a:extLst>
          </p:cNvPr>
          <p:cNvSpPr>
            <a:spLocks noGrp="1"/>
          </p:cNvSpPr>
          <p:nvPr>
            <p:ph type="title"/>
          </p:nvPr>
        </p:nvSpPr>
        <p:spPr/>
        <p:txBody>
          <a:bodyPr/>
          <a:lstStyle/>
          <a:p>
            <a:br>
              <a:rPr lang="en-US" b="1" dirty="0"/>
            </a:br>
            <a:r>
              <a:rPr lang="en-US" b="1" dirty="0"/>
              <a:t>What is an organization?</a:t>
            </a:r>
            <a:br>
              <a:rPr lang="en-US" b="1" dirty="0"/>
            </a:br>
            <a:endParaRPr lang="en-US" b="1" dirty="0"/>
          </a:p>
        </p:txBody>
      </p:sp>
      <p:sp>
        <p:nvSpPr>
          <p:cNvPr id="3" name="Content Placeholder 2">
            <a:extLst>
              <a:ext uri="{FF2B5EF4-FFF2-40B4-BE49-F238E27FC236}">
                <a16:creationId xmlns:a16="http://schemas.microsoft.com/office/drawing/2014/main" id="{3FF0F136-3CD6-4C9A-B096-529C38FCD597}"/>
              </a:ext>
            </a:extLst>
          </p:cNvPr>
          <p:cNvSpPr>
            <a:spLocks noGrp="1"/>
          </p:cNvSpPr>
          <p:nvPr>
            <p:ph idx="1"/>
          </p:nvPr>
        </p:nvSpPr>
        <p:spPr/>
        <p:txBody>
          <a:bodyPr/>
          <a:lstStyle/>
          <a:p>
            <a:pPr marL="0" indent="0">
              <a:buNone/>
            </a:pPr>
            <a:r>
              <a:rPr lang="en-US" dirty="0"/>
              <a:t>Thomson (1998) stated that an organization is a social unit of people that is structured and managed to meet a need or to pursue collective goals. All organizations have a management structure that determines relationships between the different activities and the members, and subdivides and assigns roles, responsibilities, and authority to carry out different tasks. Organizations are open systems--they affect and are affected by their environment.</a:t>
            </a:r>
          </a:p>
          <a:p>
            <a:pPr marL="0" indent="0">
              <a:buNone/>
            </a:pPr>
            <a:endParaRPr lang="en-US" dirty="0"/>
          </a:p>
          <a:p>
            <a:pPr marL="0" indent="0">
              <a:buNone/>
            </a:pPr>
            <a:r>
              <a:rPr lang="en-US" b="1" dirty="0"/>
              <a:t>What are the primary objectives of business organizations?</a:t>
            </a:r>
          </a:p>
        </p:txBody>
      </p:sp>
      <p:pic>
        <p:nvPicPr>
          <p:cNvPr id="4" name="Picture 3">
            <a:extLst>
              <a:ext uri="{FF2B5EF4-FFF2-40B4-BE49-F238E27FC236}">
                <a16:creationId xmlns:a16="http://schemas.microsoft.com/office/drawing/2014/main" id="{DF0A68A8-BC78-45A3-8D23-3B13EB434024}"/>
              </a:ext>
            </a:extLst>
          </p:cNvPr>
          <p:cNvPicPr>
            <a:picLocks noChangeAspect="1"/>
          </p:cNvPicPr>
          <p:nvPr/>
        </p:nvPicPr>
        <p:blipFill>
          <a:blip r:embed="rId2"/>
          <a:stretch>
            <a:fillRect/>
          </a:stretch>
        </p:blipFill>
        <p:spPr>
          <a:xfrm>
            <a:off x="9245486" y="4925497"/>
            <a:ext cx="789134" cy="789134"/>
          </a:xfrm>
          <a:prstGeom prst="rect">
            <a:avLst/>
          </a:prstGeom>
        </p:spPr>
      </p:pic>
    </p:spTree>
    <p:extLst>
      <p:ext uri="{BB962C8B-B14F-4D97-AF65-F5344CB8AC3E}">
        <p14:creationId xmlns:p14="http://schemas.microsoft.com/office/powerpoint/2010/main" val="1684215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2"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6111EF0B-78C2-4D67-A9C0-59B004D146F4}"/>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br>
              <a:rPr lang="en-US" sz="3100" kern="1200">
                <a:solidFill>
                  <a:srgbClr val="FFFFFF"/>
                </a:solidFill>
                <a:latin typeface="+mj-lt"/>
                <a:ea typeface="+mj-ea"/>
                <a:cs typeface="+mj-cs"/>
              </a:rPr>
            </a:br>
            <a:r>
              <a:rPr lang="en-US" sz="3100" b="1" kern="1200">
                <a:solidFill>
                  <a:srgbClr val="FFFFFF"/>
                </a:solidFill>
                <a:latin typeface="+mj-lt"/>
                <a:ea typeface="+mj-ea"/>
                <a:cs typeface="+mj-cs"/>
              </a:rPr>
              <a:t>How to define a KPI</a:t>
            </a:r>
            <a:br>
              <a:rPr lang="en-US" sz="3100" b="1" kern="1200">
                <a:solidFill>
                  <a:srgbClr val="FFFFFF"/>
                </a:solidFill>
                <a:latin typeface="+mj-lt"/>
                <a:ea typeface="+mj-ea"/>
                <a:cs typeface="+mj-cs"/>
              </a:rPr>
            </a:br>
            <a:br>
              <a:rPr lang="en-US" sz="3100" kern="1200">
                <a:solidFill>
                  <a:srgbClr val="FFFFFF"/>
                </a:solidFill>
                <a:latin typeface="+mj-lt"/>
                <a:ea typeface="+mj-ea"/>
                <a:cs typeface="+mj-cs"/>
              </a:rPr>
            </a:br>
            <a:endParaRPr lang="en-US" sz="3100" kern="120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BF830597-0C15-4417-AB0F-1D829DECAC69}"/>
              </a:ext>
            </a:extLst>
          </p:cNvPr>
          <p:cNvSpPr>
            <a:spLocks noGrp="1"/>
          </p:cNvSpPr>
          <p:nvPr>
            <p:ph idx="1"/>
          </p:nvPr>
        </p:nvSpPr>
        <p:spPr>
          <a:xfrm>
            <a:off x="5120640" y="804672"/>
            <a:ext cx="6281928" cy="5248656"/>
          </a:xfrm>
        </p:spPr>
        <p:txBody>
          <a:bodyPr vert="horz" lIns="91440" tIns="45720" rIns="91440" bIns="45720" rtlCol="0" anchor="ctr">
            <a:normAutofit/>
          </a:bodyPr>
          <a:lstStyle/>
          <a:p>
            <a:pPr marL="0" indent="0">
              <a:buNone/>
            </a:pPr>
            <a:r>
              <a:rPr lang="en-US" sz="2000" dirty="0"/>
              <a:t>Defining key performance indicators can be tricky business. The operative word in KPI is “key” because every KPI should related to a specific business outcome with a performance measure. Follow these steps when defining a KPI:</a:t>
            </a:r>
          </a:p>
          <a:p>
            <a:endParaRPr lang="en-US" sz="2000" dirty="0"/>
          </a:p>
          <a:p>
            <a:r>
              <a:rPr lang="en-US" sz="2000" dirty="0"/>
              <a:t>What is your desired outcome?</a:t>
            </a:r>
          </a:p>
          <a:p>
            <a:r>
              <a:rPr lang="en-US" sz="2000" dirty="0"/>
              <a:t>Why does this outcome matter?</a:t>
            </a:r>
          </a:p>
          <a:p>
            <a:r>
              <a:rPr lang="en-US" sz="2000" dirty="0"/>
              <a:t>How are you going to measure progress?</a:t>
            </a:r>
          </a:p>
          <a:p>
            <a:r>
              <a:rPr lang="en-US" sz="2000" dirty="0"/>
              <a:t>How can you influence the outcome?</a:t>
            </a:r>
          </a:p>
          <a:p>
            <a:r>
              <a:rPr lang="en-US" sz="2000" dirty="0"/>
              <a:t>Who is responsible for the business outcome?</a:t>
            </a:r>
          </a:p>
          <a:p>
            <a:r>
              <a:rPr lang="en-US" sz="2000" dirty="0"/>
              <a:t>How will you know you’ve achieved your outcome?</a:t>
            </a:r>
          </a:p>
          <a:p>
            <a:r>
              <a:rPr lang="en-US" sz="2000" dirty="0"/>
              <a:t>How often will you review progress towards the outcome?</a:t>
            </a:r>
          </a:p>
          <a:p>
            <a:pPr marL="0" indent="0">
              <a:buNone/>
            </a:pPr>
            <a:r>
              <a:rPr lang="en-US" sz="2000" dirty="0"/>
              <a:t>(Markus, 2017)</a:t>
            </a:r>
          </a:p>
        </p:txBody>
      </p:sp>
    </p:spTree>
    <p:extLst>
      <p:ext uri="{BB962C8B-B14F-4D97-AF65-F5344CB8AC3E}">
        <p14:creationId xmlns:p14="http://schemas.microsoft.com/office/powerpoint/2010/main" val="3244830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20F6B2-308C-4CFB-B689-E6497874D748}"/>
              </a:ext>
            </a:extLst>
          </p:cNvPr>
          <p:cNvSpPr>
            <a:spLocks noGrp="1"/>
          </p:cNvSpPr>
          <p:nvPr>
            <p:ph type="title"/>
          </p:nvPr>
        </p:nvSpPr>
        <p:spPr>
          <a:xfrm>
            <a:off x="640079" y="4526280"/>
            <a:ext cx="7410681" cy="1737360"/>
          </a:xfrm>
        </p:spPr>
        <p:txBody>
          <a:bodyPr vert="horz" lIns="91440" tIns="45720" rIns="91440" bIns="45720" rtlCol="0" anchor="ctr">
            <a:normAutofit/>
          </a:bodyPr>
          <a:lstStyle/>
          <a:p>
            <a:br>
              <a:rPr lang="en-US" sz="4800" b="1" kern="1200" dirty="0">
                <a:solidFill>
                  <a:schemeClr val="tx1"/>
                </a:solidFill>
                <a:latin typeface="+mj-lt"/>
                <a:ea typeface="+mj-ea"/>
                <a:cs typeface="+mj-cs"/>
              </a:rPr>
            </a:br>
            <a:r>
              <a:rPr lang="en-US" sz="4800" b="1" kern="1200" dirty="0">
                <a:solidFill>
                  <a:schemeClr val="tx1"/>
                </a:solidFill>
                <a:latin typeface="+mj-lt"/>
                <a:ea typeface="+mj-ea"/>
                <a:cs typeface="+mj-cs"/>
              </a:rPr>
              <a:t>KPI’S</a:t>
            </a:r>
          </a:p>
        </p:txBody>
      </p:sp>
      <p:sp>
        <p:nvSpPr>
          <p:cNvPr id="3" name="Content Placeholder 2">
            <a:extLst>
              <a:ext uri="{FF2B5EF4-FFF2-40B4-BE49-F238E27FC236}">
                <a16:creationId xmlns:a16="http://schemas.microsoft.com/office/drawing/2014/main" id="{8486F4EB-4E9B-4938-A596-8E0F3958FC0D}"/>
              </a:ext>
            </a:extLst>
          </p:cNvPr>
          <p:cNvSpPr>
            <a:spLocks noGrp="1"/>
          </p:cNvSpPr>
          <p:nvPr>
            <p:ph idx="1"/>
          </p:nvPr>
        </p:nvSpPr>
        <p:spPr>
          <a:xfrm>
            <a:off x="640080" y="595293"/>
            <a:ext cx="5676637" cy="3463951"/>
          </a:xfrm>
        </p:spPr>
        <p:txBody>
          <a:bodyPr vert="horz" lIns="91440" tIns="45720" rIns="91440" bIns="45720" rtlCol="0" anchor="ctr">
            <a:normAutofit/>
          </a:bodyPr>
          <a:lstStyle/>
          <a:p>
            <a:pPr marL="0" indent="0">
              <a:buNone/>
            </a:pPr>
            <a:r>
              <a:rPr lang="en-US" sz="1300" dirty="0"/>
              <a:t>As an example, let’s say your objective is to increase sales revenue this year. You’re going to call this your Sales Growth KPI. Here’s how you might define the KPI:</a:t>
            </a:r>
          </a:p>
          <a:p>
            <a:endParaRPr lang="en-US" sz="1300" dirty="0"/>
          </a:p>
          <a:p>
            <a:r>
              <a:rPr lang="en-US" sz="1300" dirty="0"/>
              <a:t>To increase sales revenue by 20% this year</a:t>
            </a:r>
          </a:p>
          <a:p>
            <a:r>
              <a:rPr lang="en-US" sz="1300" dirty="0"/>
              <a:t>Achieving this target will allow the business to become profitable</a:t>
            </a:r>
          </a:p>
          <a:p>
            <a:r>
              <a:rPr lang="en-US" sz="1300" dirty="0"/>
              <a:t>Progress will be measured as an increase in revenue measured in dollars spent</a:t>
            </a:r>
          </a:p>
          <a:p>
            <a:r>
              <a:rPr lang="en-US" sz="1300" dirty="0"/>
              <a:t>By hiring additional sales staff, by promoting existing customers to buy more product</a:t>
            </a:r>
          </a:p>
          <a:p>
            <a:r>
              <a:rPr lang="en-US" sz="1300" dirty="0"/>
              <a:t>The Chief Sales Officer is responsible for this metric</a:t>
            </a:r>
          </a:p>
          <a:p>
            <a:r>
              <a:rPr lang="en-US" sz="1300" dirty="0"/>
              <a:t>Revenue will have increased by 20% this year</a:t>
            </a:r>
          </a:p>
          <a:p>
            <a:r>
              <a:rPr lang="en-US" sz="1300" dirty="0"/>
              <a:t>Will be reviewed on a monthly basis</a:t>
            </a:r>
          </a:p>
        </p:txBody>
      </p:sp>
      <p:sp>
        <p:nvSpPr>
          <p:cNvPr id="15"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9517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91653-33EE-40B0-BDBC-06D1DDF96D15}"/>
              </a:ext>
            </a:extLst>
          </p:cNvPr>
          <p:cNvSpPr>
            <a:spLocks noGrp="1"/>
          </p:cNvSpPr>
          <p:nvPr>
            <p:ph type="title"/>
          </p:nvPr>
        </p:nvSpPr>
        <p:spPr>
          <a:xfrm>
            <a:off x="1524000" y="2245809"/>
            <a:ext cx="9144000" cy="1564716"/>
          </a:xfrm>
        </p:spPr>
        <p:txBody>
          <a:bodyPr vert="horz" lIns="91440" tIns="45720" rIns="91440" bIns="45720" rtlCol="0" anchor="b">
            <a:normAutofit/>
          </a:bodyPr>
          <a:lstStyle/>
          <a:p>
            <a:br>
              <a:rPr lang="en-US" sz="4800" b="1" kern="1200">
                <a:solidFill>
                  <a:schemeClr val="tx1"/>
                </a:solidFill>
                <a:latin typeface="+mj-lt"/>
                <a:ea typeface="+mj-ea"/>
                <a:cs typeface="+mj-cs"/>
              </a:rPr>
            </a:br>
            <a:r>
              <a:rPr lang="en-US" sz="4800" b="1" kern="1200">
                <a:solidFill>
                  <a:schemeClr val="tx1"/>
                </a:solidFill>
                <a:latin typeface="+mj-lt"/>
                <a:ea typeface="+mj-ea"/>
                <a:cs typeface="+mj-cs"/>
              </a:rPr>
              <a:t>WHAT IS BUSINESS STRATEGY?</a:t>
            </a:r>
          </a:p>
        </p:txBody>
      </p:sp>
      <p:sp>
        <p:nvSpPr>
          <p:cNvPr id="19"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10">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22"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9023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152694A-9F2D-468B-BFC3-AD21971B2A39}"/>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BUSINESS STRATEGY</a:t>
            </a:r>
          </a:p>
        </p:txBody>
      </p:sp>
      <p:sp>
        <p:nvSpPr>
          <p:cNvPr id="3" name="Content Placeholder 2">
            <a:extLst>
              <a:ext uri="{FF2B5EF4-FFF2-40B4-BE49-F238E27FC236}">
                <a16:creationId xmlns:a16="http://schemas.microsoft.com/office/drawing/2014/main" id="{3075451B-F989-4DA2-92D5-E814290DFA28}"/>
              </a:ext>
            </a:extLst>
          </p:cNvPr>
          <p:cNvSpPr>
            <a:spLocks noGrp="1"/>
          </p:cNvSpPr>
          <p:nvPr>
            <p:ph idx="1"/>
          </p:nvPr>
        </p:nvSpPr>
        <p:spPr>
          <a:xfrm>
            <a:off x="1179226" y="3092970"/>
            <a:ext cx="9833548" cy="2693976"/>
          </a:xfrm>
        </p:spPr>
        <p:txBody>
          <a:bodyPr vert="horz" lIns="91440" tIns="45720" rIns="91440" bIns="45720" rtlCol="0">
            <a:normAutofit lnSpcReduction="10000"/>
          </a:bodyPr>
          <a:lstStyle/>
          <a:p>
            <a:pPr marL="0" indent="0">
              <a:buNone/>
            </a:pPr>
            <a:r>
              <a:rPr lang="en-US" sz="1400" b="1" dirty="0">
                <a:solidFill>
                  <a:srgbClr val="000000"/>
                </a:solidFill>
              </a:rPr>
              <a:t>Business strategy </a:t>
            </a:r>
            <a:r>
              <a:rPr lang="en-US" sz="1400" dirty="0">
                <a:solidFill>
                  <a:srgbClr val="000000"/>
                </a:solidFill>
              </a:rPr>
              <a:t>is the firm's working plan for achieving its vision, prioritizing objectives, competing successfully, and optimizing financial performance with its business model.</a:t>
            </a:r>
          </a:p>
          <a:p>
            <a:pPr marL="0" indent="0">
              <a:buNone/>
            </a:pPr>
            <a:r>
              <a:rPr lang="en-US" sz="1400" dirty="0">
                <a:solidFill>
                  <a:srgbClr val="000000"/>
                </a:solidFill>
              </a:rPr>
              <a:t>The choice of objectives is the heart of the strategy, but a complete approach also describes concretely how the firm plans to meet these objectives. As a result, the strategy explains in practical terms how the firm differentiates itself from competitors, how it earns revenues, and where it earns margins (</a:t>
            </a:r>
            <a:r>
              <a:rPr lang="en-US" sz="1400" dirty="0" err="1">
                <a:solidFill>
                  <a:srgbClr val="000000"/>
                </a:solidFill>
              </a:rPr>
              <a:t>Hax</a:t>
            </a:r>
            <a:r>
              <a:rPr lang="en-US" sz="1400" dirty="0">
                <a:solidFill>
                  <a:srgbClr val="000000"/>
                </a:solidFill>
              </a:rPr>
              <a:t>, 2003).</a:t>
            </a:r>
          </a:p>
          <a:p>
            <a:pPr marL="0" indent="0" algn="ctr">
              <a:buNone/>
            </a:pPr>
            <a:r>
              <a:rPr lang="en-US" sz="1400" b="1" dirty="0">
                <a:solidFill>
                  <a:srgbClr val="000000"/>
                </a:solidFill>
              </a:rPr>
              <a:t>Strategies Reflect the Firm's Strengths, Vulnerabilities, Resources, and Opportunities. </a:t>
            </a:r>
          </a:p>
          <a:p>
            <a:pPr marL="0" indent="0" algn="ctr">
              <a:buNone/>
            </a:pPr>
            <a:r>
              <a:rPr lang="en-US" sz="1400" b="1" dirty="0">
                <a:solidFill>
                  <a:srgbClr val="000000"/>
                </a:solidFill>
              </a:rPr>
              <a:t>And, They also Reflect the Firm's Competitors and Its Market.</a:t>
            </a:r>
          </a:p>
          <a:p>
            <a:pPr marL="0" indent="0">
              <a:buNone/>
            </a:pPr>
            <a:r>
              <a:rPr lang="en-US" sz="1400" dirty="0">
                <a:solidFill>
                  <a:srgbClr val="000000"/>
                </a:solidFill>
              </a:rPr>
              <a:t>Many different strategies and business models are possible, even for companies in the same industry selling similar products or services. Southwest Airlines (in the US) and Ryan Air (in Europe), for instance, have strategies based on providing low-cost transportation. The approach for Singapore Airlines focuses instead on brand image for luxury and quality service. In competitive industries, each firm formulates a strategy it believes it can exploit.</a:t>
            </a:r>
          </a:p>
          <a:p>
            <a:pPr marL="0"/>
            <a:endParaRPr lang="en-US" sz="1400" dirty="0">
              <a:solidFill>
                <a:srgbClr val="000000"/>
              </a:solidFill>
            </a:endParaRPr>
          </a:p>
          <a:p>
            <a:pPr marL="0"/>
            <a:endParaRPr lang="en-US" sz="1400" dirty="0">
              <a:solidFill>
                <a:srgbClr val="000000"/>
              </a:solidFill>
            </a:endParaRPr>
          </a:p>
          <a:p>
            <a:pPr marL="0"/>
            <a:endParaRPr lang="en-US" sz="1400" dirty="0">
              <a:solidFill>
                <a:srgbClr val="000000"/>
              </a:solidFill>
            </a:endParaRPr>
          </a:p>
          <a:p>
            <a:pPr marL="0"/>
            <a:endParaRPr lang="en-US" sz="1400" dirty="0">
              <a:solidFill>
                <a:srgbClr val="000000"/>
              </a:solidFill>
            </a:endParaRPr>
          </a:p>
          <a:p>
            <a:pPr marL="0"/>
            <a:endParaRPr lang="en-US" sz="1400" dirty="0">
              <a:solidFill>
                <a:srgbClr val="000000"/>
              </a:solidFill>
            </a:endParaRPr>
          </a:p>
        </p:txBody>
      </p:sp>
    </p:spTree>
    <p:extLst>
      <p:ext uri="{BB962C8B-B14F-4D97-AF65-F5344CB8AC3E}">
        <p14:creationId xmlns:p14="http://schemas.microsoft.com/office/powerpoint/2010/main" val="2819354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9C26850-3DFB-47FD-A0B0-FB8D5926870F}"/>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BUSINESS STRATEGY</a:t>
            </a:r>
          </a:p>
        </p:txBody>
      </p:sp>
      <p:sp>
        <p:nvSpPr>
          <p:cNvPr id="3" name="Content Placeholder 2">
            <a:extLst>
              <a:ext uri="{FF2B5EF4-FFF2-40B4-BE49-F238E27FC236}">
                <a16:creationId xmlns:a16="http://schemas.microsoft.com/office/drawing/2014/main" id="{345BED2B-8E6C-4850-B49D-F9BE6AFD52EB}"/>
              </a:ext>
            </a:extLst>
          </p:cNvPr>
          <p:cNvSpPr>
            <a:spLocks noGrp="1"/>
          </p:cNvSpPr>
          <p:nvPr>
            <p:ph idx="1"/>
          </p:nvPr>
        </p:nvSpPr>
        <p:spPr>
          <a:xfrm>
            <a:off x="1179226" y="3092970"/>
            <a:ext cx="9833548" cy="2693976"/>
          </a:xfrm>
        </p:spPr>
        <p:txBody>
          <a:bodyPr vert="horz" lIns="91440" tIns="45720" rIns="91440" bIns="45720" rtlCol="0">
            <a:normAutofit/>
          </a:bodyPr>
          <a:lstStyle/>
          <a:p>
            <a:pPr marL="0"/>
            <a:r>
              <a:rPr lang="en-US" sz="1600" b="1" dirty="0">
                <a:solidFill>
                  <a:srgbClr val="000000"/>
                </a:solidFill>
              </a:rPr>
              <a:t>Formulating Strategy Is All About Meeting Objectives (Goals)</a:t>
            </a:r>
          </a:p>
          <a:p>
            <a:pPr marL="0" indent="0">
              <a:buNone/>
            </a:pPr>
            <a:r>
              <a:rPr lang="en-US" sz="1600" dirty="0">
                <a:solidFill>
                  <a:srgbClr val="000000"/>
                </a:solidFill>
              </a:rPr>
              <a:t>In business, the strategy begins with a focus on the highest level objective in private industry: </a:t>
            </a:r>
            <a:r>
              <a:rPr lang="en-US" sz="1600" b="1" dirty="0">
                <a:solidFill>
                  <a:srgbClr val="000000"/>
                </a:solidFill>
              </a:rPr>
              <a:t>Increasing owner value</a:t>
            </a:r>
            <a:r>
              <a:rPr lang="en-US" sz="1600" dirty="0">
                <a:solidFill>
                  <a:srgbClr val="000000"/>
                </a:solidFill>
              </a:rPr>
              <a:t>. For most companies that is the firm's reason for being. In practical terms, however, firms achieve this objective only by earning profits. For most firms, therefore, the highest goal can be stated by referring to "profits." The generic business strategy, therefore, aims first to earn, sustain, and grow profits.</a:t>
            </a:r>
          </a:p>
          <a:p>
            <a:pPr marL="0"/>
            <a:r>
              <a:rPr lang="en-US" sz="1600" b="1" dirty="0">
                <a:solidFill>
                  <a:srgbClr val="000000"/>
                </a:solidFill>
              </a:rPr>
              <a:t>An Abundance of Strategies</a:t>
            </a:r>
          </a:p>
          <a:p>
            <a:pPr marL="0" indent="0">
              <a:buNone/>
            </a:pPr>
            <a:r>
              <a:rPr lang="en-US" sz="1600" dirty="0">
                <a:solidFill>
                  <a:srgbClr val="000000"/>
                </a:solidFill>
              </a:rPr>
              <a:t>Strategy discussions are sometimes confusing because most firms have many strategies, not just a single "business strategy." Analysts sometimes say marketing strategy when they mean the firm's competitive strategy. And, a firm's financial strategy is something different from its pricing strategy, or operational strategy. The firm's many strategic plans interact, but they have different objectives and different action plans.</a:t>
            </a:r>
          </a:p>
        </p:txBody>
      </p:sp>
    </p:spTree>
    <p:extLst>
      <p:ext uri="{BB962C8B-B14F-4D97-AF65-F5344CB8AC3E}">
        <p14:creationId xmlns:p14="http://schemas.microsoft.com/office/powerpoint/2010/main" val="1883503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580EE01-3324-4456-8F43-FCE2AB062CE7}"/>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br>
              <a:rPr lang="en-US" sz="3400" b="1" kern="1200">
                <a:solidFill>
                  <a:srgbClr val="FFFFFF"/>
                </a:solidFill>
                <a:latin typeface="+mj-lt"/>
                <a:ea typeface="+mj-ea"/>
                <a:cs typeface="+mj-cs"/>
              </a:rPr>
            </a:br>
            <a:r>
              <a:rPr lang="en-US" sz="3400" b="1" kern="1200">
                <a:solidFill>
                  <a:srgbClr val="FFFFFF"/>
                </a:solidFill>
                <a:latin typeface="+mj-lt"/>
                <a:ea typeface="+mj-ea"/>
                <a:cs typeface="+mj-cs"/>
              </a:rPr>
              <a:t>DEFINING YOUR BUSINESS STRATEGY</a:t>
            </a:r>
          </a:p>
        </p:txBody>
      </p:sp>
      <p:sp>
        <p:nvSpPr>
          <p:cNvPr id="3" name="Content Placeholder 2">
            <a:extLst>
              <a:ext uri="{FF2B5EF4-FFF2-40B4-BE49-F238E27FC236}">
                <a16:creationId xmlns:a16="http://schemas.microsoft.com/office/drawing/2014/main" id="{56CE59CA-6C4C-4221-8DD9-F810663F4FF2}"/>
              </a:ext>
            </a:extLst>
          </p:cNvPr>
          <p:cNvSpPr>
            <a:spLocks noGrp="1"/>
          </p:cNvSpPr>
          <p:nvPr>
            <p:ph idx="1"/>
          </p:nvPr>
        </p:nvSpPr>
        <p:spPr>
          <a:xfrm>
            <a:off x="5120640" y="804672"/>
            <a:ext cx="6281928" cy="5248656"/>
          </a:xfrm>
        </p:spPr>
        <p:txBody>
          <a:bodyPr vert="horz" lIns="91440" tIns="45720" rIns="91440" bIns="45720" rtlCol="0" anchor="ctr">
            <a:normAutofit/>
          </a:bodyPr>
          <a:lstStyle/>
          <a:p>
            <a:pPr marL="0" indent="0">
              <a:buNone/>
            </a:pPr>
            <a:r>
              <a:rPr lang="en-US" sz="1300" dirty="0"/>
              <a:t>Once defined, your business strategy sets priorities for the company and management team and helps you attract and retain the talented workers you need. Although individuals in your company may focus on different priorities to accomplish specific tasks, these priorities should not conflict with the overall strategic direction of the company.</a:t>
            </a:r>
          </a:p>
          <a:p>
            <a:pPr marL="0" indent="0">
              <a:buNone/>
            </a:pPr>
            <a:r>
              <a:rPr lang="en-US" sz="1300" dirty="0"/>
              <a:t>Your business strategy can be defined in either several paragraphs or be written as a set of strategic statements. It is a summary of how the company will achieve its goals, meet the expectations of its customers and sustain a competitive advantage in the marketplace.</a:t>
            </a:r>
            <a:endParaRPr lang="en-US" sz="1300" b="1" dirty="0"/>
          </a:p>
          <a:p>
            <a:pPr marL="0" indent="0">
              <a:buNone/>
            </a:pPr>
            <a:r>
              <a:rPr lang="en-US" sz="1300" b="1" dirty="0"/>
              <a:t>Your business strategy should answer these questions:</a:t>
            </a:r>
            <a:endParaRPr lang="en-US" sz="1300" dirty="0"/>
          </a:p>
          <a:p>
            <a:r>
              <a:rPr lang="en-US" sz="1300" dirty="0"/>
              <a:t>Why is the company in business?</a:t>
            </a:r>
          </a:p>
          <a:p>
            <a:r>
              <a:rPr lang="en-US" sz="1300" dirty="0"/>
              <a:t>What is our core strength?</a:t>
            </a:r>
          </a:p>
          <a:p>
            <a:r>
              <a:rPr lang="en-US" sz="1300" dirty="0"/>
              <a:t>Which customers should we continue to serve or start serving?</a:t>
            </a:r>
          </a:p>
          <a:p>
            <a:r>
              <a:rPr lang="en-US" sz="1300" dirty="0"/>
              <a:t>Which products/services should we stop offering, continue to offer or start offering?</a:t>
            </a:r>
          </a:p>
          <a:p>
            <a:r>
              <a:rPr lang="en-US" sz="1300" dirty="0"/>
              <a:t>Why have we decided on these strategic directions?</a:t>
            </a:r>
          </a:p>
          <a:p>
            <a:pPr marL="0" indent="0">
              <a:buNone/>
            </a:pPr>
            <a:r>
              <a:rPr lang="en-US" sz="1300" dirty="0"/>
              <a:t>Answering these questions will help you establish your strategic priorities. After all, you can’t be all things to all customers — nor should you be!</a:t>
            </a:r>
          </a:p>
          <a:p>
            <a:pPr marL="0" indent="0">
              <a:buNone/>
            </a:pPr>
            <a:r>
              <a:rPr lang="en-US" sz="1300" dirty="0"/>
              <a:t>You don’t have to be the market leader to successfully compete, but you do need to focus on your company’s strengths to differentiate your business from the competition and help customers understand the value you offer, including features and benefits.</a:t>
            </a:r>
          </a:p>
          <a:p>
            <a:pPr marL="0" indent="0">
              <a:buNone/>
            </a:pPr>
            <a:r>
              <a:rPr lang="en-US" sz="1300" dirty="0"/>
              <a:t>(</a:t>
            </a:r>
            <a:r>
              <a:rPr lang="en-US" sz="1300" dirty="0" err="1"/>
              <a:t>Hax</a:t>
            </a:r>
            <a:r>
              <a:rPr lang="en-US" sz="1300" dirty="0"/>
              <a:t>, 2003)</a:t>
            </a:r>
          </a:p>
        </p:txBody>
      </p:sp>
    </p:spTree>
    <p:extLst>
      <p:ext uri="{BB962C8B-B14F-4D97-AF65-F5344CB8AC3E}">
        <p14:creationId xmlns:p14="http://schemas.microsoft.com/office/powerpoint/2010/main" val="2206351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3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737C0E2F-A688-404F-92BD-C0AD5B3DE415}"/>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br>
              <a:rPr lang="en-US" sz="3100" b="1" kern="1200">
                <a:solidFill>
                  <a:srgbClr val="FFFFFF"/>
                </a:solidFill>
                <a:latin typeface="+mj-lt"/>
                <a:ea typeface="+mj-ea"/>
                <a:cs typeface="+mj-cs"/>
              </a:rPr>
            </a:br>
            <a:r>
              <a:rPr lang="en-US" sz="3100" b="1" kern="1200">
                <a:solidFill>
                  <a:srgbClr val="FFFFFF"/>
                </a:solidFill>
                <a:latin typeface="+mj-lt"/>
                <a:ea typeface="+mj-ea"/>
                <a:cs typeface="+mj-cs"/>
              </a:rPr>
              <a:t>BUSINESS STRATEGY: THE STRATEGIC FRAMEWORK</a:t>
            </a:r>
          </a:p>
        </p:txBody>
      </p:sp>
      <p:sp>
        <p:nvSpPr>
          <p:cNvPr id="3" name="Content Placeholder 2">
            <a:extLst>
              <a:ext uri="{FF2B5EF4-FFF2-40B4-BE49-F238E27FC236}">
                <a16:creationId xmlns:a16="http://schemas.microsoft.com/office/drawing/2014/main" id="{D975379F-59A0-4B0F-BDB6-A623C9B5F1C3}"/>
              </a:ext>
            </a:extLst>
          </p:cNvPr>
          <p:cNvSpPr>
            <a:spLocks noGrp="1"/>
          </p:cNvSpPr>
          <p:nvPr>
            <p:ph idx="1"/>
          </p:nvPr>
        </p:nvSpPr>
        <p:spPr>
          <a:xfrm>
            <a:off x="5120640" y="804672"/>
            <a:ext cx="6281928" cy="5248656"/>
          </a:xfrm>
        </p:spPr>
        <p:txBody>
          <a:bodyPr vert="horz" lIns="91440" tIns="45720" rIns="91440" bIns="45720" rtlCol="0" anchor="ctr">
            <a:normAutofit/>
          </a:bodyPr>
          <a:lstStyle/>
          <a:p>
            <a:pPr marL="0" indent="0">
              <a:buNone/>
            </a:pPr>
            <a:r>
              <a:rPr lang="en-US" sz="1700" dirty="0"/>
              <a:t>“The subject business strategy is easier to understand—to make coherent—by viewing each one as part of a strategic framework.</a:t>
            </a:r>
          </a:p>
          <a:p>
            <a:pPr marL="0" indent="0">
              <a:buNone/>
            </a:pPr>
            <a:r>
              <a:rPr lang="en-US" sz="1700" dirty="0"/>
              <a:t>The strategic framework is a hierarchy. At the top sits the firm's overall (or generic) business strategy. Here, the aim is the highest-level business objective: earn, sustain, and grow profits. Some may immediately ask: Exactly how does the firm achieve it's profit objectives?</a:t>
            </a:r>
          </a:p>
          <a:p>
            <a:pPr marL="0" indent="0">
              <a:buNone/>
            </a:pPr>
            <a:r>
              <a:rPr lang="en-US" sz="1700" dirty="0"/>
              <a:t>Firms in competitive industries answer the "how" question by explaining how the firm competes. For these firms, therefore, the overall business strategy is rightly called a competitive strategy. A "competitive strategy" explains in general terms how the firm differentiates itself from the competition, defines its market, and creates customer demand.</a:t>
            </a:r>
          </a:p>
          <a:p>
            <a:pPr marL="0" indent="0">
              <a:buNone/>
            </a:pPr>
            <a:r>
              <a:rPr lang="en-US" sz="1700" dirty="0"/>
              <a:t>However, detailed and concrete answers to the "how" question lie in lower level strategies, such as the marketing strategy, operational strategy, or financial strategy, The marketing strategy, for instance, might aim to "Achieve leading market share." Or, "Establish leading brand awareness." Financial strategy objectives might include: "Maintain sufficient working capital" or "Create a high-leverage capital structure.“ (Smith, 2017)”</a:t>
            </a:r>
          </a:p>
        </p:txBody>
      </p:sp>
    </p:spTree>
    <p:extLst>
      <p:ext uri="{BB962C8B-B14F-4D97-AF65-F5344CB8AC3E}">
        <p14:creationId xmlns:p14="http://schemas.microsoft.com/office/powerpoint/2010/main" val="2826198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3B17C17-97ED-441A-8E5E-AAA1EEB0BB13}"/>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br>
              <a:rPr lang="en-US" sz="3100" b="1" kern="1200">
                <a:solidFill>
                  <a:srgbClr val="FFFFFF"/>
                </a:solidFill>
                <a:latin typeface="+mj-lt"/>
                <a:ea typeface="+mj-ea"/>
                <a:cs typeface="+mj-cs"/>
              </a:rPr>
            </a:br>
            <a:r>
              <a:rPr lang="en-US" sz="3100" b="1" kern="1200">
                <a:solidFill>
                  <a:srgbClr val="FFFFFF"/>
                </a:solidFill>
                <a:latin typeface="+mj-lt"/>
                <a:ea typeface="+mj-ea"/>
                <a:cs typeface="+mj-cs"/>
              </a:rPr>
              <a:t>The Way to Succeed in a Business</a:t>
            </a:r>
            <a:br>
              <a:rPr lang="en-US" sz="3100" b="1" kern="1200">
                <a:solidFill>
                  <a:srgbClr val="FFFFFF"/>
                </a:solidFill>
                <a:latin typeface="+mj-lt"/>
                <a:ea typeface="+mj-ea"/>
                <a:cs typeface="+mj-cs"/>
              </a:rPr>
            </a:br>
            <a:endParaRPr lang="en-US" sz="3100" b="1" kern="120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DBD78826-81B4-4C0B-AE54-3F7F1046348E}"/>
              </a:ext>
            </a:extLst>
          </p:cNvPr>
          <p:cNvSpPr>
            <a:spLocks noGrp="1"/>
          </p:cNvSpPr>
          <p:nvPr>
            <p:ph idx="1"/>
          </p:nvPr>
        </p:nvSpPr>
        <p:spPr>
          <a:xfrm>
            <a:off x="5120640" y="804672"/>
            <a:ext cx="6281928" cy="5248656"/>
          </a:xfrm>
        </p:spPr>
        <p:txBody>
          <a:bodyPr vert="horz" lIns="91440" tIns="45720" rIns="91440" bIns="45720" rtlCol="0" anchor="ctr">
            <a:normAutofit/>
          </a:bodyPr>
          <a:lstStyle/>
          <a:p>
            <a:pPr marL="0" indent="0">
              <a:buNone/>
            </a:pPr>
            <a:r>
              <a:rPr lang="en-US" sz="1700" dirty="0"/>
              <a:t>There are a dozen ways to achieve </a:t>
            </a:r>
            <a:r>
              <a:rPr lang="en-US" sz="1700" i="1" dirty="0"/>
              <a:t>success</a:t>
            </a:r>
            <a:r>
              <a:rPr lang="en-US" sz="1700" dirty="0"/>
              <a:t> in business, but at the core is the fact that you should be realistic, both about what you can achieve with your existing resources and what opportunities the market has to offer.  It starts with the realization that it is simply not possible to be all things to all people.  And while being the market leader is an aim that all business should work towards, that is not the only way to achieve long-term success.</a:t>
            </a:r>
          </a:p>
          <a:p>
            <a:pPr marL="0"/>
            <a:endParaRPr lang="en-US" sz="1700" dirty="0"/>
          </a:p>
          <a:p>
            <a:pPr marL="0" indent="0">
              <a:buNone/>
            </a:pPr>
            <a:r>
              <a:rPr lang="en-US" sz="1700" dirty="0"/>
              <a:t>The key is to focus on your strengths, curb the weaknesses, and find a way to leverage these strengths to oust competitors.  And this is where your business strategy helps you out.</a:t>
            </a:r>
          </a:p>
          <a:p>
            <a:pPr marL="0"/>
            <a:endParaRPr lang="en-US" sz="1700" dirty="0"/>
          </a:p>
          <a:p>
            <a:pPr marL="0" indent="0">
              <a:buNone/>
            </a:pPr>
            <a:r>
              <a:rPr lang="en-US" sz="1700" dirty="0"/>
              <a:t>Specifically, business strategy defines what needs to be done to meet business goals, which also mean that it helps you make sound decisions related to hiring (and firing) and resource allocation.  And while all departments need to work independently and innovatively, a business strategy ensures that that there is no conflict between what each department is doing with the overall direction of the organization (Smith, 2017).</a:t>
            </a:r>
          </a:p>
        </p:txBody>
      </p:sp>
    </p:spTree>
    <p:extLst>
      <p:ext uri="{BB962C8B-B14F-4D97-AF65-F5344CB8AC3E}">
        <p14:creationId xmlns:p14="http://schemas.microsoft.com/office/powerpoint/2010/main" val="1919153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B4AA3-F93E-43B5-856B-79593ACA2CA1}"/>
              </a:ext>
            </a:extLst>
          </p:cNvPr>
          <p:cNvSpPr>
            <a:spLocks noGrp="1"/>
          </p:cNvSpPr>
          <p:nvPr>
            <p:ph type="title"/>
          </p:nvPr>
        </p:nvSpPr>
        <p:spPr/>
        <p:txBody>
          <a:bodyPr/>
          <a:lstStyle/>
          <a:p>
            <a:br>
              <a:rPr lang="en-US" b="1" dirty="0"/>
            </a:br>
            <a:r>
              <a:rPr lang="en-US" b="1" dirty="0"/>
              <a:t>The Need for Business Strategy</a:t>
            </a:r>
            <a:br>
              <a:rPr lang="en-US" b="1" dirty="0"/>
            </a:br>
            <a:endParaRPr lang="en-US" b="1" dirty="0"/>
          </a:p>
        </p:txBody>
      </p:sp>
      <p:sp>
        <p:nvSpPr>
          <p:cNvPr id="3" name="Content Placeholder 2">
            <a:extLst>
              <a:ext uri="{FF2B5EF4-FFF2-40B4-BE49-F238E27FC236}">
                <a16:creationId xmlns:a16="http://schemas.microsoft.com/office/drawing/2014/main" id="{25610BBB-8908-4B30-AA5C-E21C0A3E7262}"/>
              </a:ext>
            </a:extLst>
          </p:cNvPr>
          <p:cNvSpPr>
            <a:spLocks noGrp="1"/>
          </p:cNvSpPr>
          <p:nvPr>
            <p:ph idx="1"/>
          </p:nvPr>
        </p:nvSpPr>
        <p:spPr/>
        <p:txBody>
          <a:bodyPr>
            <a:normAutofit/>
          </a:bodyPr>
          <a:lstStyle/>
          <a:p>
            <a:pPr marL="0" indent="0">
              <a:buNone/>
            </a:pPr>
            <a:r>
              <a:rPr lang="en-US" sz="1600" dirty="0"/>
              <a:t>In almost every case, it is ideal to retain customers than to constantly chase new ones. And this is one major area where business strategy is extremely necessary.  In the absence of a sound business plan, you will find it hard to generate customer loyalty. Businesses that have no specific guidelines on how to cater to existing customers risk alienating the later, and a competitor can easily snatch them out of your hand just by emphasizing on customer service.</a:t>
            </a:r>
          </a:p>
          <a:p>
            <a:pPr marL="0" indent="0">
              <a:buNone/>
            </a:pPr>
            <a:r>
              <a:rPr lang="en-US" sz="1600" dirty="0"/>
              <a:t>So, what you need to do is develop a </a:t>
            </a:r>
            <a:r>
              <a:rPr lang="en-US" sz="1600" b="1" dirty="0"/>
              <a:t>robust system of follow-up</a:t>
            </a:r>
            <a:r>
              <a:rPr lang="en-US" sz="1600" dirty="0"/>
              <a:t> where calls are made and emails are sent to repeat customers not only to ensure that their products are operating properly, but also to let them know that your business cares for them. And depending on your line of your business, you can also send greeting card and gifts to repeat clients on occasions like Christmas.</a:t>
            </a:r>
          </a:p>
          <a:p>
            <a:pPr marL="0" indent="0">
              <a:buNone/>
            </a:pPr>
            <a:r>
              <a:rPr lang="en-US" sz="1600" dirty="0"/>
              <a:t>Another place in which a business strategy comes in handy is </a:t>
            </a:r>
            <a:r>
              <a:rPr lang="en-US" sz="1600" b="1" dirty="0"/>
              <a:t>resource allocation</a:t>
            </a:r>
            <a:r>
              <a:rPr lang="en-US" sz="1600" dirty="0"/>
              <a:t>, as mentioned in the opening. Your business, no matter how big, will always have limited resources on hand, which necessities the need of efficient management so that these resources can be used with maximum efficacy. A sound business plan helps you weave together resources like employees, brand value, clientele, trademarks, and supply partners </a:t>
            </a:r>
            <a:r>
              <a:rPr lang="en-US" sz="1600" dirty="0" err="1"/>
              <a:t>etc</a:t>
            </a:r>
            <a:r>
              <a:rPr lang="en-US" sz="1600" dirty="0"/>
              <a:t>, to achieve a competitive advantage and also create products and promotion that speaks directly to your target market.</a:t>
            </a:r>
          </a:p>
          <a:p>
            <a:pPr marL="0" indent="0">
              <a:buNone/>
            </a:pPr>
            <a:r>
              <a:rPr lang="en-US" sz="1600" dirty="0"/>
              <a:t>If resources are not managed efficiently, then the business is likely to lose both revenue and customers in the long run.</a:t>
            </a:r>
          </a:p>
          <a:p>
            <a:pPr marL="0" indent="0">
              <a:buNone/>
            </a:pPr>
            <a:r>
              <a:rPr lang="en-US" sz="1600" dirty="0"/>
              <a:t>Thirdly, </a:t>
            </a:r>
            <a:r>
              <a:rPr lang="en-US" sz="1600" b="1" dirty="0"/>
              <a:t>business expansion </a:t>
            </a:r>
            <a:r>
              <a:rPr lang="en-US" sz="1600" dirty="0"/>
              <a:t>is also a goal which cannot be achieved without strategy. If your expansion goals are laid out in great detail, then it will help team leaders and executives to explore opportunities outside of your standard business practice to facilitate company expansion. You will be able to set aside budget and hire appropriate people for market research that can not only collect and collate data, but also analyze trends to help you spot untapped niches.</a:t>
            </a:r>
          </a:p>
        </p:txBody>
      </p:sp>
    </p:spTree>
    <p:extLst>
      <p:ext uri="{BB962C8B-B14F-4D97-AF65-F5344CB8AC3E}">
        <p14:creationId xmlns:p14="http://schemas.microsoft.com/office/powerpoint/2010/main" val="6896296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0B208-D22C-42A0-93C6-D255E98E8DA8}"/>
              </a:ext>
            </a:extLst>
          </p:cNvPr>
          <p:cNvSpPr>
            <a:spLocks noGrp="1"/>
          </p:cNvSpPr>
          <p:nvPr>
            <p:ph type="title"/>
          </p:nvPr>
        </p:nvSpPr>
        <p:spPr/>
        <p:txBody>
          <a:bodyPr/>
          <a:lstStyle/>
          <a:p>
            <a:br>
              <a:rPr lang="en-US" b="1" dirty="0"/>
            </a:br>
            <a:r>
              <a:rPr lang="en-US" b="1" dirty="0"/>
              <a:t>Strategic Planning Helps You Achieve Your Organizational Goals Faster</a:t>
            </a:r>
          </a:p>
        </p:txBody>
      </p:sp>
      <p:sp>
        <p:nvSpPr>
          <p:cNvPr id="3" name="Content Placeholder 2">
            <a:extLst>
              <a:ext uri="{FF2B5EF4-FFF2-40B4-BE49-F238E27FC236}">
                <a16:creationId xmlns:a16="http://schemas.microsoft.com/office/drawing/2014/main" id="{839C456B-64ED-46EC-AB46-0F9C4F5AB8EC}"/>
              </a:ext>
            </a:extLst>
          </p:cNvPr>
          <p:cNvSpPr>
            <a:spLocks noGrp="1"/>
          </p:cNvSpPr>
          <p:nvPr>
            <p:ph idx="1"/>
          </p:nvPr>
        </p:nvSpPr>
        <p:spPr/>
        <p:txBody>
          <a:bodyPr>
            <a:normAutofit fontScale="92500" lnSpcReduction="20000"/>
          </a:bodyPr>
          <a:lstStyle/>
          <a:p>
            <a:pPr marL="0" indent="0">
              <a:buNone/>
            </a:pPr>
            <a:r>
              <a:rPr lang="en-US" dirty="0"/>
              <a:t>Strategic planning will help you determine which activities you're doing are important and which ones are not. </a:t>
            </a:r>
          </a:p>
          <a:p>
            <a:pPr marL="0" indent="0">
              <a:buNone/>
            </a:pPr>
            <a:endParaRPr lang="en-US" dirty="0"/>
          </a:p>
          <a:p>
            <a:r>
              <a:rPr lang="en-US" dirty="0"/>
              <a:t>If you're trying to determine what is important for your business, you first have to figure out where you want to go (Your vision).</a:t>
            </a:r>
          </a:p>
          <a:p>
            <a:pPr marL="0" indent="0">
              <a:buNone/>
            </a:pPr>
            <a:endParaRPr lang="en-US" dirty="0"/>
          </a:p>
          <a:p>
            <a:r>
              <a:rPr lang="en-US" dirty="0"/>
              <a:t>Think about what are you hoping to achieve in your business, long term, and then think about what you do on a daily basis that's going to get you there. In other words, why do you exist? (What's your mission?) </a:t>
            </a:r>
          </a:p>
          <a:p>
            <a:pPr marL="0" indent="0">
              <a:buNone/>
            </a:pPr>
            <a:endParaRPr lang="en-US" dirty="0"/>
          </a:p>
          <a:p>
            <a:r>
              <a:rPr lang="en-US" dirty="0"/>
              <a:t>Then identify objectives that will help you move towards your mission and vision.</a:t>
            </a:r>
          </a:p>
        </p:txBody>
      </p:sp>
    </p:spTree>
    <p:extLst>
      <p:ext uri="{BB962C8B-B14F-4D97-AF65-F5344CB8AC3E}">
        <p14:creationId xmlns:p14="http://schemas.microsoft.com/office/powerpoint/2010/main" val="380051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965E0F0-6C37-404C-8344-952827577978}"/>
              </a:ext>
            </a:extLst>
          </p:cNvPr>
          <p:cNvSpPr>
            <a:spLocks noGrp="1"/>
          </p:cNvSpPr>
          <p:nvPr>
            <p:ph type="title"/>
          </p:nvPr>
        </p:nvSpPr>
        <p:spPr>
          <a:xfrm>
            <a:off x="640079" y="2053641"/>
            <a:ext cx="3669161" cy="2760098"/>
          </a:xfrm>
        </p:spPr>
        <p:txBody>
          <a:bodyPr vert="horz" lIns="91440" tIns="45720" rIns="91440" bIns="45720" rtlCol="0" anchor="ctr">
            <a:normAutofit/>
          </a:bodyPr>
          <a:lstStyle/>
          <a:p>
            <a:br>
              <a:rPr lang="en-US" sz="4400" b="1" kern="1200">
                <a:solidFill>
                  <a:srgbClr val="FFFFFF"/>
                </a:solidFill>
                <a:latin typeface="+mj-lt"/>
                <a:ea typeface="+mj-ea"/>
                <a:cs typeface="+mj-cs"/>
              </a:rPr>
            </a:br>
            <a:r>
              <a:rPr lang="en-US" sz="4400" b="1" kern="1200">
                <a:solidFill>
                  <a:srgbClr val="FFFFFF"/>
                </a:solidFill>
                <a:latin typeface="+mj-lt"/>
                <a:ea typeface="+mj-ea"/>
                <a:cs typeface="+mj-cs"/>
              </a:rPr>
              <a:t>BUSINESS OBJECTIVES</a:t>
            </a:r>
          </a:p>
        </p:txBody>
      </p:sp>
      <p:sp>
        <p:nvSpPr>
          <p:cNvPr id="3" name="Content Placeholder 2">
            <a:extLst>
              <a:ext uri="{FF2B5EF4-FFF2-40B4-BE49-F238E27FC236}">
                <a16:creationId xmlns:a16="http://schemas.microsoft.com/office/drawing/2014/main" id="{CDD42D2C-8AFE-426D-846F-F8B7FD8CD8B2}"/>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a:endParaRPr lang="en-US" sz="2400" dirty="0">
              <a:solidFill>
                <a:srgbClr val="000000"/>
              </a:solidFill>
            </a:endParaRPr>
          </a:p>
          <a:p>
            <a:pPr marL="0" indent="0">
              <a:buNone/>
            </a:pPr>
            <a:r>
              <a:rPr lang="en-US" sz="2400" dirty="0">
                <a:solidFill>
                  <a:srgbClr val="000000"/>
                </a:solidFill>
              </a:rPr>
              <a:t>Your business objectives are the results you hope to achieve and maintain as you run and grow your business. As an entrepreneur, you are concerned with every aspect of your business and need to have clear goals in mind for your company. Having a comprehensive list of business objectives creates the guidelines that become the foundation for your business planning (Root, 2018).</a:t>
            </a:r>
          </a:p>
          <a:p>
            <a:pPr marL="0"/>
            <a:endParaRPr lang="en-US" sz="2400" dirty="0">
              <a:solidFill>
                <a:srgbClr val="000000"/>
              </a:solidFill>
            </a:endParaRPr>
          </a:p>
          <a:p>
            <a:pPr marL="0"/>
            <a:endParaRPr lang="en-US" sz="2400" dirty="0">
              <a:solidFill>
                <a:srgbClr val="000000"/>
              </a:solidFill>
            </a:endParaRPr>
          </a:p>
        </p:txBody>
      </p:sp>
    </p:spTree>
    <p:extLst>
      <p:ext uri="{BB962C8B-B14F-4D97-AF65-F5344CB8AC3E}">
        <p14:creationId xmlns:p14="http://schemas.microsoft.com/office/powerpoint/2010/main" val="532395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CF752-2090-4496-B9D2-7843F97A257D}"/>
              </a:ext>
            </a:extLst>
          </p:cNvPr>
          <p:cNvSpPr>
            <a:spLocks noGrp="1"/>
          </p:cNvSpPr>
          <p:nvPr>
            <p:ph type="title"/>
          </p:nvPr>
        </p:nvSpPr>
        <p:spPr>
          <a:xfrm>
            <a:off x="838200" y="365125"/>
            <a:ext cx="10515600" cy="1325563"/>
          </a:xfrm>
        </p:spPr>
        <p:txBody>
          <a:bodyPr vert="horz" lIns="91440" tIns="45720" rIns="91440" bIns="45720" rtlCol="0" anchor="ctr">
            <a:normAutofit/>
          </a:bodyPr>
          <a:lstStyle/>
          <a:p>
            <a:br>
              <a:rPr lang="en-US" sz="4400" b="1" kern="1200">
                <a:solidFill>
                  <a:schemeClr val="tx1"/>
                </a:solidFill>
                <a:latin typeface="+mj-lt"/>
                <a:ea typeface="+mj-ea"/>
                <a:cs typeface="+mj-cs"/>
              </a:rPr>
            </a:br>
            <a:r>
              <a:rPr lang="en-US" sz="4400" b="1" kern="1200">
                <a:solidFill>
                  <a:schemeClr val="tx1"/>
                </a:solidFill>
                <a:latin typeface="+mj-lt"/>
                <a:ea typeface="+mj-ea"/>
                <a:cs typeface="+mj-cs"/>
              </a:rPr>
              <a:t>DEFINITIONS</a:t>
            </a:r>
          </a:p>
        </p:txBody>
      </p:sp>
      <p:graphicFrame>
        <p:nvGraphicFramePr>
          <p:cNvPr id="5" name="TextBox 2">
            <a:extLst>
              <a:ext uri="{FF2B5EF4-FFF2-40B4-BE49-F238E27FC236}">
                <a16:creationId xmlns:a16="http://schemas.microsoft.com/office/drawing/2014/main" id="{CDFA0A60-7E94-458F-899F-F41681D5915A}"/>
              </a:ext>
            </a:extLst>
          </p:cNvPr>
          <p:cNvGraphicFramePr/>
          <p:nvPr>
            <p:extLst>
              <p:ext uri="{D42A27DB-BD31-4B8C-83A1-F6EECF244321}">
                <p14:modId xmlns:p14="http://schemas.microsoft.com/office/powerpoint/2010/main" val="18022434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4779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4931D5B-1D62-428D-A9C1-9846E40C2DCA}"/>
              </a:ext>
            </a:extLst>
          </p:cNvPr>
          <p:cNvSpPr>
            <a:spLocks noGrp="1"/>
          </p:cNvSpPr>
          <p:nvPr>
            <p:ph type="title"/>
          </p:nvPr>
        </p:nvSpPr>
        <p:spPr>
          <a:xfrm>
            <a:off x="640079" y="2053641"/>
            <a:ext cx="3669161" cy="2760098"/>
          </a:xfrm>
        </p:spPr>
        <p:txBody>
          <a:bodyPr vert="horz" lIns="91440" tIns="45720" rIns="91440" bIns="45720" rtlCol="0" anchor="ctr">
            <a:normAutofit/>
          </a:bodyPr>
          <a:lstStyle/>
          <a:p>
            <a:br>
              <a:rPr lang="en-US" sz="4400" kern="1200">
                <a:solidFill>
                  <a:srgbClr val="FFFFFF"/>
                </a:solidFill>
                <a:latin typeface="+mj-lt"/>
                <a:ea typeface="+mj-ea"/>
                <a:cs typeface="+mj-cs"/>
              </a:rPr>
            </a:br>
            <a:r>
              <a:rPr lang="en-US" sz="4400" kern="1200">
                <a:solidFill>
                  <a:srgbClr val="FFFFFF"/>
                </a:solidFill>
                <a:latin typeface="+mj-lt"/>
                <a:ea typeface="+mj-ea"/>
                <a:cs typeface="+mj-cs"/>
              </a:rPr>
              <a:t>MISSION STATEMENT</a:t>
            </a:r>
          </a:p>
        </p:txBody>
      </p:sp>
      <p:sp>
        <p:nvSpPr>
          <p:cNvPr id="3" name="Content Placeholder 2">
            <a:extLst>
              <a:ext uri="{FF2B5EF4-FFF2-40B4-BE49-F238E27FC236}">
                <a16:creationId xmlns:a16="http://schemas.microsoft.com/office/drawing/2014/main" id="{22E10380-71A6-4CF2-AE4F-1D492A6E8D02}"/>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1500" dirty="0">
                <a:solidFill>
                  <a:srgbClr val="000000"/>
                </a:solidFill>
              </a:rPr>
              <a:t>Cohn (2014) defined a mission statement as a brief description of a company's fundamental purpose. It answers the question, "Why does our business exist?“ The mission statement articulates the company's purpose both for those in the organization and for the public.</a:t>
            </a:r>
          </a:p>
          <a:p>
            <a:pPr marL="0" indent="0">
              <a:buNone/>
            </a:pPr>
            <a:r>
              <a:rPr lang="en-US" sz="1500" b="1" dirty="0">
                <a:solidFill>
                  <a:srgbClr val="000000"/>
                </a:solidFill>
              </a:rPr>
              <a:t>Why Having a Mission Statement Is Important</a:t>
            </a:r>
            <a:endParaRPr lang="en-US" sz="1500" dirty="0">
              <a:solidFill>
                <a:srgbClr val="000000"/>
              </a:solidFill>
            </a:endParaRPr>
          </a:p>
          <a:p>
            <a:pPr marL="0"/>
            <a:r>
              <a:rPr lang="en-US" sz="1500" dirty="0">
                <a:solidFill>
                  <a:srgbClr val="000000"/>
                </a:solidFill>
              </a:rPr>
              <a:t>Every business should have a mission statement, both as a way of ensuring that everyone in the organization is "on the same page" and to serve as a baseline for effective business planning.</a:t>
            </a:r>
          </a:p>
          <a:p>
            <a:pPr marL="0"/>
            <a:r>
              <a:rPr lang="en-US" sz="1500" dirty="0">
                <a:solidFill>
                  <a:srgbClr val="000000"/>
                </a:solidFill>
              </a:rPr>
              <a:t>The mission statement definition itself is often the result of group consensus efforts; writing a mission statement is viewed as a valuable team building exercise.</a:t>
            </a:r>
          </a:p>
          <a:p>
            <a:pPr marL="0"/>
            <a:r>
              <a:rPr lang="en-US" sz="1500" dirty="0">
                <a:solidFill>
                  <a:srgbClr val="000000"/>
                </a:solidFill>
              </a:rPr>
              <a:t>Because mission statements are part of a company's public face, they are also often used in a company's marketing. Businesses always include them on their websites, for instance, often in the 'About Us' section.</a:t>
            </a:r>
          </a:p>
          <a:p>
            <a:pPr marL="0"/>
            <a:r>
              <a:rPr lang="en-US" sz="1500" dirty="0">
                <a:solidFill>
                  <a:srgbClr val="000000"/>
                </a:solidFill>
              </a:rPr>
              <a:t>Sometimes a company's mission statement even becomes the core of a business's advertising, such as when the B.C. Credit Unions used the slogan "people before profits" as the basis of their marketing campaign.</a:t>
            </a:r>
          </a:p>
        </p:txBody>
      </p:sp>
    </p:spTree>
    <p:extLst>
      <p:ext uri="{BB962C8B-B14F-4D97-AF65-F5344CB8AC3E}">
        <p14:creationId xmlns:p14="http://schemas.microsoft.com/office/powerpoint/2010/main" val="15325500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FF4BA09-5994-4933-A13D-1ABF29CF1EFA}"/>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EXAMPLES OF MISSION STATEMENTS</a:t>
            </a:r>
          </a:p>
        </p:txBody>
      </p:sp>
      <p:sp>
        <p:nvSpPr>
          <p:cNvPr id="3" name="Content Placeholder 2">
            <a:extLst>
              <a:ext uri="{FF2B5EF4-FFF2-40B4-BE49-F238E27FC236}">
                <a16:creationId xmlns:a16="http://schemas.microsoft.com/office/drawing/2014/main" id="{0B7CDD85-B31B-40E9-990C-EF0C438F6C19}"/>
              </a:ext>
            </a:extLst>
          </p:cNvPr>
          <p:cNvSpPr>
            <a:spLocks noGrp="1"/>
          </p:cNvSpPr>
          <p:nvPr>
            <p:ph idx="1"/>
          </p:nvPr>
        </p:nvSpPr>
        <p:spPr>
          <a:xfrm>
            <a:off x="5120640" y="804672"/>
            <a:ext cx="6281928" cy="5248656"/>
          </a:xfrm>
        </p:spPr>
        <p:txBody>
          <a:bodyPr vert="horz" lIns="91440" tIns="45720" rIns="91440" bIns="45720" rtlCol="0" anchor="ctr">
            <a:normAutofit/>
          </a:bodyPr>
          <a:lstStyle/>
          <a:p>
            <a:pPr marL="0" indent="0">
              <a:buNone/>
            </a:pPr>
            <a:r>
              <a:rPr lang="en-US" sz="1400" dirty="0"/>
              <a:t>Here are the mission statements of some well known active companies and government entities (and a few lesser known ones as well).</a:t>
            </a:r>
          </a:p>
          <a:p>
            <a:pPr marL="0"/>
            <a:endParaRPr lang="en-US" sz="1400" dirty="0"/>
          </a:p>
          <a:p>
            <a:pPr marL="0"/>
            <a:r>
              <a:rPr lang="en-US" sz="1400" b="1" dirty="0"/>
              <a:t>Amazon</a:t>
            </a:r>
            <a:r>
              <a:rPr lang="en-US" sz="1400" dirty="0"/>
              <a:t>: "To be Earth's most customer centric company; to build a place where people can come to find and discover anything they might want to buy online."</a:t>
            </a:r>
          </a:p>
          <a:p>
            <a:pPr marL="0"/>
            <a:r>
              <a:rPr lang="en-US" sz="1400" b="1" dirty="0"/>
              <a:t>Tesla</a:t>
            </a:r>
            <a:r>
              <a:rPr lang="en-US" sz="1400" dirty="0"/>
              <a:t>: "Tesla's mission is to accelerate the world's transition to sustainable energy."</a:t>
            </a:r>
          </a:p>
          <a:p>
            <a:pPr marL="0"/>
            <a:r>
              <a:rPr lang="en-US" sz="1400" b="1" dirty="0"/>
              <a:t>Apple</a:t>
            </a:r>
            <a:r>
              <a:rPr lang="en-US" sz="1400" dirty="0"/>
              <a:t>: "Apple is committed to bringing the best personal computing experience to students, educators, creative professionals and consumers around the world through its innovative hardware, software and​ internet offerings."</a:t>
            </a:r>
          </a:p>
          <a:p>
            <a:pPr marL="0"/>
            <a:r>
              <a:rPr lang="en-US" sz="1400" b="1" dirty="0"/>
              <a:t>Virgin Atlantic Airways</a:t>
            </a:r>
            <a:r>
              <a:rPr lang="en-US" sz="1400" dirty="0"/>
              <a:t>: "... to embrace the human spirit and let it fly."</a:t>
            </a:r>
          </a:p>
          <a:p>
            <a:pPr marL="0"/>
            <a:r>
              <a:rPr lang="en-US" sz="1400" b="1" dirty="0"/>
              <a:t>Walmart</a:t>
            </a:r>
            <a:r>
              <a:rPr lang="en-US" sz="1400" dirty="0"/>
              <a:t>: "Walmart helps people around the world save money and live better - anytime and anywhere - in retail stores, online and through their mobile devices."</a:t>
            </a:r>
          </a:p>
          <a:p>
            <a:pPr marL="0"/>
            <a:r>
              <a:rPr lang="en-US" sz="1400" b="1" dirty="0"/>
              <a:t>Costco</a:t>
            </a:r>
            <a:r>
              <a:rPr lang="en-US" sz="1400" dirty="0"/>
              <a:t> has a very similar mission statement, "to continually provide our members with quality goods and services at the lowest possible prices", which is enshrined in its code of ethics.</a:t>
            </a:r>
          </a:p>
          <a:p>
            <a:pPr marL="0"/>
            <a:r>
              <a:rPr lang="en-US" sz="1400" b="1" dirty="0"/>
              <a:t>The IRS:</a:t>
            </a:r>
            <a:r>
              <a:rPr lang="en-US" sz="1400" dirty="0"/>
              <a:t> Provide America's taxpayers top quality service by helping them understand and meet their tax responsibilities and enforce the law with integrity and fairness to all.</a:t>
            </a:r>
          </a:p>
        </p:txBody>
      </p:sp>
    </p:spTree>
    <p:extLst>
      <p:ext uri="{BB962C8B-B14F-4D97-AF65-F5344CB8AC3E}">
        <p14:creationId xmlns:p14="http://schemas.microsoft.com/office/powerpoint/2010/main" val="22317567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0050FE1-8E0E-4FEB-BA18-15B235F6E2F5}"/>
              </a:ext>
            </a:extLst>
          </p:cNvPr>
          <p:cNvSpPr>
            <a:spLocks noGrp="1"/>
          </p:cNvSpPr>
          <p:nvPr>
            <p:ph type="title"/>
          </p:nvPr>
        </p:nvSpPr>
        <p:spPr>
          <a:xfrm>
            <a:off x="640079" y="2053641"/>
            <a:ext cx="3669161" cy="2760098"/>
          </a:xfrm>
        </p:spPr>
        <p:txBody>
          <a:bodyPr vert="horz" lIns="91440" tIns="45720" rIns="91440" bIns="45720" rtlCol="0" anchor="ctr">
            <a:normAutofit/>
          </a:bodyPr>
          <a:lstStyle/>
          <a:p>
            <a:br>
              <a:rPr lang="en-US" sz="4400" kern="1200">
                <a:solidFill>
                  <a:srgbClr val="FFFFFF"/>
                </a:solidFill>
                <a:latin typeface="+mj-lt"/>
                <a:ea typeface="+mj-ea"/>
                <a:cs typeface="+mj-cs"/>
              </a:rPr>
            </a:br>
            <a:r>
              <a:rPr lang="en-US" sz="4400" kern="1200">
                <a:solidFill>
                  <a:srgbClr val="FFFFFF"/>
                </a:solidFill>
                <a:latin typeface="+mj-lt"/>
                <a:ea typeface="+mj-ea"/>
                <a:cs typeface="+mj-cs"/>
              </a:rPr>
              <a:t>VISION STATEMENT</a:t>
            </a:r>
          </a:p>
        </p:txBody>
      </p:sp>
      <p:sp>
        <p:nvSpPr>
          <p:cNvPr id="3" name="Content Placeholder 2">
            <a:extLst>
              <a:ext uri="{FF2B5EF4-FFF2-40B4-BE49-F238E27FC236}">
                <a16:creationId xmlns:a16="http://schemas.microsoft.com/office/drawing/2014/main" id="{EF31E36B-2667-4628-9EBF-0DE26D586F6B}"/>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1900" dirty="0">
                <a:solidFill>
                  <a:srgbClr val="000000"/>
                </a:solidFill>
              </a:rPr>
              <a:t>“A vision statement is sometimes called a picture of your company in the future but it’s so much more than that. Your vision statement is your inspiration, the framework for all your strategic planning.</a:t>
            </a:r>
          </a:p>
          <a:p>
            <a:pPr marL="0" indent="0">
              <a:buNone/>
            </a:pPr>
            <a:r>
              <a:rPr lang="en-US" sz="1900" dirty="0">
                <a:solidFill>
                  <a:srgbClr val="000000"/>
                </a:solidFill>
              </a:rPr>
              <a:t>What you are doing when creating a vision statement is articulating your dreams and hopes for your business. It describes what you are trying to build and serves as a touchstone for your future actions. As The Marketing Blender puts it, "Your vision statement should be an audacious dream of a future reality based on the work you do.... Your vision should require people to dream".</a:t>
            </a:r>
          </a:p>
          <a:p>
            <a:pPr marL="0" indent="0">
              <a:buNone/>
            </a:pPr>
            <a:r>
              <a:rPr lang="en-US" sz="1900" dirty="0">
                <a:solidFill>
                  <a:srgbClr val="000000"/>
                </a:solidFill>
              </a:rPr>
              <a:t>A vision statement may apply to an entire company or to a single division of that company. Whether for all or part of an organization, the vision statement answers the question, "Where do we want to go?“ (Cohn p.2, 2018)”</a:t>
            </a:r>
          </a:p>
        </p:txBody>
      </p:sp>
    </p:spTree>
    <p:extLst>
      <p:ext uri="{BB962C8B-B14F-4D97-AF65-F5344CB8AC3E}">
        <p14:creationId xmlns:p14="http://schemas.microsoft.com/office/powerpoint/2010/main" val="2564525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DB66F6E8-4D4A-4907-940A-774703A2D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Shape 18">
            <a:extLst>
              <a:ext uri="{FF2B5EF4-FFF2-40B4-BE49-F238E27FC236}">
                <a16:creationId xmlns:a16="http://schemas.microsoft.com/office/drawing/2014/main" id="{8F1F5A56-E82B-4FD5-9025-B72896FFB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63CD3423-F3D2-4321-9382-63263AAE0321}"/>
              </a:ext>
            </a:extLst>
          </p:cNvPr>
          <p:cNvSpPr>
            <a:spLocks noGrp="1"/>
          </p:cNvSpPr>
          <p:nvPr>
            <p:ph type="title"/>
          </p:nvPr>
        </p:nvSpPr>
        <p:spPr>
          <a:xfrm>
            <a:off x="838200" y="5529884"/>
            <a:ext cx="8078342" cy="1096331"/>
          </a:xfrm>
        </p:spPr>
        <p:txBody>
          <a:bodyPr vert="horz" lIns="91440" tIns="45720" rIns="91440" bIns="45720" rtlCol="0" anchor="ctr">
            <a:normAutofit/>
          </a:bodyPr>
          <a:lstStyle/>
          <a:p>
            <a:br>
              <a:rPr lang="en-US" sz="1800" b="1" kern="1200">
                <a:solidFill>
                  <a:schemeClr val="tx1"/>
                </a:solidFill>
                <a:latin typeface="+mj-lt"/>
                <a:ea typeface="+mj-ea"/>
                <a:cs typeface="+mj-cs"/>
              </a:rPr>
            </a:br>
            <a:r>
              <a:rPr lang="en-US" sz="1800" b="1" kern="1200">
                <a:solidFill>
                  <a:schemeClr val="tx1"/>
                </a:solidFill>
                <a:latin typeface="+mj-lt"/>
                <a:ea typeface="+mj-ea"/>
                <a:cs typeface="+mj-cs"/>
              </a:rPr>
              <a:t>Why Having a Vision Statement is So Important for Your Small Business</a:t>
            </a:r>
            <a:br>
              <a:rPr lang="en-US" sz="1800" b="1" kern="1200">
                <a:solidFill>
                  <a:schemeClr val="tx1"/>
                </a:solidFill>
                <a:latin typeface="+mj-lt"/>
                <a:ea typeface="+mj-ea"/>
                <a:cs typeface="+mj-cs"/>
              </a:rPr>
            </a:br>
            <a:endParaRPr lang="en-US" sz="1800" b="1" kern="1200">
              <a:solidFill>
                <a:schemeClr val="tx1"/>
              </a:solidFill>
              <a:latin typeface="+mj-lt"/>
              <a:ea typeface="+mj-ea"/>
              <a:cs typeface="+mj-cs"/>
            </a:endParaRPr>
          </a:p>
        </p:txBody>
      </p:sp>
      <p:graphicFrame>
        <p:nvGraphicFramePr>
          <p:cNvPr id="5" name="Content Placeholder 2">
            <a:extLst>
              <a:ext uri="{FF2B5EF4-FFF2-40B4-BE49-F238E27FC236}">
                <a16:creationId xmlns:a16="http://schemas.microsoft.com/office/drawing/2014/main" id="{CC8BB125-54E0-4580-8272-9AD0E946DFDF}"/>
              </a:ext>
            </a:extLst>
          </p:cNvPr>
          <p:cNvGraphicFramePr>
            <a:graphicFrameLocks noGrp="1"/>
          </p:cNvGraphicFramePr>
          <p:nvPr>
            <p:ph idx="1"/>
            <p:extLst>
              <p:ext uri="{D42A27DB-BD31-4B8C-83A1-F6EECF244321}">
                <p14:modId xmlns:p14="http://schemas.microsoft.com/office/powerpoint/2010/main" val="1928487842"/>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7495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5CDFA-1345-45C9-9126-73247A90AA88}"/>
              </a:ext>
            </a:extLst>
          </p:cNvPr>
          <p:cNvSpPr>
            <a:spLocks noGrp="1"/>
          </p:cNvSpPr>
          <p:nvPr>
            <p:ph type="title"/>
          </p:nvPr>
        </p:nvSpPr>
        <p:spPr/>
        <p:txBody>
          <a:bodyPr/>
          <a:lstStyle/>
          <a:p>
            <a:br>
              <a:rPr lang="en-US" dirty="0"/>
            </a:br>
            <a:endParaRPr lang="en-US" dirty="0"/>
          </a:p>
        </p:txBody>
      </p:sp>
      <p:sp>
        <p:nvSpPr>
          <p:cNvPr id="3" name="Content Placeholder 2">
            <a:extLst>
              <a:ext uri="{FF2B5EF4-FFF2-40B4-BE49-F238E27FC236}">
                <a16:creationId xmlns:a16="http://schemas.microsoft.com/office/drawing/2014/main" id="{17D76125-3700-4034-AB5D-214939A8ED95}"/>
              </a:ext>
            </a:extLst>
          </p:cNvPr>
          <p:cNvSpPr>
            <a:spLocks noGrp="1"/>
          </p:cNvSpPr>
          <p:nvPr>
            <p:ph idx="1"/>
          </p:nvPr>
        </p:nvSpPr>
        <p:spPr>
          <a:xfrm>
            <a:off x="633186" y="1203770"/>
            <a:ext cx="10815864" cy="4973193"/>
          </a:xfrm>
        </p:spPr>
        <p:txBody>
          <a:bodyPr>
            <a:normAutofit fontScale="55000" lnSpcReduction="20000"/>
          </a:bodyPr>
          <a:lstStyle/>
          <a:p>
            <a:pPr marL="0" indent="0">
              <a:buNone/>
            </a:pPr>
            <a:r>
              <a:rPr lang="en-US" b="1" dirty="0"/>
              <a:t>Amazon.com </a:t>
            </a:r>
            <a:r>
              <a:rPr lang="en-US" dirty="0"/>
              <a:t>- Our vision is to be earth’s most customer-centric company; to build a place where people can come to find and discover anything they might want to buy online.</a:t>
            </a:r>
          </a:p>
          <a:p>
            <a:pPr marL="0" indent="0">
              <a:buNone/>
            </a:pPr>
            <a:endParaRPr lang="en-US" dirty="0"/>
          </a:p>
          <a:p>
            <a:pPr marL="0" indent="0">
              <a:buNone/>
            </a:pPr>
            <a:r>
              <a:rPr lang="en-US" b="1" dirty="0"/>
              <a:t>Bata Shoes </a:t>
            </a:r>
            <a:r>
              <a:rPr lang="en-US" dirty="0"/>
              <a:t>- To grow as a dynamic, innovative and market driven domestic manufacturer and distributor, with footwear as our core business, while maintaining a commitment to the country, culture and environment in which we operate.</a:t>
            </a:r>
          </a:p>
          <a:p>
            <a:pPr marL="0" indent="0">
              <a:buNone/>
            </a:pPr>
            <a:endParaRPr lang="en-US" dirty="0"/>
          </a:p>
          <a:p>
            <a:pPr marL="0" indent="0">
              <a:buNone/>
            </a:pPr>
            <a:r>
              <a:rPr lang="en-US" b="1" dirty="0"/>
              <a:t>Cradles to Crayons </a:t>
            </a:r>
            <a:r>
              <a:rPr lang="en-US" dirty="0"/>
              <a:t>- Provides children from birth through age 12, living in homeless or low-income situations, with the essential items they need to thrive – at home, at school and at play.</a:t>
            </a:r>
          </a:p>
          <a:p>
            <a:pPr marL="0" indent="0">
              <a:buNone/>
            </a:pPr>
            <a:endParaRPr lang="en-US" dirty="0"/>
          </a:p>
          <a:p>
            <a:pPr marL="0" indent="0">
              <a:buNone/>
            </a:pPr>
            <a:r>
              <a:rPr lang="en-US" b="1" dirty="0"/>
              <a:t>HubSpot</a:t>
            </a:r>
            <a:r>
              <a:rPr lang="en-US" dirty="0"/>
              <a:t> - To make the world Inbound. We want to transform how organizations attract, engage and delight their customers.</a:t>
            </a:r>
          </a:p>
          <a:p>
            <a:pPr marL="0" indent="0">
              <a:buNone/>
            </a:pPr>
            <a:endParaRPr lang="en-US" dirty="0"/>
          </a:p>
          <a:p>
            <a:pPr marL="0" indent="0">
              <a:buNone/>
            </a:pPr>
            <a:r>
              <a:rPr lang="en-US" b="1" dirty="0"/>
              <a:t>IKEA</a:t>
            </a:r>
            <a:r>
              <a:rPr lang="en-US" dirty="0"/>
              <a:t> - To create a better everyday life for the many people.</a:t>
            </a:r>
          </a:p>
          <a:p>
            <a:pPr marL="0" indent="0">
              <a:buNone/>
            </a:pPr>
            <a:endParaRPr lang="en-US" dirty="0"/>
          </a:p>
          <a:p>
            <a:pPr marL="0" indent="0">
              <a:buNone/>
            </a:pPr>
            <a:r>
              <a:rPr lang="en-US" b="1" dirty="0"/>
              <a:t>Nordstrom</a:t>
            </a:r>
            <a:r>
              <a:rPr lang="en-US" dirty="0"/>
              <a:t> - To give customers the most compelling shopping experience possible.</a:t>
            </a:r>
          </a:p>
          <a:p>
            <a:pPr marL="0" indent="0">
              <a:buNone/>
            </a:pPr>
            <a:endParaRPr lang="en-US" dirty="0"/>
          </a:p>
          <a:p>
            <a:pPr marL="0" indent="0">
              <a:buNone/>
            </a:pPr>
            <a:r>
              <a:rPr lang="en-US" b="1" dirty="0"/>
              <a:t>Starbucks</a:t>
            </a:r>
            <a:r>
              <a:rPr lang="en-US" dirty="0"/>
              <a:t> - To inspire and nurture the human spirit — one person, one cup and one neighborhood at a time.</a:t>
            </a:r>
          </a:p>
          <a:p>
            <a:pPr marL="0" indent="0">
              <a:buNone/>
            </a:pPr>
            <a:endParaRPr lang="en-US" dirty="0"/>
          </a:p>
          <a:p>
            <a:pPr marL="0" indent="0">
              <a:buNone/>
            </a:pPr>
            <a:r>
              <a:rPr lang="en-US" b="1" dirty="0"/>
              <a:t>Uber</a:t>
            </a:r>
            <a:r>
              <a:rPr lang="en-US" dirty="0"/>
              <a:t> - Make transportation as reliable as running water, everywhere, for everyone.</a:t>
            </a:r>
          </a:p>
        </p:txBody>
      </p:sp>
      <p:sp>
        <p:nvSpPr>
          <p:cNvPr id="4" name="TextBox 3">
            <a:extLst>
              <a:ext uri="{FF2B5EF4-FFF2-40B4-BE49-F238E27FC236}">
                <a16:creationId xmlns:a16="http://schemas.microsoft.com/office/drawing/2014/main" id="{9C58101D-B7E3-451B-A92B-67329556ACEF}"/>
              </a:ext>
            </a:extLst>
          </p:cNvPr>
          <p:cNvSpPr txBox="1"/>
          <p:nvPr/>
        </p:nvSpPr>
        <p:spPr>
          <a:xfrm>
            <a:off x="715070" y="372527"/>
            <a:ext cx="10652096" cy="646331"/>
          </a:xfrm>
          <a:prstGeom prst="rect">
            <a:avLst/>
          </a:prstGeom>
          <a:noFill/>
        </p:spPr>
        <p:txBody>
          <a:bodyPr wrap="square" rtlCol="0">
            <a:spAutoFit/>
          </a:bodyPr>
          <a:lstStyle/>
          <a:p>
            <a:endParaRPr lang="en-US" dirty="0"/>
          </a:p>
          <a:p>
            <a:r>
              <a:rPr lang="en-US" b="1" dirty="0"/>
              <a:t>EXAMPLES OF VISION STATEMENTS</a:t>
            </a:r>
          </a:p>
        </p:txBody>
      </p:sp>
    </p:spTree>
    <p:extLst>
      <p:ext uri="{BB962C8B-B14F-4D97-AF65-F5344CB8AC3E}">
        <p14:creationId xmlns:p14="http://schemas.microsoft.com/office/powerpoint/2010/main" val="27917283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91653-33EE-40B0-BDBC-06D1DDF96D15}"/>
              </a:ext>
            </a:extLst>
          </p:cNvPr>
          <p:cNvSpPr>
            <a:spLocks noGrp="1"/>
          </p:cNvSpPr>
          <p:nvPr>
            <p:ph type="title"/>
          </p:nvPr>
        </p:nvSpPr>
        <p:spPr>
          <a:xfrm>
            <a:off x="1524000" y="2245809"/>
            <a:ext cx="9144000" cy="1564716"/>
          </a:xfrm>
        </p:spPr>
        <p:txBody>
          <a:bodyPr vert="horz" lIns="91440" tIns="45720" rIns="91440" bIns="45720" rtlCol="0" anchor="b">
            <a:normAutofit/>
          </a:bodyPr>
          <a:lstStyle/>
          <a:p>
            <a:r>
              <a:rPr lang="en-US" sz="4800" b="1" kern="1200" dirty="0">
                <a:solidFill>
                  <a:schemeClr val="tx1"/>
                </a:solidFill>
                <a:latin typeface="+mj-lt"/>
                <a:ea typeface="+mj-ea"/>
                <a:cs typeface="+mj-cs"/>
              </a:rPr>
              <a:t>How Does a Vision Statement Differ From a Mission Statement?</a:t>
            </a:r>
          </a:p>
        </p:txBody>
      </p:sp>
      <p:sp>
        <p:nvSpPr>
          <p:cNvPr id="7"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3"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2903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0FB4E-36F1-4237-88E0-BDA7629E2D3B}"/>
              </a:ext>
            </a:extLst>
          </p:cNvPr>
          <p:cNvSpPr>
            <a:spLocks noGrp="1"/>
          </p:cNvSpPr>
          <p:nvPr>
            <p:ph type="title"/>
          </p:nvPr>
        </p:nvSpPr>
        <p:spPr/>
        <p:txBody>
          <a:bodyPr/>
          <a:lstStyle/>
          <a:p>
            <a:br>
              <a:rPr lang="en-US" b="1" dirty="0"/>
            </a:br>
            <a:r>
              <a:rPr lang="en-US" b="1" dirty="0"/>
              <a:t>How Does a Vision Statement Differ From a Mission Statement?</a:t>
            </a:r>
            <a:br>
              <a:rPr lang="en-US" b="1" dirty="0"/>
            </a:br>
            <a:br>
              <a:rPr lang="en-US" b="1" dirty="0"/>
            </a:br>
            <a:endParaRPr lang="en-US" b="1" dirty="0"/>
          </a:p>
        </p:txBody>
      </p:sp>
      <p:sp>
        <p:nvSpPr>
          <p:cNvPr id="3" name="Content Placeholder 2">
            <a:extLst>
              <a:ext uri="{FF2B5EF4-FFF2-40B4-BE49-F238E27FC236}">
                <a16:creationId xmlns:a16="http://schemas.microsoft.com/office/drawing/2014/main" id="{A9B4FB61-351D-4EC2-88E2-EDF946651D69}"/>
              </a:ext>
            </a:extLst>
          </p:cNvPr>
          <p:cNvSpPr>
            <a:spLocks noGrp="1"/>
          </p:cNvSpPr>
          <p:nvPr>
            <p:ph idx="1"/>
          </p:nvPr>
        </p:nvSpPr>
        <p:spPr/>
        <p:txBody>
          <a:bodyPr>
            <a:normAutofit fontScale="85000" lnSpcReduction="20000"/>
          </a:bodyPr>
          <a:lstStyle/>
          <a:p>
            <a:pPr marL="0" indent="0">
              <a:buNone/>
            </a:pPr>
            <a:r>
              <a:rPr lang="en-US" dirty="0"/>
              <a:t>Unlike the mission statement, a vision statement is for you and the other members of your company, not for your customers or clients. The purpose of the mission statement is to tell the world what you do and how you do it, every day. The vision statement is the dream; the mission statement is the intended reality.</a:t>
            </a:r>
          </a:p>
          <a:p>
            <a:pPr marL="0" indent="0">
              <a:buNone/>
            </a:pPr>
            <a:endParaRPr lang="en-US" dirty="0"/>
          </a:p>
          <a:p>
            <a:pPr marL="0" indent="0">
              <a:buNone/>
            </a:pPr>
            <a:r>
              <a:rPr lang="en-US" dirty="0"/>
              <a:t>When writing one, your mission statement and your core competencies can be a valuable starting point for articulating your values. Be sure when you're creating a vision not to fall into the trap of only thinking ahead a year or two. Once you have one, your vision statement will have a huge influence on decision making and the way you allocate resources.</a:t>
            </a:r>
          </a:p>
          <a:p>
            <a:pPr marL="0" indent="0">
              <a:buNone/>
            </a:pPr>
            <a:endParaRPr lang="en-US" dirty="0"/>
          </a:p>
          <a:p>
            <a:pPr marL="0" indent="0">
              <a:buNone/>
            </a:pPr>
            <a:r>
              <a:rPr lang="en-US" dirty="0"/>
              <a:t>Think of it this way; a mission statement answers the question "Who are we?" and the vision statement answers the question "Where are we going?"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7576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DB66F6E8-4D4A-4907-940A-774703A2D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8F1F5A56-E82B-4FD5-9025-B72896FFB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1CD54D93-F5BB-42CA-BC36-BC58AA30F95A}"/>
              </a:ext>
            </a:extLst>
          </p:cNvPr>
          <p:cNvSpPr>
            <a:spLocks noGrp="1"/>
          </p:cNvSpPr>
          <p:nvPr>
            <p:ph type="title"/>
          </p:nvPr>
        </p:nvSpPr>
        <p:spPr>
          <a:xfrm>
            <a:off x="838200" y="5529884"/>
            <a:ext cx="8078342" cy="1096331"/>
          </a:xfrm>
        </p:spPr>
        <p:txBody>
          <a:bodyPr vert="horz" lIns="91440" tIns="45720" rIns="91440" bIns="45720" rtlCol="0" anchor="ctr">
            <a:normAutofit/>
          </a:bodyPr>
          <a:lstStyle/>
          <a:p>
            <a:br>
              <a:rPr lang="en-US" sz="3400" b="1" kern="1200">
                <a:solidFill>
                  <a:schemeClr val="tx1"/>
                </a:solidFill>
                <a:latin typeface="+mj-lt"/>
                <a:ea typeface="+mj-ea"/>
                <a:cs typeface="+mj-cs"/>
              </a:rPr>
            </a:br>
            <a:r>
              <a:rPr lang="en-US" sz="3400" b="1" kern="1200">
                <a:solidFill>
                  <a:schemeClr val="tx1"/>
                </a:solidFill>
                <a:latin typeface="+mj-lt"/>
                <a:ea typeface="+mj-ea"/>
                <a:cs typeface="+mj-cs"/>
              </a:rPr>
              <a:t>Q&amp;A</a:t>
            </a:r>
          </a:p>
        </p:txBody>
      </p:sp>
      <p:graphicFrame>
        <p:nvGraphicFramePr>
          <p:cNvPr id="5" name="Content Placeholder 2">
            <a:extLst>
              <a:ext uri="{FF2B5EF4-FFF2-40B4-BE49-F238E27FC236}">
                <a16:creationId xmlns:a16="http://schemas.microsoft.com/office/drawing/2014/main" id="{25393649-3252-47A7-B7F8-9E25F5B4D037}"/>
              </a:ext>
            </a:extLst>
          </p:cNvPr>
          <p:cNvGraphicFramePr>
            <a:graphicFrameLocks noGrp="1"/>
          </p:cNvGraphicFramePr>
          <p:nvPr>
            <p:ph idx="1"/>
            <p:extLst>
              <p:ext uri="{D42A27DB-BD31-4B8C-83A1-F6EECF244321}">
                <p14:modId xmlns:p14="http://schemas.microsoft.com/office/powerpoint/2010/main" val="1131092691"/>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44927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72E9-91BF-4B16-AFE3-89C78893EEE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1FA4068-34EC-4B29-AA90-DDE5E268199D}"/>
              </a:ext>
            </a:extLst>
          </p:cNvPr>
          <p:cNvSpPr>
            <a:spLocks noGrp="1"/>
          </p:cNvSpPr>
          <p:nvPr>
            <p:ph idx="1"/>
          </p:nvPr>
        </p:nvSpPr>
        <p:spPr/>
        <p:txBody>
          <a:bodyPr>
            <a:normAutofit fontScale="32500" lnSpcReduction="20000"/>
          </a:bodyPr>
          <a:lstStyle/>
          <a:p>
            <a:pPr marL="0" indent="0">
              <a:buNone/>
            </a:pPr>
            <a:r>
              <a:rPr lang="en-US" dirty="0"/>
              <a:t>References</a:t>
            </a:r>
          </a:p>
          <a:p>
            <a:r>
              <a:rPr lang="en-US" dirty="0"/>
              <a:t>Cohn, C. (2014). 4 Techniques for Crafting a Mission Statement Worth Remembering. [online] Entrepreneur. Available at: https://www.entrepreneur.com/article/240085 [Accessed 13 Jan. 2019].</a:t>
            </a:r>
          </a:p>
          <a:p>
            <a:endParaRPr lang="en-US" dirty="0"/>
          </a:p>
          <a:p>
            <a:r>
              <a:rPr lang="en-US" dirty="0"/>
              <a:t>Lake, L. (2018). How Do Key Performance Indicators Affect Company Success?. [online] The Balance Small Business. Available at: https://www.thebalancesmb.com/what-are-key-performance-indicators-2296142 [Accessed 12 Jan. 2019].</a:t>
            </a:r>
          </a:p>
          <a:p>
            <a:endParaRPr lang="en-US" dirty="0"/>
          </a:p>
          <a:p>
            <a:r>
              <a:rPr lang="en-US" dirty="0"/>
              <a:t>Markus, J. (2017). What is Key Performance Indicator (KPI)? - Why are KPIs important?. [online] </a:t>
            </a:r>
            <a:r>
              <a:rPr lang="en-US" dirty="0" err="1"/>
              <a:t>Oberlo</a:t>
            </a:r>
            <a:r>
              <a:rPr lang="en-US" dirty="0"/>
              <a:t>. Available at: https://www.oberlo.com/ecommerce-wiki/key-performance-indicator-kpi [Accessed 13 Jan. 2019].</a:t>
            </a:r>
          </a:p>
          <a:p>
            <a:endParaRPr lang="en-US" dirty="0"/>
          </a:p>
          <a:p>
            <a:r>
              <a:rPr lang="en-US" dirty="0"/>
              <a:t>Mindtools.com. (2016). The McKinsey 7-S Framework. [online] Available at: https://www.mindtools.com/pages/article/newSTR_91.htm [Accessed 13 Jan. 2019].</a:t>
            </a:r>
          </a:p>
          <a:p>
            <a:endParaRPr lang="en-US" dirty="0"/>
          </a:p>
          <a:p>
            <a:r>
              <a:rPr lang="en-US" dirty="0"/>
              <a:t>Pollack, D. (2015). McKinsey 7S Framework Cheat Sheet. [</a:t>
            </a:r>
            <a:r>
              <a:rPr lang="en-US" dirty="0" err="1"/>
              <a:t>ebook</a:t>
            </a:r>
            <a:r>
              <a:rPr lang="en-US" dirty="0"/>
              <a:t>] </a:t>
            </a:r>
            <a:r>
              <a:rPr lang="en-US" dirty="0" err="1"/>
              <a:t>Cheatography</a:t>
            </a:r>
            <a:r>
              <a:rPr lang="en-US" dirty="0"/>
              <a:t>. Available at: http://cheatography.com/2754/cs/4808 [Accessed 10 Jan. 2019].</a:t>
            </a:r>
          </a:p>
          <a:p>
            <a:endParaRPr lang="en-US" dirty="0"/>
          </a:p>
          <a:p>
            <a:r>
              <a:rPr lang="en-US" dirty="0"/>
              <a:t>Root, G. (2018). 10 Most Important Business Objectives. [online] Smallbusiness.chron.com. Available at: https://smallbusiness.chron.com/10-important-business-objectives-23686.html [Accessed 10 Jan. 2019].</a:t>
            </a:r>
          </a:p>
          <a:p>
            <a:endParaRPr lang="en-US" dirty="0"/>
          </a:p>
          <a:p>
            <a:r>
              <a:rPr lang="en-US" dirty="0"/>
              <a:t>Smith, R. (2017). 8 Strategic Planning Models To Consider. [online] </a:t>
            </a:r>
            <a:r>
              <a:rPr lang="en-US" dirty="0" err="1"/>
              <a:t>ClearPoint</a:t>
            </a:r>
            <a:r>
              <a:rPr lang="en-US" dirty="0"/>
              <a:t> Strategy. Available at: https://www.clearpointstrategy.com/strategic-planning-models/ [Accessed 12 Jan. 2019].</a:t>
            </a:r>
          </a:p>
          <a:p>
            <a:endParaRPr lang="en-US" dirty="0"/>
          </a:p>
          <a:p>
            <a:r>
              <a:rPr lang="en-US" dirty="0"/>
              <a:t>The Organizational Strategist. (2011). McKinsey 7S Model: A strategic assessment and alignment model. [online] Available at: https://whittblog.wordpress.com/2011/04/24/mckinsey-7s-model-a-strategic-assessment-and-alignment-model/ [Accessed 11 Jan. 2019].</a:t>
            </a:r>
          </a:p>
          <a:p>
            <a:endParaRPr lang="en-US" dirty="0"/>
          </a:p>
          <a:p>
            <a:r>
              <a:rPr lang="en-US" dirty="0"/>
              <a:t>Woodruff, J. (2018). The Importance of Setting Business Objectives. [online] Smallbusiness.chron.com. Available at: https://smallbusiness.chron.com/importance-setting-business-objectives-4724.html [Accessed 10 Jan. 2019].</a:t>
            </a:r>
          </a:p>
        </p:txBody>
      </p:sp>
    </p:spTree>
    <p:extLst>
      <p:ext uri="{BB962C8B-B14F-4D97-AF65-F5344CB8AC3E}">
        <p14:creationId xmlns:p14="http://schemas.microsoft.com/office/powerpoint/2010/main" val="1093304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331543-8202-4214-BADF-4715C35E0EA4}"/>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a:br>
              <a:rPr lang="en-US" sz="4400" b="1" kern="1200">
                <a:solidFill>
                  <a:schemeClr val="accent1"/>
                </a:solidFill>
                <a:latin typeface="+mj-lt"/>
                <a:ea typeface="+mj-ea"/>
                <a:cs typeface="+mj-cs"/>
              </a:rPr>
            </a:br>
            <a:r>
              <a:rPr lang="en-US" sz="4400" b="1" kern="1200">
                <a:solidFill>
                  <a:schemeClr val="accent1"/>
                </a:solidFill>
                <a:latin typeface="+mj-lt"/>
                <a:ea typeface="+mj-ea"/>
                <a:cs typeface="+mj-cs"/>
              </a:rPr>
              <a:t>10 Most Important Business Objectives</a:t>
            </a:r>
            <a:br>
              <a:rPr lang="en-US" sz="4400" b="1" kern="1200">
                <a:solidFill>
                  <a:schemeClr val="accent1"/>
                </a:solidFill>
                <a:latin typeface="+mj-lt"/>
                <a:ea typeface="+mj-ea"/>
                <a:cs typeface="+mj-cs"/>
              </a:rPr>
            </a:br>
            <a:endParaRPr lang="en-US" sz="4400" b="1" kern="1200">
              <a:solidFill>
                <a:schemeClr val="accent1"/>
              </a:solidFill>
              <a:latin typeface="+mj-lt"/>
              <a:ea typeface="+mj-ea"/>
              <a:cs typeface="+mj-cs"/>
            </a:endParaRPr>
          </a:p>
        </p:txBody>
      </p:sp>
      <p:cxnSp>
        <p:nvCxnSpPr>
          <p:cNvPr id="13"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D751F29-F9C1-4FBF-942D-5BDBF58C1ABA}"/>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a:r>
              <a:rPr lang="en-US" sz="1300" b="1"/>
              <a:t>Profitability</a:t>
            </a:r>
          </a:p>
          <a:p>
            <a:pPr marL="0"/>
            <a:r>
              <a:rPr lang="en-US" sz="1300"/>
              <a:t>Maintaining profitability means making sure that revenue stays ahead of the costs of doing business. Focus on controlling costs in both production and operations while maintaining the profit margin on products sold.</a:t>
            </a:r>
          </a:p>
          <a:p>
            <a:pPr marL="0"/>
            <a:endParaRPr lang="en-US" sz="1300"/>
          </a:p>
          <a:p>
            <a:pPr marL="0"/>
            <a:r>
              <a:rPr lang="en-US" sz="1300" b="1"/>
              <a:t>Productivity</a:t>
            </a:r>
          </a:p>
          <a:p>
            <a:pPr marL="0"/>
            <a:r>
              <a:rPr lang="en-US" sz="1300"/>
              <a:t>Employee training, equipment maintenance and new equipment purchases all go into company productivity. Your objective should be to provide all of the resources your employees need to remain as productive as possible.</a:t>
            </a:r>
          </a:p>
          <a:p>
            <a:pPr marL="0"/>
            <a:endParaRPr lang="en-US" sz="1300"/>
          </a:p>
          <a:p>
            <a:pPr marL="0"/>
            <a:r>
              <a:rPr lang="en-US" sz="1300" b="1"/>
              <a:t>Customer Service</a:t>
            </a:r>
          </a:p>
          <a:p>
            <a:pPr marL="0"/>
            <a:r>
              <a:rPr lang="en-US" sz="1300"/>
              <a:t>Good customer service helps you retain clients and generate repeat revenue. Keeping your customers happy should be a primary objective of your organization.</a:t>
            </a:r>
          </a:p>
          <a:p>
            <a:pPr marL="0"/>
            <a:endParaRPr lang="en-US" sz="1300"/>
          </a:p>
          <a:p>
            <a:pPr marL="0"/>
            <a:r>
              <a:rPr lang="en-US" sz="1300" b="1"/>
              <a:t>Employee Retention</a:t>
            </a:r>
          </a:p>
          <a:p>
            <a:pPr marL="0"/>
            <a:r>
              <a:rPr lang="en-US" sz="1300"/>
              <a:t>Employee turnover costs you money in lost productivity and the costs associated with recruiting, which include employment advertising and paying placement agencies. Maintaining a productive and positive employee environment improves retention.</a:t>
            </a:r>
          </a:p>
        </p:txBody>
      </p:sp>
    </p:spTree>
    <p:extLst>
      <p:ext uri="{BB962C8B-B14F-4D97-AF65-F5344CB8AC3E}">
        <p14:creationId xmlns:p14="http://schemas.microsoft.com/office/powerpoint/2010/main" val="122779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EEA3FC-B575-45F3-813E-638795229999}"/>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a:br>
              <a:rPr lang="en-US" sz="4400" b="1" kern="1200">
                <a:solidFill>
                  <a:schemeClr val="accent1"/>
                </a:solidFill>
                <a:latin typeface="+mj-lt"/>
                <a:ea typeface="+mj-ea"/>
                <a:cs typeface="+mj-cs"/>
              </a:rPr>
            </a:br>
            <a:r>
              <a:rPr lang="en-US" sz="4400" b="1" kern="1200">
                <a:solidFill>
                  <a:schemeClr val="accent1"/>
                </a:solidFill>
                <a:latin typeface="+mj-lt"/>
                <a:ea typeface="+mj-ea"/>
                <a:cs typeface="+mj-cs"/>
              </a:rPr>
              <a:t>10 Most Important Business Objectives</a:t>
            </a:r>
            <a:br>
              <a:rPr lang="en-US" sz="4400" b="1" kern="1200">
                <a:solidFill>
                  <a:schemeClr val="accent1"/>
                </a:solidFill>
                <a:latin typeface="+mj-lt"/>
                <a:ea typeface="+mj-ea"/>
                <a:cs typeface="+mj-cs"/>
              </a:rPr>
            </a:br>
            <a:endParaRPr lang="en-US" sz="4400" kern="1200">
              <a:solidFill>
                <a:schemeClr val="accent1"/>
              </a:solidFill>
              <a:latin typeface="+mj-lt"/>
              <a:ea typeface="+mj-ea"/>
              <a:cs typeface="+mj-cs"/>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42C837F-FC9B-4ACC-8DFA-F0A29F14D987}"/>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a:r>
              <a:rPr lang="en-US" sz="1100" b="1"/>
              <a:t>Core Values</a:t>
            </a:r>
          </a:p>
          <a:p>
            <a:pPr marL="0"/>
            <a:r>
              <a:rPr lang="en-US" sz="1100"/>
              <a:t>Your company mission statement is a description of the core values of your company. It is a summary of the beliefs your company holds in regard to customer interaction, responsibility to the community and employee satisfaction. The company's core values become the objectives necessary to create a positive corporate culture.</a:t>
            </a:r>
          </a:p>
          <a:p>
            <a:pPr marL="0"/>
            <a:endParaRPr lang="en-US" sz="1100"/>
          </a:p>
          <a:p>
            <a:pPr marL="0"/>
            <a:r>
              <a:rPr lang="en-US" sz="1100" b="1"/>
              <a:t>Growth</a:t>
            </a:r>
          </a:p>
          <a:p>
            <a:pPr marL="0"/>
            <a:r>
              <a:rPr lang="en-US" sz="1100"/>
              <a:t>Growth is planned based on historical data and future projections. Growth requires the careful use of company resources such as finances and personnel.</a:t>
            </a:r>
          </a:p>
          <a:p>
            <a:pPr marL="0"/>
            <a:endParaRPr lang="en-US" sz="1100"/>
          </a:p>
          <a:p>
            <a:pPr marL="0"/>
            <a:r>
              <a:rPr lang="en-US" sz="1100" b="1"/>
              <a:t>Maintain Financing</a:t>
            </a:r>
          </a:p>
          <a:p>
            <a:pPr marL="0"/>
            <a:r>
              <a:rPr lang="en-US" sz="1100"/>
              <a:t>Even a company with good cash flow needs financing contacts in the event that capital is needed to expand the organization. Maintaining your ability to finance operations means that you can prepare for long-term projects and address short-term needs such as payroll and accounts payable.</a:t>
            </a:r>
          </a:p>
          <a:p>
            <a:pPr marL="0"/>
            <a:endParaRPr lang="en-US" sz="1100"/>
          </a:p>
          <a:p>
            <a:pPr marL="0"/>
            <a:r>
              <a:rPr lang="en-US" sz="1100" b="1"/>
              <a:t>Change Management</a:t>
            </a:r>
          </a:p>
          <a:p>
            <a:pPr marL="0"/>
            <a:r>
              <a:rPr lang="en-US" sz="1100"/>
              <a:t>Change management is the process of preparing your organization for growth and creating processes that effectively deal with a developing marketplace. The objective of change management is to create a dynamic organization that is prepared to meet the challenges of your industry.</a:t>
            </a:r>
          </a:p>
        </p:txBody>
      </p:sp>
    </p:spTree>
    <p:extLst>
      <p:ext uri="{BB962C8B-B14F-4D97-AF65-F5344CB8AC3E}">
        <p14:creationId xmlns:p14="http://schemas.microsoft.com/office/powerpoint/2010/main" val="223175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F1A731-A21D-43AA-90B0-93666CD85ABA}"/>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a:br>
              <a:rPr lang="en-US" sz="4400" b="1" kern="1200">
                <a:solidFill>
                  <a:schemeClr val="accent1"/>
                </a:solidFill>
                <a:latin typeface="+mj-lt"/>
                <a:ea typeface="+mj-ea"/>
                <a:cs typeface="+mj-cs"/>
              </a:rPr>
            </a:br>
            <a:r>
              <a:rPr lang="en-US" sz="4400" b="1" kern="1200">
                <a:solidFill>
                  <a:schemeClr val="accent1"/>
                </a:solidFill>
                <a:latin typeface="+mj-lt"/>
                <a:ea typeface="+mj-ea"/>
                <a:cs typeface="+mj-cs"/>
              </a:rPr>
              <a:t>10 Most Important Business Objectives</a:t>
            </a:r>
            <a:br>
              <a:rPr lang="en-US" sz="4400" b="1" kern="1200">
                <a:solidFill>
                  <a:schemeClr val="accent1"/>
                </a:solidFill>
                <a:latin typeface="+mj-lt"/>
                <a:ea typeface="+mj-ea"/>
                <a:cs typeface="+mj-cs"/>
              </a:rPr>
            </a:br>
            <a:endParaRPr lang="en-US" sz="4400" kern="1200">
              <a:solidFill>
                <a:schemeClr val="accent1"/>
              </a:solidFill>
              <a:latin typeface="+mj-lt"/>
              <a:ea typeface="+mj-ea"/>
              <a:cs typeface="+mj-cs"/>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6160296-AD59-4271-9B36-AE6C308B7DF3}"/>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a:r>
              <a:rPr lang="en-US" sz="2000" b="1"/>
              <a:t>Marketing</a:t>
            </a:r>
          </a:p>
          <a:p>
            <a:pPr marL="0"/>
            <a:r>
              <a:rPr lang="en-US" sz="2000"/>
              <a:t>Marketing is more than creating advertising and getting customer input on product changes. It is understanding consumer buying trends, being able to anticipate product distribution needs and developing business partnerships that help your organization to improve market share.</a:t>
            </a:r>
          </a:p>
          <a:p>
            <a:pPr marL="0"/>
            <a:endParaRPr lang="en-US" sz="2000"/>
          </a:p>
          <a:p>
            <a:pPr marL="0"/>
            <a:r>
              <a:rPr lang="en-US" sz="2000" b="1"/>
              <a:t>Competitive Analysis</a:t>
            </a:r>
          </a:p>
          <a:p>
            <a:pPr marL="0"/>
            <a:r>
              <a:rPr lang="en-US" sz="2000"/>
              <a:t>A comprehensive analysis of the activities of the competition should be an ongoing business objective for your organization. Understanding where your products rank in the marketplace helps you to better determine how to improve your standing among consumers and improve your revenue.</a:t>
            </a:r>
          </a:p>
        </p:txBody>
      </p:sp>
    </p:spTree>
    <p:extLst>
      <p:ext uri="{BB962C8B-B14F-4D97-AF65-F5344CB8AC3E}">
        <p14:creationId xmlns:p14="http://schemas.microsoft.com/office/powerpoint/2010/main" val="65726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3F3C033-72C1-4E15-8842-954B00552FBB}"/>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br>
              <a:rPr lang="en-US" sz="4000" b="1" kern="1200">
                <a:solidFill>
                  <a:srgbClr val="FFFFFF"/>
                </a:solidFill>
                <a:latin typeface="+mj-lt"/>
                <a:ea typeface="+mj-ea"/>
                <a:cs typeface="+mj-cs"/>
              </a:rPr>
            </a:br>
            <a:r>
              <a:rPr lang="en-US" sz="4000" b="1" kern="1200">
                <a:solidFill>
                  <a:srgbClr val="FFFFFF"/>
                </a:solidFill>
                <a:latin typeface="+mj-lt"/>
                <a:ea typeface="+mj-ea"/>
                <a:cs typeface="+mj-cs"/>
              </a:rPr>
              <a:t>BUSINESS OBJECTIVES</a:t>
            </a:r>
          </a:p>
        </p:txBody>
      </p:sp>
      <p:sp>
        <p:nvSpPr>
          <p:cNvPr id="3" name="Content Placeholder 2">
            <a:extLst>
              <a:ext uri="{FF2B5EF4-FFF2-40B4-BE49-F238E27FC236}">
                <a16:creationId xmlns:a16="http://schemas.microsoft.com/office/drawing/2014/main" id="{B6DD9712-1AA1-4612-B96D-2D61D3E5A089}"/>
              </a:ext>
            </a:extLst>
          </p:cNvPr>
          <p:cNvSpPr>
            <a:spLocks noGrp="1"/>
          </p:cNvSpPr>
          <p:nvPr>
            <p:ph idx="1"/>
          </p:nvPr>
        </p:nvSpPr>
        <p:spPr>
          <a:xfrm>
            <a:off x="5120640" y="804672"/>
            <a:ext cx="6281928" cy="5248656"/>
          </a:xfrm>
        </p:spPr>
        <p:txBody>
          <a:bodyPr vert="horz" lIns="91440" tIns="45720" rIns="91440" bIns="45720" rtlCol="0" anchor="ctr">
            <a:normAutofit/>
          </a:bodyPr>
          <a:lstStyle/>
          <a:p>
            <a:pPr marL="0"/>
            <a:r>
              <a:rPr lang="en-US" sz="2000" b="1" dirty="0"/>
              <a:t>Importance of Objectives</a:t>
            </a:r>
          </a:p>
          <a:p>
            <a:pPr marL="0" indent="0">
              <a:buNone/>
            </a:pPr>
            <a:r>
              <a:rPr lang="en-US" sz="2000" dirty="0"/>
              <a:t>Woodruff (2018) advised that goals describe where the owner wants the company to go but objectives define how to get there. Businesses that do not identify their long-term goals and do not create working objectives, will grow and develop more slowly than other companies, if they grow at all.</a:t>
            </a:r>
          </a:p>
          <a:p>
            <a:pPr marL="0" indent="0">
              <a:buNone/>
            </a:pPr>
            <a:r>
              <a:rPr lang="en-US" sz="2000" dirty="0"/>
              <a:t>Objectives are important to communicate and assign responsibilities of performance to employees.</a:t>
            </a:r>
          </a:p>
          <a:p>
            <a:pPr marL="0"/>
            <a:endParaRPr lang="en-US" sz="2000" dirty="0"/>
          </a:p>
          <a:p>
            <a:pPr marL="0" indent="0">
              <a:buNone/>
            </a:pPr>
            <a:r>
              <a:rPr lang="en-US" sz="2000" dirty="0"/>
              <a:t>Effective objectives that help everyone achieve a company's goals follow the </a:t>
            </a:r>
            <a:r>
              <a:rPr lang="en-US" sz="2000" b="1" dirty="0"/>
              <a:t>SMART</a:t>
            </a:r>
            <a:r>
              <a:rPr lang="en-US" sz="2000" dirty="0"/>
              <a:t> outline. What does the abbreviation </a:t>
            </a:r>
            <a:r>
              <a:rPr lang="en-US" sz="2000" b="1" dirty="0"/>
              <a:t>SMART</a:t>
            </a:r>
            <a:r>
              <a:rPr lang="en-US" sz="2000" dirty="0"/>
              <a:t> represent? </a:t>
            </a:r>
          </a:p>
          <a:p>
            <a:pPr marL="0"/>
            <a:endParaRPr lang="en-US" sz="2000" dirty="0"/>
          </a:p>
          <a:p>
            <a:pPr marL="0"/>
            <a:endParaRPr lang="en-US" sz="2000" dirty="0"/>
          </a:p>
        </p:txBody>
      </p:sp>
      <p:pic>
        <p:nvPicPr>
          <p:cNvPr id="4" name="Picture 3">
            <a:extLst>
              <a:ext uri="{FF2B5EF4-FFF2-40B4-BE49-F238E27FC236}">
                <a16:creationId xmlns:a16="http://schemas.microsoft.com/office/drawing/2014/main" id="{7CFE98B4-D8E1-486F-B86F-BC5A3C91F0A5}"/>
              </a:ext>
            </a:extLst>
          </p:cNvPr>
          <p:cNvPicPr>
            <a:picLocks noChangeAspect="1"/>
          </p:cNvPicPr>
          <p:nvPr/>
        </p:nvPicPr>
        <p:blipFill>
          <a:blip r:embed="rId2"/>
          <a:stretch>
            <a:fillRect/>
          </a:stretch>
        </p:blipFill>
        <p:spPr>
          <a:xfrm>
            <a:off x="7355038" y="4890667"/>
            <a:ext cx="769192" cy="769192"/>
          </a:xfrm>
          <a:prstGeom prst="rect">
            <a:avLst/>
          </a:prstGeom>
        </p:spPr>
      </p:pic>
    </p:spTree>
    <p:extLst>
      <p:ext uri="{BB962C8B-B14F-4D97-AF65-F5344CB8AC3E}">
        <p14:creationId xmlns:p14="http://schemas.microsoft.com/office/powerpoint/2010/main" val="1854686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6B2AFE-8F4A-4E45-A032-19DCEC8AD4BF}"/>
              </a:ext>
            </a:extLst>
          </p:cNvPr>
          <p:cNvSpPr>
            <a:spLocks noGrp="1"/>
          </p:cNvSpPr>
          <p:nvPr>
            <p:ph type="title"/>
          </p:nvPr>
        </p:nvSpPr>
        <p:spPr>
          <a:xfrm>
            <a:off x="863029" y="1012004"/>
            <a:ext cx="3416158" cy="4795408"/>
          </a:xfrm>
        </p:spPr>
        <p:txBody>
          <a:bodyPr vert="horz" lIns="91440" tIns="45720" rIns="91440" bIns="45720" rtlCol="0" anchor="ctr">
            <a:normAutofit/>
          </a:bodyPr>
          <a:lstStyle/>
          <a:p>
            <a:br>
              <a:rPr lang="en-US" sz="4400" b="1">
                <a:solidFill>
                  <a:srgbClr val="FFFFFF"/>
                </a:solidFill>
                <a:latin typeface="+mj-lt"/>
              </a:rPr>
            </a:br>
            <a:r>
              <a:rPr lang="en-US" sz="4400" b="1">
                <a:solidFill>
                  <a:srgbClr val="FFFFFF"/>
                </a:solidFill>
                <a:latin typeface="+mj-lt"/>
              </a:rPr>
              <a:t>How to Create Objectives That Work</a:t>
            </a:r>
            <a:br>
              <a:rPr lang="en-US" sz="4400" b="1">
                <a:solidFill>
                  <a:srgbClr val="FFFFFF"/>
                </a:solidFill>
                <a:latin typeface="+mj-lt"/>
              </a:rPr>
            </a:br>
            <a:endParaRPr lang="en-US" sz="4400" b="1">
              <a:solidFill>
                <a:srgbClr val="FFFFFF"/>
              </a:solidFill>
              <a:latin typeface="+mj-lt"/>
            </a:endParaRPr>
          </a:p>
        </p:txBody>
      </p:sp>
      <p:graphicFrame>
        <p:nvGraphicFramePr>
          <p:cNvPr id="5" name="Content Placeholder 2">
            <a:extLst>
              <a:ext uri="{FF2B5EF4-FFF2-40B4-BE49-F238E27FC236}">
                <a16:creationId xmlns:a16="http://schemas.microsoft.com/office/drawing/2014/main" id="{D63C11BA-6FF6-4301-8C7F-94A7E86A6197}"/>
              </a:ext>
            </a:extLst>
          </p:cNvPr>
          <p:cNvGraphicFramePr>
            <a:graphicFrameLocks noGrp="1"/>
          </p:cNvGraphicFramePr>
          <p:nvPr>
            <p:ph idx="1"/>
            <p:extLst>
              <p:ext uri="{D42A27DB-BD31-4B8C-83A1-F6EECF244321}">
                <p14:modId xmlns:p14="http://schemas.microsoft.com/office/powerpoint/2010/main" val="3414553879"/>
              </p:ext>
            </p:extLst>
          </p:nvPr>
        </p:nvGraphicFramePr>
        <p:xfrm>
          <a:off x="5194300" y="303145"/>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0599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FDAF-7283-43E3-AB7D-7A10DE0F30A2}"/>
              </a:ext>
            </a:extLst>
          </p:cNvPr>
          <p:cNvSpPr>
            <a:spLocks noGrp="1"/>
          </p:cNvSpPr>
          <p:nvPr>
            <p:ph type="title"/>
          </p:nvPr>
        </p:nvSpPr>
        <p:spPr/>
        <p:txBody>
          <a:bodyPr/>
          <a:lstStyle/>
          <a:p>
            <a:br>
              <a:rPr lang="en-US" b="1" dirty="0"/>
            </a:br>
            <a:r>
              <a:rPr lang="en-US" b="1" dirty="0"/>
              <a:t>The McKinsey 7-S Framework</a:t>
            </a:r>
            <a:br>
              <a:rPr lang="en-US" b="1" dirty="0"/>
            </a:br>
            <a:endParaRPr lang="en-US" b="1" dirty="0"/>
          </a:p>
        </p:txBody>
      </p:sp>
      <p:sp>
        <p:nvSpPr>
          <p:cNvPr id="3" name="Content Placeholder 2">
            <a:extLst>
              <a:ext uri="{FF2B5EF4-FFF2-40B4-BE49-F238E27FC236}">
                <a16:creationId xmlns:a16="http://schemas.microsoft.com/office/drawing/2014/main" id="{1E060B8E-DEA9-4385-9D0F-73B459635A32}"/>
              </a:ext>
            </a:extLst>
          </p:cNvPr>
          <p:cNvSpPr>
            <a:spLocks noGrp="1"/>
          </p:cNvSpPr>
          <p:nvPr>
            <p:ph idx="1"/>
          </p:nvPr>
        </p:nvSpPr>
        <p:spPr/>
        <p:txBody>
          <a:bodyPr>
            <a:normAutofit fontScale="70000" lnSpcReduction="20000"/>
          </a:bodyPr>
          <a:lstStyle/>
          <a:p>
            <a:pPr marL="0" indent="0">
              <a:buNone/>
            </a:pPr>
            <a:r>
              <a:rPr lang="en-US" dirty="0"/>
              <a:t>While some models of organizational effectiveness go in and out of fashion, one that has persisted is the McKinsey 7-S framework. Developed in the early 1980s by Tom Peters and Robert Waterman, two consultants working at the McKinsey &amp; Company consulting firm, the basic premise of the model is that there are seven internal aspects of an organization that need to be aligned if it is to be successful.</a:t>
            </a:r>
          </a:p>
          <a:p>
            <a:pPr marL="0" indent="0">
              <a:buNone/>
            </a:pPr>
            <a:endParaRPr lang="en-US" dirty="0"/>
          </a:p>
          <a:p>
            <a:pPr marL="0" indent="0">
              <a:buNone/>
            </a:pPr>
            <a:r>
              <a:rPr lang="en-US" dirty="0"/>
              <a:t>The 7-S model can be used in a wide variety of situations where an alignment perspective is useful, for example, to help you:</a:t>
            </a:r>
          </a:p>
          <a:p>
            <a:endParaRPr lang="en-US" dirty="0"/>
          </a:p>
          <a:p>
            <a:r>
              <a:rPr lang="en-US" dirty="0"/>
              <a:t>Improve the performance of a company.</a:t>
            </a:r>
          </a:p>
          <a:p>
            <a:r>
              <a:rPr lang="en-US" dirty="0"/>
              <a:t>Examine the likely effects of future changes within a company.</a:t>
            </a:r>
          </a:p>
          <a:p>
            <a:r>
              <a:rPr lang="en-US" dirty="0"/>
              <a:t>Align departments and processes during a merger or acquisition.</a:t>
            </a:r>
          </a:p>
          <a:p>
            <a:r>
              <a:rPr lang="en-US" dirty="0"/>
              <a:t>Determine how best to implement a proposed strategy.</a:t>
            </a:r>
          </a:p>
          <a:p>
            <a:pPr marL="0" indent="0">
              <a:buNone/>
            </a:pPr>
            <a:endParaRPr lang="en-US" dirty="0"/>
          </a:p>
          <a:p>
            <a:pPr marL="0" indent="0">
              <a:buNone/>
            </a:pPr>
            <a:r>
              <a:rPr lang="en-US" sz="2000" i="1" dirty="0"/>
              <a:t>(McKinsey 7S Model: A strategic assessment and alignment model, 2011)</a:t>
            </a:r>
          </a:p>
          <a:p>
            <a:pPr marL="0" indent="0">
              <a:buNone/>
            </a:pPr>
            <a:endParaRPr lang="en-US" dirty="0"/>
          </a:p>
        </p:txBody>
      </p:sp>
    </p:spTree>
    <p:extLst>
      <p:ext uri="{BB962C8B-B14F-4D97-AF65-F5344CB8AC3E}">
        <p14:creationId xmlns:p14="http://schemas.microsoft.com/office/powerpoint/2010/main" val="216261131"/>
      </p:ext>
    </p:extLst>
  </p:cSld>
  <p:clrMapOvr>
    <a:masterClrMapping/>
  </p:clrMapOvr>
</p:sld>
</file>

<file path=ppt/theme/theme1.xml><?xml version="1.0" encoding="utf-8"?>
<a:theme xmlns:a="http://schemas.openxmlformats.org/drawingml/2006/main" name="Office Theme">
  <a:themeElements>
    <a:clrScheme name="MSFT_04_Education">
      <a:dk1>
        <a:sysClr val="windowText" lastClr="000000"/>
      </a:dk1>
      <a:lt1>
        <a:sysClr val="window" lastClr="FFFFFF"/>
      </a:lt1>
      <a:dk2>
        <a:srgbClr val="44546A"/>
      </a:dk2>
      <a:lt2>
        <a:srgbClr val="E7E6E6"/>
      </a:lt2>
      <a:accent1>
        <a:srgbClr val="B2606E"/>
      </a:accent1>
      <a:accent2>
        <a:srgbClr val="0F3955"/>
      </a:accent2>
      <a:accent3>
        <a:srgbClr val="FFC000"/>
      </a:accent3>
      <a:accent4>
        <a:srgbClr val="BF678E"/>
      </a:accent4>
      <a:accent5>
        <a:srgbClr val="731F1C"/>
      </a:accent5>
      <a:accent6>
        <a:srgbClr val="7A9E56"/>
      </a:accent6>
      <a:hlink>
        <a:srgbClr val="00B0F0"/>
      </a:hlink>
      <a:folHlink>
        <a:srgbClr val="595959"/>
      </a:folHlink>
    </a:clrScheme>
    <a:fontScheme name="MSFT_04_Education">
      <a:majorFont>
        <a:latin typeface="Corbe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ducation_Template_CA - v3" id="{05BEC7B3-9C4F-4697-9BCB-CF8E9EC8EB39}" vid="{BBA0308C-16F9-454C-BD0F-1B17E2C0FD4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A4148EB-7DAD-48FA-A275-D42F48043C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41CEA3-A3B3-4568-9E84-C4619CC82DFB}">
  <ds:schemaRefs>
    <ds:schemaRef ds:uri="http://schemas.microsoft.com/sharepoint/v3/contenttype/forms"/>
  </ds:schemaRefs>
</ds:datastoreItem>
</file>

<file path=customXml/itemProps3.xml><?xml version="1.0" encoding="utf-8"?>
<ds:datastoreItem xmlns:ds="http://schemas.openxmlformats.org/officeDocument/2006/customXml" ds:itemID="{C549A191-EC8C-4AA6-9C64-D32B5F047436}">
  <ds:schemaRefs>
    <ds:schemaRef ds:uri="http://schemas.microsoft.com/sharepoint/v3"/>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5472</Words>
  <Application>Microsoft Office PowerPoint</Application>
  <PresentationFormat>Widescreen</PresentationFormat>
  <Paragraphs>320</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Corbel</vt:lpstr>
      <vt:lpstr>inherit</vt:lpstr>
      <vt:lpstr>Office Theme</vt:lpstr>
      <vt:lpstr>UNIT 32 BUSINESS STRATEGY</vt:lpstr>
      <vt:lpstr> What is an organization? </vt:lpstr>
      <vt:lpstr> BUSINESS OBJECTIVES</vt:lpstr>
      <vt:lpstr> 10 Most Important Business Objectives </vt:lpstr>
      <vt:lpstr> 10 Most Important Business Objectives </vt:lpstr>
      <vt:lpstr> 10 Most Important Business Objectives </vt:lpstr>
      <vt:lpstr> BUSINESS OBJECTIVES</vt:lpstr>
      <vt:lpstr> How to Create Objectives That Work </vt:lpstr>
      <vt:lpstr> The McKinsey 7-S Framework </vt:lpstr>
      <vt:lpstr> THE SEVEN ELEMENTS</vt:lpstr>
      <vt:lpstr> THE SEVEN ELEMENTS</vt:lpstr>
      <vt:lpstr> THE SEVEN ELEMENTS</vt:lpstr>
      <vt:lpstr> HOW TO USE THE MODEL</vt:lpstr>
      <vt:lpstr> 7-S CHECKLIST QUESTIONS</vt:lpstr>
      <vt:lpstr> 7-S CHECKLIST QUESTIONS</vt:lpstr>
      <vt:lpstr> 7-S CHECKLIST QUESTIONS</vt:lpstr>
      <vt:lpstr> KEY PERFORMANCE INDICATORS</vt:lpstr>
      <vt:lpstr> What makes a KPI effective? </vt:lpstr>
      <vt:lpstr> What is a SMART KPI? </vt:lpstr>
      <vt:lpstr> How to define a KPI  </vt:lpstr>
      <vt:lpstr> KPI’S</vt:lpstr>
      <vt:lpstr> WHAT IS BUSINESS STRATEGY?</vt:lpstr>
      <vt:lpstr> BUSINESS STRATEGY</vt:lpstr>
      <vt:lpstr> BUSINESS STRATEGY</vt:lpstr>
      <vt:lpstr> DEFINING YOUR BUSINESS STRATEGY</vt:lpstr>
      <vt:lpstr> BUSINESS STRATEGY: THE STRATEGIC FRAMEWORK</vt:lpstr>
      <vt:lpstr> The Way to Succeed in a Business </vt:lpstr>
      <vt:lpstr> The Need for Business Strategy </vt:lpstr>
      <vt:lpstr> Strategic Planning Helps You Achieve Your Organizational Goals Faster</vt:lpstr>
      <vt:lpstr> DEFINITIONS</vt:lpstr>
      <vt:lpstr> MISSION STATEMENT</vt:lpstr>
      <vt:lpstr> EXAMPLES OF MISSION STATEMENTS</vt:lpstr>
      <vt:lpstr> VISION STATEMENT</vt:lpstr>
      <vt:lpstr> Why Having a Vision Statement is So Important for Your Small Business </vt:lpstr>
      <vt:lpstr> </vt:lpstr>
      <vt:lpstr>How Does a Vision Statement Differ From a Mission Statement?</vt:lpstr>
      <vt:lpstr> How Does a Vision Statement Differ From a Mission Statement?  </vt:lpstr>
      <vt:lpstr> Q&amp;A</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2019-01-07T23:56:32Z</dcterms:created>
  <dcterms:modified xsi:type="dcterms:W3CDTF">2019-01-16T18:56:19Z</dcterms:modified>
</cp:coreProperties>
</file>