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287" r:id="rId6"/>
    <p:sldId id="288" r:id="rId7"/>
    <p:sldId id="289" r:id="rId8"/>
    <p:sldId id="290" r:id="rId9"/>
    <p:sldId id="291" r:id="rId10"/>
    <p:sldId id="284" r:id="rId11"/>
    <p:sldId id="293" r:id="rId12"/>
    <p:sldId id="304" r:id="rId13"/>
    <p:sldId id="292" r:id="rId14"/>
    <p:sldId id="283" r:id="rId15"/>
    <p:sldId id="285" r:id="rId16"/>
    <p:sldId id="294" r:id="rId17"/>
    <p:sldId id="295" r:id="rId18"/>
    <p:sldId id="286" r:id="rId19"/>
    <p:sldId id="297" r:id="rId20"/>
    <p:sldId id="298" r:id="rId21"/>
    <p:sldId id="300" r:id="rId22"/>
    <p:sldId id="299" r:id="rId23"/>
    <p:sldId id="301" r:id="rId24"/>
    <p:sldId id="302" r:id="rId25"/>
    <p:sldId id="303" r:id="rId26"/>
    <p:sldId id="305" r:id="rId27"/>
    <p:sldId id="296" r:id="rId28"/>
    <p:sldId id="306" r:id="rId29"/>
    <p:sldId id="307" r:id="rId30"/>
    <p:sldId id="308" r:id="rId31"/>
    <p:sldId id="30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8" autoAdjust="0"/>
    <p:restoredTop sz="94703" autoAdjust="0"/>
  </p:normalViewPr>
  <p:slideViewPr>
    <p:cSldViewPr snapToGrid="0">
      <p:cViewPr varScale="1">
        <p:scale>
          <a:sx n="114" d="100"/>
          <a:sy n="114" d="100"/>
        </p:scale>
        <p:origin x="336" y="102"/>
      </p:cViewPr>
      <p:guideLst>
        <p:guide orient="horz" pos="2160"/>
        <p:guide pos="3864"/>
        <p:guide pos="408"/>
        <p:guide orient="horz" pos="432"/>
        <p:guide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0.xml"/><Relationship Id="rId1" Type="http://schemas.openxmlformats.org/officeDocument/2006/relationships/video" Target="https://www.youtube.com/embed/GPSysUOV240?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hyperlink" Target="https://pixabay.com/en/team-work-teamwork-people-business-971343/" TargetMode="External"/><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p:txBody>
          <a:bodyPr/>
          <a:lstStyle/>
          <a:p>
            <a:r>
              <a:rPr lang="en-US" b="1" dirty="0"/>
              <a:t>Unit 38 &amp; 50: Customer Value Management</a:t>
            </a:r>
            <a:endParaRPr lang="en-GB" b="1"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876128" y="5350456"/>
            <a:ext cx="5176008" cy="1268458"/>
          </a:xfrm>
        </p:spPr>
        <p:txBody>
          <a:bodyPr anchor="ctr"/>
          <a:lstStyle/>
          <a:p>
            <a:pPr algn="l"/>
            <a:r>
              <a:rPr lang="en-US" b="1" dirty="0"/>
              <a:t>P1 Explain and analyse the various components that enable an organization to determine and calculate a customer’s lifetime value</a:t>
            </a: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WHAT IS CUSTOMER VALUE MANAGEMENT?</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931" y="3536229"/>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406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4CB5E-32DD-4404-A93C-6D53408290F8}"/>
              </a:ext>
            </a:extLst>
          </p:cNvPr>
          <p:cNvSpPr>
            <a:spLocks noGrp="1"/>
          </p:cNvSpPr>
          <p:nvPr>
            <p:ph type="title"/>
          </p:nvPr>
        </p:nvSpPr>
        <p:spPr/>
        <p:txBody>
          <a:bodyPr/>
          <a:lstStyle/>
          <a:p>
            <a:pPr algn="ctr"/>
            <a:r>
              <a:rPr lang="en-US" sz="3600" dirty="0">
                <a:latin typeface="Copperplate Gothic Bold" panose="020E0705020206020404" pitchFamily="34" charset="0"/>
              </a:rPr>
              <a:t>CUSTOMER VALUE MANAGEMENT</a:t>
            </a:r>
          </a:p>
        </p:txBody>
      </p:sp>
      <p:sp>
        <p:nvSpPr>
          <p:cNvPr id="3" name="Content Placeholder 2">
            <a:extLst>
              <a:ext uri="{FF2B5EF4-FFF2-40B4-BE49-F238E27FC236}">
                <a16:creationId xmlns:a16="http://schemas.microsoft.com/office/drawing/2014/main" id="{CBC54585-0853-4A74-9528-6FF9A17ED473}"/>
              </a:ext>
            </a:extLst>
          </p:cNvPr>
          <p:cNvSpPr>
            <a:spLocks noGrp="1"/>
          </p:cNvSpPr>
          <p:nvPr>
            <p:ph idx="1"/>
          </p:nvPr>
        </p:nvSpPr>
        <p:spPr/>
        <p:txBody>
          <a:bodyPr/>
          <a:lstStyle/>
          <a:p>
            <a:pPr marL="0" indent="0">
              <a:buNone/>
            </a:pPr>
            <a:r>
              <a:rPr lang="en-US" dirty="0"/>
              <a:t>CVM helps corporations develop tailored products and services to their customers, in order to maximize profits on an individual customer level.</a:t>
            </a:r>
          </a:p>
          <a:p>
            <a:pPr marL="0" indent="0">
              <a:buNone/>
            </a:pPr>
            <a:endParaRPr lang="en-US" dirty="0"/>
          </a:p>
          <a:p>
            <a:pPr marL="0" indent="0">
              <a:buNone/>
            </a:pPr>
            <a:r>
              <a:rPr lang="en-US" dirty="0"/>
              <a:t>The goal of CVM is to move towards mass customized offers and price discrimination based on: </a:t>
            </a:r>
          </a:p>
          <a:p>
            <a:pPr marL="0" indent="0">
              <a:buNone/>
            </a:pPr>
            <a:r>
              <a:rPr lang="en-US" dirty="0"/>
              <a:t>– Willingness to pay (both consumer and corporate) </a:t>
            </a:r>
          </a:p>
          <a:p>
            <a:pPr marL="0" indent="0">
              <a:buNone/>
            </a:pPr>
            <a:r>
              <a:rPr lang="en-US" dirty="0"/>
              <a:t>– Current customer value and usage profiles </a:t>
            </a:r>
          </a:p>
          <a:p>
            <a:pPr marL="0" indent="0">
              <a:buNone/>
            </a:pPr>
            <a:r>
              <a:rPr lang="en-US" dirty="0"/>
              <a:t>– Churn and migration risks</a:t>
            </a:r>
          </a:p>
        </p:txBody>
      </p:sp>
    </p:spTree>
    <p:extLst>
      <p:ext uri="{BB962C8B-B14F-4D97-AF65-F5344CB8AC3E}">
        <p14:creationId xmlns:p14="http://schemas.microsoft.com/office/powerpoint/2010/main" val="157402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4CB5E-32DD-4404-A93C-6D53408290F8}"/>
              </a:ext>
            </a:extLst>
          </p:cNvPr>
          <p:cNvSpPr>
            <a:spLocks noGrp="1"/>
          </p:cNvSpPr>
          <p:nvPr>
            <p:ph type="title"/>
          </p:nvPr>
        </p:nvSpPr>
        <p:spPr/>
        <p:txBody>
          <a:bodyPr/>
          <a:lstStyle/>
          <a:p>
            <a:pPr algn="ctr"/>
            <a:r>
              <a:rPr lang="en-US" sz="3600" dirty="0">
                <a:latin typeface="Copperplate Gothic Bold" panose="020E0705020206020404" pitchFamily="34" charset="0"/>
              </a:rPr>
              <a:t>CUSTOMER VALUE MANAGEMENT</a:t>
            </a:r>
          </a:p>
        </p:txBody>
      </p:sp>
      <p:sp>
        <p:nvSpPr>
          <p:cNvPr id="3" name="Content Placeholder 2">
            <a:extLst>
              <a:ext uri="{FF2B5EF4-FFF2-40B4-BE49-F238E27FC236}">
                <a16:creationId xmlns:a16="http://schemas.microsoft.com/office/drawing/2014/main" id="{CBC54585-0853-4A74-9528-6FF9A17ED473}"/>
              </a:ext>
            </a:extLst>
          </p:cNvPr>
          <p:cNvSpPr>
            <a:spLocks noGrp="1"/>
          </p:cNvSpPr>
          <p:nvPr>
            <p:ph idx="1"/>
          </p:nvPr>
        </p:nvSpPr>
        <p:spPr>
          <a:xfrm>
            <a:off x="633186" y="1568741"/>
            <a:ext cx="10815864" cy="4608222"/>
          </a:xfrm>
        </p:spPr>
        <p:txBody>
          <a:bodyPr>
            <a:normAutofit lnSpcReduction="10000"/>
          </a:bodyPr>
          <a:lstStyle/>
          <a:p>
            <a:pPr marL="0" indent="0">
              <a:buNone/>
            </a:pPr>
            <a:r>
              <a:rPr lang="en-US" dirty="0"/>
              <a:t>CVM enables companies to manage their firm value in the face of rapidly decreasing prices and potentially slower acquisition growth. </a:t>
            </a:r>
          </a:p>
          <a:p>
            <a:pPr marL="0" indent="0">
              <a:buNone/>
            </a:pPr>
            <a:endParaRPr lang="en-US" dirty="0"/>
          </a:p>
          <a:p>
            <a:pPr marL="0" indent="0">
              <a:buNone/>
            </a:pPr>
            <a:r>
              <a:rPr lang="en-US" dirty="0"/>
              <a:t>Specifically, CVM generates or preserves value through:</a:t>
            </a:r>
          </a:p>
          <a:p>
            <a:pPr marL="0" indent="0">
              <a:buNone/>
            </a:pPr>
            <a:r>
              <a:rPr lang="en-US" dirty="0"/>
              <a:t> – Usage stimulation through micro-targeted offers </a:t>
            </a:r>
          </a:p>
          <a:p>
            <a:pPr marL="0" indent="0">
              <a:buNone/>
            </a:pPr>
            <a:r>
              <a:rPr lang="en-US" dirty="0"/>
              <a:t>– Rate plan and feature migration management through improved understanding of reprice potential and proactive offer design </a:t>
            </a:r>
          </a:p>
          <a:p>
            <a:pPr marL="0" indent="0">
              <a:buNone/>
            </a:pPr>
            <a:r>
              <a:rPr lang="en-US" dirty="0"/>
              <a:t>– Churn prevention through improved predictive modeling and targeted retention strategy </a:t>
            </a:r>
          </a:p>
          <a:p>
            <a:pPr marL="0" indent="0">
              <a:buNone/>
            </a:pPr>
            <a:r>
              <a:rPr lang="en-US" dirty="0"/>
              <a:t>– Improved acquisition strategies which consider existing base impact</a:t>
            </a:r>
          </a:p>
        </p:txBody>
      </p:sp>
    </p:spTree>
    <p:extLst>
      <p:ext uri="{BB962C8B-B14F-4D97-AF65-F5344CB8AC3E}">
        <p14:creationId xmlns:p14="http://schemas.microsoft.com/office/powerpoint/2010/main" val="3481485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4CB5E-32DD-4404-A93C-6D53408290F8}"/>
              </a:ext>
            </a:extLst>
          </p:cNvPr>
          <p:cNvSpPr>
            <a:spLocks noGrp="1"/>
          </p:cNvSpPr>
          <p:nvPr>
            <p:ph type="title"/>
          </p:nvPr>
        </p:nvSpPr>
        <p:spPr/>
        <p:txBody>
          <a:bodyPr/>
          <a:lstStyle/>
          <a:p>
            <a:pPr algn="ctr"/>
            <a:r>
              <a:rPr lang="en-US" sz="3600" dirty="0">
                <a:latin typeface="Copperplate Gothic Bold" panose="020E0705020206020404" pitchFamily="34" charset="0"/>
              </a:rPr>
              <a:t>CUSTOMER VALUE MANAGEMENT</a:t>
            </a:r>
          </a:p>
        </p:txBody>
      </p:sp>
      <p:sp>
        <p:nvSpPr>
          <p:cNvPr id="3" name="Content Placeholder 2">
            <a:extLst>
              <a:ext uri="{FF2B5EF4-FFF2-40B4-BE49-F238E27FC236}">
                <a16:creationId xmlns:a16="http://schemas.microsoft.com/office/drawing/2014/main" id="{CBC54585-0853-4A74-9528-6FF9A17ED473}"/>
              </a:ext>
            </a:extLst>
          </p:cNvPr>
          <p:cNvSpPr>
            <a:spLocks noGrp="1"/>
          </p:cNvSpPr>
          <p:nvPr>
            <p:ph idx="1"/>
          </p:nvPr>
        </p:nvSpPr>
        <p:spPr>
          <a:xfrm>
            <a:off x="633186" y="1568741"/>
            <a:ext cx="10815864" cy="4608222"/>
          </a:xfrm>
        </p:spPr>
        <p:txBody>
          <a:bodyPr>
            <a:normAutofit fontScale="92500" lnSpcReduction="10000"/>
          </a:bodyPr>
          <a:lstStyle/>
          <a:p>
            <a:pPr marL="0" indent="0">
              <a:buNone/>
            </a:pPr>
            <a:r>
              <a:rPr lang="en-US" dirty="0"/>
              <a:t>The concept of customer value management is simple. It's about:</a:t>
            </a:r>
          </a:p>
          <a:p>
            <a:r>
              <a:rPr lang="en-US" dirty="0"/>
              <a:t>“asking customers in your target market what they're looking for when they do business with vendors</a:t>
            </a:r>
          </a:p>
          <a:p>
            <a:r>
              <a:rPr lang="en-US" dirty="0"/>
              <a:t>determining how customers in your target market rate the value you provide relative to the value provided by your competitors</a:t>
            </a:r>
          </a:p>
          <a:p>
            <a:r>
              <a:rPr lang="en-US" dirty="0"/>
              <a:t>deciding what changes on your part will have the greatest positive impact on customers' perception of the relative value of your offering</a:t>
            </a:r>
          </a:p>
          <a:p>
            <a:r>
              <a:rPr lang="en-US" dirty="0"/>
              <a:t>aligning people and processes in a common focus to deliver value</a:t>
            </a:r>
          </a:p>
          <a:p>
            <a:r>
              <a:rPr lang="en-US" dirty="0"/>
              <a:t>providing a consistent flow of data and information to keep them aligned</a:t>
            </a:r>
          </a:p>
          <a:p>
            <a:r>
              <a:rPr lang="en-US" dirty="0"/>
              <a:t>winning with customers, with employees and with shareholders”</a:t>
            </a:r>
          </a:p>
          <a:p>
            <a:pPr marL="0" indent="0">
              <a:buNone/>
            </a:pPr>
            <a:r>
              <a:rPr lang="en-US" sz="1900" dirty="0"/>
              <a:t>(What is customer value management?, 2016, sec. 1)</a:t>
            </a:r>
          </a:p>
        </p:txBody>
      </p:sp>
    </p:spTree>
    <p:extLst>
      <p:ext uri="{BB962C8B-B14F-4D97-AF65-F5344CB8AC3E}">
        <p14:creationId xmlns:p14="http://schemas.microsoft.com/office/powerpoint/2010/main" val="221925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DEFINE; CUSTOMER LIFETIME VALUE?</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931" y="3536229"/>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169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F7A9-01AB-4C4B-A6A7-4BA17F1D69CF}"/>
              </a:ext>
            </a:extLst>
          </p:cNvPr>
          <p:cNvSpPr>
            <a:spLocks noGrp="1"/>
          </p:cNvSpPr>
          <p:nvPr>
            <p:ph type="title"/>
          </p:nvPr>
        </p:nvSpPr>
        <p:spPr/>
        <p:txBody>
          <a:bodyPr/>
          <a:lstStyle/>
          <a:p>
            <a:pPr algn="ctr"/>
            <a:r>
              <a:rPr lang="en-US" sz="4400" dirty="0">
                <a:latin typeface="Copperplate Gothic Bold" panose="020E0705020206020404" pitchFamily="34" charset="0"/>
              </a:rPr>
              <a:t>CUSTOMER LIFETIME VALUE</a:t>
            </a:r>
            <a:endParaRPr lang="en-US" sz="4400" dirty="0"/>
          </a:p>
        </p:txBody>
      </p:sp>
      <p:sp>
        <p:nvSpPr>
          <p:cNvPr id="3" name="Content Placeholder 2">
            <a:extLst>
              <a:ext uri="{FF2B5EF4-FFF2-40B4-BE49-F238E27FC236}">
                <a16:creationId xmlns:a16="http://schemas.microsoft.com/office/drawing/2014/main" id="{8D03F82D-D434-4783-B34B-CB4287D2CDFA}"/>
              </a:ext>
            </a:extLst>
          </p:cNvPr>
          <p:cNvSpPr>
            <a:spLocks noGrp="1"/>
          </p:cNvSpPr>
          <p:nvPr>
            <p:ph idx="1"/>
          </p:nvPr>
        </p:nvSpPr>
        <p:spPr/>
        <p:txBody>
          <a:bodyPr/>
          <a:lstStyle/>
          <a:p>
            <a:pPr marL="0" indent="0">
              <a:buNone/>
            </a:pPr>
            <a:r>
              <a:rPr lang="en-US" dirty="0"/>
              <a:t>“In marketing, customer lifetime value (CLV) is a metric that represents the total net profit a company makes from any given customer. CLV is a projection to estimate a customer's monetary worth to a business after factoring in the value of the relationship with a customer over time. CLV is an important metric for determining how much money a company wants to spend on acquiring new customers and how much repeat business a company can expect from certain consumers (Rouse, 2015, par. 1).”</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9483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WHY IS KNOWING THE LIFETIME VALUE OF YOUR CUSTOMERS IMPORTANT?</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41426" y="4358350"/>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92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F7A9-01AB-4C4B-A6A7-4BA17F1D69CF}"/>
              </a:ext>
            </a:extLst>
          </p:cNvPr>
          <p:cNvSpPr>
            <a:spLocks noGrp="1"/>
          </p:cNvSpPr>
          <p:nvPr>
            <p:ph type="title"/>
          </p:nvPr>
        </p:nvSpPr>
        <p:spPr/>
        <p:txBody>
          <a:bodyPr/>
          <a:lstStyle/>
          <a:p>
            <a:pPr algn="ctr"/>
            <a:r>
              <a:rPr lang="en-US" sz="4400" dirty="0">
                <a:latin typeface="Copperplate Gothic Bold" panose="020E0705020206020404" pitchFamily="34" charset="0"/>
              </a:rPr>
              <a:t>IMPORTANCE OF CUSTOMER LIFETIME VALUE</a:t>
            </a:r>
            <a:endParaRPr lang="en-US" sz="4400" dirty="0"/>
          </a:p>
        </p:txBody>
      </p:sp>
      <p:sp>
        <p:nvSpPr>
          <p:cNvPr id="3" name="Content Placeholder 2">
            <a:extLst>
              <a:ext uri="{FF2B5EF4-FFF2-40B4-BE49-F238E27FC236}">
                <a16:creationId xmlns:a16="http://schemas.microsoft.com/office/drawing/2014/main" id="{8D03F82D-D434-4783-B34B-CB4287D2CDFA}"/>
              </a:ext>
            </a:extLst>
          </p:cNvPr>
          <p:cNvSpPr>
            <a:spLocks noGrp="1"/>
          </p:cNvSpPr>
          <p:nvPr>
            <p:ph idx="1"/>
          </p:nvPr>
        </p:nvSpPr>
        <p:spPr/>
        <p:txBody>
          <a:bodyPr>
            <a:normAutofit/>
          </a:bodyPr>
          <a:lstStyle/>
          <a:p>
            <a:pPr marL="0" indent="0">
              <a:buNone/>
            </a:pPr>
            <a:endParaRPr lang="en-US" dirty="0"/>
          </a:p>
          <a:p>
            <a:pPr marL="0" indent="0">
              <a:buNone/>
            </a:pPr>
            <a:r>
              <a:rPr lang="en-US" dirty="0"/>
              <a:t>Customer lifetime value is important because, the higher the number, the greater the profits. You’ll always have to spend money to acquire new customers and to retain existing ones, but the former costs five times as much.</a:t>
            </a:r>
          </a:p>
        </p:txBody>
      </p:sp>
    </p:spTree>
    <p:extLst>
      <p:ext uri="{BB962C8B-B14F-4D97-AF65-F5344CB8AC3E}">
        <p14:creationId xmlns:p14="http://schemas.microsoft.com/office/powerpoint/2010/main" val="301576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0EAB2-74A8-4BA5-9CDA-53DFCAE9701D}"/>
              </a:ext>
            </a:extLst>
          </p:cNvPr>
          <p:cNvSpPr>
            <a:spLocks noGrp="1"/>
          </p:cNvSpPr>
          <p:nvPr>
            <p:ph type="title"/>
          </p:nvPr>
        </p:nvSpPr>
        <p:spPr/>
        <p:txBody>
          <a:bodyPr/>
          <a:lstStyle/>
          <a:p>
            <a:pPr algn="ctr"/>
            <a:r>
              <a:rPr lang="en-US" sz="2800" dirty="0">
                <a:latin typeface="Copperplate Gothic Bold" panose="020E0705020206020404" pitchFamily="34" charset="0"/>
              </a:rPr>
              <a:t>9 Ways to Increase Your Customer Lifetime Value</a:t>
            </a:r>
            <a:br>
              <a:rPr lang="en-US" sz="2800" dirty="0">
                <a:latin typeface="Copperplate Gothic Bold" panose="020E0705020206020404" pitchFamily="34" charset="0"/>
              </a:rPr>
            </a:br>
            <a:endParaRPr lang="en-US" sz="2800" dirty="0">
              <a:latin typeface="Copperplate Gothic Bold" panose="020E0705020206020404" pitchFamily="34" charset="0"/>
            </a:endParaRPr>
          </a:p>
        </p:txBody>
      </p:sp>
      <p:sp>
        <p:nvSpPr>
          <p:cNvPr id="3" name="Content Placeholder 2">
            <a:extLst>
              <a:ext uri="{FF2B5EF4-FFF2-40B4-BE49-F238E27FC236}">
                <a16:creationId xmlns:a16="http://schemas.microsoft.com/office/drawing/2014/main" id="{1EE73F9A-41DC-42A4-BEE7-7F720E5E1A83}"/>
              </a:ext>
            </a:extLst>
          </p:cNvPr>
          <p:cNvSpPr>
            <a:spLocks noGrp="1"/>
          </p:cNvSpPr>
          <p:nvPr>
            <p:ph idx="1"/>
          </p:nvPr>
        </p:nvSpPr>
        <p:spPr/>
        <p:txBody>
          <a:bodyPr/>
          <a:lstStyle/>
          <a:p>
            <a:r>
              <a:rPr lang="en-US" dirty="0"/>
              <a:t>https://www.crazyegg.com/blog/customer-lifetime-value/</a:t>
            </a:r>
          </a:p>
        </p:txBody>
      </p:sp>
    </p:spTree>
    <p:extLst>
      <p:ext uri="{BB962C8B-B14F-4D97-AF65-F5344CB8AC3E}">
        <p14:creationId xmlns:p14="http://schemas.microsoft.com/office/powerpoint/2010/main" val="3869977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30FB3-808A-447C-ADD7-6B62BD1E4424}"/>
              </a:ext>
            </a:extLst>
          </p:cNvPr>
          <p:cNvSpPr>
            <a:spLocks noGrp="1"/>
          </p:cNvSpPr>
          <p:nvPr>
            <p:ph type="title"/>
          </p:nvPr>
        </p:nvSpPr>
        <p:spPr/>
        <p:txBody>
          <a:bodyPr/>
          <a:lstStyle/>
          <a:p>
            <a:pPr algn="ctr"/>
            <a:r>
              <a:rPr lang="en-US" sz="3200" dirty="0">
                <a:latin typeface="Copperplate Gothic Bold" panose="020E0705020206020404" pitchFamily="34" charset="0"/>
              </a:rPr>
              <a:t>How To Calculate Customer Lifetime Value</a:t>
            </a:r>
          </a:p>
        </p:txBody>
      </p:sp>
      <p:pic>
        <p:nvPicPr>
          <p:cNvPr id="3" name="Online Media 2" title="How to calculate Customer Lifetime Value in Marketing">
            <a:hlinkClick r:id="" action="ppaction://media"/>
            <a:extLst>
              <a:ext uri="{FF2B5EF4-FFF2-40B4-BE49-F238E27FC236}">
                <a16:creationId xmlns:a16="http://schemas.microsoft.com/office/drawing/2014/main" id="{8AE9F9F5-21E8-41EC-9DCB-4DA383044352}"/>
              </a:ext>
            </a:extLst>
          </p:cNvPr>
          <p:cNvPicPr>
            <a:picLocks noRot="1" noChangeAspect="1"/>
          </p:cNvPicPr>
          <p:nvPr>
            <a:videoFile r:link="rId1"/>
          </p:nvPr>
        </p:nvPicPr>
        <p:blipFill>
          <a:blip r:embed="rId3"/>
          <a:stretch>
            <a:fillRect/>
          </a:stretch>
        </p:blipFill>
        <p:spPr>
          <a:xfrm>
            <a:off x="2209101" y="1580276"/>
            <a:ext cx="7773798" cy="4372761"/>
          </a:xfrm>
          <a:prstGeom prst="rect">
            <a:avLst/>
          </a:prstGeom>
        </p:spPr>
      </p:pic>
    </p:spTree>
    <p:extLst>
      <p:ext uri="{BB962C8B-B14F-4D97-AF65-F5344CB8AC3E}">
        <p14:creationId xmlns:p14="http://schemas.microsoft.com/office/powerpoint/2010/main" val="799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DEFINE; CUSTOMER VALUE?</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931" y="3536229"/>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7239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CAB55-3E1D-4020-BDA1-747E87D0BA55}"/>
              </a:ext>
            </a:extLst>
          </p:cNvPr>
          <p:cNvSpPr>
            <a:spLocks noGrp="1"/>
          </p:cNvSpPr>
          <p:nvPr>
            <p:ph type="title"/>
          </p:nvPr>
        </p:nvSpPr>
        <p:spPr/>
        <p:txBody>
          <a:bodyPr/>
          <a:lstStyle/>
          <a:p>
            <a:pPr algn="ctr"/>
            <a:r>
              <a:rPr lang="en-US" sz="3200" dirty="0">
                <a:latin typeface="Copperplate Gothic Bold" panose="020E0705020206020404" pitchFamily="34" charset="0"/>
              </a:rPr>
              <a:t>Calculating Customer Acquisition Cost (CAC)</a:t>
            </a:r>
          </a:p>
        </p:txBody>
      </p:sp>
      <p:sp>
        <p:nvSpPr>
          <p:cNvPr id="3" name="Content Placeholder 2">
            <a:extLst>
              <a:ext uri="{FF2B5EF4-FFF2-40B4-BE49-F238E27FC236}">
                <a16:creationId xmlns:a16="http://schemas.microsoft.com/office/drawing/2014/main" id="{A462880D-799E-4886-880C-09922DE3F028}"/>
              </a:ext>
            </a:extLst>
          </p:cNvPr>
          <p:cNvSpPr>
            <a:spLocks noGrp="1"/>
          </p:cNvSpPr>
          <p:nvPr>
            <p:ph idx="1"/>
          </p:nvPr>
        </p:nvSpPr>
        <p:spPr/>
        <p:txBody>
          <a:bodyPr>
            <a:normAutofit fontScale="85000" lnSpcReduction="10000"/>
          </a:bodyPr>
          <a:lstStyle/>
          <a:p>
            <a:pPr marL="0" indent="0">
              <a:buNone/>
            </a:pPr>
            <a:r>
              <a:rPr lang="en-US" dirty="0"/>
              <a:t>Customer Acquisition Cost (CAC) is the total cost of sales and marketing efforts that are needed to acquire a customer.</a:t>
            </a:r>
          </a:p>
          <a:p>
            <a:pPr marL="0" indent="0">
              <a:buNone/>
            </a:pPr>
            <a:endParaRPr lang="en-US" dirty="0"/>
          </a:p>
          <a:p>
            <a:pPr marL="0" indent="0">
              <a:buNone/>
            </a:pPr>
            <a:r>
              <a:rPr lang="en-US" b="1" dirty="0"/>
              <a:t>How To Calculate Customer Acquisition Cost</a:t>
            </a:r>
          </a:p>
          <a:p>
            <a:pPr marL="0" indent="0">
              <a:buNone/>
            </a:pPr>
            <a:r>
              <a:rPr lang="en-US" dirty="0"/>
              <a:t>CAC is calculated by dividing the total expenses to acquire customers (cost of sales and marketing) by the total number of customers acquired over a given period of time.</a:t>
            </a:r>
          </a:p>
          <a:p>
            <a:pPr marL="0" indent="0">
              <a:buNone/>
            </a:pPr>
            <a:endParaRPr lang="en-US" dirty="0"/>
          </a:p>
          <a:p>
            <a:pPr marL="0" indent="0">
              <a:buNone/>
            </a:pPr>
            <a:r>
              <a:rPr lang="en-US" b="1" dirty="0"/>
              <a:t>CAC Formula:</a:t>
            </a:r>
          </a:p>
          <a:p>
            <a:pPr marL="0" indent="0">
              <a:buNone/>
            </a:pPr>
            <a:r>
              <a:rPr lang="en-US" dirty="0"/>
              <a:t>CAC = (total cost of sales and marketing) / (# of customers acquired)</a:t>
            </a:r>
          </a:p>
          <a:p>
            <a:pPr marL="0" indent="0">
              <a:buNone/>
            </a:pPr>
            <a:r>
              <a:rPr lang="en-US" dirty="0"/>
              <a:t>For example, if you spend $36,000 to acquire 1000 customers, your CAC is $36.</a:t>
            </a:r>
          </a:p>
          <a:p>
            <a:pPr marL="0" indent="0">
              <a:buNone/>
            </a:pPr>
            <a:r>
              <a:rPr lang="en-US" dirty="0"/>
              <a:t>CAC = ($36,000 spent) / (1000 customers) = $36 per customer</a:t>
            </a:r>
          </a:p>
        </p:txBody>
      </p:sp>
    </p:spTree>
    <p:extLst>
      <p:ext uri="{BB962C8B-B14F-4D97-AF65-F5344CB8AC3E}">
        <p14:creationId xmlns:p14="http://schemas.microsoft.com/office/powerpoint/2010/main" val="765257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E754-2B55-4BE4-9D2D-EDD2DFB4ECE7}"/>
              </a:ext>
            </a:extLst>
          </p:cNvPr>
          <p:cNvSpPr>
            <a:spLocks noGrp="1"/>
          </p:cNvSpPr>
          <p:nvPr>
            <p:ph type="title"/>
          </p:nvPr>
        </p:nvSpPr>
        <p:spPr/>
        <p:txBody>
          <a:bodyPr/>
          <a:lstStyle/>
          <a:p>
            <a:pPr algn="ctr"/>
            <a:r>
              <a:rPr lang="en-US" sz="3600" dirty="0">
                <a:latin typeface="Copperplate Gothic Bold" panose="020E0705020206020404" pitchFamily="34" charset="0"/>
              </a:rPr>
              <a:t>Calculating Customer Retention Rate</a:t>
            </a:r>
            <a:br>
              <a:rPr lang="en-US" sz="3600" dirty="0">
                <a:latin typeface="Copperplate Gothic Bold" panose="020E0705020206020404" pitchFamily="34" charset="0"/>
              </a:rPr>
            </a:br>
            <a:endParaRPr lang="en-US" sz="3600" dirty="0">
              <a:latin typeface="Copperplate Gothic Bold" panose="020E0705020206020404" pitchFamily="34" charset="0"/>
            </a:endParaRPr>
          </a:p>
        </p:txBody>
      </p:sp>
      <p:sp>
        <p:nvSpPr>
          <p:cNvPr id="3" name="Content Placeholder 2">
            <a:extLst>
              <a:ext uri="{FF2B5EF4-FFF2-40B4-BE49-F238E27FC236}">
                <a16:creationId xmlns:a16="http://schemas.microsoft.com/office/drawing/2014/main" id="{B04C2E15-44F7-4E79-B11A-0C57B7AF6359}"/>
              </a:ext>
            </a:extLst>
          </p:cNvPr>
          <p:cNvSpPr>
            <a:spLocks noGrp="1"/>
          </p:cNvSpPr>
          <p:nvPr>
            <p:ph idx="1"/>
          </p:nvPr>
        </p:nvSpPr>
        <p:spPr/>
        <p:txBody>
          <a:bodyPr>
            <a:normAutofit fontScale="92500" lnSpcReduction="20000"/>
          </a:bodyPr>
          <a:lstStyle/>
          <a:p>
            <a:pPr marL="0" indent="0">
              <a:buNone/>
            </a:pPr>
            <a:r>
              <a:rPr lang="en-US" dirty="0"/>
              <a:t>Customer retention rate is the percentage of customers you keep relative to the number you had at the start of your period. This does not count new customers (Haden, 2013). </a:t>
            </a:r>
          </a:p>
          <a:p>
            <a:pPr marL="0" indent="0">
              <a:buNone/>
            </a:pPr>
            <a:endParaRPr lang="en-US" dirty="0"/>
          </a:p>
          <a:p>
            <a:pPr marL="0" indent="0">
              <a:buNone/>
            </a:pPr>
            <a:r>
              <a:rPr lang="en-US" dirty="0"/>
              <a:t>There are three pieces of information you need to calculate customer retention:</a:t>
            </a:r>
          </a:p>
          <a:p>
            <a:pPr marL="0" indent="0">
              <a:buNone/>
            </a:pPr>
            <a:endParaRPr lang="en-US" dirty="0"/>
          </a:p>
          <a:p>
            <a:pPr marL="514350" indent="-514350">
              <a:buFont typeface="+mj-lt"/>
              <a:buAutoNum type="arabicPeriod"/>
            </a:pPr>
            <a:r>
              <a:rPr lang="en-US" dirty="0"/>
              <a:t>Number of customer at the end of a period (E)</a:t>
            </a:r>
          </a:p>
          <a:p>
            <a:pPr marL="514350" indent="-514350">
              <a:buFont typeface="+mj-lt"/>
              <a:buAutoNum type="arabicPeriod"/>
            </a:pPr>
            <a:r>
              <a:rPr lang="en-US" dirty="0"/>
              <a:t>Number of new customers acquired during that period (N)</a:t>
            </a:r>
          </a:p>
          <a:p>
            <a:pPr marL="514350" indent="-514350">
              <a:buFont typeface="+mj-lt"/>
              <a:buAutoNum type="arabicPeriod"/>
            </a:pPr>
            <a:r>
              <a:rPr lang="en-US" dirty="0"/>
              <a:t>Number of customers at the start of that period (S)</a:t>
            </a:r>
          </a:p>
          <a:p>
            <a:pPr marL="514350" indent="-514350">
              <a:buFont typeface="+mj-lt"/>
              <a:buAutoNum type="arabicPeriod"/>
            </a:pPr>
            <a:endParaRPr lang="en-US" dirty="0"/>
          </a:p>
          <a:p>
            <a:pPr marL="0" indent="0">
              <a:buNone/>
            </a:pPr>
            <a:r>
              <a:rPr lang="en-US" b="1" dirty="0"/>
              <a:t>Formula</a:t>
            </a:r>
            <a:r>
              <a:rPr lang="en-US" dirty="0"/>
              <a:t>: ((E – N) / S) x 100</a:t>
            </a:r>
          </a:p>
        </p:txBody>
      </p:sp>
    </p:spTree>
    <p:extLst>
      <p:ext uri="{BB962C8B-B14F-4D97-AF65-F5344CB8AC3E}">
        <p14:creationId xmlns:p14="http://schemas.microsoft.com/office/powerpoint/2010/main" val="3089200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E754-2B55-4BE4-9D2D-EDD2DFB4ECE7}"/>
              </a:ext>
            </a:extLst>
          </p:cNvPr>
          <p:cNvSpPr>
            <a:spLocks noGrp="1"/>
          </p:cNvSpPr>
          <p:nvPr>
            <p:ph type="title"/>
          </p:nvPr>
        </p:nvSpPr>
        <p:spPr/>
        <p:txBody>
          <a:bodyPr/>
          <a:lstStyle/>
          <a:p>
            <a:pPr algn="ctr"/>
            <a:r>
              <a:rPr lang="en-US" sz="3600" dirty="0">
                <a:latin typeface="Copperplate Gothic Bold" panose="020E0705020206020404" pitchFamily="34" charset="0"/>
              </a:rPr>
              <a:t>Calculating Customer Retention Rate</a:t>
            </a:r>
            <a:br>
              <a:rPr lang="en-US" sz="3600" dirty="0">
                <a:latin typeface="Copperplate Gothic Bold" panose="020E0705020206020404" pitchFamily="34" charset="0"/>
              </a:rPr>
            </a:br>
            <a:endParaRPr lang="en-US" sz="3600" dirty="0">
              <a:latin typeface="Copperplate Gothic Bold" panose="020E0705020206020404" pitchFamily="34" charset="0"/>
            </a:endParaRPr>
          </a:p>
        </p:txBody>
      </p:sp>
      <p:sp>
        <p:nvSpPr>
          <p:cNvPr id="3" name="Content Placeholder 2">
            <a:extLst>
              <a:ext uri="{FF2B5EF4-FFF2-40B4-BE49-F238E27FC236}">
                <a16:creationId xmlns:a16="http://schemas.microsoft.com/office/drawing/2014/main" id="{B04C2E15-44F7-4E79-B11A-0C57B7AF6359}"/>
              </a:ext>
            </a:extLst>
          </p:cNvPr>
          <p:cNvSpPr>
            <a:spLocks noGrp="1"/>
          </p:cNvSpPr>
          <p:nvPr>
            <p:ph idx="1"/>
          </p:nvPr>
        </p:nvSpPr>
        <p:spPr/>
        <p:txBody>
          <a:bodyPr>
            <a:normAutofit fontScale="70000" lnSpcReduction="20000"/>
          </a:bodyPr>
          <a:lstStyle/>
          <a:p>
            <a:pPr marL="0" indent="0">
              <a:buNone/>
            </a:pPr>
            <a:r>
              <a:rPr lang="en-US" b="1" dirty="0"/>
              <a:t>Formula: CRR = ((E-N)/S) X 100.</a:t>
            </a:r>
          </a:p>
          <a:p>
            <a:pPr marL="0" indent="0">
              <a:buNone/>
            </a:pPr>
            <a:endParaRPr lang="en-US" dirty="0"/>
          </a:p>
          <a:p>
            <a:pPr marL="0" indent="0">
              <a:buNone/>
            </a:pPr>
            <a:r>
              <a:rPr lang="en-US" dirty="0"/>
              <a:t>Take the number of customers you had at the END of the period (E), subtract the NEW customers you gained during the period (N); that leaves you with the number of customers you would have had if you hadn’t added any — in other words, the number of customers you retained out of what you started with.</a:t>
            </a:r>
          </a:p>
          <a:p>
            <a:pPr marL="0" indent="0">
              <a:buNone/>
            </a:pPr>
            <a:endParaRPr lang="en-US" dirty="0"/>
          </a:p>
          <a:p>
            <a:pPr marL="0" indent="0">
              <a:buNone/>
            </a:pPr>
            <a:r>
              <a:rPr lang="en-US" dirty="0"/>
              <a:t>Then, you simply divide that number by what you STARTED with (S). The “x 100” just makes it a percentage, not a decimal.</a:t>
            </a:r>
          </a:p>
          <a:p>
            <a:pPr marL="0" indent="0">
              <a:buNone/>
            </a:pPr>
            <a:endParaRPr lang="en-US" dirty="0"/>
          </a:p>
          <a:p>
            <a:pPr marL="0" indent="0">
              <a:buNone/>
            </a:pPr>
            <a:r>
              <a:rPr lang="en-US" i="1" dirty="0"/>
              <a:t>E.g. You started with 1,000 customers, ended with 1,100, and added 200 during the period. Here’s what it looks like:</a:t>
            </a:r>
          </a:p>
          <a:p>
            <a:pPr marL="0" indent="0">
              <a:buNone/>
            </a:pPr>
            <a:endParaRPr lang="en-US" dirty="0"/>
          </a:p>
          <a:p>
            <a:pPr marL="0" indent="0">
              <a:buNone/>
            </a:pPr>
            <a:r>
              <a:rPr lang="en-US" dirty="0"/>
              <a:t>((1100-200)/1000) x 100 = 90%</a:t>
            </a:r>
          </a:p>
        </p:txBody>
      </p:sp>
    </p:spTree>
    <p:extLst>
      <p:ext uri="{BB962C8B-B14F-4D97-AF65-F5344CB8AC3E}">
        <p14:creationId xmlns:p14="http://schemas.microsoft.com/office/powerpoint/2010/main" val="11744583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1AAE-846F-4864-9A99-0FB5C50040B1}"/>
              </a:ext>
            </a:extLst>
          </p:cNvPr>
          <p:cNvSpPr>
            <a:spLocks noGrp="1"/>
          </p:cNvSpPr>
          <p:nvPr>
            <p:ph type="title"/>
          </p:nvPr>
        </p:nvSpPr>
        <p:spPr/>
        <p:txBody>
          <a:bodyPr/>
          <a:lstStyle/>
          <a:p>
            <a:pPr algn="ctr"/>
            <a:r>
              <a:rPr lang="en-US" sz="4000" dirty="0">
                <a:latin typeface="Copperplate Gothic Bold" panose="020E0705020206020404" pitchFamily="34" charset="0"/>
              </a:rPr>
              <a:t>CALCULATING YOUR CHURN</a:t>
            </a:r>
          </a:p>
        </p:txBody>
      </p:sp>
      <p:sp>
        <p:nvSpPr>
          <p:cNvPr id="3" name="Content Placeholder 2">
            <a:extLst>
              <a:ext uri="{FF2B5EF4-FFF2-40B4-BE49-F238E27FC236}">
                <a16:creationId xmlns:a16="http://schemas.microsoft.com/office/drawing/2014/main" id="{90658E3E-D9FD-43B9-A139-4B75907BD2B2}"/>
              </a:ext>
            </a:extLst>
          </p:cNvPr>
          <p:cNvSpPr>
            <a:spLocks noGrp="1"/>
          </p:cNvSpPr>
          <p:nvPr>
            <p:ph idx="1"/>
          </p:nvPr>
        </p:nvSpPr>
        <p:spPr/>
        <p:txBody>
          <a:bodyPr>
            <a:normAutofit fontScale="92500" lnSpcReduction="20000"/>
          </a:bodyPr>
          <a:lstStyle/>
          <a:p>
            <a:pPr marL="0" indent="0">
              <a:buNone/>
            </a:pPr>
            <a:r>
              <a:rPr lang="en-US" dirty="0"/>
              <a:t>On the opposite side of retention, you’ve got churn—the rate of which customers (naturally) stop buying from you.  </a:t>
            </a:r>
          </a:p>
          <a:p>
            <a:pPr marL="0" indent="0">
              <a:buNone/>
            </a:pPr>
            <a:endParaRPr lang="en-US" dirty="0"/>
          </a:p>
          <a:p>
            <a:pPr marL="0" indent="0">
              <a:buNone/>
            </a:pPr>
            <a:r>
              <a:rPr lang="en-US" b="1" dirty="0"/>
              <a:t>Churn Rate Formula</a:t>
            </a:r>
          </a:p>
          <a:p>
            <a:pPr marL="0" indent="0">
              <a:buNone/>
            </a:pPr>
            <a:r>
              <a:rPr lang="en-US" dirty="0"/>
              <a:t>The Churn Rate Formula can be calculated as the number of churned divided by the total number of customers:</a:t>
            </a:r>
          </a:p>
          <a:p>
            <a:pPr marL="0" indent="0">
              <a:buNone/>
            </a:pPr>
            <a:endParaRPr lang="en-US" dirty="0"/>
          </a:p>
          <a:p>
            <a:pPr marL="0" indent="0">
              <a:buNone/>
            </a:pPr>
            <a:r>
              <a:rPr lang="en-US" dirty="0"/>
              <a:t>number of churned customers / total number of customers</a:t>
            </a:r>
          </a:p>
          <a:p>
            <a:pPr marL="0" indent="0">
              <a:buNone/>
            </a:pPr>
            <a:endParaRPr lang="en-US" dirty="0"/>
          </a:p>
          <a:p>
            <a:pPr marL="0" indent="0">
              <a:buNone/>
            </a:pPr>
            <a:r>
              <a:rPr lang="en-US" dirty="0"/>
              <a:t>Where number of churned customers is how many people have left your service over the period out of the total number of customers you had during the period.</a:t>
            </a:r>
          </a:p>
        </p:txBody>
      </p:sp>
    </p:spTree>
    <p:extLst>
      <p:ext uri="{BB962C8B-B14F-4D97-AF65-F5344CB8AC3E}">
        <p14:creationId xmlns:p14="http://schemas.microsoft.com/office/powerpoint/2010/main" val="228394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F7A9-01AB-4C4B-A6A7-4BA17F1D69CF}"/>
              </a:ext>
            </a:extLst>
          </p:cNvPr>
          <p:cNvSpPr>
            <a:spLocks noGrp="1"/>
          </p:cNvSpPr>
          <p:nvPr>
            <p:ph type="title"/>
          </p:nvPr>
        </p:nvSpPr>
        <p:spPr/>
        <p:txBody>
          <a:bodyPr/>
          <a:lstStyle/>
          <a:p>
            <a:pPr algn="ctr"/>
            <a:r>
              <a:rPr lang="en-US" sz="3200" dirty="0">
                <a:latin typeface="Copperplate Gothic Bold" panose="020E0705020206020404" pitchFamily="34" charset="0"/>
              </a:rPr>
              <a:t>IN SUMMARY; </a:t>
            </a:r>
            <a:br>
              <a:rPr lang="en-US" sz="3200" dirty="0">
                <a:latin typeface="Copperplate Gothic Bold" panose="020E0705020206020404" pitchFamily="34" charset="0"/>
              </a:rPr>
            </a:br>
            <a:r>
              <a:rPr lang="en-US" sz="3200" dirty="0">
                <a:latin typeface="Copperplate Gothic Bold" panose="020E0705020206020404" pitchFamily="34" charset="0"/>
              </a:rPr>
              <a:t>CALCULATING CUSTOMER LIFETIME VALUE</a:t>
            </a:r>
            <a:endParaRPr lang="en-US" sz="3200" dirty="0"/>
          </a:p>
        </p:txBody>
      </p:sp>
      <p:sp>
        <p:nvSpPr>
          <p:cNvPr id="3" name="Content Placeholder 2">
            <a:extLst>
              <a:ext uri="{FF2B5EF4-FFF2-40B4-BE49-F238E27FC236}">
                <a16:creationId xmlns:a16="http://schemas.microsoft.com/office/drawing/2014/main" id="{8D03F82D-D434-4783-B34B-CB4287D2CDFA}"/>
              </a:ext>
            </a:extLst>
          </p:cNvPr>
          <p:cNvSpPr>
            <a:spLocks noGrp="1"/>
          </p:cNvSpPr>
          <p:nvPr>
            <p:ph idx="1"/>
          </p:nvPr>
        </p:nvSpPr>
        <p:spPr/>
        <p:txBody>
          <a:bodyPr>
            <a:normAutofit fontScale="62500" lnSpcReduction="20000"/>
          </a:bodyPr>
          <a:lstStyle/>
          <a:p>
            <a:pPr marL="0" indent="0">
              <a:buNone/>
            </a:pPr>
            <a:r>
              <a:rPr lang="en-US" dirty="0"/>
              <a:t>“CLV is calculated by subtracting the cost of acquiring and serving a customer from the revenue gained from the customer and takes into account statistics such as customer expenditures per visit, the total number of visits and then can be broken down to figure out the average customer value by week, year, </a:t>
            </a:r>
            <a:r>
              <a:rPr lang="en-US" dirty="0" err="1"/>
              <a:t>etc</a:t>
            </a:r>
            <a:r>
              <a:rPr lang="en-US" dirty="0"/>
              <a:t>” (Rouse, 2015. sec. 3)</a:t>
            </a:r>
          </a:p>
          <a:p>
            <a:pPr marL="0" indent="0">
              <a:buNone/>
            </a:pPr>
            <a:endParaRPr lang="en-US" dirty="0"/>
          </a:p>
          <a:p>
            <a:pPr marL="0" indent="0">
              <a:buNone/>
            </a:pPr>
            <a:r>
              <a:rPr lang="en-US" b="1" i="1" dirty="0"/>
              <a:t>FORMULA</a:t>
            </a:r>
            <a:r>
              <a:rPr lang="en-US" i="1" dirty="0"/>
              <a:t>: Annual revenue gained from customer x customer relationship in years – cost of acquiring customer </a:t>
            </a:r>
          </a:p>
          <a:p>
            <a:pPr marL="0" indent="0">
              <a:buNone/>
            </a:pPr>
            <a:endParaRPr lang="en-US" i="1" dirty="0"/>
          </a:p>
          <a:p>
            <a:pPr marL="0" indent="0">
              <a:buNone/>
            </a:pPr>
            <a:r>
              <a:rPr lang="en-US" i="1" dirty="0"/>
              <a:t>E.g. Imagine that you sell socks from an e-commerce store.</a:t>
            </a:r>
          </a:p>
          <a:p>
            <a:pPr marL="0" indent="0">
              <a:buNone/>
            </a:pPr>
            <a:endParaRPr lang="en-US" i="1" dirty="0"/>
          </a:p>
          <a:p>
            <a:pPr marL="0" indent="0">
              <a:buNone/>
            </a:pPr>
            <a:r>
              <a:rPr lang="en-US" i="1" dirty="0"/>
              <a:t>You spend $5 in advertising to attract a customer. He or she buys an average of seven pairs of socks every year for 10 years. Your profit margin on each pair of socks is $10.</a:t>
            </a:r>
          </a:p>
          <a:p>
            <a:pPr marL="0" indent="0">
              <a:buNone/>
            </a:pPr>
            <a:endParaRPr lang="en-US" i="1" dirty="0"/>
          </a:p>
          <a:p>
            <a:pPr marL="0" indent="0">
              <a:buNone/>
            </a:pPr>
            <a:r>
              <a:rPr lang="en-US" i="1" dirty="0"/>
              <a:t>Based on this data, you profit $70 per year from the customer, which works out to $700 over the decade. You then subtract the amount of money you spent to acquire the customer, which results in a net customer lifetime value of $695.</a:t>
            </a:r>
            <a:endParaRPr lang="en-US" dirty="0"/>
          </a:p>
        </p:txBody>
      </p:sp>
    </p:spTree>
    <p:extLst>
      <p:ext uri="{BB962C8B-B14F-4D97-AF65-F5344CB8AC3E}">
        <p14:creationId xmlns:p14="http://schemas.microsoft.com/office/powerpoint/2010/main" val="2959626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402F-68CD-45BD-BEA9-0E7951AFE969}"/>
              </a:ext>
            </a:extLst>
          </p:cNvPr>
          <p:cNvSpPr>
            <a:spLocks noGrp="1"/>
          </p:cNvSpPr>
          <p:nvPr>
            <p:ph type="title"/>
          </p:nvPr>
        </p:nvSpPr>
        <p:spPr/>
        <p:txBody>
          <a:bodyPr/>
          <a:lstStyle/>
          <a:p>
            <a:pPr algn="ctr"/>
            <a:r>
              <a:rPr lang="en-US" sz="4000" dirty="0">
                <a:latin typeface="Copperplate Gothic Bold" panose="020E0705020206020404" pitchFamily="34" charset="0"/>
              </a:rPr>
              <a:t>PAIR UP!</a:t>
            </a:r>
            <a:br>
              <a:rPr lang="en-US" sz="4000" dirty="0">
                <a:latin typeface="Copperplate Gothic Bold" panose="020E0705020206020404" pitchFamily="34" charset="0"/>
              </a:rPr>
            </a:br>
            <a:r>
              <a:rPr lang="en-US" sz="4000" dirty="0">
                <a:latin typeface="Copperplate Gothic Bold" panose="020E0705020206020404" pitchFamily="34" charset="0"/>
              </a:rPr>
              <a:t>CLASS ACTIVITY</a:t>
            </a:r>
          </a:p>
        </p:txBody>
      </p:sp>
      <p:sp>
        <p:nvSpPr>
          <p:cNvPr id="3" name="TextBox 2">
            <a:extLst>
              <a:ext uri="{FF2B5EF4-FFF2-40B4-BE49-F238E27FC236}">
                <a16:creationId xmlns:a16="http://schemas.microsoft.com/office/drawing/2014/main" id="{0478C3CF-4F65-4FD3-ACFD-AE05E73F4941}"/>
              </a:ext>
            </a:extLst>
          </p:cNvPr>
          <p:cNvSpPr txBox="1"/>
          <p:nvPr/>
        </p:nvSpPr>
        <p:spPr>
          <a:xfrm>
            <a:off x="1082180" y="4899171"/>
            <a:ext cx="10192624" cy="523220"/>
          </a:xfrm>
          <a:prstGeom prst="rect">
            <a:avLst/>
          </a:prstGeom>
          <a:noFill/>
        </p:spPr>
        <p:txBody>
          <a:bodyPr wrap="square" rtlCol="0">
            <a:spAutoFit/>
          </a:bodyPr>
          <a:lstStyle/>
          <a:p>
            <a:pPr algn="ctr"/>
            <a:r>
              <a:rPr lang="en-US" sz="2800" dirty="0">
                <a:latin typeface="Abadi Extra Light" panose="020B0204020104020204" pitchFamily="34" charset="0"/>
              </a:rPr>
              <a:t>10 Question Quiz With Prize</a:t>
            </a:r>
          </a:p>
        </p:txBody>
      </p:sp>
      <p:pic>
        <p:nvPicPr>
          <p:cNvPr id="5" name="Picture 4" descr="A close up of a logo&#10;&#10;Description automatically generated">
            <a:extLst>
              <a:ext uri="{FF2B5EF4-FFF2-40B4-BE49-F238E27FC236}">
                <a16:creationId xmlns:a16="http://schemas.microsoft.com/office/drawing/2014/main" id="{CDE8DE4D-7F24-433C-8F46-A3AC34F8D0F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926006" y="1614313"/>
            <a:ext cx="6096000" cy="3209925"/>
          </a:xfrm>
          <a:prstGeom prst="rect">
            <a:avLst/>
          </a:prstGeom>
        </p:spPr>
      </p:pic>
    </p:spTree>
    <p:extLst>
      <p:ext uri="{BB962C8B-B14F-4D97-AF65-F5344CB8AC3E}">
        <p14:creationId xmlns:p14="http://schemas.microsoft.com/office/powerpoint/2010/main" val="4032415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C9E4B-ABE2-4CC8-A8F0-0AEACA63D796}"/>
              </a:ext>
            </a:extLst>
          </p:cNvPr>
          <p:cNvSpPr>
            <a:spLocks noGrp="1"/>
          </p:cNvSpPr>
          <p:nvPr>
            <p:ph idx="1"/>
          </p:nvPr>
        </p:nvSpPr>
        <p:spPr>
          <a:xfrm>
            <a:off x="192947" y="151002"/>
            <a:ext cx="11845255" cy="6602136"/>
          </a:xfrm>
        </p:spPr>
        <p:txBody>
          <a:bodyPr>
            <a:normAutofit fontScale="40000" lnSpcReduction="20000"/>
          </a:bodyPr>
          <a:lstStyle/>
          <a:p>
            <a:pPr marL="514350" indent="-514350">
              <a:buFont typeface="+mj-lt"/>
              <a:buAutoNum type="arabicPeriod"/>
            </a:pPr>
            <a:r>
              <a:rPr lang="en-US" dirty="0"/>
              <a:t>Imagine a manager is calculating the CLV for a movie theater in a college town. They assume new customers visit twice a month, stay in town for an average of four years (since they are college students), and on average the movie theater makes $6 per transaction, what is the CLV?</a:t>
            </a:r>
          </a:p>
          <a:p>
            <a:pPr marL="514350" indent="-514350">
              <a:buFont typeface="+mj-lt"/>
              <a:buAutoNum type="arabicPeriod"/>
            </a:pPr>
            <a:endParaRPr lang="en-US" dirty="0"/>
          </a:p>
          <a:p>
            <a:pPr marL="971550" lvl="1" indent="-514350">
              <a:buAutoNum type="alphaUcPeriod"/>
            </a:pPr>
            <a:r>
              <a:rPr lang="en-US" sz="2900" dirty="0"/>
              <a:t>$288  B. $576  C. $48  D. $624</a:t>
            </a:r>
          </a:p>
          <a:p>
            <a:pPr marL="514350" indent="-514350">
              <a:buAutoNum type="alphaUcPeriod"/>
            </a:pPr>
            <a:endParaRPr lang="en-US" dirty="0"/>
          </a:p>
          <a:p>
            <a:pPr marL="0" indent="0">
              <a:buNone/>
            </a:pPr>
            <a:r>
              <a:rPr lang="en-US" dirty="0"/>
              <a:t>2. What does the acronym 'CLV' stand for?</a:t>
            </a:r>
          </a:p>
          <a:p>
            <a:pPr marL="0" indent="0">
              <a:buNone/>
            </a:pPr>
            <a:endParaRPr lang="en-US" dirty="0"/>
          </a:p>
          <a:p>
            <a:pPr marL="514350" indent="-514350">
              <a:buAutoNum type="alphaUcPeriod"/>
            </a:pPr>
            <a:r>
              <a:rPr lang="en-US" dirty="0"/>
              <a:t>Companies logical value   B. Company Lifetime Valuation</a:t>
            </a:r>
          </a:p>
          <a:p>
            <a:pPr marL="514350" indent="-514350">
              <a:buAutoNum type="alphaUcPeriod" startAt="3"/>
            </a:pPr>
            <a:r>
              <a:rPr lang="en-US" dirty="0"/>
              <a:t>Customer Lifetime Value  D. Customers Logical Valuation</a:t>
            </a:r>
          </a:p>
          <a:p>
            <a:pPr marL="0" indent="0">
              <a:buNone/>
            </a:pPr>
            <a:endParaRPr lang="en-US" dirty="0"/>
          </a:p>
          <a:p>
            <a:pPr marL="0" indent="0">
              <a:buNone/>
            </a:pPr>
            <a:r>
              <a:rPr lang="en-US" dirty="0"/>
              <a:t>3. What is the formula to calculate CLV?</a:t>
            </a:r>
          </a:p>
          <a:p>
            <a:pPr marL="0" indent="0">
              <a:buNone/>
            </a:pPr>
            <a:endParaRPr lang="en-US" dirty="0"/>
          </a:p>
          <a:p>
            <a:pPr marL="514350" indent="-514350">
              <a:buAutoNum type="alphaUcPeriod"/>
            </a:pPr>
            <a:r>
              <a:rPr lang="en-US" dirty="0"/>
              <a:t>(Average value of a sale) * (Average number of sales each month) * (Number of years of the product life)</a:t>
            </a:r>
          </a:p>
          <a:p>
            <a:pPr marL="514350" indent="-514350">
              <a:buAutoNum type="alphaUcPeriod"/>
            </a:pPr>
            <a:r>
              <a:rPr lang="en-US" dirty="0"/>
              <a:t>(Average value of a sale) * (Number of repeat transactions in months) * (Average retention per customer in months)</a:t>
            </a:r>
          </a:p>
          <a:p>
            <a:pPr marL="514350" indent="-514350">
              <a:buAutoNum type="alphaUcPeriod"/>
            </a:pPr>
            <a:r>
              <a:rPr lang="en-US" dirty="0"/>
              <a:t>Total value of sales / Total number of customers</a:t>
            </a:r>
          </a:p>
          <a:p>
            <a:pPr marL="514350" indent="-514350">
              <a:buAutoNum type="alphaUcPeriod"/>
            </a:pPr>
            <a:r>
              <a:rPr lang="en-US" dirty="0"/>
              <a:t>(Average # of customers per day) * (Average Sale) * 365 (days in a year)</a:t>
            </a:r>
          </a:p>
          <a:p>
            <a:pPr marL="0" indent="0">
              <a:buNone/>
            </a:pPr>
            <a:endParaRPr lang="en-US" dirty="0"/>
          </a:p>
          <a:p>
            <a:pPr marL="0" indent="0">
              <a:buNone/>
            </a:pPr>
            <a:r>
              <a:rPr lang="en-US" dirty="0"/>
              <a:t>4. What word could you use to replace 'value' in (average value of a sale)?</a:t>
            </a:r>
          </a:p>
          <a:p>
            <a:pPr marL="0" indent="0">
              <a:buNone/>
            </a:pPr>
            <a:endParaRPr lang="en-US" dirty="0"/>
          </a:p>
          <a:p>
            <a:pPr marL="514350" indent="-514350">
              <a:buAutoNum type="alphaUcPeriod"/>
            </a:pPr>
            <a:r>
              <a:rPr lang="en-US" dirty="0"/>
              <a:t>Pre-discount sales price   B. Profit   C. Cost to the customer   D. Revenue</a:t>
            </a:r>
          </a:p>
          <a:p>
            <a:pPr marL="514350" indent="-514350">
              <a:buAutoNum type="alphaUcPeriod"/>
            </a:pPr>
            <a:endParaRPr lang="en-US" dirty="0"/>
          </a:p>
          <a:p>
            <a:pPr marL="0" indent="0">
              <a:buNone/>
            </a:pPr>
            <a:r>
              <a:rPr lang="en-US" dirty="0"/>
              <a:t>5. How does CLV impact the design of customer loyalty programs?</a:t>
            </a:r>
          </a:p>
          <a:p>
            <a:pPr marL="0" indent="0">
              <a:buNone/>
            </a:pPr>
            <a:endParaRPr lang="en-US" dirty="0"/>
          </a:p>
          <a:p>
            <a:pPr marL="514350" indent="-514350">
              <a:buAutoNum type="alphaUcPeriod"/>
            </a:pPr>
            <a:r>
              <a:rPr lang="en-US" dirty="0"/>
              <a:t>It doesn't; while CLV is a marketing metric, it is used more to determine an advertising budget.</a:t>
            </a:r>
          </a:p>
          <a:p>
            <a:pPr marL="514350" indent="-514350">
              <a:buAutoNum type="alphaUcPeriod"/>
            </a:pPr>
            <a:r>
              <a:rPr lang="en-US" dirty="0"/>
              <a:t>It doesn't; one is financial, and one is marketing.</a:t>
            </a:r>
          </a:p>
          <a:p>
            <a:pPr marL="514350" indent="-514350">
              <a:buAutoNum type="alphaUcPeriod"/>
            </a:pPr>
            <a:r>
              <a:rPr lang="en-US" dirty="0"/>
              <a:t>Because CLV provides the monetary 'value' of a customer, managers designing a loyalty program can use it as the return on their investment, and better design a program.</a:t>
            </a:r>
          </a:p>
          <a:p>
            <a:pPr marL="514350" indent="-514350">
              <a:buAutoNum type="alphaUcPeriod"/>
            </a:pPr>
            <a:r>
              <a:rPr lang="en-US" dirty="0"/>
              <a:t>Because CLV can be an important metric and any customer loyalty program will automatically increase CLV.</a:t>
            </a:r>
          </a:p>
          <a:p>
            <a:pPr marL="514350" indent="-514350">
              <a:buAutoNum type="alphaUcPeriod"/>
            </a:pPr>
            <a:endParaRPr lang="en-US" dirty="0"/>
          </a:p>
          <a:p>
            <a:pPr marL="514350" indent="-514350">
              <a:buAutoNum type="alphaUcPeriod"/>
            </a:pPr>
            <a:endParaRPr lang="en-US" dirty="0"/>
          </a:p>
          <a:p>
            <a:pPr marL="514350" indent="-514350">
              <a:buAutoNum type="alphaUcPeriod"/>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514350" indent="-514350">
              <a:buAutoNum type="alphaUcPeriod"/>
            </a:pPr>
            <a:endParaRPr lang="en-US" dirty="0"/>
          </a:p>
        </p:txBody>
      </p:sp>
    </p:spTree>
    <p:extLst>
      <p:ext uri="{BB962C8B-B14F-4D97-AF65-F5344CB8AC3E}">
        <p14:creationId xmlns:p14="http://schemas.microsoft.com/office/powerpoint/2010/main" val="814153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C9E4B-ABE2-4CC8-A8F0-0AEACA63D796}"/>
              </a:ext>
            </a:extLst>
          </p:cNvPr>
          <p:cNvSpPr>
            <a:spLocks noGrp="1"/>
          </p:cNvSpPr>
          <p:nvPr>
            <p:ph idx="1"/>
          </p:nvPr>
        </p:nvSpPr>
        <p:spPr>
          <a:xfrm>
            <a:off x="192947" y="151002"/>
            <a:ext cx="11845255" cy="6602136"/>
          </a:xfrm>
        </p:spPr>
        <p:txBody>
          <a:bodyPr>
            <a:normAutofit fontScale="70000" lnSpcReduction="20000"/>
          </a:bodyPr>
          <a:lstStyle/>
          <a:p>
            <a:pPr marL="0" indent="0">
              <a:buNone/>
            </a:pPr>
            <a:r>
              <a:rPr lang="en-US" dirty="0"/>
              <a:t>6. What are 5 drivers of value for consumers?</a:t>
            </a:r>
          </a:p>
          <a:p>
            <a:pPr marL="0" indent="0">
              <a:buNone/>
            </a:pPr>
            <a:endParaRPr lang="en-US" dirty="0"/>
          </a:p>
          <a:p>
            <a:pPr marL="0" indent="0">
              <a:buNone/>
            </a:pPr>
            <a:r>
              <a:rPr lang="en-US" dirty="0"/>
              <a:t>7. What is the formula to calculate CRR?</a:t>
            </a:r>
          </a:p>
          <a:p>
            <a:pPr marL="0" indent="0">
              <a:buNone/>
            </a:pPr>
            <a:endParaRPr lang="en-US" dirty="0"/>
          </a:p>
          <a:p>
            <a:pPr marL="514350" indent="-514350">
              <a:buAutoNum type="alphaUcPeriod"/>
            </a:pPr>
            <a:r>
              <a:rPr lang="en-US" dirty="0"/>
              <a:t>existing customers at the end of the period – newly acquired customers during that period / existing customers at the beginning of the period x 100</a:t>
            </a:r>
          </a:p>
          <a:p>
            <a:pPr marL="514350" indent="-514350">
              <a:buAutoNum type="alphaUcPeriod"/>
            </a:pPr>
            <a:r>
              <a:rPr lang="en-US" dirty="0"/>
              <a:t>existing customers at the end of the period + newly acquired customers during that period x existing customers at the beginning of the period x 100</a:t>
            </a:r>
          </a:p>
          <a:p>
            <a:pPr marL="514350" indent="-514350">
              <a:buAutoNum type="alphaUcPeriod"/>
            </a:pPr>
            <a:r>
              <a:rPr lang="en-US" dirty="0"/>
              <a:t>existing customers at the end of the period / newly acquired customers during that period - existing customers at the beginning of the period x 100</a:t>
            </a:r>
          </a:p>
          <a:p>
            <a:pPr marL="0" indent="0">
              <a:buNone/>
            </a:pPr>
            <a:endParaRPr lang="en-US" dirty="0"/>
          </a:p>
          <a:p>
            <a:pPr marL="0" indent="0">
              <a:buNone/>
            </a:pPr>
            <a:r>
              <a:rPr lang="en-US" dirty="0"/>
              <a:t>8. What is the formula to calculate CAC?</a:t>
            </a:r>
          </a:p>
          <a:p>
            <a:pPr marL="0" indent="0">
              <a:buNone/>
            </a:pPr>
            <a:endParaRPr lang="en-US" dirty="0"/>
          </a:p>
          <a:p>
            <a:pPr marL="0" indent="0">
              <a:buNone/>
            </a:pPr>
            <a:r>
              <a:rPr lang="en-US" dirty="0"/>
              <a:t>9. What is the formula to calculate your churn?</a:t>
            </a:r>
          </a:p>
          <a:p>
            <a:pPr marL="0" indent="0">
              <a:buNone/>
            </a:pPr>
            <a:r>
              <a:rPr lang="en-US" dirty="0"/>
              <a:t>A. number of churned customers / total number of customers</a:t>
            </a:r>
          </a:p>
          <a:p>
            <a:pPr marL="0" indent="0">
              <a:buNone/>
            </a:pPr>
            <a:r>
              <a:rPr lang="en-US" dirty="0"/>
              <a:t>B. number of churned customers x total number of customers</a:t>
            </a:r>
          </a:p>
          <a:p>
            <a:pPr marL="0" indent="0">
              <a:buNone/>
            </a:pPr>
            <a:r>
              <a:rPr lang="en-US" dirty="0"/>
              <a:t>C. number of churned customers - total number of customers</a:t>
            </a:r>
          </a:p>
          <a:p>
            <a:pPr marL="0" indent="0">
              <a:buNone/>
            </a:pPr>
            <a:endParaRPr lang="en-US" dirty="0"/>
          </a:p>
          <a:p>
            <a:pPr marL="0" indent="0">
              <a:buNone/>
            </a:pPr>
            <a:r>
              <a:rPr lang="en-US" dirty="0"/>
              <a:t>10. Calculate the </a:t>
            </a:r>
            <a:r>
              <a:rPr lang="en-US" b="1" dirty="0"/>
              <a:t>CRR</a:t>
            </a:r>
            <a:r>
              <a:rPr lang="en-US" dirty="0"/>
              <a:t> using the information provided; </a:t>
            </a:r>
            <a:r>
              <a:rPr lang="en-US" i="1" dirty="0"/>
              <a:t>You started with 15,000 customers, ended with 12,200, and added 1,450 during the period.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50351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CA8E7-402A-4E43-B1A3-82EA674D9CF1}"/>
              </a:ext>
            </a:extLst>
          </p:cNvPr>
          <p:cNvSpPr>
            <a:spLocks noGrp="1"/>
          </p:cNvSpPr>
          <p:nvPr>
            <p:ph type="title"/>
          </p:nvPr>
        </p:nvSpPr>
        <p:spPr/>
        <p:txBody>
          <a:bodyPr/>
          <a:lstStyle/>
          <a:p>
            <a:r>
              <a:rPr lang="en-US" sz="3600" b="1" dirty="0"/>
              <a:t>REFERENCES</a:t>
            </a:r>
          </a:p>
        </p:txBody>
      </p:sp>
      <p:sp>
        <p:nvSpPr>
          <p:cNvPr id="3" name="Content Placeholder 2">
            <a:extLst>
              <a:ext uri="{FF2B5EF4-FFF2-40B4-BE49-F238E27FC236}">
                <a16:creationId xmlns:a16="http://schemas.microsoft.com/office/drawing/2014/main" id="{44BB4964-96FD-4F45-AB26-B4B34A0B6F3A}"/>
              </a:ext>
            </a:extLst>
          </p:cNvPr>
          <p:cNvSpPr>
            <a:spLocks noGrp="1"/>
          </p:cNvSpPr>
          <p:nvPr>
            <p:ph idx="1"/>
          </p:nvPr>
        </p:nvSpPr>
        <p:spPr/>
        <p:txBody>
          <a:bodyPr>
            <a:normAutofit fontScale="47500" lnSpcReduction="20000"/>
          </a:bodyPr>
          <a:lstStyle/>
          <a:p>
            <a:r>
              <a:rPr lang="en-US" dirty="0" err="1"/>
              <a:t>Bernazzani</a:t>
            </a:r>
            <a:r>
              <a:rPr lang="en-US" dirty="0"/>
              <a:t>, S. (2019). The Ultimate Guide to Customer Retention. [online] Blog.hubspot.com. Available at: https://blog.hubspot.com/service/customer-retention [Accessed 4 Jan. 2020].</a:t>
            </a:r>
          </a:p>
          <a:p>
            <a:endParaRPr lang="en-US" dirty="0"/>
          </a:p>
          <a:p>
            <a:r>
              <a:rPr lang="en-US" dirty="0"/>
              <a:t>cvminc.com. (2015). WHAT IS CUSTOMER VALUE MANAGEMENT?. [online] Available at: http://www.cvminc.com/what-is-cvm.html [Accessed 4 Jan. 2020].</a:t>
            </a:r>
          </a:p>
          <a:p>
            <a:endParaRPr lang="en-US" dirty="0"/>
          </a:p>
          <a:p>
            <a:r>
              <a:rPr lang="en-US" dirty="0"/>
              <a:t>Haden, J. (2013). Best Way to Track Customer Retention. [online] Inc.com. Available at: https://www.inc.com/jeff-haden/best-way-to-calculate-customer-retention-rate.html [Accessed 4 Jan. 2020].</a:t>
            </a:r>
          </a:p>
          <a:p>
            <a:endParaRPr lang="en-US" dirty="0"/>
          </a:p>
          <a:p>
            <a:r>
              <a:rPr lang="en-US" dirty="0"/>
              <a:t>KOTHARI, A. (2017). Customer Value: What it Means and How to Create It [5+ Ideas] - </a:t>
            </a:r>
            <a:r>
              <a:rPr lang="en-US" dirty="0" err="1"/>
              <a:t>Tallyfy</a:t>
            </a:r>
            <a:r>
              <a:rPr lang="en-US" dirty="0"/>
              <a:t>. [online] </a:t>
            </a:r>
            <a:r>
              <a:rPr lang="en-US" dirty="0" err="1"/>
              <a:t>Tallyfy</a:t>
            </a:r>
            <a:r>
              <a:rPr lang="en-US" dirty="0"/>
              <a:t>. Available at: https://tallyfy.com/customer-value/ [Accessed 4 Jan. 2020].</a:t>
            </a:r>
          </a:p>
          <a:p>
            <a:endParaRPr lang="en-US" dirty="0"/>
          </a:p>
          <a:p>
            <a:r>
              <a:rPr lang="en-US" dirty="0"/>
              <a:t>Mansfield, D. (2018). Customer Value: What it Means &amp; Why It's Important - </a:t>
            </a:r>
            <a:r>
              <a:rPr lang="en-US" dirty="0" err="1"/>
              <a:t>Builtvisible</a:t>
            </a:r>
            <a:r>
              <a:rPr lang="en-US" dirty="0"/>
              <a:t>. [online] </a:t>
            </a:r>
            <a:r>
              <a:rPr lang="en-US" dirty="0" err="1"/>
              <a:t>Builtvisible</a:t>
            </a:r>
            <a:r>
              <a:rPr lang="en-US" dirty="0"/>
              <a:t>. Available at: https://builtvisible.com/understanding-customer-value/ [Accessed 4 Jan. 2020].</a:t>
            </a:r>
          </a:p>
          <a:p>
            <a:endParaRPr lang="en-US" dirty="0"/>
          </a:p>
          <a:p>
            <a:r>
              <a:rPr lang="en-US" dirty="0"/>
              <a:t>Rajeev, M. (2019). What is Customer Satisfaction?. [online] </a:t>
            </a:r>
            <a:r>
              <a:rPr lang="en-US" dirty="0" err="1"/>
              <a:t>Freshcaller</a:t>
            </a:r>
            <a:r>
              <a:rPr lang="en-US" dirty="0"/>
              <a:t> Blog. Available at: https://www.freshworks.com/freshcaller-cloud-pbx/call-center-software/customer-satisfaction-definition-blog/ [Accessed 4 Jan. 2020].</a:t>
            </a:r>
          </a:p>
          <a:p>
            <a:endParaRPr lang="en-US" dirty="0"/>
          </a:p>
          <a:p>
            <a:r>
              <a:rPr lang="en-US" dirty="0"/>
              <a:t>Rouse, M. (2015). What is customer lifetime value (CLV)? - Definition from WhatIs.com. [online] </a:t>
            </a:r>
            <a:r>
              <a:rPr lang="en-US" dirty="0" err="1"/>
              <a:t>SearchCustomerExperience</a:t>
            </a:r>
            <a:r>
              <a:rPr lang="en-US" dirty="0"/>
              <a:t>. Available at: https://searchcustomerexperience.techtarget.com/definition/customer-lifetime-value-CLV [Accessed 4 Jan. 2020].</a:t>
            </a:r>
          </a:p>
        </p:txBody>
      </p:sp>
    </p:spTree>
    <p:extLst>
      <p:ext uri="{BB962C8B-B14F-4D97-AF65-F5344CB8AC3E}">
        <p14:creationId xmlns:p14="http://schemas.microsoft.com/office/powerpoint/2010/main" val="140955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4C12-4601-40C0-A4AD-469A467B1221}"/>
              </a:ext>
            </a:extLst>
          </p:cNvPr>
          <p:cNvSpPr>
            <a:spLocks noGrp="1"/>
          </p:cNvSpPr>
          <p:nvPr>
            <p:ph type="title"/>
          </p:nvPr>
        </p:nvSpPr>
        <p:spPr/>
        <p:txBody>
          <a:bodyPr/>
          <a:lstStyle/>
          <a:p>
            <a:pPr algn="ctr"/>
            <a:r>
              <a:rPr lang="en-US" sz="4400" dirty="0">
                <a:latin typeface="Copperplate Gothic Bold" panose="020E0705020206020404" pitchFamily="34" charset="0"/>
              </a:rPr>
              <a:t>CUSTOMER VALUE</a:t>
            </a:r>
          </a:p>
        </p:txBody>
      </p:sp>
      <p:sp>
        <p:nvSpPr>
          <p:cNvPr id="3" name="Content Placeholder 2">
            <a:extLst>
              <a:ext uri="{FF2B5EF4-FFF2-40B4-BE49-F238E27FC236}">
                <a16:creationId xmlns:a16="http://schemas.microsoft.com/office/drawing/2014/main" id="{7EC84B7E-E7A1-48A3-A7B6-01770C9A9988}"/>
              </a:ext>
            </a:extLst>
          </p:cNvPr>
          <p:cNvSpPr>
            <a:spLocks noGrp="1"/>
          </p:cNvSpPr>
          <p:nvPr>
            <p:ph idx="1"/>
          </p:nvPr>
        </p:nvSpPr>
        <p:spPr/>
        <p:txBody>
          <a:bodyPr>
            <a:normAutofit fontScale="92500" lnSpcReduction="10000"/>
          </a:bodyPr>
          <a:lstStyle/>
          <a:p>
            <a:pPr marL="0" indent="0">
              <a:buNone/>
            </a:pPr>
            <a:r>
              <a:rPr lang="en-US" dirty="0"/>
              <a:t>“Customer value is the perception of what a product or service is worth to a customer versus the possible alternatives”(Kothari, 2012, sec. 1).</a:t>
            </a:r>
          </a:p>
          <a:p>
            <a:pPr marL="0" indent="0">
              <a:buNone/>
            </a:pPr>
            <a:endParaRPr lang="en-US" dirty="0"/>
          </a:p>
          <a:p>
            <a:pPr marL="0" indent="0">
              <a:buNone/>
            </a:pPr>
            <a:r>
              <a:rPr lang="en-US" dirty="0"/>
              <a:t>Value has many different meanings, to some value means;</a:t>
            </a:r>
          </a:p>
          <a:p>
            <a:pPr>
              <a:buFont typeface="Wingdings" panose="05000000000000000000" pitchFamily="2" charset="2"/>
              <a:buChar char="ü"/>
            </a:pPr>
            <a:r>
              <a:rPr lang="en-US" dirty="0"/>
              <a:t>Price (what is the value of this car?) </a:t>
            </a:r>
          </a:p>
          <a:p>
            <a:pPr>
              <a:buFont typeface="Wingdings" panose="05000000000000000000" pitchFamily="2" charset="2"/>
              <a:buChar char="ü"/>
            </a:pPr>
            <a:r>
              <a:rPr lang="en-US" dirty="0"/>
              <a:t>Benefit (the value I got from this car)</a:t>
            </a:r>
          </a:p>
          <a:p>
            <a:pPr>
              <a:buFont typeface="Wingdings" panose="05000000000000000000" pitchFamily="2" charset="2"/>
              <a:buChar char="ü"/>
            </a:pPr>
            <a:r>
              <a:rPr lang="en-US" dirty="0"/>
              <a:t>The worth of something. That is why you hear some people saying, “value for money” (meaning they are price sensitive); </a:t>
            </a:r>
          </a:p>
          <a:p>
            <a:pPr>
              <a:buFont typeface="Wingdings" panose="05000000000000000000" pitchFamily="2" charset="2"/>
              <a:buChar char="ü"/>
            </a:pPr>
            <a:r>
              <a:rPr lang="en-US" dirty="0"/>
              <a:t>and others who prefer “money for value” (meaning they are willing to pay for what they consider as benefits, as from a brand or a better product, or more convenience etc.)</a:t>
            </a:r>
          </a:p>
        </p:txBody>
      </p:sp>
    </p:spTree>
    <p:extLst>
      <p:ext uri="{BB962C8B-B14F-4D97-AF65-F5344CB8AC3E}">
        <p14:creationId xmlns:p14="http://schemas.microsoft.com/office/powerpoint/2010/main" val="38224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4C12-4601-40C0-A4AD-469A467B1221}"/>
              </a:ext>
            </a:extLst>
          </p:cNvPr>
          <p:cNvSpPr>
            <a:spLocks noGrp="1"/>
          </p:cNvSpPr>
          <p:nvPr>
            <p:ph type="title"/>
          </p:nvPr>
        </p:nvSpPr>
        <p:spPr/>
        <p:txBody>
          <a:bodyPr/>
          <a:lstStyle/>
          <a:p>
            <a:pPr algn="ctr"/>
            <a:r>
              <a:rPr lang="en-US" sz="4400" dirty="0">
                <a:latin typeface="Copperplate Gothic Bold" panose="020E0705020206020404" pitchFamily="34" charset="0"/>
              </a:rPr>
              <a:t>THE DRIVERS OF VALUE</a:t>
            </a:r>
          </a:p>
        </p:txBody>
      </p:sp>
      <p:sp>
        <p:nvSpPr>
          <p:cNvPr id="3" name="Content Placeholder 2">
            <a:extLst>
              <a:ext uri="{FF2B5EF4-FFF2-40B4-BE49-F238E27FC236}">
                <a16:creationId xmlns:a16="http://schemas.microsoft.com/office/drawing/2014/main" id="{7EC84B7E-E7A1-48A3-A7B6-01770C9A9988}"/>
              </a:ext>
            </a:extLst>
          </p:cNvPr>
          <p:cNvSpPr>
            <a:spLocks noGrp="1"/>
          </p:cNvSpPr>
          <p:nvPr>
            <p:ph idx="1"/>
          </p:nvPr>
        </p:nvSpPr>
        <p:spPr/>
        <p:txBody>
          <a:bodyPr>
            <a:normAutofit fontScale="77500" lnSpcReduction="20000"/>
          </a:bodyPr>
          <a:lstStyle/>
          <a:p>
            <a:r>
              <a:rPr lang="en-US" dirty="0"/>
              <a:t>Product function</a:t>
            </a:r>
          </a:p>
          <a:p>
            <a:r>
              <a:rPr lang="en-US" dirty="0"/>
              <a:t>Points of differentiation</a:t>
            </a:r>
          </a:p>
          <a:p>
            <a:r>
              <a:rPr lang="en-US" dirty="0"/>
              <a:t>Quality</a:t>
            </a:r>
          </a:p>
          <a:p>
            <a:r>
              <a:rPr lang="en-US" dirty="0"/>
              <a:t>Service</a:t>
            </a:r>
          </a:p>
          <a:p>
            <a:r>
              <a:rPr lang="en-US" dirty="0"/>
              <a:t>Marketing</a:t>
            </a:r>
          </a:p>
          <a:p>
            <a:r>
              <a:rPr lang="en-US" dirty="0"/>
              <a:t>Branding</a:t>
            </a:r>
          </a:p>
          <a:p>
            <a:r>
              <a:rPr lang="en-US" dirty="0"/>
              <a:t>Price</a:t>
            </a:r>
          </a:p>
          <a:p>
            <a:r>
              <a:rPr lang="en-US" dirty="0"/>
              <a:t>Existing relationships or experience</a:t>
            </a:r>
          </a:p>
          <a:p>
            <a:r>
              <a:rPr lang="en-US" dirty="0"/>
              <a:t>Personal bias from experience and upbringing</a:t>
            </a:r>
          </a:p>
          <a:p>
            <a:pPr marL="0" indent="0">
              <a:buNone/>
            </a:pPr>
            <a:r>
              <a:rPr lang="en-US" dirty="0"/>
              <a:t>“These are drivers that impact a customer’s perception of value. Some you can control, some you cannot. For any individual customer they will rank differently in importance. Some people love brands. Some people only buy cheap. Some favor short form content. Some people treasure personal relationships (</a:t>
            </a:r>
            <a:r>
              <a:rPr lang="en-US" dirty="0" err="1"/>
              <a:t>Mansfied</a:t>
            </a:r>
            <a:r>
              <a:rPr lang="en-US" dirty="0"/>
              <a:t>, 2018, sec. 2).”</a:t>
            </a:r>
          </a:p>
        </p:txBody>
      </p:sp>
    </p:spTree>
    <p:extLst>
      <p:ext uri="{BB962C8B-B14F-4D97-AF65-F5344CB8AC3E}">
        <p14:creationId xmlns:p14="http://schemas.microsoft.com/office/powerpoint/2010/main" val="202447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DEFINE; CUSTOMER SATISFACTION?</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931" y="3536229"/>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63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3BEC-3724-4A25-A680-E66E3B82DE26}"/>
              </a:ext>
            </a:extLst>
          </p:cNvPr>
          <p:cNvSpPr>
            <a:spLocks noGrp="1"/>
          </p:cNvSpPr>
          <p:nvPr>
            <p:ph type="title"/>
          </p:nvPr>
        </p:nvSpPr>
        <p:spPr/>
        <p:txBody>
          <a:bodyPr/>
          <a:lstStyle/>
          <a:p>
            <a:pPr algn="ctr"/>
            <a:r>
              <a:rPr lang="en-US" sz="4400" dirty="0">
                <a:solidFill>
                  <a:prstClr val="black"/>
                </a:solidFill>
                <a:latin typeface="Copperplate Gothic Bold" panose="020E0705020206020404" pitchFamily="34" charset="0"/>
              </a:rPr>
              <a:t>CUSTOMER SATISFACTION</a:t>
            </a:r>
            <a:endParaRPr lang="en-US" dirty="0"/>
          </a:p>
        </p:txBody>
      </p:sp>
      <p:sp>
        <p:nvSpPr>
          <p:cNvPr id="3" name="Content Placeholder 2">
            <a:extLst>
              <a:ext uri="{FF2B5EF4-FFF2-40B4-BE49-F238E27FC236}">
                <a16:creationId xmlns:a16="http://schemas.microsoft.com/office/drawing/2014/main" id="{CC3396CD-8C8A-47D2-A311-252A27BF97C3}"/>
              </a:ext>
            </a:extLst>
          </p:cNvPr>
          <p:cNvSpPr>
            <a:spLocks noGrp="1"/>
          </p:cNvSpPr>
          <p:nvPr>
            <p:ph idx="1"/>
          </p:nvPr>
        </p:nvSpPr>
        <p:spPr/>
        <p:txBody>
          <a:bodyPr>
            <a:normAutofit fontScale="62500" lnSpcReduction="20000"/>
          </a:bodyPr>
          <a:lstStyle/>
          <a:p>
            <a:pPr marL="0" indent="0">
              <a:buNone/>
            </a:pPr>
            <a:r>
              <a:rPr lang="en-US" dirty="0"/>
              <a:t>“Philip Kotler defines customer satisfaction as a ‘</a:t>
            </a:r>
            <a:r>
              <a:rPr lang="en-US" b="1" dirty="0"/>
              <a:t>person’s feeling of pleasure or disappointment, which resulted from comparing a product’s perceived performance or outcome against his/her expectations</a:t>
            </a:r>
            <a:r>
              <a:rPr lang="en-US" dirty="0"/>
              <a:t>’.</a:t>
            </a:r>
          </a:p>
          <a:p>
            <a:pPr marL="0" indent="0">
              <a:buNone/>
            </a:pPr>
            <a:endParaRPr lang="en-US" dirty="0"/>
          </a:p>
          <a:p>
            <a:pPr marL="0" indent="0">
              <a:buNone/>
            </a:pPr>
            <a:r>
              <a:rPr lang="en-US" dirty="0"/>
              <a:t>Customer satisfaction = f(perceived performance, buyer’s expectations)</a:t>
            </a:r>
          </a:p>
          <a:p>
            <a:pPr marL="0" indent="0">
              <a:buNone/>
            </a:pPr>
            <a:endParaRPr lang="en-US" dirty="0"/>
          </a:p>
          <a:p>
            <a:pPr marL="0" indent="0">
              <a:buNone/>
            </a:pPr>
            <a:r>
              <a:rPr lang="en-US" dirty="0"/>
              <a:t>Perceived performance is the consumer’s belief about the product or service experience. </a:t>
            </a:r>
          </a:p>
          <a:p>
            <a:pPr marL="0" indent="0">
              <a:buNone/>
            </a:pPr>
            <a:r>
              <a:rPr lang="en-US" dirty="0"/>
              <a:t>Buyer’s expectations, on the other hand, are influenced by:</a:t>
            </a:r>
          </a:p>
          <a:p>
            <a:pPr marL="0" indent="0">
              <a:buNone/>
            </a:pPr>
            <a:endParaRPr lang="en-US" dirty="0"/>
          </a:p>
          <a:p>
            <a:r>
              <a:rPr lang="en-US" dirty="0"/>
              <a:t>Performance of the product in the recent past</a:t>
            </a:r>
          </a:p>
          <a:p>
            <a:r>
              <a:rPr lang="en-US" dirty="0"/>
              <a:t>Word of mouth, recommendations or testimonials</a:t>
            </a:r>
          </a:p>
          <a:p>
            <a:r>
              <a:rPr lang="en-US" dirty="0"/>
              <a:t>Reviews</a:t>
            </a:r>
          </a:p>
          <a:p>
            <a:r>
              <a:rPr lang="en-US" dirty="0"/>
              <a:t>What competitors say about the product or service</a:t>
            </a:r>
          </a:p>
          <a:p>
            <a:r>
              <a:rPr lang="en-US" dirty="0"/>
              <a:t>What its own marketers promise”</a:t>
            </a:r>
          </a:p>
          <a:p>
            <a:pPr marL="0" indent="0">
              <a:buNone/>
            </a:pPr>
            <a:r>
              <a:rPr lang="en-US" dirty="0"/>
              <a:t>(Rajeev, 2019, sec. 2)</a:t>
            </a:r>
          </a:p>
        </p:txBody>
      </p:sp>
    </p:spTree>
    <p:extLst>
      <p:ext uri="{BB962C8B-B14F-4D97-AF65-F5344CB8AC3E}">
        <p14:creationId xmlns:p14="http://schemas.microsoft.com/office/powerpoint/2010/main" val="68018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6D148-0011-48A3-8FA1-5AA1391B2CA9}"/>
              </a:ext>
            </a:extLst>
          </p:cNvPr>
          <p:cNvSpPr>
            <a:spLocks noGrp="1"/>
          </p:cNvSpPr>
          <p:nvPr>
            <p:ph type="title"/>
          </p:nvPr>
        </p:nvSpPr>
        <p:spPr>
          <a:xfrm>
            <a:off x="295499" y="2251237"/>
            <a:ext cx="11896501" cy="3128031"/>
          </a:xfrm>
        </p:spPr>
        <p:txBody>
          <a:bodyPr/>
          <a:lstStyle/>
          <a:p>
            <a:pPr algn="ctr"/>
            <a:r>
              <a:rPr lang="en-US" sz="4400" dirty="0">
                <a:latin typeface="Copperplate Gothic Bold" panose="020E0705020206020404" pitchFamily="34" charset="0"/>
              </a:rPr>
              <a:t>DEFINE; CUSTOMER RETENTION?</a:t>
            </a:r>
            <a:br>
              <a:rPr lang="en-US" sz="4400" dirty="0">
                <a:latin typeface="Copperplate Gothic Bold" panose="020E0705020206020404" pitchFamily="34" charset="0"/>
              </a:rPr>
            </a:br>
            <a:br>
              <a:rPr lang="en-US" sz="4400" dirty="0">
                <a:latin typeface="Copperplate Gothic Bold" panose="020E0705020206020404" pitchFamily="34" charset="0"/>
              </a:rPr>
            </a:br>
            <a:endParaRPr lang="en-US" sz="4400" dirty="0">
              <a:latin typeface="Copperplate Gothic Bold" panose="020E0705020206020404" pitchFamily="34" charset="0"/>
            </a:endParaRPr>
          </a:p>
        </p:txBody>
      </p:sp>
      <p:pic>
        <p:nvPicPr>
          <p:cNvPr id="1026" name="Picture 2" descr="Thinking Face on WhatsApp 2.19.352">
            <a:extLst>
              <a:ext uri="{FF2B5EF4-FFF2-40B4-BE49-F238E27FC236}">
                <a16:creationId xmlns:a16="http://schemas.microsoft.com/office/drawing/2014/main" id="{73202563-F8A7-4695-B163-BF9C4B2C21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931" y="3536229"/>
            <a:ext cx="1309147" cy="1309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015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D6647-7E01-4179-AE8B-6BC1F3A7A46C}"/>
              </a:ext>
            </a:extLst>
          </p:cNvPr>
          <p:cNvSpPr>
            <a:spLocks noGrp="1"/>
          </p:cNvSpPr>
          <p:nvPr>
            <p:ph type="title"/>
          </p:nvPr>
        </p:nvSpPr>
        <p:spPr/>
        <p:txBody>
          <a:bodyPr/>
          <a:lstStyle/>
          <a:p>
            <a:pPr algn="ctr"/>
            <a:r>
              <a:rPr lang="en-US" sz="4400" dirty="0">
                <a:solidFill>
                  <a:prstClr val="black"/>
                </a:solidFill>
                <a:latin typeface="Copperplate Gothic Bold" panose="020E0705020206020404" pitchFamily="34" charset="0"/>
              </a:rPr>
              <a:t>CUSTOMER RETENTION</a:t>
            </a:r>
            <a:endParaRPr lang="en-US" dirty="0"/>
          </a:p>
        </p:txBody>
      </p:sp>
      <p:sp>
        <p:nvSpPr>
          <p:cNvPr id="3" name="Content Placeholder 2">
            <a:extLst>
              <a:ext uri="{FF2B5EF4-FFF2-40B4-BE49-F238E27FC236}">
                <a16:creationId xmlns:a16="http://schemas.microsoft.com/office/drawing/2014/main" id="{332A206F-B78B-4475-8CC6-0BDFBCFDF7C9}"/>
              </a:ext>
            </a:extLst>
          </p:cNvPr>
          <p:cNvSpPr>
            <a:spLocks noGrp="1"/>
          </p:cNvSpPr>
          <p:nvPr>
            <p:ph idx="1"/>
          </p:nvPr>
        </p:nvSpPr>
        <p:spPr/>
        <p:txBody>
          <a:bodyPr>
            <a:normAutofit fontScale="92500" lnSpcReduction="10000"/>
          </a:bodyPr>
          <a:lstStyle/>
          <a:p>
            <a:pPr marL="0" indent="0">
              <a:buNone/>
            </a:pPr>
            <a:r>
              <a:rPr lang="en-US" dirty="0"/>
              <a:t>Customer retention is the ability of a company to retain its customers over a period of time.</a:t>
            </a:r>
          </a:p>
          <a:p>
            <a:pPr marL="0" indent="0">
              <a:buNone/>
            </a:pPr>
            <a:endParaRPr lang="en-US" dirty="0"/>
          </a:p>
          <a:p>
            <a:pPr marL="0" indent="0">
              <a:buNone/>
            </a:pPr>
            <a:r>
              <a:rPr lang="en-US" dirty="0"/>
              <a:t>Customer retention is important because it measures not only how successful companies are at acquiring new customers, but also how successful they are at satisfying existing customers.</a:t>
            </a:r>
          </a:p>
          <a:p>
            <a:pPr marL="0" indent="0">
              <a:buNone/>
            </a:pPr>
            <a:endParaRPr lang="en-US" dirty="0"/>
          </a:p>
          <a:p>
            <a:pPr marL="0" indent="0">
              <a:buNone/>
            </a:pPr>
            <a:r>
              <a:rPr lang="en-US" dirty="0"/>
              <a:t>It's easier and more cost-effective to retain customers than to acquire new ones as returning customers spend more, buy more often and refer friends and family. </a:t>
            </a:r>
          </a:p>
          <a:p>
            <a:pPr marL="0" indent="0">
              <a:buNone/>
            </a:pPr>
            <a:r>
              <a:rPr lang="en-US" dirty="0"/>
              <a:t>(</a:t>
            </a:r>
            <a:r>
              <a:rPr lang="en-US" dirty="0" err="1"/>
              <a:t>Bernazzani</a:t>
            </a:r>
            <a:r>
              <a:rPr lang="en-US" dirty="0"/>
              <a:t>, 2019)</a:t>
            </a:r>
          </a:p>
        </p:txBody>
      </p:sp>
    </p:spTree>
    <p:extLst>
      <p:ext uri="{BB962C8B-B14F-4D97-AF65-F5344CB8AC3E}">
        <p14:creationId xmlns:p14="http://schemas.microsoft.com/office/powerpoint/2010/main" val="3895941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D6647-7E01-4179-AE8B-6BC1F3A7A46C}"/>
              </a:ext>
            </a:extLst>
          </p:cNvPr>
          <p:cNvSpPr>
            <a:spLocks noGrp="1"/>
          </p:cNvSpPr>
          <p:nvPr>
            <p:ph type="title"/>
          </p:nvPr>
        </p:nvSpPr>
        <p:spPr/>
        <p:txBody>
          <a:bodyPr/>
          <a:lstStyle/>
          <a:p>
            <a:pPr algn="ctr"/>
            <a:r>
              <a:rPr lang="en-US" sz="4400" dirty="0">
                <a:solidFill>
                  <a:prstClr val="black"/>
                </a:solidFill>
                <a:latin typeface="Copperplate Gothic Bold" panose="020E0705020206020404" pitchFamily="34" charset="0"/>
              </a:rPr>
              <a:t>3 WAYS TO IMPROVE</a:t>
            </a:r>
            <a:br>
              <a:rPr lang="en-US" sz="4400" dirty="0">
                <a:solidFill>
                  <a:prstClr val="black"/>
                </a:solidFill>
                <a:latin typeface="Copperplate Gothic Bold" panose="020E0705020206020404" pitchFamily="34" charset="0"/>
              </a:rPr>
            </a:br>
            <a:r>
              <a:rPr lang="en-US" sz="4400" dirty="0">
                <a:solidFill>
                  <a:prstClr val="black"/>
                </a:solidFill>
                <a:latin typeface="Copperplate Gothic Bold" panose="020E0705020206020404" pitchFamily="34" charset="0"/>
              </a:rPr>
              <a:t>CUSTOMER RETENTION</a:t>
            </a:r>
            <a:endParaRPr lang="en-US" dirty="0"/>
          </a:p>
        </p:txBody>
      </p:sp>
      <p:sp>
        <p:nvSpPr>
          <p:cNvPr id="3" name="Content Placeholder 2">
            <a:extLst>
              <a:ext uri="{FF2B5EF4-FFF2-40B4-BE49-F238E27FC236}">
                <a16:creationId xmlns:a16="http://schemas.microsoft.com/office/drawing/2014/main" id="{332A206F-B78B-4475-8CC6-0BDFBCFDF7C9}"/>
              </a:ext>
            </a:extLst>
          </p:cNvPr>
          <p:cNvSpPr>
            <a:spLocks noGrp="1"/>
          </p:cNvSpPr>
          <p:nvPr>
            <p:ph idx="1"/>
          </p:nvPr>
        </p:nvSpPr>
        <p:spPr/>
        <p:txBody>
          <a:bodyPr>
            <a:normAutofit/>
          </a:bodyPr>
          <a:lstStyle/>
          <a:p>
            <a:r>
              <a:rPr lang="en-US" dirty="0"/>
              <a:t>https://www.copper.com/blog/customer-retention-rate</a:t>
            </a:r>
          </a:p>
        </p:txBody>
      </p:sp>
    </p:spTree>
    <p:extLst>
      <p:ext uri="{BB962C8B-B14F-4D97-AF65-F5344CB8AC3E}">
        <p14:creationId xmlns:p14="http://schemas.microsoft.com/office/powerpoint/2010/main" val="225060365"/>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2403</Words>
  <Application>Microsoft Office PowerPoint</Application>
  <PresentationFormat>Widescreen</PresentationFormat>
  <Paragraphs>197</Paragraphs>
  <Slides>28</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Abadi Extra Light</vt:lpstr>
      <vt:lpstr>Arial</vt:lpstr>
      <vt:lpstr>Calibri Light</vt:lpstr>
      <vt:lpstr>Copperplate Gothic Bold</vt:lpstr>
      <vt:lpstr>Corbel</vt:lpstr>
      <vt:lpstr>Wingdings</vt:lpstr>
      <vt:lpstr>Office Theme</vt:lpstr>
      <vt:lpstr>Unit 38 &amp; 50: Customer Value Management</vt:lpstr>
      <vt:lpstr>DEFINE; CUSTOMER VALUE?  </vt:lpstr>
      <vt:lpstr>CUSTOMER VALUE</vt:lpstr>
      <vt:lpstr>THE DRIVERS OF VALUE</vt:lpstr>
      <vt:lpstr>DEFINE; CUSTOMER SATISFACTION?  </vt:lpstr>
      <vt:lpstr>CUSTOMER SATISFACTION</vt:lpstr>
      <vt:lpstr>DEFINE; CUSTOMER RETENTION?  </vt:lpstr>
      <vt:lpstr>CUSTOMER RETENTION</vt:lpstr>
      <vt:lpstr>3 WAYS TO IMPROVE CUSTOMER RETENTION</vt:lpstr>
      <vt:lpstr>WHAT IS CUSTOMER VALUE MANAGEMENT?  </vt:lpstr>
      <vt:lpstr>CUSTOMER VALUE MANAGEMENT</vt:lpstr>
      <vt:lpstr>CUSTOMER VALUE MANAGEMENT</vt:lpstr>
      <vt:lpstr>CUSTOMER VALUE MANAGEMENT</vt:lpstr>
      <vt:lpstr>DEFINE; CUSTOMER LIFETIME VALUE?  </vt:lpstr>
      <vt:lpstr>CUSTOMER LIFETIME VALUE</vt:lpstr>
      <vt:lpstr>WHY IS KNOWING THE LIFETIME VALUE OF YOUR CUSTOMERS IMPORTANT?  </vt:lpstr>
      <vt:lpstr>IMPORTANCE OF CUSTOMER LIFETIME VALUE</vt:lpstr>
      <vt:lpstr>9 Ways to Increase Your Customer Lifetime Value </vt:lpstr>
      <vt:lpstr>How To Calculate Customer Lifetime Value</vt:lpstr>
      <vt:lpstr>Calculating Customer Acquisition Cost (CAC)</vt:lpstr>
      <vt:lpstr>Calculating Customer Retention Rate </vt:lpstr>
      <vt:lpstr>Calculating Customer Retention Rate </vt:lpstr>
      <vt:lpstr>CALCULATING YOUR CHURN</vt:lpstr>
      <vt:lpstr>IN SUMMARY;  CALCULATING CUSTOMER LIFETIME VALUE</vt:lpstr>
      <vt:lpstr>PAIR UP! CLASS ACTIVITY</vt:lpstr>
      <vt:lpstr>PowerPoint Presentation</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2019-01-07T23:56:32Z</dcterms:created>
  <dcterms:modified xsi:type="dcterms:W3CDTF">2020-01-14T22:02:40Z</dcterms:modified>
</cp:coreProperties>
</file>