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289" r:id="rId6"/>
    <p:sldId id="288" r:id="rId7"/>
    <p:sldId id="291" r:id="rId8"/>
    <p:sldId id="292" r:id="rId9"/>
    <p:sldId id="290" r:id="rId10"/>
    <p:sldId id="287" r:id="rId11"/>
    <p:sldId id="293" r:id="rId12"/>
    <p:sldId id="294"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703" autoAdjust="0"/>
  </p:normalViewPr>
  <p:slideViewPr>
    <p:cSldViewPr snapToGrid="0">
      <p:cViewPr varScale="1">
        <p:scale>
          <a:sx n="114" d="100"/>
          <a:sy n="114" d="100"/>
        </p:scale>
        <p:origin x="336" y="102"/>
      </p:cViewPr>
      <p:guideLst>
        <p:guide orient="horz" pos="2160"/>
        <p:guide pos="3864"/>
        <p:guide pos="408"/>
        <p:guide orient="horz" pos="432"/>
        <p:guide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svg"/><Relationship Id="rId1"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BF240-5AE1-4CE0-81DC-64B1C9D364A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AD19425-5A93-474D-A373-59C1A6D85E7B}">
      <dgm:prSet/>
      <dgm:spPr/>
      <dgm:t>
        <a:bodyPr/>
        <a:lstStyle/>
        <a:p>
          <a:r>
            <a:rPr lang="en-US"/>
            <a:t>CLVs within both Business to Consumer (B2C) and Business to Business (B2B) contexts</a:t>
          </a:r>
        </a:p>
      </dgm:t>
    </dgm:pt>
    <dgm:pt modelId="{02D5492C-6894-46B8-8CF7-CD7404EB224D}" type="parTrans" cxnId="{A0BCCD8A-2054-4F09-BAF7-AEFF5322AF8A}">
      <dgm:prSet/>
      <dgm:spPr/>
      <dgm:t>
        <a:bodyPr/>
        <a:lstStyle/>
        <a:p>
          <a:endParaRPr lang="en-US"/>
        </a:p>
      </dgm:t>
    </dgm:pt>
    <dgm:pt modelId="{4C77F2C5-B4DB-4F38-B177-D5A69F30737A}" type="sibTrans" cxnId="{A0BCCD8A-2054-4F09-BAF7-AEFF5322AF8A}">
      <dgm:prSet/>
      <dgm:spPr/>
      <dgm:t>
        <a:bodyPr/>
        <a:lstStyle/>
        <a:p>
          <a:endParaRPr lang="en-US"/>
        </a:p>
      </dgm:t>
    </dgm:pt>
    <dgm:pt modelId="{EA1DEFCC-A195-4B5A-B08B-3AA96765A7AB}">
      <dgm:prSet/>
      <dgm:spPr/>
      <dgm:t>
        <a:bodyPr/>
        <a:lstStyle/>
        <a:p>
          <a:r>
            <a:rPr lang="en-US"/>
            <a:t>Customer experience and how it can affect CLVs</a:t>
          </a:r>
        </a:p>
      </dgm:t>
    </dgm:pt>
    <dgm:pt modelId="{F85052D8-99C2-433B-867F-4006BC045580}" type="parTrans" cxnId="{8115B7A2-6C14-4DA8-899A-7C4CD3B4687B}">
      <dgm:prSet/>
      <dgm:spPr/>
      <dgm:t>
        <a:bodyPr/>
        <a:lstStyle/>
        <a:p>
          <a:endParaRPr lang="en-US"/>
        </a:p>
      </dgm:t>
    </dgm:pt>
    <dgm:pt modelId="{C5E2550D-A28A-48BD-8A73-0016D3F7698E}" type="sibTrans" cxnId="{8115B7A2-6C14-4DA8-899A-7C4CD3B4687B}">
      <dgm:prSet/>
      <dgm:spPr/>
      <dgm:t>
        <a:bodyPr/>
        <a:lstStyle/>
        <a:p>
          <a:endParaRPr lang="en-US"/>
        </a:p>
      </dgm:t>
    </dgm:pt>
    <dgm:pt modelId="{03C60747-0311-47E2-AE76-646992DDBF07}" type="pres">
      <dgm:prSet presAssocID="{7BCBF240-5AE1-4CE0-81DC-64B1C9D364AB}" presName="root" presStyleCnt="0">
        <dgm:presLayoutVars>
          <dgm:dir/>
          <dgm:resizeHandles val="exact"/>
        </dgm:presLayoutVars>
      </dgm:prSet>
      <dgm:spPr/>
    </dgm:pt>
    <dgm:pt modelId="{D8DEB9FA-BE2E-4E0F-BEF3-A4F6209EDEC9}" type="pres">
      <dgm:prSet presAssocID="{EAD19425-5A93-474D-A373-59C1A6D85E7B}" presName="compNode" presStyleCnt="0"/>
      <dgm:spPr/>
    </dgm:pt>
    <dgm:pt modelId="{C13A3283-1428-4C28-A29A-A8182374E7B5}" type="pres">
      <dgm:prSet presAssocID="{EAD19425-5A93-474D-A373-59C1A6D85E7B}" presName="bgRect" presStyleLbl="bgShp" presStyleIdx="0" presStyleCnt="2"/>
      <dgm:spPr/>
    </dgm:pt>
    <dgm:pt modelId="{9E37337E-9DC3-4373-BF18-C8B2F395A5AB}" type="pres">
      <dgm:prSet presAssocID="{EAD19425-5A93-474D-A373-59C1A6D85E7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FEC7A2EB-0E21-4BC2-85EC-24BADDBBAECB}" type="pres">
      <dgm:prSet presAssocID="{EAD19425-5A93-474D-A373-59C1A6D85E7B}" presName="spaceRect" presStyleCnt="0"/>
      <dgm:spPr/>
    </dgm:pt>
    <dgm:pt modelId="{CA69BEEC-9769-415D-9DB8-E90E29CC8335}" type="pres">
      <dgm:prSet presAssocID="{EAD19425-5A93-474D-A373-59C1A6D85E7B}" presName="parTx" presStyleLbl="revTx" presStyleIdx="0" presStyleCnt="2">
        <dgm:presLayoutVars>
          <dgm:chMax val="0"/>
          <dgm:chPref val="0"/>
        </dgm:presLayoutVars>
      </dgm:prSet>
      <dgm:spPr/>
    </dgm:pt>
    <dgm:pt modelId="{25EB606A-D94A-4EE0-9BB0-88077D1F632F}" type="pres">
      <dgm:prSet presAssocID="{4C77F2C5-B4DB-4F38-B177-D5A69F30737A}" presName="sibTrans" presStyleCnt="0"/>
      <dgm:spPr/>
    </dgm:pt>
    <dgm:pt modelId="{4A6000C1-FE61-4637-B6C7-D68FFD460811}" type="pres">
      <dgm:prSet presAssocID="{EA1DEFCC-A195-4B5A-B08B-3AA96765A7AB}" presName="compNode" presStyleCnt="0"/>
      <dgm:spPr/>
    </dgm:pt>
    <dgm:pt modelId="{224B6419-02F1-4BCD-BE5C-01AC23A5C073}" type="pres">
      <dgm:prSet presAssocID="{EA1DEFCC-A195-4B5A-B08B-3AA96765A7AB}" presName="bgRect" presStyleLbl="bgShp" presStyleIdx="1" presStyleCnt="2"/>
      <dgm:spPr/>
    </dgm:pt>
    <dgm:pt modelId="{90187AA0-D6AA-4B57-B322-86A314D2E859}" type="pres">
      <dgm:prSet presAssocID="{EA1DEFCC-A195-4B5A-B08B-3AA96765A7A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CB177F33-7D88-4E19-BF1B-91704CD4C6C0}" type="pres">
      <dgm:prSet presAssocID="{EA1DEFCC-A195-4B5A-B08B-3AA96765A7AB}" presName="spaceRect" presStyleCnt="0"/>
      <dgm:spPr/>
    </dgm:pt>
    <dgm:pt modelId="{54E4C708-AD40-49E2-8FE2-B28B4E8C863D}" type="pres">
      <dgm:prSet presAssocID="{EA1DEFCC-A195-4B5A-B08B-3AA96765A7AB}" presName="parTx" presStyleLbl="revTx" presStyleIdx="1" presStyleCnt="2">
        <dgm:presLayoutVars>
          <dgm:chMax val="0"/>
          <dgm:chPref val="0"/>
        </dgm:presLayoutVars>
      </dgm:prSet>
      <dgm:spPr/>
    </dgm:pt>
  </dgm:ptLst>
  <dgm:cxnLst>
    <dgm:cxn modelId="{82264D37-C7A1-4E98-B916-633E2C1A03CE}" type="presOf" srcId="{EAD19425-5A93-474D-A373-59C1A6D85E7B}" destId="{CA69BEEC-9769-415D-9DB8-E90E29CC8335}" srcOrd="0" destOrd="0" presId="urn:microsoft.com/office/officeart/2018/2/layout/IconVerticalSolidList"/>
    <dgm:cxn modelId="{4C67AF3A-6F29-4EE1-9C53-3B4289EC3343}" type="presOf" srcId="{7BCBF240-5AE1-4CE0-81DC-64B1C9D364AB}" destId="{03C60747-0311-47E2-AE76-646992DDBF07}" srcOrd="0" destOrd="0" presId="urn:microsoft.com/office/officeart/2018/2/layout/IconVerticalSolidList"/>
    <dgm:cxn modelId="{7B915561-B35A-4D06-A7DE-CBE0CEE60E1D}" type="presOf" srcId="{EA1DEFCC-A195-4B5A-B08B-3AA96765A7AB}" destId="{54E4C708-AD40-49E2-8FE2-B28B4E8C863D}" srcOrd="0" destOrd="0" presId="urn:microsoft.com/office/officeart/2018/2/layout/IconVerticalSolidList"/>
    <dgm:cxn modelId="{A0BCCD8A-2054-4F09-BAF7-AEFF5322AF8A}" srcId="{7BCBF240-5AE1-4CE0-81DC-64B1C9D364AB}" destId="{EAD19425-5A93-474D-A373-59C1A6D85E7B}" srcOrd="0" destOrd="0" parTransId="{02D5492C-6894-46B8-8CF7-CD7404EB224D}" sibTransId="{4C77F2C5-B4DB-4F38-B177-D5A69F30737A}"/>
    <dgm:cxn modelId="{8115B7A2-6C14-4DA8-899A-7C4CD3B4687B}" srcId="{7BCBF240-5AE1-4CE0-81DC-64B1C9D364AB}" destId="{EA1DEFCC-A195-4B5A-B08B-3AA96765A7AB}" srcOrd="1" destOrd="0" parTransId="{F85052D8-99C2-433B-867F-4006BC045580}" sibTransId="{C5E2550D-A28A-48BD-8A73-0016D3F7698E}"/>
    <dgm:cxn modelId="{501FE3A4-A2D1-420B-B450-13CBA2C7148F}" type="presParOf" srcId="{03C60747-0311-47E2-AE76-646992DDBF07}" destId="{D8DEB9FA-BE2E-4E0F-BEF3-A4F6209EDEC9}" srcOrd="0" destOrd="0" presId="urn:microsoft.com/office/officeart/2018/2/layout/IconVerticalSolidList"/>
    <dgm:cxn modelId="{A8E26E9C-8807-4CFF-A0E5-A8C43A2E577C}" type="presParOf" srcId="{D8DEB9FA-BE2E-4E0F-BEF3-A4F6209EDEC9}" destId="{C13A3283-1428-4C28-A29A-A8182374E7B5}" srcOrd="0" destOrd="0" presId="urn:microsoft.com/office/officeart/2018/2/layout/IconVerticalSolidList"/>
    <dgm:cxn modelId="{FF5EEA48-2166-43DF-8F0F-B9F7DF104CFD}" type="presParOf" srcId="{D8DEB9FA-BE2E-4E0F-BEF3-A4F6209EDEC9}" destId="{9E37337E-9DC3-4373-BF18-C8B2F395A5AB}" srcOrd="1" destOrd="0" presId="urn:microsoft.com/office/officeart/2018/2/layout/IconVerticalSolidList"/>
    <dgm:cxn modelId="{2E6BEC7B-20F0-4EDF-A12D-114F4CC8CD54}" type="presParOf" srcId="{D8DEB9FA-BE2E-4E0F-BEF3-A4F6209EDEC9}" destId="{FEC7A2EB-0E21-4BC2-85EC-24BADDBBAECB}" srcOrd="2" destOrd="0" presId="urn:microsoft.com/office/officeart/2018/2/layout/IconVerticalSolidList"/>
    <dgm:cxn modelId="{826F0D75-534C-4253-9B1B-7F7C437B33A0}" type="presParOf" srcId="{D8DEB9FA-BE2E-4E0F-BEF3-A4F6209EDEC9}" destId="{CA69BEEC-9769-415D-9DB8-E90E29CC8335}" srcOrd="3" destOrd="0" presId="urn:microsoft.com/office/officeart/2018/2/layout/IconVerticalSolidList"/>
    <dgm:cxn modelId="{9B749E83-F9C8-4C1B-9C44-3C5B04D408C3}" type="presParOf" srcId="{03C60747-0311-47E2-AE76-646992DDBF07}" destId="{25EB606A-D94A-4EE0-9BB0-88077D1F632F}" srcOrd="1" destOrd="0" presId="urn:microsoft.com/office/officeart/2018/2/layout/IconVerticalSolidList"/>
    <dgm:cxn modelId="{C4B235B0-F2DC-428B-B45B-C2DE8911F2E4}" type="presParOf" srcId="{03C60747-0311-47E2-AE76-646992DDBF07}" destId="{4A6000C1-FE61-4637-B6C7-D68FFD460811}" srcOrd="2" destOrd="0" presId="urn:microsoft.com/office/officeart/2018/2/layout/IconVerticalSolidList"/>
    <dgm:cxn modelId="{51F14244-4A92-4523-9F26-6B472930DCFC}" type="presParOf" srcId="{4A6000C1-FE61-4637-B6C7-D68FFD460811}" destId="{224B6419-02F1-4BCD-BE5C-01AC23A5C073}" srcOrd="0" destOrd="0" presId="urn:microsoft.com/office/officeart/2018/2/layout/IconVerticalSolidList"/>
    <dgm:cxn modelId="{97D84FE3-7DDE-4769-8D41-D0D1D3A104EE}" type="presParOf" srcId="{4A6000C1-FE61-4637-B6C7-D68FFD460811}" destId="{90187AA0-D6AA-4B57-B322-86A314D2E859}" srcOrd="1" destOrd="0" presId="urn:microsoft.com/office/officeart/2018/2/layout/IconVerticalSolidList"/>
    <dgm:cxn modelId="{FEA8AE04-B568-4B81-88B9-6AD09FECE80C}" type="presParOf" srcId="{4A6000C1-FE61-4637-B6C7-D68FFD460811}" destId="{CB177F33-7D88-4E19-BF1B-91704CD4C6C0}" srcOrd="2" destOrd="0" presId="urn:microsoft.com/office/officeart/2018/2/layout/IconVerticalSolidList"/>
    <dgm:cxn modelId="{C2C9B677-4723-4E75-8D83-3059F8C20161}" type="presParOf" srcId="{4A6000C1-FE61-4637-B6C7-D68FFD460811}" destId="{54E4C708-AD40-49E2-8FE2-B28B4E8C86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A3283-1428-4C28-A29A-A8182374E7B5}">
      <dsp:nvSpPr>
        <dsp:cNvPr id="0" name=""/>
        <dsp:cNvSpPr/>
      </dsp:nvSpPr>
      <dsp:spPr>
        <a:xfrm>
          <a:off x="0" y="707092"/>
          <a:ext cx="10815864"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37337E-9DC3-4373-BF18-C8B2F395A5AB}">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69BEEC-9769-415D-9DB8-E90E29CC8335}">
      <dsp:nvSpPr>
        <dsp:cNvPr id="0" name=""/>
        <dsp:cNvSpPr/>
      </dsp:nvSpPr>
      <dsp:spPr>
        <a:xfrm>
          <a:off x="1507738" y="707092"/>
          <a:ext cx="9308125"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90000"/>
            </a:lnSpc>
            <a:spcBef>
              <a:spcPct val="0"/>
            </a:spcBef>
            <a:spcAft>
              <a:spcPct val="35000"/>
            </a:spcAft>
            <a:buNone/>
          </a:pPr>
          <a:r>
            <a:rPr lang="en-US" sz="2500" kern="1200"/>
            <a:t>CLVs within both Business to Consumer (B2C) and Business to Business (B2B) contexts</a:t>
          </a:r>
        </a:p>
      </dsp:txBody>
      <dsp:txXfrm>
        <a:off x="1507738" y="707092"/>
        <a:ext cx="9308125" cy="1305401"/>
      </dsp:txXfrm>
    </dsp:sp>
    <dsp:sp modelId="{224B6419-02F1-4BCD-BE5C-01AC23A5C073}">
      <dsp:nvSpPr>
        <dsp:cNvPr id="0" name=""/>
        <dsp:cNvSpPr/>
      </dsp:nvSpPr>
      <dsp:spPr>
        <a:xfrm>
          <a:off x="0" y="2338844"/>
          <a:ext cx="10815864"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187AA0-D6AA-4B57-B322-86A314D2E859}">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E4C708-AD40-49E2-8FE2-B28B4E8C863D}">
      <dsp:nvSpPr>
        <dsp:cNvPr id="0" name=""/>
        <dsp:cNvSpPr/>
      </dsp:nvSpPr>
      <dsp:spPr>
        <a:xfrm>
          <a:off x="1507738" y="2338844"/>
          <a:ext cx="9308125"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90000"/>
            </a:lnSpc>
            <a:spcBef>
              <a:spcPct val="0"/>
            </a:spcBef>
            <a:spcAft>
              <a:spcPct val="35000"/>
            </a:spcAft>
            <a:buNone/>
          </a:pPr>
          <a:r>
            <a:rPr lang="en-US" sz="2500" kern="1200"/>
            <a:t>Customer experience and how it can affect CLVs</a:t>
          </a:r>
        </a:p>
      </dsp:txBody>
      <dsp:txXfrm>
        <a:off x="1507738" y="2338844"/>
        <a:ext cx="9308125" cy="13054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itmusworld.com/customer-experience-strongly-impacts-customer-lifetime-value/" TargetMode="External"/><Relationship Id="rId2" Type="http://schemas.openxmlformats.org/officeDocument/2006/relationships/hyperlink" Target="https://keydifferences.com/difference-between-b2b-and-b2c.html" TargetMode="External"/><Relationship Id="rId1" Type="http://schemas.openxmlformats.org/officeDocument/2006/relationships/slideLayout" Target="../slideLayouts/slideLayout16.xml"/><Relationship Id="rId4" Type="http://schemas.openxmlformats.org/officeDocument/2006/relationships/hyperlink" Target="https://www.zendesk.com/resources/customer-service-and-lifetime-customer-valu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www.zendesk.com/resources/customer-service-and-lifetime-customer-value/" TargetMode="External"/><Relationship Id="rId2" Type="http://schemas.openxmlformats.org/officeDocument/2006/relationships/hyperlink" Target="https://www.litmusworld.com/customer-experience-strongly-impacts-customer-lifetime-value/" TargetMode="Externa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p:txBody>
          <a:bodyPr/>
          <a:lstStyle/>
          <a:p>
            <a:r>
              <a:rPr lang="en-US" b="1" dirty="0"/>
              <a:t>Unit 38 &amp; 50: Customer Value Management</a:t>
            </a:r>
            <a:endParaRPr lang="en-GB" b="1"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876128" y="5350456"/>
            <a:ext cx="5176008" cy="1268458"/>
          </a:xfrm>
        </p:spPr>
        <p:txBody>
          <a:bodyPr anchor="ctr"/>
          <a:lstStyle/>
          <a:p>
            <a:pPr algn="l"/>
            <a:r>
              <a:rPr lang="en-US" b="1" dirty="0"/>
              <a:t>P3 Evaluate the factors that influence the customer lifetime value</a:t>
            </a: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729D-36A7-4646-B644-534614B1A397}"/>
              </a:ext>
            </a:extLst>
          </p:cNvPr>
          <p:cNvSpPr>
            <a:spLocks noGrp="1"/>
          </p:cNvSpPr>
          <p:nvPr>
            <p:ph type="title"/>
          </p:nvPr>
        </p:nvSpPr>
        <p:spPr/>
        <p:txBody>
          <a:bodyPr/>
          <a:lstStyle/>
          <a:p>
            <a:r>
              <a:rPr lang="en-US" b="1" dirty="0"/>
              <a:t>BIBLIOGRAPHY</a:t>
            </a:r>
          </a:p>
        </p:txBody>
      </p:sp>
      <p:sp>
        <p:nvSpPr>
          <p:cNvPr id="3" name="Content Placeholder 2">
            <a:extLst>
              <a:ext uri="{FF2B5EF4-FFF2-40B4-BE49-F238E27FC236}">
                <a16:creationId xmlns:a16="http://schemas.microsoft.com/office/drawing/2014/main" id="{71604CDC-D8B3-425C-8A38-5CAAC83C58DB}"/>
              </a:ext>
            </a:extLst>
          </p:cNvPr>
          <p:cNvSpPr>
            <a:spLocks noGrp="1"/>
          </p:cNvSpPr>
          <p:nvPr>
            <p:ph idx="1"/>
          </p:nvPr>
        </p:nvSpPr>
        <p:spPr/>
        <p:txBody>
          <a:bodyPr/>
          <a:lstStyle/>
          <a:p>
            <a:pPr>
              <a:buFont typeface="Wingdings" panose="05000000000000000000" pitchFamily="2" charset="2"/>
              <a:buChar char="Ø"/>
            </a:pPr>
            <a:r>
              <a:rPr lang="en-US" dirty="0">
                <a:hlinkClick r:id="rId2"/>
              </a:rPr>
              <a:t>https://keydifferences.com/difference-between-b2b-and-b2c.html</a:t>
            </a:r>
            <a:endParaRPr lang="en-US" dirty="0"/>
          </a:p>
          <a:p>
            <a:pPr>
              <a:buFont typeface="Wingdings" panose="05000000000000000000" pitchFamily="2" charset="2"/>
              <a:buChar char="Ø"/>
            </a:pPr>
            <a:r>
              <a:rPr lang="en-US" dirty="0">
                <a:hlinkClick r:id="rId3"/>
              </a:rPr>
              <a:t>https://www.litmusworld.com/customer-experience-strongly-impacts-customer-lifetime-value/</a:t>
            </a:r>
            <a:endParaRPr lang="en-US" dirty="0"/>
          </a:p>
          <a:p>
            <a:pPr>
              <a:buFont typeface="Wingdings" panose="05000000000000000000" pitchFamily="2" charset="2"/>
              <a:buChar char="Ø"/>
            </a:pPr>
            <a:r>
              <a:rPr lang="en-US" dirty="0">
                <a:hlinkClick r:id="rId4"/>
              </a:rPr>
              <a:t>https://www.zendesk.com/resources/customer-service-and-lifetime-customer-value/</a:t>
            </a: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54781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247A9-C883-47F7-BABC-13BC18F8B080}"/>
              </a:ext>
            </a:extLst>
          </p:cNvPr>
          <p:cNvSpPr>
            <a:spLocks noGrp="1"/>
          </p:cNvSpPr>
          <p:nvPr>
            <p:ph type="title"/>
          </p:nvPr>
        </p:nvSpPr>
        <p:spPr>
          <a:xfrm>
            <a:off x="633186" y="557439"/>
            <a:ext cx="10815864" cy="830997"/>
          </a:xfrm>
          <a:prstGeom prst="rect">
            <a:avLst/>
          </a:prstGeom>
        </p:spPr>
        <p:txBody>
          <a:bodyPr wrap="square" anchor="t">
            <a:normAutofit/>
          </a:bodyPr>
          <a:lstStyle/>
          <a:p>
            <a:r>
              <a:rPr lang="en-US" sz="4000" b="1" dirty="0"/>
              <a:t>TOPICS FOR TODAY’S CLASS</a:t>
            </a:r>
          </a:p>
        </p:txBody>
      </p:sp>
      <p:graphicFrame>
        <p:nvGraphicFramePr>
          <p:cNvPr id="5" name="Content Placeholder 2">
            <a:extLst>
              <a:ext uri="{FF2B5EF4-FFF2-40B4-BE49-F238E27FC236}">
                <a16:creationId xmlns:a16="http://schemas.microsoft.com/office/drawing/2014/main" id="{0717E020-1D93-43DE-93A5-40AB7FF1B2A3}"/>
              </a:ext>
            </a:extLst>
          </p:cNvPr>
          <p:cNvGraphicFramePr>
            <a:graphicFrameLocks noGrp="1"/>
          </p:cNvGraphicFramePr>
          <p:nvPr>
            <p:ph idx="1"/>
            <p:extLst>
              <p:ext uri="{D42A27DB-BD31-4B8C-83A1-F6EECF244321}">
                <p14:modId xmlns:p14="http://schemas.microsoft.com/office/powerpoint/2010/main" val="1750082635"/>
              </p:ext>
            </p:extLst>
          </p:nvPr>
        </p:nvGraphicFramePr>
        <p:xfrm>
          <a:off x="633186" y="1253331"/>
          <a:ext cx="1081586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A6F80F6-CE24-4D1D-80CC-AB1FF00B1536}"/>
              </a:ext>
            </a:extLst>
          </p:cNvPr>
          <p:cNvSpPr txBox="1"/>
          <p:nvPr/>
        </p:nvSpPr>
        <p:spPr>
          <a:xfrm>
            <a:off x="742951" y="1388436"/>
            <a:ext cx="4591050" cy="461665"/>
          </a:xfrm>
          <a:prstGeom prst="rect">
            <a:avLst/>
          </a:prstGeom>
          <a:noFill/>
        </p:spPr>
        <p:txBody>
          <a:bodyPr wrap="square" rtlCol="0">
            <a:spAutoFit/>
          </a:bodyPr>
          <a:lstStyle/>
          <a:p>
            <a:r>
              <a:rPr lang="en-US" sz="2400" b="1" dirty="0"/>
              <a:t>Factors influencing CLVs:</a:t>
            </a:r>
          </a:p>
        </p:txBody>
      </p:sp>
    </p:spTree>
    <p:extLst>
      <p:ext uri="{BB962C8B-B14F-4D97-AF65-F5344CB8AC3E}">
        <p14:creationId xmlns:p14="http://schemas.microsoft.com/office/powerpoint/2010/main" val="165517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272AD-A035-4E8B-8275-0201AB7F6804}"/>
              </a:ext>
            </a:extLst>
          </p:cNvPr>
          <p:cNvSpPr>
            <a:spLocks noGrp="1"/>
          </p:cNvSpPr>
          <p:nvPr>
            <p:ph type="title"/>
          </p:nvPr>
        </p:nvSpPr>
        <p:spPr/>
        <p:txBody>
          <a:bodyPr/>
          <a:lstStyle/>
          <a:p>
            <a:r>
              <a:rPr lang="en-US" dirty="0"/>
              <a:t>Understanding Business to Business &amp; Business to Customer</a:t>
            </a:r>
          </a:p>
        </p:txBody>
      </p:sp>
      <p:sp>
        <p:nvSpPr>
          <p:cNvPr id="3" name="Content Placeholder 2">
            <a:extLst>
              <a:ext uri="{FF2B5EF4-FFF2-40B4-BE49-F238E27FC236}">
                <a16:creationId xmlns:a16="http://schemas.microsoft.com/office/drawing/2014/main" id="{535D3B08-7B52-47B3-B975-D7DF7AA70FF6}"/>
              </a:ext>
            </a:extLst>
          </p:cNvPr>
          <p:cNvSpPr>
            <a:spLocks noGrp="1"/>
          </p:cNvSpPr>
          <p:nvPr>
            <p:ph idx="1"/>
          </p:nvPr>
        </p:nvSpPr>
        <p:spPr/>
        <p:txBody>
          <a:bodyPr>
            <a:normAutofit fontScale="92500" lnSpcReduction="10000"/>
          </a:bodyPr>
          <a:lstStyle/>
          <a:p>
            <a:pPr marL="0" indent="0">
              <a:buNone/>
            </a:pPr>
            <a:r>
              <a:rPr lang="en-US" b="1" dirty="0"/>
              <a:t>Business to Business (B2B)</a:t>
            </a:r>
          </a:p>
          <a:p>
            <a:pPr marL="0" indent="0">
              <a:buNone/>
            </a:pPr>
            <a:r>
              <a:rPr lang="en-US" dirty="0"/>
              <a:t>B2B is shorthand for business to business. The products and services of the business are marketed to other businesses. Examples include advertising agencies, web hosting and graphic design services, office furniture manufacturers and landlords who lease office and retail space. </a:t>
            </a:r>
          </a:p>
          <a:p>
            <a:pPr marL="0" indent="0">
              <a:buNone/>
            </a:pPr>
            <a:endParaRPr lang="en-US" dirty="0"/>
          </a:p>
          <a:p>
            <a:pPr marL="0" indent="0">
              <a:buNone/>
            </a:pPr>
            <a:r>
              <a:rPr lang="en-US" b="1" dirty="0"/>
              <a:t>Business to Consumer (B2C)</a:t>
            </a:r>
          </a:p>
          <a:p>
            <a:pPr marL="0" indent="0">
              <a:buNone/>
            </a:pPr>
            <a:r>
              <a:rPr lang="en-US" dirty="0"/>
              <a:t>The final customer is the consumer with a B2C business. Housecleaning services, restaurants and retail stores are examples of B2C companies. Websites that offer consumer products are B2C.</a:t>
            </a:r>
          </a:p>
          <a:p>
            <a:pPr marL="0" indent="0">
              <a:buNone/>
            </a:pPr>
            <a:r>
              <a:rPr lang="en-US" dirty="0"/>
              <a:t>(Linton, 2019)</a:t>
            </a:r>
          </a:p>
        </p:txBody>
      </p:sp>
    </p:spTree>
    <p:extLst>
      <p:ext uri="{BB962C8B-B14F-4D97-AF65-F5344CB8AC3E}">
        <p14:creationId xmlns:p14="http://schemas.microsoft.com/office/powerpoint/2010/main" val="187675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F6AD-C825-4CA2-B670-71EF72556E40}"/>
              </a:ext>
            </a:extLst>
          </p:cNvPr>
          <p:cNvSpPr>
            <a:spLocks noGrp="1"/>
          </p:cNvSpPr>
          <p:nvPr>
            <p:ph type="title"/>
          </p:nvPr>
        </p:nvSpPr>
        <p:spPr/>
        <p:txBody>
          <a:bodyPr/>
          <a:lstStyle/>
          <a:p>
            <a:br>
              <a:rPr lang="en-US" sz="3200" b="1" dirty="0"/>
            </a:br>
            <a:r>
              <a:rPr lang="en-US" sz="3200" b="1" dirty="0"/>
              <a:t>THE FACTORS OF CLTV</a:t>
            </a:r>
          </a:p>
        </p:txBody>
      </p:sp>
      <p:sp>
        <p:nvSpPr>
          <p:cNvPr id="3" name="Content Placeholder 2">
            <a:extLst>
              <a:ext uri="{FF2B5EF4-FFF2-40B4-BE49-F238E27FC236}">
                <a16:creationId xmlns:a16="http://schemas.microsoft.com/office/drawing/2014/main" id="{ADB32A6C-38BB-4CB4-9D27-A46774263FE5}"/>
              </a:ext>
            </a:extLst>
          </p:cNvPr>
          <p:cNvSpPr>
            <a:spLocks noGrp="1"/>
          </p:cNvSpPr>
          <p:nvPr>
            <p:ph idx="1"/>
          </p:nvPr>
        </p:nvSpPr>
        <p:spPr/>
        <p:txBody>
          <a:bodyPr>
            <a:normAutofit fontScale="70000" lnSpcReduction="20000"/>
          </a:bodyPr>
          <a:lstStyle/>
          <a:p>
            <a:pPr marL="0" indent="0">
              <a:buNone/>
            </a:pPr>
            <a:r>
              <a:rPr lang="en-US" dirty="0"/>
              <a:t>Through the use of CLV, we can “use past behavior to predict future actions” (Andrews, 2016).</a:t>
            </a:r>
          </a:p>
          <a:p>
            <a:pPr marL="0" indent="0">
              <a:buNone/>
            </a:pPr>
            <a:endParaRPr lang="en-US" dirty="0"/>
          </a:p>
          <a:p>
            <a:pPr marL="0" indent="0">
              <a:buNone/>
            </a:pPr>
            <a:r>
              <a:rPr lang="en-US" dirty="0"/>
              <a:t>To understand how to enhance your customer lifetime value, first look at the factors that go into driving CLTV.</a:t>
            </a:r>
          </a:p>
          <a:p>
            <a:pPr marL="0" indent="0">
              <a:buNone/>
            </a:pPr>
            <a:endParaRPr lang="en-US" dirty="0"/>
          </a:p>
          <a:p>
            <a:r>
              <a:rPr lang="en-US" dirty="0"/>
              <a:t>Initial Revenue</a:t>
            </a:r>
          </a:p>
          <a:p>
            <a:r>
              <a:rPr lang="en-US" dirty="0"/>
              <a:t>Acquisition cost</a:t>
            </a:r>
          </a:p>
          <a:p>
            <a:r>
              <a:rPr lang="en-US" dirty="0"/>
              <a:t>Future Revenue</a:t>
            </a:r>
          </a:p>
          <a:p>
            <a:r>
              <a:rPr lang="en-US" dirty="0"/>
              <a:t>Future Costs</a:t>
            </a:r>
          </a:p>
          <a:p>
            <a:r>
              <a:rPr lang="en-US" dirty="0"/>
              <a:t>Incremental purchases</a:t>
            </a:r>
          </a:p>
          <a:p>
            <a:r>
              <a:rPr lang="en-US" dirty="0"/>
              <a:t>Loyalty (retention rate)</a:t>
            </a:r>
          </a:p>
          <a:p>
            <a:r>
              <a:rPr lang="en-US" dirty="0"/>
              <a:t>Influence Value (References/Referrals)</a:t>
            </a:r>
          </a:p>
          <a:p>
            <a:pPr marL="0" indent="0">
              <a:buNone/>
            </a:pPr>
            <a:r>
              <a:rPr lang="en-US" dirty="0"/>
              <a:t>(Peppers, 2018)</a:t>
            </a:r>
          </a:p>
        </p:txBody>
      </p:sp>
    </p:spTree>
    <p:extLst>
      <p:ext uri="{BB962C8B-B14F-4D97-AF65-F5344CB8AC3E}">
        <p14:creationId xmlns:p14="http://schemas.microsoft.com/office/powerpoint/2010/main" val="422692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F6AD-C825-4CA2-B670-71EF72556E40}"/>
              </a:ext>
            </a:extLst>
          </p:cNvPr>
          <p:cNvSpPr>
            <a:spLocks noGrp="1"/>
          </p:cNvSpPr>
          <p:nvPr>
            <p:ph type="title"/>
          </p:nvPr>
        </p:nvSpPr>
        <p:spPr/>
        <p:txBody>
          <a:bodyPr/>
          <a:lstStyle/>
          <a:p>
            <a:br>
              <a:rPr lang="en-US" sz="3200" b="1" dirty="0"/>
            </a:br>
            <a:r>
              <a:rPr lang="en-US" sz="3200" b="1" dirty="0"/>
              <a:t>THE FACTORS OF CLTV</a:t>
            </a:r>
          </a:p>
        </p:txBody>
      </p:sp>
      <p:sp>
        <p:nvSpPr>
          <p:cNvPr id="3" name="Content Placeholder 2">
            <a:extLst>
              <a:ext uri="{FF2B5EF4-FFF2-40B4-BE49-F238E27FC236}">
                <a16:creationId xmlns:a16="http://schemas.microsoft.com/office/drawing/2014/main" id="{ADB32A6C-38BB-4CB4-9D27-A46774263FE5}"/>
              </a:ext>
            </a:extLst>
          </p:cNvPr>
          <p:cNvSpPr>
            <a:spLocks noGrp="1"/>
          </p:cNvSpPr>
          <p:nvPr>
            <p:ph idx="1"/>
          </p:nvPr>
        </p:nvSpPr>
        <p:spPr/>
        <p:txBody>
          <a:bodyPr>
            <a:normAutofit/>
          </a:bodyPr>
          <a:lstStyle/>
          <a:p>
            <a:pPr marL="0" indent="0">
              <a:buNone/>
            </a:pPr>
            <a:r>
              <a:rPr lang="en-US" dirty="0"/>
              <a:t>Maximizing the lifetime value of each customer boils down to:</a:t>
            </a:r>
          </a:p>
          <a:p>
            <a:pPr marL="0" indent="0">
              <a:buNone/>
            </a:pPr>
            <a:endParaRPr lang="en-US" dirty="0"/>
          </a:p>
          <a:p>
            <a:r>
              <a:rPr lang="en-US" dirty="0"/>
              <a:t>Up-selling</a:t>
            </a:r>
          </a:p>
          <a:p>
            <a:r>
              <a:rPr lang="en-US" dirty="0"/>
              <a:t>Encouraging more transactions in each sale, or cross-selling</a:t>
            </a:r>
          </a:p>
          <a:p>
            <a:r>
              <a:rPr lang="en-US" dirty="0"/>
              <a:t>Boosting the frequency of transactions</a:t>
            </a:r>
          </a:p>
          <a:p>
            <a:r>
              <a:rPr lang="en-US" dirty="0"/>
              <a:t>Driving customers towards more meaty purchases</a:t>
            </a:r>
          </a:p>
          <a:p>
            <a:r>
              <a:rPr lang="en-US" dirty="0"/>
              <a:t>Keeping them in the business relationship for more time</a:t>
            </a:r>
          </a:p>
        </p:txBody>
      </p:sp>
    </p:spTree>
    <p:extLst>
      <p:ext uri="{BB962C8B-B14F-4D97-AF65-F5344CB8AC3E}">
        <p14:creationId xmlns:p14="http://schemas.microsoft.com/office/powerpoint/2010/main" val="294416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4960E-660B-4568-A14B-9D01CD8B5CCC}"/>
              </a:ext>
            </a:extLst>
          </p:cNvPr>
          <p:cNvSpPr>
            <a:spLocks noGrp="1"/>
          </p:cNvSpPr>
          <p:nvPr>
            <p:ph type="title"/>
          </p:nvPr>
        </p:nvSpPr>
        <p:spPr/>
        <p:txBody>
          <a:bodyPr/>
          <a:lstStyle/>
          <a:p>
            <a:br>
              <a:rPr lang="en-US" b="1" dirty="0"/>
            </a:br>
            <a:r>
              <a:rPr lang="en-US" b="1" dirty="0"/>
              <a:t>CUSTOMER LIFETIME VALUE: B2B &amp; B2C</a:t>
            </a:r>
          </a:p>
        </p:txBody>
      </p:sp>
      <p:sp>
        <p:nvSpPr>
          <p:cNvPr id="3" name="Content Placeholder 2">
            <a:extLst>
              <a:ext uri="{FF2B5EF4-FFF2-40B4-BE49-F238E27FC236}">
                <a16:creationId xmlns:a16="http://schemas.microsoft.com/office/drawing/2014/main" id="{22CCE59F-70BB-4200-8EDF-887971389B7F}"/>
              </a:ext>
            </a:extLst>
          </p:cNvPr>
          <p:cNvSpPr>
            <a:spLocks noGrp="1"/>
          </p:cNvSpPr>
          <p:nvPr>
            <p:ph idx="1"/>
          </p:nvPr>
        </p:nvSpPr>
        <p:spPr/>
        <p:txBody>
          <a:bodyPr>
            <a:normAutofit fontScale="70000" lnSpcReduction="20000"/>
          </a:bodyPr>
          <a:lstStyle/>
          <a:p>
            <a:pPr marL="514350" indent="-514350">
              <a:buFont typeface="+mj-lt"/>
              <a:buAutoNum type="arabicPeriod"/>
            </a:pPr>
            <a:r>
              <a:rPr lang="en-US" dirty="0"/>
              <a:t>Consumers usually buy products/services for individual use while businesses purchase products/services to be used in their companies.</a:t>
            </a:r>
          </a:p>
          <a:p>
            <a:pPr marL="514350" indent="-514350">
              <a:buFont typeface="+mj-lt"/>
              <a:buAutoNum type="arabicPeriod"/>
            </a:pPr>
            <a:r>
              <a:rPr lang="en-US" dirty="0"/>
              <a:t>B2C customers pay the same price for products/services, while B2B customers place large orders where prices are usually negotiated.</a:t>
            </a:r>
          </a:p>
          <a:p>
            <a:pPr marL="514350" indent="-514350">
              <a:buFont typeface="+mj-lt"/>
              <a:buAutoNum type="arabicPeriod"/>
            </a:pPr>
            <a:r>
              <a:rPr lang="en-US" dirty="0"/>
              <a:t>B2C customers easily purchase products from a company’s website, while the process for B2B customers is far more difficult as you have to include invoicing, price negotiations, accounting, customer records etc.</a:t>
            </a:r>
          </a:p>
          <a:p>
            <a:pPr marL="514350" indent="-514350">
              <a:buFont typeface="+mj-lt"/>
              <a:buAutoNum type="arabicPeriod"/>
            </a:pPr>
            <a:r>
              <a:rPr lang="en-US" dirty="0"/>
              <a:t>B2B customers are rational, they only make purchases with a specific return on investment in mind. B2C customers are emotional, these buyers are impulsive and often buy products that they do not need.</a:t>
            </a:r>
          </a:p>
          <a:p>
            <a:pPr marL="514350" indent="-514350">
              <a:buFont typeface="+mj-lt"/>
              <a:buAutoNum type="arabicPeriod"/>
            </a:pPr>
            <a:r>
              <a:rPr lang="en-US" dirty="0"/>
              <a:t>In B2B you have longer sales cycles, while B2C sales cycles are considerably shorter.</a:t>
            </a:r>
          </a:p>
          <a:p>
            <a:pPr marL="514350" indent="-514350">
              <a:buFont typeface="+mj-lt"/>
              <a:buAutoNum type="arabicPeriod"/>
            </a:pPr>
            <a:r>
              <a:rPr lang="en-US" dirty="0"/>
              <a:t>B2B customers are usually more loyal than B2C customers.</a:t>
            </a:r>
          </a:p>
          <a:p>
            <a:pPr marL="514350" indent="-514350">
              <a:buFont typeface="+mj-lt"/>
              <a:buAutoNum type="arabicPeriod"/>
            </a:pPr>
            <a:r>
              <a:rPr lang="en-US" dirty="0"/>
              <a:t>The customer acquisition costs for B2B consumers are higher than the costs for B2C customers.</a:t>
            </a:r>
          </a:p>
          <a:p>
            <a:pPr marL="0" indent="0">
              <a:buNone/>
            </a:pPr>
            <a:r>
              <a:rPr lang="en-US" b="1" dirty="0"/>
              <a:t>ETC.</a:t>
            </a:r>
          </a:p>
          <a:p>
            <a:pPr marL="0" indent="0">
              <a:buNone/>
            </a:pPr>
            <a:r>
              <a:rPr lang="en-US" dirty="0"/>
              <a:t>(</a:t>
            </a:r>
            <a:r>
              <a:rPr lang="en-US" dirty="0" err="1"/>
              <a:t>Kuehnle</a:t>
            </a:r>
            <a:r>
              <a:rPr lang="en-US" dirty="0"/>
              <a:t>, 2019)</a:t>
            </a:r>
          </a:p>
        </p:txBody>
      </p:sp>
    </p:spTree>
    <p:extLst>
      <p:ext uri="{BB962C8B-B14F-4D97-AF65-F5344CB8AC3E}">
        <p14:creationId xmlns:p14="http://schemas.microsoft.com/office/powerpoint/2010/main" val="75240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HOW DOES CUSTOMER EXPERIENCE AFFECT CUSTOMER LIFETIME VALUE?</a:t>
            </a: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426" y="4140237"/>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239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1FD5-4D90-49AF-810A-A6BC12C869A9}"/>
              </a:ext>
            </a:extLst>
          </p:cNvPr>
          <p:cNvSpPr>
            <a:spLocks noGrp="1"/>
          </p:cNvSpPr>
          <p:nvPr>
            <p:ph type="title"/>
          </p:nvPr>
        </p:nvSpPr>
        <p:spPr/>
        <p:txBody>
          <a:bodyPr/>
          <a:lstStyle/>
          <a:p>
            <a:r>
              <a:rPr lang="en-US" sz="2800" b="1" dirty="0"/>
              <a:t>Customer Experience Strongly Impacts Customer Lifetime Value</a:t>
            </a:r>
          </a:p>
        </p:txBody>
      </p:sp>
      <p:sp>
        <p:nvSpPr>
          <p:cNvPr id="3" name="Content Placeholder 2">
            <a:extLst>
              <a:ext uri="{FF2B5EF4-FFF2-40B4-BE49-F238E27FC236}">
                <a16:creationId xmlns:a16="http://schemas.microsoft.com/office/drawing/2014/main" id="{77D1E735-B71E-4488-BFBC-412F840E6895}"/>
              </a:ext>
            </a:extLst>
          </p:cNvPr>
          <p:cNvSpPr>
            <a:spLocks noGrp="1"/>
          </p:cNvSpPr>
          <p:nvPr>
            <p:ph idx="1"/>
          </p:nvPr>
        </p:nvSpPr>
        <p:spPr/>
        <p:txBody>
          <a:bodyPr/>
          <a:lstStyle/>
          <a:p>
            <a:r>
              <a:rPr lang="en-US" dirty="0">
                <a:hlinkClick r:id="rId2"/>
              </a:rPr>
              <a:t>https://www.litmusworld.com/customer-experience-strongly-impacts-customer-lifetime-value/</a:t>
            </a:r>
            <a:endParaRPr lang="en-US" dirty="0"/>
          </a:p>
          <a:p>
            <a:r>
              <a:rPr lang="en-US" dirty="0">
                <a:hlinkClick r:id="rId3"/>
              </a:rPr>
              <a:t>https://www.zendesk.com/resources/customer-service-and-lifetime-customer-value/</a:t>
            </a:r>
            <a:endParaRPr lang="en-US" dirty="0"/>
          </a:p>
        </p:txBody>
      </p:sp>
    </p:spTree>
    <p:extLst>
      <p:ext uri="{BB962C8B-B14F-4D97-AF65-F5344CB8AC3E}">
        <p14:creationId xmlns:p14="http://schemas.microsoft.com/office/powerpoint/2010/main" val="284699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2A07E-251A-4D68-805A-E35BB8F1BA31}"/>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564D3987-C759-4F1D-BB36-70BA503A7EFC}"/>
              </a:ext>
            </a:extLst>
          </p:cNvPr>
          <p:cNvSpPr>
            <a:spLocks noGrp="1"/>
          </p:cNvSpPr>
          <p:nvPr>
            <p:ph idx="1"/>
          </p:nvPr>
        </p:nvSpPr>
        <p:spPr/>
        <p:txBody>
          <a:bodyPr>
            <a:normAutofit fontScale="70000" lnSpcReduction="20000"/>
          </a:bodyPr>
          <a:lstStyle/>
          <a:p>
            <a:pPr>
              <a:buFont typeface="Wingdings" panose="05000000000000000000" pitchFamily="2" charset="2"/>
              <a:buChar char="Ø"/>
            </a:pPr>
            <a:r>
              <a:rPr lang="en-US" dirty="0"/>
              <a:t>Andrews, R. (2016). Predicting e-customer Behavior in B2C Relationships for CLV Model - PDF Free Download. [online] Docplayer.net. Available at: https://docplayer.net/15630193-Predicting-e-customer-behavior-in-b2c-relationships-for-clv-model.html [Accessed 10 Jan. 2020].</a:t>
            </a:r>
          </a:p>
          <a:p>
            <a:pPr>
              <a:buFont typeface="Wingdings" panose="05000000000000000000" pitchFamily="2" charset="2"/>
              <a:buChar char="Ø"/>
            </a:pPr>
            <a:endParaRPr lang="en-US" dirty="0"/>
          </a:p>
          <a:p>
            <a:pPr>
              <a:buFont typeface="Wingdings" panose="05000000000000000000" pitchFamily="2" charset="2"/>
              <a:buChar char="Ø"/>
            </a:pPr>
            <a:r>
              <a:rPr lang="en-US" dirty="0" err="1"/>
              <a:t>Kuehnle</a:t>
            </a:r>
            <a:r>
              <a:rPr lang="en-US" dirty="0"/>
              <a:t>, A. (2019). B2B vs. B2C Marketing: The Similarities and Differences. [online] Learn.g2.com. Available at: https://learn.g2.com/b2b-vs-b2c [Accessed 10 Jan. 2020].</a:t>
            </a:r>
          </a:p>
          <a:p>
            <a:pPr>
              <a:buFont typeface="Wingdings" panose="05000000000000000000" pitchFamily="2" charset="2"/>
              <a:buChar char="Ø"/>
            </a:pPr>
            <a:endParaRPr lang="en-US" dirty="0"/>
          </a:p>
          <a:p>
            <a:pPr>
              <a:buFont typeface="Wingdings" panose="05000000000000000000" pitchFamily="2" charset="2"/>
              <a:buChar char="Ø"/>
            </a:pPr>
            <a:r>
              <a:rPr lang="en-US" dirty="0"/>
              <a:t>Linton, I. (2019). Differences Between B2C &amp; B2B in Business Systems. [online] Smallbusiness.chron.com. Available at: https://smallbusiness.chron.com/differences-between-b2c-b2b-business-systems-39922.html [Accessed 10 Jan. 2020].</a:t>
            </a:r>
          </a:p>
          <a:p>
            <a:pPr>
              <a:buFont typeface="Wingdings" panose="05000000000000000000" pitchFamily="2" charset="2"/>
              <a:buChar char="Ø"/>
            </a:pPr>
            <a:endParaRPr lang="en-US" dirty="0"/>
          </a:p>
          <a:p>
            <a:pPr>
              <a:buFont typeface="Wingdings" panose="05000000000000000000" pitchFamily="2" charset="2"/>
              <a:buChar char="Ø"/>
            </a:pPr>
            <a:r>
              <a:rPr lang="en-US" dirty="0"/>
              <a:t>Peppers, D. (2018). Customer Lifetime Value, Part III: “Leading Indicators” of LTV Change. [online] Linkedin.com. Available at: https://www.linkedin.com/pulse/customer-lifetime-value-part-iii-leading-indicators-ltv-don-peppers [Accessed 10 Jan. 2020].</a:t>
            </a:r>
          </a:p>
        </p:txBody>
      </p:sp>
    </p:spTree>
    <p:extLst>
      <p:ext uri="{BB962C8B-B14F-4D97-AF65-F5344CB8AC3E}">
        <p14:creationId xmlns:p14="http://schemas.microsoft.com/office/powerpoint/2010/main" val="320815968"/>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 Light</vt:lpstr>
      <vt:lpstr>Copperplate Gothic Bold</vt:lpstr>
      <vt:lpstr>Corbel</vt:lpstr>
      <vt:lpstr>Wingdings</vt:lpstr>
      <vt:lpstr>Office Theme</vt:lpstr>
      <vt:lpstr>Unit 38 &amp; 50: Customer Value Management</vt:lpstr>
      <vt:lpstr>TOPICS FOR TODAY’S CLASS</vt:lpstr>
      <vt:lpstr>Understanding Business to Business &amp; Business to Customer</vt:lpstr>
      <vt:lpstr> THE FACTORS OF CLTV</vt:lpstr>
      <vt:lpstr> THE FACTORS OF CLTV</vt:lpstr>
      <vt:lpstr> CUSTOMER LIFETIME VALUE: B2B &amp; B2C</vt:lpstr>
      <vt:lpstr>HOW DOES CUSTOMER EXPERIENCE AFFECT CUSTOMER LIFETIME VALUE?</vt:lpstr>
      <vt:lpstr>Customer Experience Strongly Impacts Customer Lifetime Value</vt:lpstr>
      <vt:lpstr>REFERENCES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2020-01-14T02:40:00Z</dcterms:created>
  <dcterms:modified xsi:type="dcterms:W3CDTF">2020-01-14T22:02:57Z</dcterms:modified>
</cp:coreProperties>
</file>