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sldIdLst>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8" r:id="rId20"/>
    <p:sldId id="297" r:id="rId21"/>
    <p:sldId id="300" r:id="rId22"/>
    <p:sldId id="301" r:id="rId23"/>
    <p:sldId id="29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047"/>
    <a:srgbClr val="0B2B41"/>
    <a:srgbClr val="114263"/>
    <a:srgbClr val="401918"/>
    <a:srgbClr val="731F1C"/>
    <a:srgbClr val="AB678E"/>
    <a:srgbClr val="B2606E"/>
    <a:srgbClr val="CA929B"/>
    <a:srgbClr val="248CD2"/>
    <a:srgbClr val="C88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4703" autoAdjust="0"/>
  </p:normalViewPr>
  <p:slideViewPr>
    <p:cSldViewPr snapToGrid="0">
      <p:cViewPr varScale="1">
        <p:scale>
          <a:sx n="114" d="100"/>
          <a:sy n="114" d="100"/>
        </p:scale>
        <p:origin x="336" y="102"/>
      </p:cViewPr>
      <p:guideLst>
        <p:guide orient="horz" pos="2160"/>
        <p:guide pos="3864"/>
        <p:guide pos="408"/>
        <p:guide orient="horz" pos="432"/>
        <p:guide pos="72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905899-7F55-46DD-B2ED-559A756AEDC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76D473D-A540-4753-83E1-93FD8EAA210A}">
      <dgm:prSet/>
      <dgm:spPr/>
      <dgm:t>
        <a:bodyPr/>
        <a:lstStyle/>
        <a:p>
          <a:r>
            <a:rPr lang="en-US" dirty="0"/>
            <a:t>“Market segmentation is the process brands use to divide their target market into smaller segments of people that share common characteristics to optimize their marketing, advertising and sales efforts” (Tow, 2019, sec. 1). </a:t>
          </a:r>
        </a:p>
      </dgm:t>
    </dgm:pt>
    <dgm:pt modelId="{E5500A9E-7AC5-4C26-B25F-495DEC86826E}" type="parTrans" cxnId="{544409E8-D3E7-4C71-B44E-38CD14F3F236}">
      <dgm:prSet/>
      <dgm:spPr/>
      <dgm:t>
        <a:bodyPr/>
        <a:lstStyle/>
        <a:p>
          <a:endParaRPr lang="en-US"/>
        </a:p>
      </dgm:t>
    </dgm:pt>
    <dgm:pt modelId="{945C08C8-7E6B-4AB5-92F4-40349D36EC8B}" type="sibTrans" cxnId="{544409E8-D3E7-4C71-B44E-38CD14F3F236}">
      <dgm:prSet/>
      <dgm:spPr/>
      <dgm:t>
        <a:bodyPr/>
        <a:lstStyle/>
        <a:p>
          <a:endParaRPr lang="en-US"/>
        </a:p>
      </dgm:t>
    </dgm:pt>
    <dgm:pt modelId="{4917A57D-FB18-4E13-AEF9-E3755E18E4A7}">
      <dgm:prSet/>
      <dgm:spPr/>
      <dgm:t>
        <a:bodyPr/>
        <a:lstStyle/>
        <a:p>
          <a:r>
            <a:rPr lang="en-US" dirty="0"/>
            <a:t>“Market segmentation creates subsets of a market based on demographics, needs, priorities, common interests, and other psychographic or behavioral criteria used to better understand the target audience” (What is Market Segmentation, 2017, par. 1).</a:t>
          </a:r>
        </a:p>
      </dgm:t>
    </dgm:pt>
    <dgm:pt modelId="{C0E8EF98-BBC3-4BF5-A8EA-4E650139E967}" type="parTrans" cxnId="{0A74C1A4-E787-442A-A3B4-D575FE44E740}">
      <dgm:prSet/>
      <dgm:spPr/>
      <dgm:t>
        <a:bodyPr/>
        <a:lstStyle/>
        <a:p>
          <a:endParaRPr lang="en-US"/>
        </a:p>
      </dgm:t>
    </dgm:pt>
    <dgm:pt modelId="{E1C20963-D632-4E17-9C70-8D5B60353026}" type="sibTrans" cxnId="{0A74C1A4-E787-442A-A3B4-D575FE44E740}">
      <dgm:prSet/>
      <dgm:spPr/>
      <dgm:t>
        <a:bodyPr/>
        <a:lstStyle/>
        <a:p>
          <a:endParaRPr lang="en-US"/>
        </a:p>
      </dgm:t>
    </dgm:pt>
    <dgm:pt modelId="{B5C86E33-0A67-43CB-8657-91944BD9918D}" type="pres">
      <dgm:prSet presAssocID="{66905899-7F55-46DD-B2ED-559A756AEDC1}" presName="vert0" presStyleCnt="0">
        <dgm:presLayoutVars>
          <dgm:dir/>
          <dgm:animOne val="branch"/>
          <dgm:animLvl val="lvl"/>
        </dgm:presLayoutVars>
      </dgm:prSet>
      <dgm:spPr/>
    </dgm:pt>
    <dgm:pt modelId="{FA6477C1-DF7D-4C6A-BDA2-580F7FDFCC68}" type="pres">
      <dgm:prSet presAssocID="{676D473D-A540-4753-83E1-93FD8EAA210A}" presName="thickLine" presStyleLbl="alignNode1" presStyleIdx="0" presStyleCnt="2"/>
      <dgm:spPr/>
    </dgm:pt>
    <dgm:pt modelId="{1B144349-2B80-4710-ABCF-30B74AF8D19A}" type="pres">
      <dgm:prSet presAssocID="{676D473D-A540-4753-83E1-93FD8EAA210A}" presName="horz1" presStyleCnt="0"/>
      <dgm:spPr/>
    </dgm:pt>
    <dgm:pt modelId="{DB772EE2-29A8-4ED2-A877-84195DFB7B19}" type="pres">
      <dgm:prSet presAssocID="{676D473D-A540-4753-83E1-93FD8EAA210A}" presName="tx1" presStyleLbl="revTx" presStyleIdx="0" presStyleCnt="2"/>
      <dgm:spPr/>
    </dgm:pt>
    <dgm:pt modelId="{EF5883BE-E0B6-40DF-95A4-0A0943C3ECDC}" type="pres">
      <dgm:prSet presAssocID="{676D473D-A540-4753-83E1-93FD8EAA210A}" presName="vert1" presStyleCnt="0"/>
      <dgm:spPr/>
    </dgm:pt>
    <dgm:pt modelId="{CAC681F2-17DD-4252-819F-050D6D2407D9}" type="pres">
      <dgm:prSet presAssocID="{4917A57D-FB18-4E13-AEF9-E3755E18E4A7}" presName="thickLine" presStyleLbl="alignNode1" presStyleIdx="1" presStyleCnt="2"/>
      <dgm:spPr/>
    </dgm:pt>
    <dgm:pt modelId="{E41706A4-F2DF-4ED2-A4CA-28D9A1EBE352}" type="pres">
      <dgm:prSet presAssocID="{4917A57D-FB18-4E13-AEF9-E3755E18E4A7}" presName="horz1" presStyleCnt="0"/>
      <dgm:spPr/>
    </dgm:pt>
    <dgm:pt modelId="{F10ACD1B-9E9A-41F7-B3F4-A2D64426A923}" type="pres">
      <dgm:prSet presAssocID="{4917A57D-FB18-4E13-AEF9-E3755E18E4A7}" presName="tx1" presStyleLbl="revTx" presStyleIdx="1" presStyleCnt="2"/>
      <dgm:spPr/>
    </dgm:pt>
    <dgm:pt modelId="{38D90057-1B65-4161-9805-C2DA0DEA6371}" type="pres">
      <dgm:prSet presAssocID="{4917A57D-FB18-4E13-AEF9-E3755E18E4A7}" presName="vert1" presStyleCnt="0"/>
      <dgm:spPr/>
    </dgm:pt>
  </dgm:ptLst>
  <dgm:cxnLst>
    <dgm:cxn modelId="{0025C893-6399-4885-80B2-7F2784A5F2FF}" type="presOf" srcId="{676D473D-A540-4753-83E1-93FD8EAA210A}" destId="{DB772EE2-29A8-4ED2-A877-84195DFB7B19}" srcOrd="0" destOrd="0" presId="urn:microsoft.com/office/officeart/2008/layout/LinedList"/>
    <dgm:cxn modelId="{0A74C1A4-E787-442A-A3B4-D575FE44E740}" srcId="{66905899-7F55-46DD-B2ED-559A756AEDC1}" destId="{4917A57D-FB18-4E13-AEF9-E3755E18E4A7}" srcOrd="1" destOrd="0" parTransId="{C0E8EF98-BBC3-4BF5-A8EA-4E650139E967}" sibTransId="{E1C20963-D632-4E17-9C70-8D5B60353026}"/>
    <dgm:cxn modelId="{7BFBA4BE-B812-4E03-ACFA-98CE7B903437}" type="presOf" srcId="{66905899-7F55-46DD-B2ED-559A756AEDC1}" destId="{B5C86E33-0A67-43CB-8657-91944BD9918D}" srcOrd="0" destOrd="0" presId="urn:microsoft.com/office/officeart/2008/layout/LinedList"/>
    <dgm:cxn modelId="{1558CBD1-31B8-412E-8DCF-56913508FAB9}" type="presOf" srcId="{4917A57D-FB18-4E13-AEF9-E3755E18E4A7}" destId="{F10ACD1B-9E9A-41F7-B3F4-A2D64426A923}" srcOrd="0" destOrd="0" presId="urn:microsoft.com/office/officeart/2008/layout/LinedList"/>
    <dgm:cxn modelId="{544409E8-D3E7-4C71-B44E-38CD14F3F236}" srcId="{66905899-7F55-46DD-B2ED-559A756AEDC1}" destId="{676D473D-A540-4753-83E1-93FD8EAA210A}" srcOrd="0" destOrd="0" parTransId="{E5500A9E-7AC5-4C26-B25F-495DEC86826E}" sibTransId="{945C08C8-7E6B-4AB5-92F4-40349D36EC8B}"/>
    <dgm:cxn modelId="{1B05A740-0405-4F48-A64C-FC1DCBCD4CD6}" type="presParOf" srcId="{B5C86E33-0A67-43CB-8657-91944BD9918D}" destId="{FA6477C1-DF7D-4C6A-BDA2-580F7FDFCC68}" srcOrd="0" destOrd="0" presId="urn:microsoft.com/office/officeart/2008/layout/LinedList"/>
    <dgm:cxn modelId="{D45E770A-2FDD-400F-B565-F87CD1BA9978}" type="presParOf" srcId="{B5C86E33-0A67-43CB-8657-91944BD9918D}" destId="{1B144349-2B80-4710-ABCF-30B74AF8D19A}" srcOrd="1" destOrd="0" presId="urn:microsoft.com/office/officeart/2008/layout/LinedList"/>
    <dgm:cxn modelId="{23EFDAB5-73DE-4B2C-9C42-98E0763BDB3C}" type="presParOf" srcId="{1B144349-2B80-4710-ABCF-30B74AF8D19A}" destId="{DB772EE2-29A8-4ED2-A877-84195DFB7B19}" srcOrd="0" destOrd="0" presId="urn:microsoft.com/office/officeart/2008/layout/LinedList"/>
    <dgm:cxn modelId="{40B849D8-9562-4EDA-A088-ECF0E8453870}" type="presParOf" srcId="{1B144349-2B80-4710-ABCF-30B74AF8D19A}" destId="{EF5883BE-E0B6-40DF-95A4-0A0943C3ECDC}" srcOrd="1" destOrd="0" presId="urn:microsoft.com/office/officeart/2008/layout/LinedList"/>
    <dgm:cxn modelId="{2AE0F1D7-4DEC-4839-ADBB-7F9D132D4F12}" type="presParOf" srcId="{B5C86E33-0A67-43CB-8657-91944BD9918D}" destId="{CAC681F2-17DD-4252-819F-050D6D2407D9}" srcOrd="2" destOrd="0" presId="urn:microsoft.com/office/officeart/2008/layout/LinedList"/>
    <dgm:cxn modelId="{17F52A9E-4871-4399-B447-0A74C1BCBDB5}" type="presParOf" srcId="{B5C86E33-0A67-43CB-8657-91944BD9918D}" destId="{E41706A4-F2DF-4ED2-A4CA-28D9A1EBE352}" srcOrd="3" destOrd="0" presId="urn:microsoft.com/office/officeart/2008/layout/LinedList"/>
    <dgm:cxn modelId="{591F5267-3BA4-40DB-8CD8-F41D3B9EE39A}" type="presParOf" srcId="{E41706A4-F2DF-4ED2-A4CA-28D9A1EBE352}" destId="{F10ACD1B-9E9A-41F7-B3F4-A2D64426A923}" srcOrd="0" destOrd="0" presId="urn:microsoft.com/office/officeart/2008/layout/LinedList"/>
    <dgm:cxn modelId="{CFD28CD8-67CC-4DEB-BBB4-B6CF176A81DB}" type="presParOf" srcId="{E41706A4-F2DF-4ED2-A4CA-28D9A1EBE352}" destId="{38D90057-1B65-4161-9805-C2DA0DEA63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C535A5-7BB6-43FE-914F-C13058E4B3A7}"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E88D489A-6475-4A14-9739-2ED819DD791A}">
      <dgm:prSet/>
      <dgm:spPr/>
      <dgm:t>
        <a:bodyPr/>
        <a:lstStyle/>
        <a:p>
          <a:r>
            <a:rPr lang="en-US" b="1"/>
            <a:t>Geographic Segmentation</a:t>
          </a:r>
          <a:endParaRPr lang="en-US"/>
        </a:p>
      </dgm:t>
    </dgm:pt>
    <dgm:pt modelId="{988980CC-7A78-41EC-9A93-716DAB4F2D3A}" type="parTrans" cxnId="{D1841046-347D-4727-8A19-2E91A56D7BD3}">
      <dgm:prSet/>
      <dgm:spPr/>
      <dgm:t>
        <a:bodyPr/>
        <a:lstStyle/>
        <a:p>
          <a:endParaRPr lang="en-US"/>
        </a:p>
      </dgm:t>
    </dgm:pt>
    <dgm:pt modelId="{21A8D7AD-FE2B-4760-B390-107C7BD5DD44}" type="sibTrans" cxnId="{D1841046-347D-4727-8A19-2E91A56D7BD3}">
      <dgm:prSet/>
      <dgm:spPr/>
      <dgm:t>
        <a:bodyPr/>
        <a:lstStyle/>
        <a:p>
          <a:endParaRPr lang="en-US"/>
        </a:p>
      </dgm:t>
    </dgm:pt>
    <dgm:pt modelId="{C031959D-06FA-4FD6-B001-BECBDA219730}">
      <dgm:prSet custT="1"/>
      <dgm:spPr/>
      <dgm:t>
        <a:bodyPr/>
        <a:lstStyle/>
        <a:p>
          <a:r>
            <a:rPr lang="en-US" sz="1000" dirty="0"/>
            <a:t>While typically a subset of demographics, geographic segmentation is typically the easiest. Geographic segmentation creates different target customer groups based on geographical boundaries. Because potential customers have needs, preferences, and interests that differ according to their geographies, understanding the climates and geographic regions of customer groups can help determine where to sell and advertise, as well as where to expand your business.</a:t>
          </a:r>
        </a:p>
      </dgm:t>
    </dgm:pt>
    <dgm:pt modelId="{8EC71CF4-B154-4CF7-BCEA-1E9509393202}" type="parTrans" cxnId="{31404A12-7D19-4550-98F0-31302F0D0102}">
      <dgm:prSet/>
      <dgm:spPr/>
      <dgm:t>
        <a:bodyPr/>
        <a:lstStyle/>
        <a:p>
          <a:endParaRPr lang="en-US"/>
        </a:p>
      </dgm:t>
    </dgm:pt>
    <dgm:pt modelId="{7E8F7782-CE9D-4502-B17B-D71224531C9B}" type="sibTrans" cxnId="{31404A12-7D19-4550-98F0-31302F0D0102}">
      <dgm:prSet/>
      <dgm:spPr/>
      <dgm:t>
        <a:bodyPr/>
        <a:lstStyle/>
        <a:p>
          <a:endParaRPr lang="en-US"/>
        </a:p>
      </dgm:t>
    </dgm:pt>
    <dgm:pt modelId="{133C61EB-F7E3-4DAD-BB51-5099D1DB04AC}">
      <dgm:prSet/>
      <dgm:spPr/>
      <dgm:t>
        <a:bodyPr/>
        <a:lstStyle/>
        <a:p>
          <a:r>
            <a:rPr lang="en-US" b="1"/>
            <a:t>Demographic Segmentation</a:t>
          </a:r>
          <a:endParaRPr lang="en-US"/>
        </a:p>
      </dgm:t>
    </dgm:pt>
    <dgm:pt modelId="{3D4F778E-F25B-429A-85AE-1459ABD5998D}" type="parTrans" cxnId="{5E870F70-CA95-40F8-8CF4-97D2FD03D626}">
      <dgm:prSet/>
      <dgm:spPr/>
      <dgm:t>
        <a:bodyPr/>
        <a:lstStyle/>
        <a:p>
          <a:endParaRPr lang="en-US"/>
        </a:p>
      </dgm:t>
    </dgm:pt>
    <dgm:pt modelId="{9319313F-9B9E-4CE3-9A96-5628F0868D7F}" type="sibTrans" cxnId="{5E870F70-CA95-40F8-8CF4-97D2FD03D626}">
      <dgm:prSet/>
      <dgm:spPr/>
      <dgm:t>
        <a:bodyPr/>
        <a:lstStyle/>
        <a:p>
          <a:endParaRPr lang="en-US"/>
        </a:p>
      </dgm:t>
    </dgm:pt>
    <dgm:pt modelId="{6687BAAF-46B6-47AD-A8B6-FB132F5D623B}">
      <dgm:prSet/>
      <dgm:spPr/>
      <dgm:t>
        <a:bodyPr/>
        <a:lstStyle/>
        <a:p>
          <a:r>
            <a:rPr lang="en-US" dirty="0"/>
            <a:t>Demographic segmentation sorts a market by demographic elements such as age, education, income, family size, race, gender, occupation, nationality, and more. Demographic segmentation is one of the simplest and most used forms of segmentation because the products and services we buy, how we use those products, and how much we are willing to spend on them is most often based on demographic factors.</a:t>
          </a:r>
        </a:p>
      </dgm:t>
    </dgm:pt>
    <dgm:pt modelId="{121AA760-C07D-436B-990C-374BB09BD5D6}" type="parTrans" cxnId="{9EFFC328-D315-451A-9499-C22DFAEF380C}">
      <dgm:prSet/>
      <dgm:spPr/>
      <dgm:t>
        <a:bodyPr/>
        <a:lstStyle/>
        <a:p>
          <a:endParaRPr lang="en-US"/>
        </a:p>
      </dgm:t>
    </dgm:pt>
    <dgm:pt modelId="{57EA665D-6269-4D9A-9AF5-8B8054741991}" type="sibTrans" cxnId="{9EFFC328-D315-451A-9499-C22DFAEF380C}">
      <dgm:prSet/>
      <dgm:spPr/>
      <dgm:t>
        <a:bodyPr/>
        <a:lstStyle/>
        <a:p>
          <a:endParaRPr lang="en-US"/>
        </a:p>
      </dgm:t>
    </dgm:pt>
    <dgm:pt modelId="{CAAEB503-ECCB-4A5E-B5A4-A24DF2210FCB}">
      <dgm:prSet/>
      <dgm:spPr/>
      <dgm:t>
        <a:bodyPr/>
        <a:lstStyle/>
        <a:p>
          <a:r>
            <a:rPr lang="en-US" b="1" dirty="0"/>
            <a:t>Firmographic Segmentation</a:t>
          </a:r>
        </a:p>
      </dgm:t>
    </dgm:pt>
    <dgm:pt modelId="{57A491C5-B132-4471-ADFF-4ECCB70BD267}" type="parTrans" cxnId="{02FAB925-6362-4708-BEAC-5E62CDD39787}">
      <dgm:prSet/>
      <dgm:spPr/>
      <dgm:t>
        <a:bodyPr/>
        <a:lstStyle/>
        <a:p>
          <a:endParaRPr lang="en-US"/>
        </a:p>
      </dgm:t>
    </dgm:pt>
    <dgm:pt modelId="{DFE7AECF-27C4-4550-8EB4-08985CFC91B4}" type="sibTrans" cxnId="{02FAB925-6362-4708-BEAC-5E62CDD39787}">
      <dgm:prSet/>
      <dgm:spPr/>
      <dgm:t>
        <a:bodyPr/>
        <a:lstStyle/>
        <a:p>
          <a:endParaRPr lang="en-US"/>
        </a:p>
      </dgm:t>
    </dgm:pt>
    <dgm:pt modelId="{3F356407-5193-47B1-B3BA-62E8ECE56AB8}">
      <dgm:prSet/>
      <dgm:spPr/>
      <dgm:t>
        <a:bodyPr/>
        <a:lstStyle/>
        <a:p>
          <a:r>
            <a:rPr lang="en-US" dirty="0"/>
            <a:t>Firmographic segmentation is like demographic segmentation. The difference is that demographics look at individuals while firmographics look at organizations. Firmographic segmentation would take into consideration things like company size, number of employees and would illustrate how addressing a small business would differ from addressing an enterprise corporation.</a:t>
          </a:r>
        </a:p>
      </dgm:t>
    </dgm:pt>
    <dgm:pt modelId="{A8EFEFC6-847E-4B74-A7C5-B5CA096F621F}" type="parTrans" cxnId="{42E69A41-0E04-432D-A597-8C84CE92C17C}">
      <dgm:prSet/>
      <dgm:spPr/>
      <dgm:t>
        <a:bodyPr/>
        <a:lstStyle/>
        <a:p>
          <a:endParaRPr lang="en-US"/>
        </a:p>
      </dgm:t>
    </dgm:pt>
    <dgm:pt modelId="{501A7C78-9CB7-47E0-9D65-E41989E63DC8}" type="sibTrans" cxnId="{42E69A41-0E04-432D-A597-8C84CE92C17C}">
      <dgm:prSet/>
      <dgm:spPr/>
      <dgm:t>
        <a:bodyPr/>
        <a:lstStyle/>
        <a:p>
          <a:endParaRPr lang="en-US"/>
        </a:p>
      </dgm:t>
    </dgm:pt>
    <dgm:pt modelId="{5AD72846-E7C0-486B-9D6B-2D612DA8156B}">
      <dgm:prSet/>
      <dgm:spPr/>
      <dgm:t>
        <a:bodyPr/>
        <a:lstStyle/>
        <a:p>
          <a:r>
            <a:rPr lang="en-US" b="1" dirty="0"/>
            <a:t>Behavioral Segmentation</a:t>
          </a:r>
        </a:p>
      </dgm:t>
    </dgm:pt>
    <dgm:pt modelId="{586417BC-0D5E-4109-9FE9-E289CB60E584}" type="parTrans" cxnId="{5EE517DA-424C-474D-A554-3B29B0737567}">
      <dgm:prSet/>
      <dgm:spPr/>
      <dgm:t>
        <a:bodyPr/>
        <a:lstStyle/>
        <a:p>
          <a:endParaRPr lang="en-US"/>
        </a:p>
      </dgm:t>
    </dgm:pt>
    <dgm:pt modelId="{C81F6FC2-D3EA-443C-8E4A-A883E58D438B}" type="sibTrans" cxnId="{5EE517DA-424C-474D-A554-3B29B0737567}">
      <dgm:prSet/>
      <dgm:spPr/>
      <dgm:t>
        <a:bodyPr/>
        <a:lstStyle/>
        <a:p>
          <a:endParaRPr lang="en-US"/>
        </a:p>
      </dgm:t>
    </dgm:pt>
    <dgm:pt modelId="{B69F2C14-1F43-42D3-A4B3-D55F4D859AD8}">
      <dgm:prSet/>
      <dgm:spPr/>
      <dgm:t>
        <a:bodyPr/>
        <a:lstStyle/>
        <a:p>
          <a:r>
            <a:rPr lang="en-US"/>
            <a:t>Behavioral segmentation divides markets by behaviors and decision-making patterns such as purchase, consumption, lifestyle, and usage. For instance, younger buyers may tend to purchase body wash, while older consumer groups may lean towards soap bars. Segmenting markets based off purchase behaviors enables marketers to develop a more targeted approach.</a:t>
          </a:r>
        </a:p>
      </dgm:t>
    </dgm:pt>
    <dgm:pt modelId="{64F29412-C8D4-4031-96F4-739581244225}" type="parTrans" cxnId="{B7B4DAA9-FF3A-4721-B799-3446C2FA254C}">
      <dgm:prSet/>
      <dgm:spPr/>
      <dgm:t>
        <a:bodyPr/>
        <a:lstStyle/>
        <a:p>
          <a:endParaRPr lang="en-US"/>
        </a:p>
      </dgm:t>
    </dgm:pt>
    <dgm:pt modelId="{713474A5-E4DE-4CCE-9CF9-F7C29EC87145}" type="sibTrans" cxnId="{B7B4DAA9-FF3A-4721-B799-3446C2FA254C}">
      <dgm:prSet/>
      <dgm:spPr/>
      <dgm:t>
        <a:bodyPr/>
        <a:lstStyle/>
        <a:p>
          <a:endParaRPr lang="en-US"/>
        </a:p>
      </dgm:t>
    </dgm:pt>
    <dgm:pt modelId="{AEC2DAAD-B79E-4C18-BFD3-06B254F90649}">
      <dgm:prSet/>
      <dgm:spPr/>
      <dgm:t>
        <a:bodyPr/>
        <a:lstStyle/>
        <a:p>
          <a:r>
            <a:rPr lang="en-US" b="1" dirty="0"/>
            <a:t>Psychographic Segmentation</a:t>
          </a:r>
        </a:p>
      </dgm:t>
    </dgm:pt>
    <dgm:pt modelId="{ACB40A00-D310-4DF6-A1B6-968F17EE9BA2}" type="parTrans" cxnId="{9227901C-DB4F-4C0A-AFF3-28E44D27B532}">
      <dgm:prSet/>
      <dgm:spPr/>
      <dgm:t>
        <a:bodyPr/>
        <a:lstStyle/>
        <a:p>
          <a:endParaRPr lang="en-US"/>
        </a:p>
      </dgm:t>
    </dgm:pt>
    <dgm:pt modelId="{4CF2501B-AA1A-45EF-8FCE-CE843CADE939}" type="sibTrans" cxnId="{9227901C-DB4F-4C0A-AFF3-28E44D27B532}">
      <dgm:prSet/>
      <dgm:spPr/>
      <dgm:t>
        <a:bodyPr/>
        <a:lstStyle/>
        <a:p>
          <a:endParaRPr lang="en-US"/>
        </a:p>
      </dgm:t>
    </dgm:pt>
    <dgm:pt modelId="{A843A3BC-9895-42AE-A211-79D7B00465BD}">
      <dgm:prSet/>
      <dgm:spPr/>
      <dgm:t>
        <a:bodyPr/>
        <a:lstStyle/>
        <a:p>
          <a:r>
            <a:rPr lang="en-US" dirty="0"/>
            <a:t>Psychographic segmentation considers the psychological aspects of consumer behavior by dividing markets according to lifestyle, personality traits, values, opinions, and interests of consumers. Large markets like the fitness market use psychographic segmentation when they sort their customers into categories of people who care about healthy living and exercise.</a:t>
          </a:r>
        </a:p>
      </dgm:t>
    </dgm:pt>
    <dgm:pt modelId="{9FF49EAE-136D-4CC9-80A6-801A7A4E2AB3}" type="parTrans" cxnId="{649FBDF7-D23C-4370-BA6B-F43E9D83F91E}">
      <dgm:prSet/>
      <dgm:spPr/>
      <dgm:t>
        <a:bodyPr/>
        <a:lstStyle/>
        <a:p>
          <a:endParaRPr lang="en-US"/>
        </a:p>
      </dgm:t>
    </dgm:pt>
    <dgm:pt modelId="{71384B18-D06C-4B99-AF0E-D6F5475E95DD}" type="sibTrans" cxnId="{649FBDF7-D23C-4370-BA6B-F43E9D83F91E}">
      <dgm:prSet/>
      <dgm:spPr/>
      <dgm:t>
        <a:bodyPr/>
        <a:lstStyle/>
        <a:p>
          <a:endParaRPr lang="en-US"/>
        </a:p>
      </dgm:t>
    </dgm:pt>
    <dgm:pt modelId="{36B44174-5D28-4082-8F54-371F72DE9E8C}" type="pres">
      <dgm:prSet presAssocID="{CAC535A5-7BB6-43FE-914F-C13058E4B3A7}" presName="diagram" presStyleCnt="0">
        <dgm:presLayoutVars>
          <dgm:dir/>
          <dgm:resizeHandles val="exact"/>
        </dgm:presLayoutVars>
      </dgm:prSet>
      <dgm:spPr/>
    </dgm:pt>
    <dgm:pt modelId="{F4E576F8-8A66-4A5C-8925-13E29911415F}" type="pres">
      <dgm:prSet presAssocID="{E88D489A-6475-4A14-9739-2ED819DD791A}" presName="node" presStyleLbl="node1" presStyleIdx="0" presStyleCnt="10">
        <dgm:presLayoutVars>
          <dgm:bulletEnabled val="1"/>
        </dgm:presLayoutVars>
      </dgm:prSet>
      <dgm:spPr/>
    </dgm:pt>
    <dgm:pt modelId="{49BBD3E1-8108-4D87-9D53-D5A5FE953EB9}" type="pres">
      <dgm:prSet presAssocID="{21A8D7AD-FE2B-4760-B390-107C7BD5DD44}" presName="sibTrans" presStyleCnt="0"/>
      <dgm:spPr/>
    </dgm:pt>
    <dgm:pt modelId="{9B890F0E-39FE-4559-9C36-F9C644BE445E}" type="pres">
      <dgm:prSet presAssocID="{C031959D-06FA-4FD6-B001-BECBDA219730}" presName="node" presStyleLbl="node1" presStyleIdx="1" presStyleCnt="10">
        <dgm:presLayoutVars>
          <dgm:bulletEnabled val="1"/>
        </dgm:presLayoutVars>
      </dgm:prSet>
      <dgm:spPr/>
    </dgm:pt>
    <dgm:pt modelId="{36E9D428-7529-43DB-8387-85BC9F6583AA}" type="pres">
      <dgm:prSet presAssocID="{7E8F7782-CE9D-4502-B17B-D71224531C9B}" presName="sibTrans" presStyleCnt="0"/>
      <dgm:spPr/>
    </dgm:pt>
    <dgm:pt modelId="{B49DC1BC-F382-41CC-A5CC-DED93EFF5985}" type="pres">
      <dgm:prSet presAssocID="{133C61EB-F7E3-4DAD-BB51-5099D1DB04AC}" presName="node" presStyleLbl="node1" presStyleIdx="2" presStyleCnt="10">
        <dgm:presLayoutVars>
          <dgm:bulletEnabled val="1"/>
        </dgm:presLayoutVars>
      </dgm:prSet>
      <dgm:spPr/>
    </dgm:pt>
    <dgm:pt modelId="{9664CC41-E1FB-436A-9218-4A2023493039}" type="pres">
      <dgm:prSet presAssocID="{9319313F-9B9E-4CE3-9A96-5628F0868D7F}" presName="sibTrans" presStyleCnt="0"/>
      <dgm:spPr/>
    </dgm:pt>
    <dgm:pt modelId="{950199CF-5F49-48B6-B6C1-A61D66B72A54}" type="pres">
      <dgm:prSet presAssocID="{6687BAAF-46B6-47AD-A8B6-FB132F5D623B}" presName="node" presStyleLbl="node1" presStyleIdx="3" presStyleCnt="10">
        <dgm:presLayoutVars>
          <dgm:bulletEnabled val="1"/>
        </dgm:presLayoutVars>
      </dgm:prSet>
      <dgm:spPr/>
    </dgm:pt>
    <dgm:pt modelId="{57D86364-4E98-4F5F-94F8-E174659E8D48}" type="pres">
      <dgm:prSet presAssocID="{57EA665D-6269-4D9A-9AF5-8B8054741991}" presName="sibTrans" presStyleCnt="0"/>
      <dgm:spPr/>
    </dgm:pt>
    <dgm:pt modelId="{937D9115-434B-4DB1-9A5F-EFC5A346E04B}" type="pres">
      <dgm:prSet presAssocID="{CAAEB503-ECCB-4A5E-B5A4-A24DF2210FCB}" presName="node" presStyleLbl="node1" presStyleIdx="4" presStyleCnt="10">
        <dgm:presLayoutVars>
          <dgm:bulletEnabled val="1"/>
        </dgm:presLayoutVars>
      </dgm:prSet>
      <dgm:spPr/>
    </dgm:pt>
    <dgm:pt modelId="{D7AF5A1C-ED47-420A-B453-857C7AE34940}" type="pres">
      <dgm:prSet presAssocID="{DFE7AECF-27C4-4550-8EB4-08985CFC91B4}" presName="sibTrans" presStyleCnt="0"/>
      <dgm:spPr/>
    </dgm:pt>
    <dgm:pt modelId="{60E34C25-E0D7-4675-98AB-4F5E6D0C52DA}" type="pres">
      <dgm:prSet presAssocID="{3F356407-5193-47B1-B3BA-62E8ECE56AB8}" presName="node" presStyleLbl="node1" presStyleIdx="5" presStyleCnt="10">
        <dgm:presLayoutVars>
          <dgm:bulletEnabled val="1"/>
        </dgm:presLayoutVars>
      </dgm:prSet>
      <dgm:spPr/>
    </dgm:pt>
    <dgm:pt modelId="{D5428E6C-A2DA-4AF7-9411-0CDD9A811B69}" type="pres">
      <dgm:prSet presAssocID="{501A7C78-9CB7-47E0-9D65-E41989E63DC8}" presName="sibTrans" presStyleCnt="0"/>
      <dgm:spPr/>
    </dgm:pt>
    <dgm:pt modelId="{A10FE69B-6566-4317-A73A-40F44235B8DE}" type="pres">
      <dgm:prSet presAssocID="{5AD72846-E7C0-486B-9D6B-2D612DA8156B}" presName="node" presStyleLbl="node1" presStyleIdx="6" presStyleCnt="10">
        <dgm:presLayoutVars>
          <dgm:bulletEnabled val="1"/>
        </dgm:presLayoutVars>
      </dgm:prSet>
      <dgm:spPr/>
    </dgm:pt>
    <dgm:pt modelId="{752C9D3A-9203-45AB-9D1E-4E588B5E610E}" type="pres">
      <dgm:prSet presAssocID="{C81F6FC2-D3EA-443C-8E4A-A883E58D438B}" presName="sibTrans" presStyleCnt="0"/>
      <dgm:spPr/>
    </dgm:pt>
    <dgm:pt modelId="{7A83CC91-2E91-4874-B783-7B494AAD876F}" type="pres">
      <dgm:prSet presAssocID="{B69F2C14-1F43-42D3-A4B3-D55F4D859AD8}" presName="node" presStyleLbl="node1" presStyleIdx="7" presStyleCnt="10">
        <dgm:presLayoutVars>
          <dgm:bulletEnabled val="1"/>
        </dgm:presLayoutVars>
      </dgm:prSet>
      <dgm:spPr/>
    </dgm:pt>
    <dgm:pt modelId="{6956BDAF-CA3C-4DCD-92BB-36FCD462E5ED}" type="pres">
      <dgm:prSet presAssocID="{713474A5-E4DE-4CCE-9CF9-F7C29EC87145}" presName="sibTrans" presStyleCnt="0"/>
      <dgm:spPr/>
    </dgm:pt>
    <dgm:pt modelId="{9E9D4AC4-B848-4B68-B392-1B54DD886591}" type="pres">
      <dgm:prSet presAssocID="{AEC2DAAD-B79E-4C18-BFD3-06B254F90649}" presName="node" presStyleLbl="node1" presStyleIdx="8" presStyleCnt="10">
        <dgm:presLayoutVars>
          <dgm:bulletEnabled val="1"/>
        </dgm:presLayoutVars>
      </dgm:prSet>
      <dgm:spPr/>
    </dgm:pt>
    <dgm:pt modelId="{A7DD9860-D7E0-4CDB-96C0-B0CF50A35175}" type="pres">
      <dgm:prSet presAssocID="{4CF2501B-AA1A-45EF-8FCE-CE843CADE939}" presName="sibTrans" presStyleCnt="0"/>
      <dgm:spPr/>
    </dgm:pt>
    <dgm:pt modelId="{FA8A2E47-3B63-403A-B9C1-290379285D87}" type="pres">
      <dgm:prSet presAssocID="{A843A3BC-9895-42AE-A211-79D7B00465BD}" presName="node" presStyleLbl="node1" presStyleIdx="9" presStyleCnt="10">
        <dgm:presLayoutVars>
          <dgm:bulletEnabled val="1"/>
        </dgm:presLayoutVars>
      </dgm:prSet>
      <dgm:spPr/>
    </dgm:pt>
  </dgm:ptLst>
  <dgm:cxnLst>
    <dgm:cxn modelId="{31404A12-7D19-4550-98F0-31302F0D0102}" srcId="{CAC535A5-7BB6-43FE-914F-C13058E4B3A7}" destId="{C031959D-06FA-4FD6-B001-BECBDA219730}" srcOrd="1" destOrd="0" parTransId="{8EC71CF4-B154-4CF7-BCEA-1E9509393202}" sibTransId="{7E8F7782-CE9D-4502-B17B-D71224531C9B}"/>
    <dgm:cxn modelId="{86493514-128B-4346-B8E7-A9248ADAE63A}" type="presOf" srcId="{6687BAAF-46B6-47AD-A8B6-FB132F5D623B}" destId="{950199CF-5F49-48B6-B6C1-A61D66B72A54}" srcOrd="0" destOrd="0" presId="urn:microsoft.com/office/officeart/2005/8/layout/default"/>
    <dgm:cxn modelId="{9227901C-DB4F-4C0A-AFF3-28E44D27B532}" srcId="{CAC535A5-7BB6-43FE-914F-C13058E4B3A7}" destId="{AEC2DAAD-B79E-4C18-BFD3-06B254F90649}" srcOrd="8" destOrd="0" parTransId="{ACB40A00-D310-4DF6-A1B6-968F17EE9BA2}" sibTransId="{4CF2501B-AA1A-45EF-8FCE-CE843CADE939}"/>
    <dgm:cxn modelId="{02FAB925-6362-4708-BEAC-5E62CDD39787}" srcId="{CAC535A5-7BB6-43FE-914F-C13058E4B3A7}" destId="{CAAEB503-ECCB-4A5E-B5A4-A24DF2210FCB}" srcOrd="4" destOrd="0" parTransId="{57A491C5-B132-4471-ADFF-4ECCB70BD267}" sibTransId="{DFE7AECF-27C4-4550-8EB4-08985CFC91B4}"/>
    <dgm:cxn modelId="{9EFFC328-D315-451A-9499-C22DFAEF380C}" srcId="{CAC535A5-7BB6-43FE-914F-C13058E4B3A7}" destId="{6687BAAF-46B6-47AD-A8B6-FB132F5D623B}" srcOrd="3" destOrd="0" parTransId="{121AA760-C07D-436B-990C-374BB09BD5D6}" sibTransId="{57EA665D-6269-4D9A-9AF5-8B8054741991}"/>
    <dgm:cxn modelId="{D627CF3D-9214-4DF6-87FB-01CCCB95BC67}" type="presOf" srcId="{CAC535A5-7BB6-43FE-914F-C13058E4B3A7}" destId="{36B44174-5D28-4082-8F54-371F72DE9E8C}" srcOrd="0" destOrd="0" presId="urn:microsoft.com/office/officeart/2005/8/layout/default"/>
    <dgm:cxn modelId="{42E69A41-0E04-432D-A597-8C84CE92C17C}" srcId="{CAC535A5-7BB6-43FE-914F-C13058E4B3A7}" destId="{3F356407-5193-47B1-B3BA-62E8ECE56AB8}" srcOrd="5" destOrd="0" parTransId="{A8EFEFC6-847E-4B74-A7C5-B5CA096F621F}" sibTransId="{501A7C78-9CB7-47E0-9D65-E41989E63DC8}"/>
    <dgm:cxn modelId="{D1841046-347D-4727-8A19-2E91A56D7BD3}" srcId="{CAC535A5-7BB6-43FE-914F-C13058E4B3A7}" destId="{E88D489A-6475-4A14-9739-2ED819DD791A}" srcOrd="0" destOrd="0" parTransId="{988980CC-7A78-41EC-9A93-716DAB4F2D3A}" sibTransId="{21A8D7AD-FE2B-4760-B390-107C7BD5DD44}"/>
    <dgm:cxn modelId="{10148E6B-6D7E-492D-8518-463F2FFD8073}" type="presOf" srcId="{133C61EB-F7E3-4DAD-BB51-5099D1DB04AC}" destId="{B49DC1BC-F382-41CC-A5CC-DED93EFF5985}" srcOrd="0" destOrd="0" presId="urn:microsoft.com/office/officeart/2005/8/layout/default"/>
    <dgm:cxn modelId="{5E870F70-CA95-40F8-8CF4-97D2FD03D626}" srcId="{CAC535A5-7BB6-43FE-914F-C13058E4B3A7}" destId="{133C61EB-F7E3-4DAD-BB51-5099D1DB04AC}" srcOrd="2" destOrd="0" parTransId="{3D4F778E-F25B-429A-85AE-1459ABD5998D}" sibTransId="{9319313F-9B9E-4CE3-9A96-5628F0868D7F}"/>
    <dgm:cxn modelId="{412B6A50-8B4E-4D15-857C-00EDC881DD39}" type="presOf" srcId="{CAAEB503-ECCB-4A5E-B5A4-A24DF2210FCB}" destId="{937D9115-434B-4DB1-9A5F-EFC5A346E04B}" srcOrd="0" destOrd="0" presId="urn:microsoft.com/office/officeart/2005/8/layout/default"/>
    <dgm:cxn modelId="{5017B877-6681-4D17-8EEC-6E656960582E}" type="presOf" srcId="{E88D489A-6475-4A14-9739-2ED819DD791A}" destId="{F4E576F8-8A66-4A5C-8925-13E29911415F}" srcOrd="0" destOrd="0" presId="urn:microsoft.com/office/officeart/2005/8/layout/default"/>
    <dgm:cxn modelId="{6A84C2A3-8CBA-4320-ACB1-BEC7A8A95B6F}" type="presOf" srcId="{B69F2C14-1F43-42D3-A4B3-D55F4D859AD8}" destId="{7A83CC91-2E91-4874-B783-7B494AAD876F}" srcOrd="0" destOrd="0" presId="urn:microsoft.com/office/officeart/2005/8/layout/default"/>
    <dgm:cxn modelId="{B7B4DAA9-FF3A-4721-B799-3446C2FA254C}" srcId="{CAC535A5-7BB6-43FE-914F-C13058E4B3A7}" destId="{B69F2C14-1F43-42D3-A4B3-D55F4D859AD8}" srcOrd="7" destOrd="0" parTransId="{64F29412-C8D4-4031-96F4-739581244225}" sibTransId="{713474A5-E4DE-4CCE-9CF9-F7C29EC87145}"/>
    <dgm:cxn modelId="{AF2FEFAA-4C36-4CA2-8294-04445A020E51}" type="presOf" srcId="{5AD72846-E7C0-486B-9D6B-2D612DA8156B}" destId="{A10FE69B-6566-4317-A73A-40F44235B8DE}" srcOrd="0" destOrd="0" presId="urn:microsoft.com/office/officeart/2005/8/layout/default"/>
    <dgm:cxn modelId="{96A682B9-5117-467E-BB1E-CEF565A667EC}" type="presOf" srcId="{AEC2DAAD-B79E-4C18-BFD3-06B254F90649}" destId="{9E9D4AC4-B848-4B68-B392-1B54DD886591}" srcOrd="0" destOrd="0" presId="urn:microsoft.com/office/officeart/2005/8/layout/default"/>
    <dgm:cxn modelId="{9B816FD5-1155-4DB4-B8FE-CF06287B8C5E}" type="presOf" srcId="{3F356407-5193-47B1-B3BA-62E8ECE56AB8}" destId="{60E34C25-E0D7-4675-98AB-4F5E6D0C52DA}" srcOrd="0" destOrd="0" presId="urn:microsoft.com/office/officeart/2005/8/layout/default"/>
    <dgm:cxn modelId="{D34065D7-D651-44C4-9B1E-70DFCE9BB189}" type="presOf" srcId="{C031959D-06FA-4FD6-B001-BECBDA219730}" destId="{9B890F0E-39FE-4559-9C36-F9C644BE445E}" srcOrd="0" destOrd="0" presId="urn:microsoft.com/office/officeart/2005/8/layout/default"/>
    <dgm:cxn modelId="{5EE517DA-424C-474D-A554-3B29B0737567}" srcId="{CAC535A5-7BB6-43FE-914F-C13058E4B3A7}" destId="{5AD72846-E7C0-486B-9D6B-2D612DA8156B}" srcOrd="6" destOrd="0" parTransId="{586417BC-0D5E-4109-9FE9-E289CB60E584}" sibTransId="{C81F6FC2-D3EA-443C-8E4A-A883E58D438B}"/>
    <dgm:cxn modelId="{79B6DBF6-8757-45CC-80E3-68A21392E651}" type="presOf" srcId="{A843A3BC-9895-42AE-A211-79D7B00465BD}" destId="{FA8A2E47-3B63-403A-B9C1-290379285D87}" srcOrd="0" destOrd="0" presId="urn:microsoft.com/office/officeart/2005/8/layout/default"/>
    <dgm:cxn modelId="{649FBDF7-D23C-4370-BA6B-F43E9D83F91E}" srcId="{CAC535A5-7BB6-43FE-914F-C13058E4B3A7}" destId="{A843A3BC-9895-42AE-A211-79D7B00465BD}" srcOrd="9" destOrd="0" parTransId="{9FF49EAE-136D-4CC9-80A6-801A7A4E2AB3}" sibTransId="{71384B18-D06C-4B99-AF0E-D6F5475E95DD}"/>
    <dgm:cxn modelId="{DF52B5CC-BE30-4276-AC2D-7F6C5E2373C7}" type="presParOf" srcId="{36B44174-5D28-4082-8F54-371F72DE9E8C}" destId="{F4E576F8-8A66-4A5C-8925-13E29911415F}" srcOrd="0" destOrd="0" presId="urn:microsoft.com/office/officeart/2005/8/layout/default"/>
    <dgm:cxn modelId="{B0A0F43A-C26E-4AE3-B597-A443824BF78C}" type="presParOf" srcId="{36B44174-5D28-4082-8F54-371F72DE9E8C}" destId="{49BBD3E1-8108-4D87-9D53-D5A5FE953EB9}" srcOrd="1" destOrd="0" presId="urn:microsoft.com/office/officeart/2005/8/layout/default"/>
    <dgm:cxn modelId="{445955D5-FE86-4F90-A158-AE866FF19003}" type="presParOf" srcId="{36B44174-5D28-4082-8F54-371F72DE9E8C}" destId="{9B890F0E-39FE-4559-9C36-F9C644BE445E}" srcOrd="2" destOrd="0" presId="urn:microsoft.com/office/officeart/2005/8/layout/default"/>
    <dgm:cxn modelId="{49DBB7B0-E105-44B5-9D54-F3FE6677C06E}" type="presParOf" srcId="{36B44174-5D28-4082-8F54-371F72DE9E8C}" destId="{36E9D428-7529-43DB-8387-85BC9F6583AA}" srcOrd="3" destOrd="0" presId="urn:microsoft.com/office/officeart/2005/8/layout/default"/>
    <dgm:cxn modelId="{B4436534-1430-460C-A189-C61D3C505186}" type="presParOf" srcId="{36B44174-5D28-4082-8F54-371F72DE9E8C}" destId="{B49DC1BC-F382-41CC-A5CC-DED93EFF5985}" srcOrd="4" destOrd="0" presId="urn:microsoft.com/office/officeart/2005/8/layout/default"/>
    <dgm:cxn modelId="{F00FA285-7082-4A0F-BCE9-44CD3EB65BF3}" type="presParOf" srcId="{36B44174-5D28-4082-8F54-371F72DE9E8C}" destId="{9664CC41-E1FB-436A-9218-4A2023493039}" srcOrd="5" destOrd="0" presId="urn:microsoft.com/office/officeart/2005/8/layout/default"/>
    <dgm:cxn modelId="{8217D504-A86F-452E-9B13-DD50CD3F0E5A}" type="presParOf" srcId="{36B44174-5D28-4082-8F54-371F72DE9E8C}" destId="{950199CF-5F49-48B6-B6C1-A61D66B72A54}" srcOrd="6" destOrd="0" presId="urn:microsoft.com/office/officeart/2005/8/layout/default"/>
    <dgm:cxn modelId="{1F6F1CDE-3E13-4DAD-9343-50B679F9F034}" type="presParOf" srcId="{36B44174-5D28-4082-8F54-371F72DE9E8C}" destId="{57D86364-4E98-4F5F-94F8-E174659E8D48}" srcOrd="7" destOrd="0" presId="urn:microsoft.com/office/officeart/2005/8/layout/default"/>
    <dgm:cxn modelId="{95E527A1-E594-422E-B6CB-3B0A7E58FE2B}" type="presParOf" srcId="{36B44174-5D28-4082-8F54-371F72DE9E8C}" destId="{937D9115-434B-4DB1-9A5F-EFC5A346E04B}" srcOrd="8" destOrd="0" presId="urn:microsoft.com/office/officeart/2005/8/layout/default"/>
    <dgm:cxn modelId="{A1CDAC53-574B-445F-9E45-194B5BCA9C12}" type="presParOf" srcId="{36B44174-5D28-4082-8F54-371F72DE9E8C}" destId="{D7AF5A1C-ED47-420A-B453-857C7AE34940}" srcOrd="9" destOrd="0" presId="urn:microsoft.com/office/officeart/2005/8/layout/default"/>
    <dgm:cxn modelId="{1512B100-D0D9-4B4D-931E-ED3E98D2C053}" type="presParOf" srcId="{36B44174-5D28-4082-8F54-371F72DE9E8C}" destId="{60E34C25-E0D7-4675-98AB-4F5E6D0C52DA}" srcOrd="10" destOrd="0" presId="urn:microsoft.com/office/officeart/2005/8/layout/default"/>
    <dgm:cxn modelId="{79CB6927-27AA-4E90-9CFD-72A6451986DE}" type="presParOf" srcId="{36B44174-5D28-4082-8F54-371F72DE9E8C}" destId="{D5428E6C-A2DA-4AF7-9411-0CDD9A811B69}" srcOrd="11" destOrd="0" presId="urn:microsoft.com/office/officeart/2005/8/layout/default"/>
    <dgm:cxn modelId="{F5792EF2-AAA2-4167-B447-57DC67761C34}" type="presParOf" srcId="{36B44174-5D28-4082-8F54-371F72DE9E8C}" destId="{A10FE69B-6566-4317-A73A-40F44235B8DE}" srcOrd="12" destOrd="0" presId="urn:microsoft.com/office/officeart/2005/8/layout/default"/>
    <dgm:cxn modelId="{574CFD3E-B0D4-4B9F-A9E3-DCED6C9C3A66}" type="presParOf" srcId="{36B44174-5D28-4082-8F54-371F72DE9E8C}" destId="{752C9D3A-9203-45AB-9D1E-4E588B5E610E}" srcOrd="13" destOrd="0" presId="urn:microsoft.com/office/officeart/2005/8/layout/default"/>
    <dgm:cxn modelId="{BE9F888E-1008-4CFA-9A76-13A45D670EBD}" type="presParOf" srcId="{36B44174-5D28-4082-8F54-371F72DE9E8C}" destId="{7A83CC91-2E91-4874-B783-7B494AAD876F}" srcOrd="14" destOrd="0" presId="urn:microsoft.com/office/officeart/2005/8/layout/default"/>
    <dgm:cxn modelId="{1D5D6FE5-1721-4B89-A317-CDCB2CC3CE57}" type="presParOf" srcId="{36B44174-5D28-4082-8F54-371F72DE9E8C}" destId="{6956BDAF-CA3C-4DCD-92BB-36FCD462E5ED}" srcOrd="15" destOrd="0" presId="urn:microsoft.com/office/officeart/2005/8/layout/default"/>
    <dgm:cxn modelId="{EA793BB7-D11A-4588-9E54-8896067D3B94}" type="presParOf" srcId="{36B44174-5D28-4082-8F54-371F72DE9E8C}" destId="{9E9D4AC4-B848-4B68-B392-1B54DD886591}" srcOrd="16" destOrd="0" presId="urn:microsoft.com/office/officeart/2005/8/layout/default"/>
    <dgm:cxn modelId="{70952EB7-3037-4B93-9E40-FFB7DC9CE655}" type="presParOf" srcId="{36B44174-5D28-4082-8F54-371F72DE9E8C}" destId="{A7DD9860-D7E0-4CDB-96C0-B0CF50A35175}" srcOrd="17" destOrd="0" presId="urn:microsoft.com/office/officeart/2005/8/layout/default"/>
    <dgm:cxn modelId="{8C5CF06E-CA0D-417E-B1E1-882012668CB7}" type="presParOf" srcId="{36B44174-5D28-4082-8F54-371F72DE9E8C}" destId="{FA8A2E47-3B63-403A-B9C1-290379285D87}"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AE904A-757E-4522-90B9-05774AF66F55}" type="doc">
      <dgm:prSet loTypeId="urn:microsoft.com/office/officeart/2005/8/layout/default" loCatId="list" qsTypeId="urn:microsoft.com/office/officeart/2005/8/quickstyle/simple4" qsCatId="simple" csTypeId="urn:microsoft.com/office/officeart/2005/8/colors/accent2_2" csCatId="accent2"/>
      <dgm:spPr/>
      <dgm:t>
        <a:bodyPr/>
        <a:lstStyle/>
        <a:p>
          <a:endParaRPr lang="en-US"/>
        </a:p>
      </dgm:t>
    </dgm:pt>
    <dgm:pt modelId="{C261E25C-71EA-45C8-95A2-E2CEDF6E0EAC}">
      <dgm:prSet/>
      <dgm:spPr/>
      <dgm:t>
        <a:bodyPr/>
        <a:lstStyle/>
        <a:p>
          <a:r>
            <a:rPr lang="en-US" b="1"/>
            <a:t>Calculate and improve ROI (Return on Investment) for customer acquisition</a:t>
          </a:r>
          <a:endParaRPr lang="en-US"/>
        </a:p>
      </dgm:t>
    </dgm:pt>
    <dgm:pt modelId="{4DE2CA23-DABF-432B-A5F4-CBD1810659A9}" type="parTrans" cxnId="{4F838263-516B-4EA8-93C5-29C6E867712B}">
      <dgm:prSet/>
      <dgm:spPr/>
      <dgm:t>
        <a:bodyPr/>
        <a:lstStyle/>
        <a:p>
          <a:endParaRPr lang="en-US"/>
        </a:p>
      </dgm:t>
    </dgm:pt>
    <dgm:pt modelId="{D81673CA-0DB0-42D1-B7D3-F4B14AF082A6}" type="sibTrans" cxnId="{4F838263-516B-4EA8-93C5-29C6E867712B}">
      <dgm:prSet/>
      <dgm:spPr/>
      <dgm:t>
        <a:bodyPr/>
        <a:lstStyle/>
        <a:p>
          <a:endParaRPr lang="en-US"/>
        </a:p>
      </dgm:t>
    </dgm:pt>
    <dgm:pt modelId="{89ABE4A8-757A-4508-9E5E-778703F635A6}">
      <dgm:prSet/>
      <dgm:spPr/>
      <dgm:t>
        <a:bodyPr/>
        <a:lstStyle/>
        <a:p>
          <a:r>
            <a:rPr lang="en-US"/>
            <a:t>Identifying segments with a high CLV allows you to prioritize these groups, focus your marketing on their needs, and spend more on winning their custom.</a:t>
          </a:r>
        </a:p>
      </dgm:t>
    </dgm:pt>
    <dgm:pt modelId="{EEA0BC05-A945-445E-9FFB-80F0C377F1F5}" type="parTrans" cxnId="{CE1AC816-2C67-4CB0-A2FE-3813802377CD}">
      <dgm:prSet/>
      <dgm:spPr/>
      <dgm:t>
        <a:bodyPr/>
        <a:lstStyle/>
        <a:p>
          <a:endParaRPr lang="en-US"/>
        </a:p>
      </dgm:t>
    </dgm:pt>
    <dgm:pt modelId="{1C05E878-B31A-4F18-BA08-A45B1E70769F}" type="sibTrans" cxnId="{CE1AC816-2C67-4CB0-A2FE-3813802377CD}">
      <dgm:prSet/>
      <dgm:spPr/>
      <dgm:t>
        <a:bodyPr/>
        <a:lstStyle/>
        <a:p>
          <a:endParaRPr lang="en-US"/>
        </a:p>
      </dgm:t>
    </dgm:pt>
    <dgm:pt modelId="{685D73AC-AA41-41B3-AB89-5544CED0AC27}">
      <dgm:prSet/>
      <dgm:spPr/>
      <dgm:t>
        <a:bodyPr/>
        <a:lstStyle/>
        <a:p>
          <a:r>
            <a:rPr lang="en-US" b="1"/>
            <a:t>Understand key decisions</a:t>
          </a:r>
          <a:endParaRPr lang="en-US"/>
        </a:p>
      </dgm:t>
    </dgm:pt>
    <dgm:pt modelId="{A772998A-4D47-4D05-9375-A72E1E8F4A2F}" type="parTrans" cxnId="{29A9CA67-7AA5-47E8-AD58-0288F7475623}">
      <dgm:prSet/>
      <dgm:spPr/>
      <dgm:t>
        <a:bodyPr/>
        <a:lstStyle/>
        <a:p>
          <a:endParaRPr lang="en-US"/>
        </a:p>
      </dgm:t>
    </dgm:pt>
    <dgm:pt modelId="{8ABB72DC-DF65-4A86-8960-3CCA7739EB13}" type="sibTrans" cxnId="{29A9CA67-7AA5-47E8-AD58-0288F7475623}">
      <dgm:prSet/>
      <dgm:spPr/>
      <dgm:t>
        <a:bodyPr/>
        <a:lstStyle/>
        <a:p>
          <a:endParaRPr lang="en-US"/>
        </a:p>
      </dgm:t>
    </dgm:pt>
    <dgm:pt modelId="{6BDAD7EA-A817-449E-B83C-7250F9604EF6}">
      <dgm:prSet/>
      <dgm:spPr/>
      <dgm:t>
        <a:bodyPr/>
        <a:lstStyle/>
        <a:p>
          <a:r>
            <a:rPr lang="en-US"/>
            <a:t>A particular group of your existing customers may have had common reasons for choosing you. Taking this knowledge into your marketing strategy gives opportunities for much more effective targeted positioning.</a:t>
          </a:r>
        </a:p>
      </dgm:t>
    </dgm:pt>
    <dgm:pt modelId="{E8C6A1FE-FE84-402D-A1B6-8D2E71160C8D}" type="parTrans" cxnId="{416F3879-0416-4E6C-B1D8-8744D9E81D0A}">
      <dgm:prSet/>
      <dgm:spPr/>
      <dgm:t>
        <a:bodyPr/>
        <a:lstStyle/>
        <a:p>
          <a:endParaRPr lang="en-US"/>
        </a:p>
      </dgm:t>
    </dgm:pt>
    <dgm:pt modelId="{976063B0-A6E2-481D-8D43-E7B5E31C7134}" type="sibTrans" cxnId="{416F3879-0416-4E6C-B1D8-8744D9E81D0A}">
      <dgm:prSet/>
      <dgm:spPr/>
      <dgm:t>
        <a:bodyPr/>
        <a:lstStyle/>
        <a:p>
          <a:endParaRPr lang="en-US"/>
        </a:p>
      </dgm:t>
    </dgm:pt>
    <dgm:pt modelId="{4ADB4EAB-4F69-4106-9B72-ADE620F580B9}">
      <dgm:prSet/>
      <dgm:spPr/>
      <dgm:t>
        <a:bodyPr/>
        <a:lstStyle/>
        <a:p>
          <a:r>
            <a:rPr lang="en-US" b="1"/>
            <a:t>Enhance retention marketing</a:t>
          </a:r>
          <a:endParaRPr lang="en-US"/>
        </a:p>
      </dgm:t>
    </dgm:pt>
    <dgm:pt modelId="{D4FD54EF-B646-4E5B-BFF8-472A44196E7B}" type="parTrans" cxnId="{9B3A578A-1D17-41E9-8CF3-42DE124A2CBA}">
      <dgm:prSet/>
      <dgm:spPr/>
      <dgm:t>
        <a:bodyPr/>
        <a:lstStyle/>
        <a:p>
          <a:endParaRPr lang="en-US"/>
        </a:p>
      </dgm:t>
    </dgm:pt>
    <dgm:pt modelId="{CBE48E42-87CA-4DEF-AA9E-C32BB5A49F3A}" type="sibTrans" cxnId="{9B3A578A-1D17-41E9-8CF3-42DE124A2CBA}">
      <dgm:prSet/>
      <dgm:spPr/>
      <dgm:t>
        <a:bodyPr/>
        <a:lstStyle/>
        <a:p>
          <a:endParaRPr lang="en-US"/>
        </a:p>
      </dgm:t>
    </dgm:pt>
    <dgm:pt modelId="{54857A98-79E1-4AFE-8001-1ECDD0A1A851}">
      <dgm:prSet/>
      <dgm:spPr/>
      <dgm:t>
        <a:bodyPr/>
        <a:lstStyle/>
        <a:p>
          <a:r>
            <a:rPr lang="en-US"/>
            <a:t>There may be common reasons for churn within a market segment. Identifying these allows product and marketing to focus on reducing these pain points, thereby increasing CLV.</a:t>
          </a:r>
        </a:p>
      </dgm:t>
    </dgm:pt>
    <dgm:pt modelId="{9B78A063-1715-4DAE-8A51-EDF9326B9513}" type="parTrans" cxnId="{2FD7CE4B-8703-4FF8-BAF8-059E53C79BCF}">
      <dgm:prSet/>
      <dgm:spPr/>
      <dgm:t>
        <a:bodyPr/>
        <a:lstStyle/>
        <a:p>
          <a:endParaRPr lang="en-US"/>
        </a:p>
      </dgm:t>
    </dgm:pt>
    <dgm:pt modelId="{A9FA2C94-2A48-4DA4-8AEB-BB6DCCF012C7}" type="sibTrans" cxnId="{2FD7CE4B-8703-4FF8-BAF8-059E53C79BCF}">
      <dgm:prSet/>
      <dgm:spPr/>
      <dgm:t>
        <a:bodyPr/>
        <a:lstStyle/>
        <a:p>
          <a:endParaRPr lang="en-US"/>
        </a:p>
      </dgm:t>
    </dgm:pt>
    <dgm:pt modelId="{045D2963-26B2-4800-8F94-34C995DB7242}">
      <dgm:prSet/>
      <dgm:spPr/>
      <dgm:t>
        <a:bodyPr/>
        <a:lstStyle/>
        <a:p>
          <a:r>
            <a:rPr lang="en-US" b="1"/>
            <a:t>Improving customer support and retention</a:t>
          </a:r>
          <a:endParaRPr lang="en-US"/>
        </a:p>
      </dgm:t>
    </dgm:pt>
    <dgm:pt modelId="{2A99A6D8-1B37-4702-99F2-FBC403671306}" type="parTrans" cxnId="{77168C43-6708-4C9F-ACF7-E3A2584FF8E0}">
      <dgm:prSet/>
      <dgm:spPr/>
      <dgm:t>
        <a:bodyPr/>
        <a:lstStyle/>
        <a:p>
          <a:endParaRPr lang="en-US"/>
        </a:p>
      </dgm:t>
    </dgm:pt>
    <dgm:pt modelId="{D0492A40-FC5B-4354-8AAB-5248C9912841}" type="sibTrans" cxnId="{77168C43-6708-4C9F-ACF7-E3A2584FF8E0}">
      <dgm:prSet/>
      <dgm:spPr/>
      <dgm:t>
        <a:bodyPr/>
        <a:lstStyle/>
        <a:p>
          <a:endParaRPr lang="en-US"/>
        </a:p>
      </dgm:t>
    </dgm:pt>
    <dgm:pt modelId="{2A1DE755-2E70-4B51-8597-0E1E54886DB8}">
      <dgm:prSet/>
      <dgm:spPr/>
      <dgm:t>
        <a:bodyPr/>
        <a:lstStyle/>
        <a:p>
          <a:r>
            <a:rPr lang="en-US"/>
            <a:t>Using CLV to identify your most valuable customers means you can pay them special attention. By fostering stronger relationships you can reduce churn among your most valuable customers.</a:t>
          </a:r>
        </a:p>
      </dgm:t>
    </dgm:pt>
    <dgm:pt modelId="{1EB16DF7-8926-4F2E-9970-9D3798EC5CE2}" type="parTrans" cxnId="{8C8F5C0A-B58A-4D73-93FD-07B2E9CE70BE}">
      <dgm:prSet/>
      <dgm:spPr/>
      <dgm:t>
        <a:bodyPr/>
        <a:lstStyle/>
        <a:p>
          <a:endParaRPr lang="en-US"/>
        </a:p>
      </dgm:t>
    </dgm:pt>
    <dgm:pt modelId="{198F8555-FA25-471F-833B-AD330AF2EFC4}" type="sibTrans" cxnId="{8C8F5C0A-B58A-4D73-93FD-07B2E9CE70BE}">
      <dgm:prSet/>
      <dgm:spPr/>
      <dgm:t>
        <a:bodyPr/>
        <a:lstStyle/>
        <a:p>
          <a:endParaRPr lang="en-US"/>
        </a:p>
      </dgm:t>
    </dgm:pt>
    <dgm:pt modelId="{BF6A54B6-A416-4F5E-8640-C2C16A9F1F80}">
      <dgm:prSet/>
      <dgm:spPr/>
      <dgm:t>
        <a:bodyPr/>
        <a:lstStyle/>
        <a:p>
          <a:r>
            <a:rPr lang="en-US" b="1"/>
            <a:t>Prioritize product improvements</a:t>
          </a:r>
          <a:endParaRPr lang="en-US"/>
        </a:p>
      </dgm:t>
    </dgm:pt>
    <dgm:pt modelId="{B46C062F-8E2A-4E80-B0BC-32794AAB3723}" type="parTrans" cxnId="{6E7AF41F-056E-4D91-B376-FDDCCC394780}">
      <dgm:prSet/>
      <dgm:spPr/>
      <dgm:t>
        <a:bodyPr/>
        <a:lstStyle/>
        <a:p>
          <a:endParaRPr lang="en-US"/>
        </a:p>
      </dgm:t>
    </dgm:pt>
    <dgm:pt modelId="{1063EC6C-AAF0-4E3C-99A4-1EC922EEF093}" type="sibTrans" cxnId="{6E7AF41F-056E-4D91-B376-FDDCCC394780}">
      <dgm:prSet/>
      <dgm:spPr/>
      <dgm:t>
        <a:bodyPr/>
        <a:lstStyle/>
        <a:p>
          <a:endParaRPr lang="en-US"/>
        </a:p>
      </dgm:t>
    </dgm:pt>
    <dgm:pt modelId="{25DEEFE3-8F42-4468-8B6C-91526F94EC8F}">
      <dgm:prSet/>
      <dgm:spPr/>
      <dgm:t>
        <a:bodyPr/>
        <a:lstStyle/>
        <a:p>
          <a:r>
            <a:rPr lang="en-US"/>
            <a:t>Different sectors will want different products and features. By understanding these groupings, and prioritizing the high value customers, you get feedback into product development to improve your offering.</a:t>
          </a:r>
        </a:p>
      </dgm:t>
    </dgm:pt>
    <dgm:pt modelId="{BB255C1A-E04A-4EE6-9CA7-053CE5BF2D26}" type="parTrans" cxnId="{6F820CA0-7754-4475-9AC2-D8EDC9A66C67}">
      <dgm:prSet/>
      <dgm:spPr/>
      <dgm:t>
        <a:bodyPr/>
        <a:lstStyle/>
        <a:p>
          <a:endParaRPr lang="en-US"/>
        </a:p>
      </dgm:t>
    </dgm:pt>
    <dgm:pt modelId="{E731D173-7B1E-4DB5-A911-6E0C70295648}" type="sibTrans" cxnId="{6F820CA0-7754-4475-9AC2-D8EDC9A66C67}">
      <dgm:prSet/>
      <dgm:spPr/>
      <dgm:t>
        <a:bodyPr/>
        <a:lstStyle/>
        <a:p>
          <a:endParaRPr lang="en-US"/>
        </a:p>
      </dgm:t>
    </dgm:pt>
    <dgm:pt modelId="{411DDDFA-8CB5-405A-BF5D-5516687DA04C}" type="pres">
      <dgm:prSet presAssocID="{20AE904A-757E-4522-90B9-05774AF66F55}" presName="diagram" presStyleCnt="0">
        <dgm:presLayoutVars>
          <dgm:dir/>
          <dgm:resizeHandles val="exact"/>
        </dgm:presLayoutVars>
      </dgm:prSet>
      <dgm:spPr/>
    </dgm:pt>
    <dgm:pt modelId="{7C70CFC0-28B3-41A7-9EB8-64223AF004CE}" type="pres">
      <dgm:prSet presAssocID="{C261E25C-71EA-45C8-95A2-E2CEDF6E0EAC}" presName="node" presStyleLbl="node1" presStyleIdx="0" presStyleCnt="10">
        <dgm:presLayoutVars>
          <dgm:bulletEnabled val="1"/>
        </dgm:presLayoutVars>
      </dgm:prSet>
      <dgm:spPr/>
    </dgm:pt>
    <dgm:pt modelId="{F73F7F9C-6D57-4C0E-A963-560F678E74B6}" type="pres">
      <dgm:prSet presAssocID="{D81673CA-0DB0-42D1-B7D3-F4B14AF082A6}" presName="sibTrans" presStyleCnt="0"/>
      <dgm:spPr/>
    </dgm:pt>
    <dgm:pt modelId="{93AD1E02-D56B-4C6D-B6D0-3C61F29096B6}" type="pres">
      <dgm:prSet presAssocID="{89ABE4A8-757A-4508-9E5E-778703F635A6}" presName="node" presStyleLbl="node1" presStyleIdx="1" presStyleCnt="10">
        <dgm:presLayoutVars>
          <dgm:bulletEnabled val="1"/>
        </dgm:presLayoutVars>
      </dgm:prSet>
      <dgm:spPr/>
    </dgm:pt>
    <dgm:pt modelId="{EF1AD805-11A0-4281-A531-E94D8C8D24A9}" type="pres">
      <dgm:prSet presAssocID="{1C05E878-B31A-4F18-BA08-A45B1E70769F}" presName="sibTrans" presStyleCnt="0"/>
      <dgm:spPr/>
    </dgm:pt>
    <dgm:pt modelId="{FF21229D-85BE-45DF-82F4-9C9D76CD2F4F}" type="pres">
      <dgm:prSet presAssocID="{685D73AC-AA41-41B3-AB89-5544CED0AC27}" presName="node" presStyleLbl="node1" presStyleIdx="2" presStyleCnt="10">
        <dgm:presLayoutVars>
          <dgm:bulletEnabled val="1"/>
        </dgm:presLayoutVars>
      </dgm:prSet>
      <dgm:spPr/>
    </dgm:pt>
    <dgm:pt modelId="{E7637FAE-09CF-4F8E-9B08-E9F537269783}" type="pres">
      <dgm:prSet presAssocID="{8ABB72DC-DF65-4A86-8960-3CCA7739EB13}" presName="sibTrans" presStyleCnt="0"/>
      <dgm:spPr/>
    </dgm:pt>
    <dgm:pt modelId="{86DCF882-519C-40A8-AF7E-4FB93915C495}" type="pres">
      <dgm:prSet presAssocID="{6BDAD7EA-A817-449E-B83C-7250F9604EF6}" presName="node" presStyleLbl="node1" presStyleIdx="3" presStyleCnt="10">
        <dgm:presLayoutVars>
          <dgm:bulletEnabled val="1"/>
        </dgm:presLayoutVars>
      </dgm:prSet>
      <dgm:spPr/>
    </dgm:pt>
    <dgm:pt modelId="{F752B13A-88CB-49F9-ACC5-9FB847A84289}" type="pres">
      <dgm:prSet presAssocID="{976063B0-A6E2-481D-8D43-E7B5E31C7134}" presName="sibTrans" presStyleCnt="0"/>
      <dgm:spPr/>
    </dgm:pt>
    <dgm:pt modelId="{183865D4-98B1-47B6-9F93-10603F2C63C3}" type="pres">
      <dgm:prSet presAssocID="{4ADB4EAB-4F69-4106-9B72-ADE620F580B9}" presName="node" presStyleLbl="node1" presStyleIdx="4" presStyleCnt="10">
        <dgm:presLayoutVars>
          <dgm:bulletEnabled val="1"/>
        </dgm:presLayoutVars>
      </dgm:prSet>
      <dgm:spPr/>
    </dgm:pt>
    <dgm:pt modelId="{2D38EC6F-7707-4DE8-9E44-AA240E72E4AB}" type="pres">
      <dgm:prSet presAssocID="{CBE48E42-87CA-4DEF-AA9E-C32BB5A49F3A}" presName="sibTrans" presStyleCnt="0"/>
      <dgm:spPr/>
    </dgm:pt>
    <dgm:pt modelId="{237E2927-F0E4-413A-A3B4-D4312823259B}" type="pres">
      <dgm:prSet presAssocID="{54857A98-79E1-4AFE-8001-1ECDD0A1A851}" presName="node" presStyleLbl="node1" presStyleIdx="5" presStyleCnt="10">
        <dgm:presLayoutVars>
          <dgm:bulletEnabled val="1"/>
        </dgm:presLayoutVars>
      </dgm:prSet>
      <dgm:spPr/>
    </dgm:pt>
    <dgm:pt modelId="{DA3CBC42-27A7-44D2-A394-820C3A148C4F}" type="pres">
      <dgm:prSet presAssocID="{A9FA2C94-2A48-4DA4-8AEB-BB6DCCF012C7}" presName="sibTrans" presStyleCnt="0"/>
      <dgm:spPr/>
    </dgm:pt>
    <dgm:pt modelId="{E1534A72-4FD5-4F9F-87E6-261086C84763}" type="pres">
      <dgm:prSet presAssocID="{045D2963-26B2-4800-8F94-34C995DB7242}" presName="node" presStyleLbl="node1" presStyleIdx="6" presStyleCnt="10">
        <dgm:presLayoutVars>
          <dgm:bulletEnabled val="1"/>
        </dgm:presLayoutVars>
      </dgm:prSet>
      <dgm:spPr/>
    </dgm:pt>
    <dgm:pt modelId="{AC8212B8-8F1E-46C3-8221-F26C4B5014E2}" type="pres">
      <dgm:prSet presAssocID="{D0492A40-FC5B-4354-8AAB-5248C9912841}" presName="sibTrans" presStyleCnt="0"/>
      <dgm:spPr/>
    </dgm:pt>
    <dgm:pt modelId="{15DA1602-2B40-45E3-992B-DE4DFFFA29DC}" type="pres">
      <dgm:prSet presAssocID="{2A1DE755-2E70-4B51-8597-0E1E54886DB8}" presName="node" presStyleLbl="node1" presStyleIdx="7" presStyleCnt="10">
        <dgm:presLayoutVars>
          <dgm:bulletEnabled val="1"/>
        </dgm:presLayoutVars>
      </dgm:prSet>
      <dgm:spPr/>
    </dgm:pt>
    <dgm:pt modelId="{12CC433E-9DA2-4A5D-8771-D957C5FC5898}" type="pres">
      <dgm:prSet presAssocID="{198F8555-FA25-471F-833B-AD330AF2EFC4}" presName="sibTrans" presStyleCnt="0"/>
      <dgm:spPr/>
    </dgm:pt>
    <dgm:pt modelId="{6D87701E-7C64-4E53-8AE6-1223F3A05464}" type="pres">
      <dgm:prSet presAssocID="{BF6A54B6-A416-4F5E-8640-C2C16A9F1F80}" presName="node" presStyleLbl="node1" presStyleIdx="8" presStyleCnt="10">
        <dgm:presLayoutVars>
          <dgm:bulletEnabled val="1"/>
        </dgm:presLayoutVars>
      </dgm:prSet>
      <dgm:spPr/>
    </dgm:pt>
    <dgm:pt modelId="{F2853C1B-DD3B-4074-A17C-1E81FEB5FB77}" type="pres">
      <dgm:prSet presAssocID="{1063EC6C-AAF0-4E3C-99A4-1EC922EEF093}" presName="sibTrans" presStyleCnt="0"/>
      <dgm:spPr/>
    </dgm:pt>
    <dgm:pt modelId="{6B88213A-73C7-4757-A402-74F3DC917EA8}" type="pres">
      <dgm:prSet presAssocID="{25DEEFE3-8F42-4468-8B6C-91526F94EC8F}" presName="node" presStyleLbl="node1" presStyleIdx="9" presStyleCnt="10">
        <dgm:presLayoutVars>
          <dgm:bulletEnabled val="1"/>
        </dgm:presLayoutVars>
      </dgm:prSet>
      <dgm:spPr/>
    </dgm:pt>
  </dgm:ptLst>
  <dgm:cxnLst>
    <dgm:cxn modelId="{E3DB2E00-686C-4F6C-9BDF-40747FEAA46E}" type="presOf" srcId="{89ABE4A8-757A-4508-9E5E-778703F635A6}" destId="{93AD1E02-D56B-4C6D-B6D0-3C61F29096B6}" srcOrd="0" destOrd="0" presId="urn:microsoft.com/office/officeart/2005/8/layout/default"/>
    <dgm:cxn modelId="{8C8F5C0A-B58A-4D73-93FD-07B2E9CE70BE}" srcId="{20AE904A-757E-4522-90B9-05774AF66F55}" destId="{2A1DE755-2E70-4B51-8597-0E1E54886DB8}" srcOrd="7" destOrd="0" parTransId="{1EB16DF7-8926-4F2E-9970-9D3798EC5CE2}" sibTransId="{198F8555-FA25-471F-833B-AD330AF2EFC4}"/>
    <dgm:cxn modelId="{FBC2E210-8D59-4E32-B658-FA1A256B748E}" type="presOf" srcId="{25DEEFE3-8F42-4468-8B6C-91526F94EC8F}" destId="{6B88213A-73C7-4757-A402-74F3DC917EA8}" srcOrd="0" destOrd="0" presId="urn:microsoft.com/office/officeart/2005/8/layout/default"/>
    <dgm:cxn modelId="{A758A212-147A-454A-AC67-7F060E468BF9}" type="presOf" srcId="{4ADB4EAB-4F69-4106-9B72-ADE620F580B9}" destId="{183865D4-98B1-47B6-9F93-10603F2C63C3}" srcOrd="0" destOrd="0" presId="urn:microsoft.com/office/officeart/2005/8/layout/default"/>
    <dgm:cxn modelId="{CE1AC816-2C67-4CB0-A2FE-3813802377CD}" srcId="{20AE904A-757E-4522-90B9-05774AF66F55}" destId="{89ABE4A8-757A-4508-9E5E-778703F635A6}" srcOrd="1" destOrd="0" parTransId="{EEA0BC05-A945-445E-9FFB-80F0C377F1F5}" sibTransId="{1C05E878-B31A-4F18-BA08-A45B1E70769F}"/>
    <dgm:cxn modelId="{9980A019-4971-4E2D-AAB1-80EA60470606}" type="presOf" srcId="{C261E25C-71EA-45C8-95A2-E2CEDF6E0EAC}" destId="{7C70CFC0-28B3-41A7-9EB8-64223AF004CE}" srcOrd="0" destOrd="0" presId="urn:microsoft.com/office/officeart/2005/8/layout/default"/>
    <dgm:cxn modelId="{6E7AF41F-056E-4D91-B376-FDDCCC394780}" srcId="{20AE904A-757E-4522-90B9-05774AF66F55}" destId="{BF6A54B6-A416-4F5E-8640-C2C16A9F1F80}" srcOrd="8" destOrd="0" parTransId="{B46C062F-8E2A-4E80-B0BC-32794AAB3723}" sibTransId="{1063EC6C-AAF0-4E3C-99A4-1EC922EEF093}"/>
    <dgm:cxn modelId="{DAD7C139-0C59-4CEF-8CE1-4345457103BD}" type="presOf" srcId="{685D73AC-AA41-41B3-AB89-5544CED0AC27}" destId="{FF21229D-85BE-45DF-82F4-9C9D76CD2F4F}" srcOrd="0" destOrd="0" presId="urn:microsoft.com/office/officeart/2005/8/layout/default"/>
    <dgm:cxn modelId="{26B01240-C75E-47F1-BEE1-9B0034767A5D}" type="presOf" srcId="{BF6A54B6-A416-4F5E-8640-C2C16A9F1F80}" destId="{6D87701E-7C64-4E53-8AE6-1223F3A05464}" srcOrd="0" destOrd="0" presId="urn:microsoft.com/office/officeart/2005/8/layout/default"/>
    <dgm:cxn modelId="{4F838263-516B-4EA8-93C5-29C6E867712B}" srcId="{20AE904A-757E-4522-90B9-05774AF66F55}" destId="{C261E25C-71EA-45C8-95A2-E2CEDF6E0EAC}" srcOrd="0" destOrd="0" parTransId="{4DE2CA23-DABF-432B-A5F4-CBD1810659A9}" sibTransId="{D81673CA-0DB0-42D1-B7D3-F4B14AF082A6}"/>
    <dgm:cxn modelId="{77168C43-6708-4C9F-ACF7-E3A2584FF8E0}" srcId="{20AE904A-757E-4522-90B9-05774AF66F55}" destId="{045D2963-26B2-4800-8F94-34C995DB7242}" srcOrd="6" destOrd="0" parTransId="{2A99A6D8-1B37-4702-99F2-FBC403671306}" sibTransId="{D0492A40-FC5B-4354-8AAB-5248C9912841}"/>
    <dgm:cxn modelId="{CA692F44-6331-48B9-8AC6-4DC8E24DFAFC}" type="presOf" srcId="{6BDAD7EA-A817-449E-B83C-7250F9604EF6}" destId="{86DCF882-519C-40A8-AF7E-4FB93915C495}" srcOrd="0" destOrd="0" presId="urn:microsoft.com/office/officeart/2005/8/layout/default"/>
    <dgm:cxn modelId="{29A9CA67-7AA5-47E8-AD58-0288F7475623}" srcId="{20AE904A-757E-4522-90B9-05774AF66F55}" destId="{685D73AC-AA41-41B3-AB89-5544CED0AC27}" srcOrd="2" destOrd="0" parTransId="{A772998A-4D47-4D05-9375-A72E1E8F4A2F}" sibTransId="{8ABB72DC-DF65-4A86-8960-3CCA7739EB13}"/>
    <dgm:cxn modelId="{2FD7CE4B-8703-4FF8-BAF8-059E53C79BCF}" srcId="{20AE904A-757E-4522-90B9-05774AF66F55}" destId="{54857A98-79E1-4AFE-8001-1ECDD0A1A851}" srcOrd="5" destOrd="0" parTransId="{9B78A063-1715-4DAE-8A51-EDF9326B9513}" sibTransId="{A9FA2C94-2A48-4DA4-8AEB-BB6DCCF012C7}"/>
    <dgm:cxn modelId="{416F3879-0416-4E6C-B1D8-8744D9E81D0A}" srcId="{20AE904A-757E-4522-90B9-05774AF66F55}" destId="{6BDAD7EA-A817-449E-B83C-7250F9604EF6}" srcOrd="3" destOrd="0" parTransId="{E8C6A1FE-FE84-402D-A1B6-8D2E71160C8D}" sibTransId="{976063B0-A6E2-481D-8D43-E7B5E31C7134}"/>
    <dgm:cxn modelId="{9812A37F-2553-41A6-93D5-C74E79882996}" type="presOf" srcId="{20AE904A-757E-4522-90B9-05774AF66F55}" destId="{411DDDFA-8CB5-405A-BF5D-5516687DA04C}" srcOrd="0" destOrd="0" presId="urn:microsoft.com/office/officeart/2005/8/layout/default"/>
    <dgm:cxn modelId="{9B3A578A-1D17-41E9-8CF3-42DE124A2CBA}" srcId="{20AE904A-757E-4522-90B9-05774AF66F55}" destId="{4ADB4EAB-4F69-4106-9B72-ADE620F580B9}" srcOrd="4" destOrd="0" parTransId="{D4FD54EF-B646-4E5B-BFF8-472A44196E7B}" sibTransId="{CBE48E42-87CA-4DEF-AA9E-C32BB5A49F3A}"/>
    <dgm:cxn modelId="{6F820CA0-7754-4475-9AC2-D8EDC9A66C67}" srcId="{20AE904A-757E-4522-90B9-05774AF66F55}" destId="{25DEEFE3-8F42-4468-8B6C-91526F94EC8F}" srcOrd="9" destOrd="0" parTransId="{BB255C1A-E04A-4EE6-9CA7-053CE5BF2D26}" sibTransId="{E731D173-7B1E-4DB5-A911-6E0C70295648}"/>
    <dgm:cxn modelId="{5F0092AE-2FB1-4DFA-93F3-14A0C124669E}" type="presOf" srcId="{54857A98-79E1-4AFE-8001-1ECDD0A1A851}" destId="{237E2927-F0E4-413A-A3B4-D4312823259B}" srcOrd="0" destOrd="0" presId="urn:microsoft.com/office/officeart/2005/8/layout/default"/>
    <dgm:cxn modelId="{8053A8B4-9B33-4F09-A415-DBD72B15BD77}" type="presOf" srcId="{045D2963-26B2-4800-8F94-34C995DB7242}" destId="{E1534A72-4FD5-4F9F-87E6-261086C84763}" srcOrd="0" destOrd="0" presId="urn:microsoft.com/office/officeart/2005/8/layout/default"/>
    <dgm:cxn modelId="{06C749BD-3B45-445D-89AB-610D3BDA4DD4}" type="presOf" srcId="{2A1DE755-2E70-4B51-8597-0E1E54886DB8}" destId="{15DA1602-2B40-45E3-992B-DE4DFFFA29DC}" srcOrd="0" destOrd="0" presId="urn:microsoft.com/office/officeart/2005/8/layout/default"/>
    <dgm:cxn modelId="{91A94302-665B-4D68-8526-2E098700EE8B}" type="presParOf" srcId="{411DDDFA-8CB5-405A-BF5D-5516687DA04C}" destId="{7C70CFC0-28B3-41A7-9EB8-64223AF004CE}" srcOrd="0" destOrd="0" presId="urn:microsoft.com/office/officeart/2005/8/layout/default"/>
    <dgm:cxn modelId="{40B44C83-BE5F-4935-AB0D-C780409D44D0}" type="presParOf" srcId="{411DDDFA-8CB5-405A-BF5D-5516687DA04C}" destId="{F73F7F9C-6D57-4C0E-A963-560F678E74B6}" srcOrd="1" destOrd="0" presId="urn:microsoft.com/office/officeart/2005/8/layout/default"/>
    <dgm:cxn modelId="{1551F897-1F50-4BFE-8AC1-2DC914640836}" type="presParOf" srcId="{411DDDFA-8CB5-405A-BF5D-5516687DA04C}" destId="{93AD1E02-D56B-4C6D-B6D0-3C61F29096B6}" srcOrd="2" destOrd="0" presId="urn:microsoft.com/office/officeart/2005/8/layout/default"/>
    <dgm:cxn modelId="{980CA774-CC64-498E-9D51-D804CC09FB25}" type="presParOf" srcId="{411DDDFA-8CB5-405A-BF5D-5516687DA04C}" destId="{EF1AD805-11A0-4281-A531-E94D8C8D24A9}" srcOrd="3" destOrd="0" presId="urn:microsoft.com/office/officeart/2005/8/layout/default"/>
    <dgm:cxn modelId="{3E9A4C49-B604-4FDE-926D-7262A732AEAF}" type="presParOf" srcId="{411DDDFA-8CB5-405A-BF5D-5516687DA04C}" destId="{FF21229D-85BE-45DF-82F4-9C9D76CD2F4F}" srcOrd="4" destOrd="0" presId="urn:microsoft.com/office/officeart/2005/8/layout/default"/>
    <dgm:cxn modelId="{356AD964-E4D3-4D44-AD9C-6206E0FDE921}" type="presParOf" srcId="{411DDDFA-8CB5-405A-BF5D-5516687DA04C}" destId="{E7637FAE-09CF-4F8E-9B08-E9F537269783}" srcOrd="5" destOrd="0" presId="urn:microsoft.com/office/officeart/2005/8/layout/default"/>
    <dgm:cxn modelId="{D0BDCEFF-F669-407D-B79B-A94B391010B9}" type="presParOf" srcId="{411DDDFA-8CB5-405A-BF5D-5516687DA04C}" destId="{86DCF882-519C-40A8-AF7E-4FB93915C495}" srcOrd="6" destOrd="0" presId="urn:microsoft.com/office/officeart/2005/8/layout/default"/>
    <dgm:cxn modelId="{955E6669-061E-4BE9-8F6A-A2EA3A488B3A}" type="presParOf" srcId="{411DDDFA-8CB5-405A-BF5D-5516687DA04C}" destId="{F752B13A-88CB-49F9-ACC5-9FB847A84289}" srcOrd="7" destOrd="0" presId="urn:microsoft.com/office/officeart/2005/8/layout/default"/>
    <dgm:cxn modelId="{E40A9CC3-D351-4B6C-87D8-7F9F8DF7F2CB}" type="presParOf" srcId="{411DDDFA-8CB5-405A-BF5D-5516687DA04C}" destId="{183865D4-98B1-47B6-9F93-10603F2C63C3}" srcOrd="8" destOrd="0" presId="urn:microsoft.com/office/officeart/2005/8/layout/default"/>
    <dgm:cxn modelId="{2D83C3DF-D2F4-42FA-88DD-39A0F250729F}" type="presParOf" srcId="{411DDDFA-8CB5-405A-BF5D-5516687DA04C}" destId="{2D38EC6F-7707-4DE8-9E44-AA240E72E4AB}" srcOrd="9" destOrd="0" presId="urn:microsoft.com/office/officeart/2005/8/layout/default"/>
    <dgm:cxn modelId="{A812EDAA-0B94-4A21-A345-2D39194F6256}" type="presParOf" srcId="{411DDDFA-8CB5-405A-BF5D-5516687DA04C}" destId="{237E2927-F0E4-413A-A3B4-D4312823259B}" srcOrd="10" destOrd="0" presId="urn:microsoft.com/office/officeart/2005/8/layout/default"/>
    <dgm:cxn modelId="{CB921764-106B-401F-89AF-2B1224773D20}" type="presParOf" srcId="{411DDDFA-8CB5-405A-BF5D-5516687DA04C}" destId="{DA3CBC42-27A7-44D2-A394-820C3A148C4F}" srcOrd="11" destOrd="0" presId="urn:microsoft.com/office/officeart/2005/8/layout/default"/>
    <dgm:cxn modelId="{AB5F0992-4C19-47AD-BDE9-938F5FA8B752}" type="presParOf" srcId="{411DDDFA-8CB5-405A-BF5D-5516687DA04C}" destId="{E1534A72-4FD5-4F9F-87E6-261086C84763}" srcOrd="12" destOrd="0" presId="urn:microsoft.com/office/officeart/2005/8/layout/default"/>
    <dgm:cxn modelId="{F5BD4314-CDA9-4B5E-ACD0-FC39EDCC674C}" type="presParOf" srcId="{411DDDFA-8CB5-405A-BF5D-5516687DA04C}" destId="{AC8212B8-8F1E-46C3-8221-F26C4B5014E2}" srcOrd="13" destOrd="0" presId="urn:microsoft.com/office/officeart/2005/8/layout/default"/>
    <dgm:cxn modelId="{2D0B6F7E-D52E-4E8A-841D-C95C9E208963}" type="presParOf" srcId="{411DDDFA-8CB5-405A-BF5D-5516687DA04C}" destId="{15DA1602-2B40-45E3-992B-DE4DFFFA29DC}" srcOrd="14" destOrd="0" presId="urn:microsoft.com/office/officeart/2005/8/layout/default"/>
    <dgm:cxn modelId="{6AF3B19E-228A-4156-B785-4534AACD1D4B}" type="presParOf" srcId="{411DDDFA-8CB5-405A-BF5D-5516687DA04C}" destId="{12CC433E-9DA2-4A5D-8771-D957C5FC5898}" srcOrd="15" destOrd="0" presId="urn:microsoft.com/office/officeart/2005/8/layout/default"/>
    <dgm:cxn modelId="{9F6AE177-84E6-4819-9F78-F7EEDE6C398E}" type="presParOf" srcId="{411DDDFA-8CB5-405A-BF5D-5516687DA04C}" destId="{6D87701E-7C64-4E53-8AE6-1223F3A05464}" srcOrd="16" destOrd="0" presId="urn:microsoft.com/office/officeart/2005/8/layout/default"/>
    <dgm:cxn modelId="{DD3B2B68-3A50-4D81-B4D4-C2D870FDF62F}" type="presParOf" srcId="{411DDDFA-8CB5-405A-BF5D-5516687DA04C}" destId="{F2853C1B-DD3B-4074-A17C-1E81FEB5FB77}" srcOrd="17" destOrd="0" presId="urn:microsoft.com/office/officeart/2005/8/layout/default"/>
    <dgm:cxn modelId="{083BF97E-8CE8-4B32-84BD-7ED42E2C5BC2}" type="presParOf" srcId="{411DDDFA-8CB5-405A-BF5D-5516687DA04C}" destId="{6B88213A-73C7-4757-A402-74F3DC917EA8}"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477C1-DF7D-4C6A-BDA2-580F7FDFCC68}">
      <dsp:nvSpPr>
        <dsp:cNvPr id="0" name=""/>
        <dsp:cNvSpPr/>
      </dsp:nvSpPr>
      <dsp:spPr>
        <a:xfrm>
          <a:off x="0" y="0"/>
          <a:ext cx="108158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72EE2-29A8-4ED2-A877-84195DFB7B19}">
      <dsp:nvSpPr>
        <dsp:cNvPr id="0" name=""/>
        <dsp:cNvSpPr/>
      </dsp:nvSpPr>
      <dsp:spPr>
        <a:xfrm>
          <a:off x="0" y="0"/>
          <a:ext cx="10815864"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“Market segmentation is the process brands use to divide their target market into smaller segments of people that share common characteristics to optimize their marketing, advertising and sales efforts” (Tow, 2019, sec. 1). </a:t>
          </a:r>
        </a:p>
      </dsp:txBody>
      <dsp:txXfrm>
        <a:off x="0" y="0"/>
        <a:ext cx="10815864" cy="2175669"/>
      </dsp:txXfrm>
    </dsp:sp>
    <dsp:sp modelId="{CAC681F2-17DD-4252-819F-050D6D2407D9}">
      <dsp:nvSpPr>
        <dsp:cNvPr id="0" name=""/>
        <dsp:cNvSpPr/>
      </dsp:nvSpPr>
      <dsp:spPr>
        <a:xfrm>
          <a:off x="0" y="2175669"/>
          <a:ext cx="108158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0ACD1B-9E9A-41F7-B3F4-A2D64426A923}">
      <dsp:nvSpPr>
        <dsp:cNvPr id="0" name=""/>
        <dsp:cNvSpPr/>
      </dsp:nvSpPr>
      <dsp:spPr>
        <a:xfrm>
          <a:off x="0" y="2175669"/>
          <a:ext cx="10815864"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t>“Market segmentation creates subsets of a market based on demographics, needs, priorities, common interests, and other psychographic or behavioral criteria used to better understand the target audience” (What is Market Segmentation, 2017, par. 1).</a:t>
          </a:r>
        </a:p>
      </dsp:txBody>
      <dsp:txXfrm>
        <a:off x="0" y="2175669"/>
        <a:ext cx="10815864" cy="2175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576F8-8A66-4A5C-8925-13E29911415F}">
      <dsp:nvSpPr>
        <dsp:cNvPr id="0" name=""/>
        <dsp:cNvSpPr/>
      </dsp:nvSpPr>
      <dsp:spPr>
        <a:xfrm>
          <a:off x="3168" y="16971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t>Geographic Segmentation</a:t>
          </a:r>
          <a:endParaRPr lang="en-US" sz="1000" kern="1200"/>
        </a:p>
      </dsp:txBody>
      <dsp:txXfrm>
        <a:off x="3168" y="169712"/>
        <a:ext cx="2513843" cy="1508306"/>
      </dsp:txXfrm>
    </dsp:sp>
    <dsp:sp modelId="{9B890F0E-39FE-4559-9C36-F9C644BE445E}">
      <dsp:nvSpPr>
        <dsp:cNvPr id="0" name=""/>
        <dsp:cNvSpPr/>
      </dsp:nvSpPr>
      <dsp:spPr>
        <a:xfrm>
          <a:off x="2768396" y="16971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While typically a subset of demographics, geographic segmentation is typically the easiest. Geographic segmentation creates different target customer groups based on geographical boundaries. Because potential customers have needs, preferences, and interests that differ according to their geographies, understanding the climates and geographic regions of customer groups can help determine where to sell and advertise, as well as where to expand your business.</a:t>
          </a:r>
        </a:p>
      </dsp:txBody>
      <dsp:txXfrm>
        <a:off x="2768396" y="169712"/>
        <a:ext cx="2513843" cy="1508306"/>
      </dsp:txXfrm>
    </dsp:sp>
    <dsp:sp modelId="{B49DC1BC-F382-41CC-A5CC-DED93EFF5985}">
      <dsp:nvSpPr>
        <dsp:cNvPr id="0" name=""/>
        <dsp:cNvSpPr/>
      </dsp:nvSpPr>
      <dsp:spPr>
        <a:xfrm>
          <a:off x="5533624" y="16971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a:t>Demographic Segmentation</a:t>
          </a:r>
          <a:endParaRPr lang="en-US" sz="1000" kern="1200"/>
        </a:p>
      </dsp:txBody>
      <dsp:txXfrm>
        <a:off x="5533624" y="169712"/>
        <a:ext cx="2513843" cy="1508306"/>
      </dsp:txXfrm>
    </dsp:sp>
    <dsp:sp modelId="{950199CF-5F49-48B6-B6C1-A61D66B72A54}">
      <dsp:nvSpPr>
        <dsp:cNvPr id="0" name=""/>
        <dsp:cNvSpPr/>
      </dsp:nvSpPr>
      <dsp:spPr>
        <a:xfrm>
          <a:off x="8298851" y="16971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Demographic segmentation sorts a market by demographic elements such as age, education, income, family size, race, gender, occupation, nationality, and more. Demographic segmentation is one of the simplest and most used forms of segmentation because the products and services we buy, how we use those products, and how much we are willing to spend on them is most often based on demographic factors.</a:t>
          </a:r>
        </a:p>
      </dsp:txBody>
      <dsp:txXfrm>
        <a:off x="8298851" y="169712"/>
        <a:ext cx="2513843" cy="1508306"/>
      </dsp:txXfrm>
    </dsp:sp>
    <dsp:sp modelId="{937D9115-434B-4DB1-9A5F-EFC5A346E04B}">
      <dsp:nvSpPr>
        <dsp:cNvPr id="0" name=""/>
        <dsp:cNvSpPr/>
      </dsp:nvSpPr>
      <dsp:spPr>
        <a:xfrm>
          <a:off x="3168" y="192940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Firmographic Segmentation</a:t>
          </a:r>
        </a:p>
      </dsp:txBody>
      <dsp:txXfrm>
        <a:off x="3168" y="1929402"/>
        <a:ext cx="2513843" cy="1508306"/>
      </dsp:txXfrm>
    </dsp:sp>
    <dsp:sp modelId="{60E34C25-E0D7-4675-98AB-4F5E6D0C52DA}">
      <dsp:nvSpPr>
        <dsp:cNvPr id="0" name=""/>
        <dsp:cNvSpPr/>
      </dsp:nvSpPr>
      <dsp:spPr>
        <a:xfrm>
          <a:off x="2768396" y="192940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Firmographic segmentation is like demographic segmentation. The difference is that demographics look at individuals while firmographics look at organizations. Firmographic segmentation would take into consideration things like company size, number of employees and would illustrate how addressing a small business would differ from addressing an enterprise corporation.</a:t>
          </a:r>
        </a:p>
      </dsp:txBody>
      <dsp:txXfrm>
        <a:off x="2768396" y="1929402"/>
        <a:ext cx="2513843" cy="1508306"/>
      </dsp:txXfrm>
    </dsp:sp>
    <dsp:sp modelId="{A10FE69B-6566-4317-A73A-40F44235B8DE}">
      <dsp:nvSpPr>
        <dsp:cNvPr id="0" name=""/>
        <dsp:cNvSpPr/>
      </dsp:nvSpPr>
      <dsp:spPr>
        <a:xfrm>
          <a:off x="5533624" y="192940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Behavioral Segmentation</a:t>
          </a:r>
        </a:p>
      </dsp:txBody>
      <dsp:txXfrm>
        <a:off x="5533624" y="1929402"/>
        <a:ext cx="2513843" cy="1508306"/>
      </dsp:txXfrm>
    </dsp:sp>
    <dsp:sp modelId="{7A83CC91-2E91-4874-B783-7B494AAD876F}">
      <dsp:nvSpPr>
        <dsp:cNvPr id="0" name=""/>
        <dsp:cNvSpPr/>
      </dsp:nvSpPr>
      <dsp:spPr>
        <a:xfrm>
          <a:off x="8298851" y="192940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Behavioral segmentation divides markets by behaviors and decision-making patterns such as purchase, consumption, lifestyle, and usage. For instance, younger buyers may tend to purchase body wash, while older consumer groups may lean towards soap bars. Segmenting markets based off purchase behaviors enables marketers to develop a more targeted approach.</a:t>
          </a:r>
        </a:p>
      </dsp:txBody>
      <dsp:txXfrm>
        <a:off x="8298851" y="1929402"/>
        <a:ext cx="2513843" cy="1508306"/>
      </dsp:txXfrm>
    </dsp:sp>
    <dsp:sp modelId="{9E9D4AC4-B848-4B68-B392-1B54DD886591}">
      <dsp:nvSpPr>
        <dsp:cNvPr id="0" name=""/>
        <dsp:cNvSpPr/>
      </dsp:nvSpPr>
      <dsp:spPr>
        <a:xfrm>
          <a:off x="2768396" y="368909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Psychographic Segmentation</a:t>
          </a:r>
        </a:p>
      </dsp:txBody>
      <dsp:txXfrm>
        <a:off x="2768396" y="3689092"/>
        <a:ext cx="2513843" cy="1508306"/>
      </dsp:txXfrm>
    </dsp:sp>
    <dsp:sp modelId="{FA8A2E47-3B63-403A-B9C1-290379285D87}">
      <dsp:nvSpPr>
        <dsp:cNvPr id="0" name=""/>
        <dsp:cNvSpPr/>
      </dsp:nvSpPr>
      <dsp:spPr>
        <a:xfrm>
          <a:off x="5533624" y="3689092"/>
          <a:ext cx="2513843" cy="150830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Psychographic segmentation considers the psychological aspects of consumer behavior by dividing markets according to lifestyle, personality traits, values, opinions, and interests of consumers. Large markets like the fitness market use psychographic segmentation when they sort their customers into categories of people who care about healthy living and exercise.</a:t>
          </a:r>
        </a:p>
      </dsp:txBody>
      <dsp:txXfrm>
        <a:off x="5533624" y="3689092"/>
        <a:ext cx="2513843" cy="15083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0CFC0-28B3-41A7-9EB8-64223AF004CE}">
      <dsp:nvSpPr>
        <dsp:cNvPr id="0" name=""/>
        <dsp:cNvSpPr/>
      </dsp:nvSpPr>
      <dsp:spPr>
        <a:xfrm>
          <a:off x="735536" y="246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Calculate and improve ROI (Return on Investment) for customer acquisition</a:t>
          </a:r>
          <a:endParaRPr lang="en-US" sz="1100" kern="1200"/>
        </a:p>
      </dsp:txBody>
      <dsp:txXfrm>
        <a:off x="735536" y="2461"/>
        <a:ext cx="2173207" cy="1303924"/>
      </dsp:txXfrm>
    </dsp:sp>
    <dsp:sp modelId="{93AD1E02-D56B-4C6D-B6D0-3C61F29096B6}">
      <dsp:nvSpPr>
        <dsp:cNvPr id="0" name=""/>
        <dsp:cNvSpPr/>
      </dsp:nvSpPr>
      <dsp:spPr>
        <a:xfrm>
          <a:off x="3126064" y="246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Identifying segments with a high CLV allows you to prioritize these groups, focus your marketing on their needs, and spend more on winning their custom.</a:t>
          </a:r>
        </a:p>
      </dsp:txBody>
      <dsp:txXfrm>
        <a:off x="3126064" y="2461"/>
        <a:ext cx="2173207" cy="1303924"/>
      </dsp:txXfrm>
    </dsp:sp>
    <dsp:sp modelId="{FF21229D-85BE-45DF-82F4-9C9D76CD2F4F}">
      <dsp:nvSpPr>
        <dsp:cNvPr id="0" name=""/>
        <dsp:cNvSpPr/>
      </dsp:nvSpPr>
      <dsp:spPr>
        <a:xfrm>
          <a:off x="5516592" y="246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Understand key decisions</a:t>
          </a:r>
          <a:endParaRPr lang="en-US" sz="1100" kern="1200"/>
        </a:p>
      </dsp:txBody>
      <dsp:txXfrm>
        <a:off x="5516592" y="2461"/>
        <a:ext cx="2173207" cy="1303924"/>
      </dsp:txXfrm>
    </dsp:sp>
    <dsp:sp modelId="{86DCF882-519C-40A8-AF7E-4FB93915C495}">
      <dsp:nvSpPr>
        <dsp:cNvPr id="0" name=""/>
        <dsp:cNvSpPr/>
      </dsp:nvSpPr>
      <dsp:spPr>
        <a:xfrm>
          <a:off x="7907120" y="246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A particular group of your existing customers may have had common reasons for choosing you. Taking this knowledge into your marketing strategy gives opportunities for much more effective targeted positioning.</a:t>
          </a:r>
        </a:p>
      </dsp:txBody>
      <dsp:txXfrm>
        <a:off x="7907120" y="2461"/>
        <a:ext cx="2173207" cy="1303924"/>
      </dsp:txXfrm>
    </dsp:sp>
    <dsp:sp modelId="{183865D4-98B1-47B6-9F93-10603F2C63C3}">
      <dsp:nvSpPr>
        <dsp:cNvPr id="0" name=""/>
        <dsp:cNvSpPr/>
      </dsp:nvSpPr>
      <dsp:spPr>
        <a:xfrm>
          <a:off x="735536" y="1523706"/>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Enhance retention marketing</a:t>
          </a:r>
          <a:endParaRPr lang="en-US" sz="1100" kern="1200"/>
        </a:p>
      </dsp:txBody>
      <dsp:txXfrm>
        <a:off x="735536" y="1523706"/>
        <a:ext cx="2173207" cy="1303924"/>
      </dsp:txXfrm>
    </dsp:sp>
    <dsp:sp modelId="{237E2927-F0E4-413A-A3B4-D4312823259B}">
      <dsp:nvSpPr>
        <dsp:cNvPr id="0" name=""/>
        <dsp:cNvSpPr/>
      </dsp:nvSpPr>
      <dsp:spPr>
        <a:xfrm>
          <a:off x="3126064" y="1523706"/>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There may be common reasons for churn within a market segment. Identifying these allows product and marketing to focus on reducing these pain points, thereby increasing CLV.</a:t>
          </a:r>
        </a:p>
      </dsp:txBody>
      <dsp:txXfrm>
        <a:off x="3126064" y="1523706"/>
        <a:ext cx="2173207" cy="1303924"/>
      </dsp:txXfrm>
    </dsp:sp>
    <dsp:sp modelId="{E1534A72-4FD5-4F9F-87E6-261086C84763}">
      <dsp:nvSpPr>
        <dsp:cNvPr id="0" name=""/>
        <dsp:cNvSpPr/>
      </dsp:nvSpPr>
      <dsp:spPr>
        <a:xfrm>
          <a:off x="5516592" y="1523706"/>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Improving customer support and retention</a:t>
          </a:r>
          <a:endParaRPr lang="en-US" sz="1100" kern="1200"/>
        </a:p>
      </dsp:txBody>
      <dsp:txXfrm>
        <a:off x="5516592" y="1523706"/>
        <a:ext cx="2173207" cy="1303924"/>
      </dsp:txXfrm>
    </dsp:sp>
    <dsp:sp modelId="{15DA1602-2B40-45E3-992B-DE4DFFFA29DC}">
      <dsp:nvSpPr>
        <dsp:cNvPr id="0" name=""/>
        <dsp:cNvSpPr/>
      </dsp:nvSpPr>
      <dsp:spPr>
        <a:xfrm>
          <a:off x="7907120" y="1523706"/>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Using CLV to identify your most valuable customers means you can pay them special attention. By fostering stronger relationships you can reduce churn among your most valuable customers.</a:t>
          </a:r>
        </a:p>
      </dsp:txBody>
      <dsp:txXfrm>
        <a:off x="7907120" y="1523706"/>
        <a:ext cx="2173207" cy="1303924"/>
      </dsp:txXfrm>
    </dsp:sp>
    <dsp:sp modelId="{6D87701E-7C64-4E53-8AE6-1223F3A05464}">
      <dsp:nvSpPr>
        <dsp:cNvPr id="0" name=""/>
        <dsp:cNvSpPr/>
      </dsp:nvSpPr>
      <dsp:spPr>
        <a:xfrm>
          <a:off x="3126064" y="304495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a:t>Prioritize product improvements</a:t>
          </a:r>
          <a:endParaRPr lang="en-US" sz="1100" kern="1200"/>
        </a:p>
      </dsp:txBody>
      <dsp:txXfrm>
        <a:off x="3126064" y="3044951"/>
        <a:ext cx="2173207" cy="1303924"/>
      </dsp:txXfrm>
    </dsp:sp>
    <dsp:sp modelId="{6B88213A-73C7-4757-A402-74F3DC917EA8}">
      <dsp:nvSpPr>
        <dsp:cNvPr id="0" name=""/>
        <dsp:cNvSpPr/>
      </dsp:nvSpPr>
      <dsp:spPr>
        <a:xfrm>
          <a:off x="5516592" y="3044951"/>
          <a:ext cx="2173207" cy="130392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Different sectors will want different products and features. By understanding these groupings, and prioritizing the high value customers, you get feedback into product development to improve your offering.</a:t>
          </a:r>
        </a:p>
      </dsp:txBody>
      <dsp:txXfrm>
        <a:off x="5516592" y="3044951"/>
        <a:ext cx="2173207" cy="130392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01">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667656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242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508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s_Important Text 0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12" name="Picture Placeholder 11">
            <a:extLst>
              <a:ext uri="{FF2B5EF4-FFF2-40B4-BE49-F238E27FC236}">
                <a16:creationId xmlns:a16="http://schemas.microsoft.com/office/drawing/2014/main"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a:lnSpc>
                <a:spcPct val="100000"/>
              </a:lnSpc>
            </a:pPr>
            <a:r>
              <a:rPr lang="en-US"/>
              <a:t>Click to edit Master title style</a:t>
            </a:r>
            <a:endParaRPr lang="en-GB" dirty="0"/>
          </a:p>
        </p:txBody>
      </p:sp>
      <p:sp>
        <p:nvSpPr>
          <p:cNvPr id="20" name="Slide Number Placeholder 7">
            <a:extLst>
              <a:ext uri="{FF2B5EF4-FFF2-40B4-BE49-F238E27FC236}">
                <a16:creationId xmlns:a16="http://schemas.microsoft.com/office/drawing/2014/main"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7914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F3686C7-DF83-47D9-A485-35F4F1D36A69}"/>
              </a:ext>
            </a:extLst>
          </p:cNvPr>
          <p:cNvGrpSpPr/>
          <p:nvPr userDrawn="1"/>
        </p:nvGrpSpPr>
        <p:grpSpPr>
          <a:xfrm>
            <a:off x="0" y="6086479"/>
            <a:ext cx="12192000" cy="600974"/>
            <a:chOff x="0" y="6086479"/>
            <a:chExt cx="12192000" cy="600974"/>
          </a:xfrm>
        </p:grpSpPr>
        <p:sp>
          <p:nvSpPr>
            <p:cNvPr id="4" name="Rectangle 3">
              <a:extLst>
                <a:ext uri="{FF2B5EF4-FFF2-40B4-BE49-F238E27FC236}">
                  <a16:creationId xmlns:a16="http://schemas.microsoft.com/office/drawing/2014/main"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Slide Number Placeholder 7">
            <a:extLst>
              <a:ext uri="{FF2B5EF4-FFF2-40B4-BE49-F238E27FC236}">
                <a16:creationId xmlns:a16="http://schemas.microsoft.com/office/drawing/2014/main"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smtClean="0"/>
              <a:pPr algn="ctr"/>
              <a:t>‹#›</a:t>
            </a:fld>
            <a:endParaRPr lang="en-US" dirty="0"/>
          </a:p>
        </p:txBody>
      </p:sp>
    </p:spTree>
    <p:extLst>
      <p:ext uri="{BB962C8B-B14F-4D97-AF65-F5344CB8AC3E}">
        <p14:creationId xmlns:p14="http://schemas.microsoft.com/office/powerpoint/2010/main" val="54037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0" name="Title 1">
            <a:extLst>
              <a:ext uri="{FF2B5EF4-FFF2-40B4-BE49-F238E27FC236}">
                <a16:creationId xmlns:a16="http://schemas.microsoft.com/office/drawing/2014/main"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a:r>
              <a:rPr lang="en-US" dirty="0"/>
              <a:t>TITLE</a:t>
            </a:r>
            <a:endParaRPr lang="en-GB" dirty="0"/>
          </a:p>
        </p:txBody>
      </p:sp>
      <p:sp>
        <p:nvSpPr>
          <p:cNvPr id="17" name="Text Placeholder 4">
            <a:extLst>
              <a:ext uri="{FF2B5EF4-FFF2-40B4-BE49-F238E27FC236}">
                <a16:creationId xmlns:a16="http://schemas.microsoft.com/office/drawing/2014/main" id="{B293AB9F-7C1D-4A06-9F42-4FD67BF2739F}"/>
              </a:ext>
            </a:extLst>
          </p:cNvPr>
          <p:cNvSpPr>
            <a:spLocks noGrp="1"/>
          </p:cNvSpPr>
          <p:nvPr>
            <p:ph type="body" sz="quarter" idx="15" hasCustomPrompt="1"/>
          </p:nvPr>
        </p:nvSpPr>
        <p:spPr>
          <a:xfrm>
            <a:off x="1359075" y="3653097"/>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Name</a:t>
            </a:r>
          </a:p>
        </p:txBody>
      </p:sp>
      <p:sp>
        <p:nvSpPr>
          <p:cNvPr id="18" name="Text Placeholder 4">
            <a:extLst>
              <a:ext uri="{FF2B5EF4-FFF2-40B4-BE49-F238E27FC236}">
                <a16:creationId xmlns:a16="http://schemas.microsoft.com/office/drawing/2014/main" id="{224AF9FB-5C6E-4050-AE8D-3B218C0F1DAE}"/>
              </a:ext>
            </a:extLst>
          </p:cNvPr>
          <p:cNvSpPr>
            <a:spLocks noGrp="1"/>
          </p:cNvSpPr>
          <p:nvPr>
            <p:ph type="body" sz="quarter" idx="16" hasCustomPrompt="1"/>
          </p:nvPr>
        </p:nvSpPr>
        <p:spPr>
          <a:xfrm>
            <a:off x="1359075" y="4392151"/>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Phone</a:t>
            </a:r>
          </a:p>
        </p:txBody>
      </p:sp>
      <p:sp>
        <p:nvSpPr>
          <p:cNvPr id="19" name="Text Placeholder 4">
            <a:extLst>
              <a:ext uri="{FF2B5EF4-FFF2-40B4-BE49-F238E27FC236}">
                <a16:creationId xmlns:a16="http://schemas.microsoft.com/office/drawing/2014/main" id="{68A48B85-2E0B-42B6-AB4A-1302D3C828F5}"/>
              </a:ext>
            </a:extLst>
          </p:cNvPr>
          <p:cNvSpPr>
            <a:spLocks noGrp="1"/>
          </p:cNvSpPr>
          <p:nvPr>
            <p:ph type="body" sz="quarter" idx="17" hasCustomPrompt="1"/>
          </p:nvPr>
        </p:nvSpPr>
        <p:spPr>
          <a:xfrm>
            <a:off x="1359075" y="5131205"/>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Email</a:t>
            </a:r>
          </a:p>
        </p:txBody>
      </p:sp>
      <p:sp>
        <p:nvSpPr>
          <p:cNvPr id="20" name="Text Placeholder 4">
            <a:extLst>
              <a:ext uri="{FF2B5EF4-FFF2-40B4-BE49-F238E27FC236}">
                <a16:creationId xmlns:a16="http://schemas.microsoft.com/office/drawing/2014/main" id="{9244D33F-3A47-4DE3-8198-7AC5316E31E6}"/>
              </a:ext>
            </a:extLst>
          </p:cNvPr>
          <p:cNvSpPr>
            <a:spLocks noGrp="1"/>
          </p:cNvSpPr>
          <p:nvPr>
            <p:ph type="body" sz="quarter" idx="18" hasCustomPrompt="1"/>
          </p:nvPr>
        </p:nvSpPr>
        <p:spPr>
          <a:xfrm>
            <a:off x="1359075" y="5870258"/>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Website</a:t>
            </a:r>
          </a:p>
        </p:txBody>
      </p:sp>
      <p:sp>
        <p:nvSpPr>
          <p:cNvPr id="3" name="Content Placeholder 2">
            <a:extLst>
              <a:ext uri="{FF2B5EF4-FFF2-40B4-BE49-F238E27FC236}">
                <a16:creationId xmlns:a16="http://schemas.microsoft.com/office/drawing/2014/main"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8" name="Content Placeholder 2">
            <a:extLst>
              <a:ext uri="{FF2B5EF4-FFF2-40B4-BE49-F238E27FC236}">
                <a16:creationId xmlns:a16="http://schemas.microsoft.com/office/drawing/2014/main"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9" name="Content Placeholder 2">
            <a:extLst>
              <a:ext uri="{FF2B5EF4-FFF2-40B4-BE49-F238E27FC236}">
                <a16:creationId xmlns:a16="http://schemas.microsoft.com/office/drawing/2014/main"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30" name="Content Placeholder 2">
            <a:extLst>
              <a:ext uri="{FF2B5EF4-FFF2-40B4-BE49-F238E27FC236}">
                <a16:creationId xmlns:a16="http://schemas.microsoft.com/office/drawing/2014/main"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Tree>
    <p:extLst>
      <p:ext uri="{BB962C8B-B14F-4D97-AF65-F5344CB8AC3E}">
        <p14:creationId xmlns:p14="http://schemas.microsoft.com/office/powerpoint/2010/main" val="416935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Freeform: Shape 12">
            <a:extLst>
              <a:ext uri="{FF2B5EF4-FFF2-40B4-BE49-F238E27FC236}">
                <a16:creationId xmlns:a16="http://schemas.microsoft.com/office/drawing/2014/main"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Tree>
    <p:extLst>
      <p:ext uri="{BB962C8B-B14F-4D97-AF65-F5344CB8AC3E}">
        <p14:creationId xmlns:p14="http://schemas.microsoft.com/office/powerpoint/2010/main" val="24667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87349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C7BBA6D3-FEB9-412B-8FBB-095FC3A60ABF}"/>
              </a:ext>
            </a:extLst>
          </p:cNvPr>
          <p:cNvSpPr>
            <a:spLocks noGrp="1"/>
          </p:cNvSpPr>
          <p:nvPr>
            <p:ph idx="1"/>
          </p:nvPr>
        </p:nvSpPr>
        <p:spPr>
          <a:xfrm>
            <a:off x="633186" y="1825625"/>
            <a:ext cx="1081586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00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64A4F74B-B2CD-407C-865A-037EDFAC9DB0}"/>
              </a:ext>
            </a:extLst>
          </p:cNvPr>
          <p:cNvSpPr>
            <a:spLocks noGrp="1"/>
          </p:cNvSpPr>
          <p:nvPr>
            <p:ph sz="half" idx="1"/>
          </p:nvPr>
        </p:nvSpPr>
        <p:spPr>
          <a:xfrm>
            <a:off x="633186" y="1825625"/>
            <a:ext cx="5386614"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A2548E2E-973A-4D52-ACB9-BF564F407308}"/>
              </a:ext>
            </a:extLst>
          </p:cNvPr>
          <p:cNvSpPr>
            <a:spLocks noGrp="1"/>
          </p:cNvSpPr>
          <p:nvPr>
            <p:ph sz="half" idx="2"/>
          </p:nvPr>
        </p:nvSpPr>
        <p:spPr>
          <a:xfrm>
            <a:off x="6172200" y="1825625"/>
            <a:ext cx="527685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1069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2">
            <a:extLst>
              <a:ext uri="{FF2B5EF4-FFF2-40B4-BE49-F238E27FC236}">
                <a16:creationId xmlns:a16="http://schemas.microsoft.com/office/drawing/2014/main" id="{10CD1AD0-C8B7-4785-A47D-D822CF4F248F}"/>
              </a:ext>
            </a:extLst>
          </p:cNvPr>
          <p:cNvSpPr>
            <a:spLocks noGrp="1"/>
          </p:cNvSpPr>
          <p:nvPr>
            <p:ph type="body" idx="1"/>
          </p:nvPr>
        </p:nvSpPr>
        <p:spPr>
          <a:xfrm>
            <a:off x="633186" y="1681163"/>
            <a:ext cx="53321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4">
            <a:extLst>
              <a:ext uri="{FF2B5EF4-FFF2-40B4-BE49-F238E27FC236}">
                <a16:creationId xmlns:a16="http://schemas.microsoft.com/office/drawing/2014/main" id="{90A1BBCF-EEF1-4C9A-BA10-9657A79560D3}"/>
              </a:ext>
            </a:extLst>
          </p:cNvPr>
          <p:cNvSpPr>
            <a:spLocks noGrp="1"/>
          </p:cNvSpPr>
          <p:nvPr>
            <p:ph type="body" sz="quarter" idx="3"/>
          </p:nvPr>
        </p:nvSpPr>
        <p:spPr>
          <a:xfrm>
            <a:off x="6172200" y="1681163"/>
            <a:ext cx="5276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3">
            <a:extLst>
              <a:ext uri="{FF2B5EF4-FFF2-40B4-BE49-F238E27FC236}">
                <a16:creationId xmlns:a16="http://schemas.microsoft.com/office/drawing/2014/main" id="{79F8415A-57A2-4D5C-97B0-E78499CC7C6F}"/>
              </a:ext>
            </a:extLst>
          </p:cNvPr>
          <p:cNvSpPr>
            <a:spLocks noGrp="1"/>
          </p:cNvSpPr>
          <p:nvPr>
            <p:ph sz="half" idx="2"/>
          </p:nvPr>
        </p:nvSpPr>
        <p:spPr>
          <a:xfrm>
            <a:off x="633186" y="2505075"/>
            <a:ext cx="5332147"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a:extLst>
              <a:ext uri="{FF2B5EF4-FFF2-40B4-BE49-F238E27FC236}">
                <a16:creationId xmlns:a16="http://schemas.microsoft.com/office/drawing/2014/main" id="{37A31490-A10D-455A-B515-E26064D0E10A}"/>
              </a:ext>
            </a:extLst>
          </p:cNvPr>
          <p:cNvSpPr>
            <a:spLocks noGrp="1"/>
          </p:cNvSpPr>
          <p:nvPr>
            <p:ph sz="quarter" idx="4"/>
          </p:nvPr>
        </p:nvSpPr>
        <p:spPr>
          <a:xfrm>
            <a:off x="6172200" y="2505075"/>
            <a:ext cx="5276850"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07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3">
            <a:extLst>
              <a:ext uri="{FF2B5EF4-FFF2-40B4-BE49-F238E27FC236}">
                <a16:creationId xmlns:a16="http://schemas.microsoft.com/office/drawing/2014/main" id="{9F5DF135-B773-4FF0-A198-6877681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Content Placeholder 2">
            <a:extLst>
              <a:ext uri="{FF2B5EF4-FFF2-40B4-BE49-F238E27FC236}">
                <a16:creationId xmlns:a16="http://schemas.microsoft.com/office/drawing/2014/main" id="{4D4BA48E-457A-42FA-BC00-3AE386B38A0C}"/>
              </a:ext>
            </a:extLst>
          </p:cNvPr>
          <p:cNvSpPr>
            <a:spLocks noGrp="1"/>
          </p:cNvSpPr>
          <p:nvPr>
            <p:ph idx="1"/>
          </p:nvPr>
        </p:nvSpPr>
        <p:spPr>
          <a:xfrm>
            <a:off x="5183188" y="987425"/>
            <a:ext cx="626586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43DF8AE6-3466-400C-B6F1-335DF4DED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97698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0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550468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spTree>
    <p:extLst>
      <p:ext uri="{BB962C8B-B14F-4D97-AF65-F5344CB8AC3E}">
        <p14:creationId xmlns:p14="http://schemas.microsoft.com/office/powerpoint/2010/main" val="127085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itle 1">
            <a:extLst>
              <a:ext uri="{FF2B5EF4-FFF2-40B4-BE49-F238E27FC236}">
                <a16:creationId xmlns:a16="http://schemas.microsoft.com/office/drawing/2014/main" id="{A3EA16B2-FFAE-4A6E-977D-191BC1DB5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 name="Text Placeholder 3">
            <a:extLst>
              <a:ext uri="{FF2B5EF4-FFF2-40B4-BE49-F238E27FC236}">
                <a16:creationId xmlns:a16="http://schemas.microsoft.com/office/drawing/2014/main" id="{436B2E80-B2B9-4309-8C9B-11D0B83C4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Picture Placeholder 2">
            <a:extLst>
              <a:ext uri="{FF2B5EF4-FFF2-40B4-BE49-F238E27FC236}">
                <a16:creationId xmlns:a16="http://schemas.microsoft.com/office/drawing/2014/main" id="{03DB89DF-F372-4E54-9DFD-D53E42A2B8E8}"/>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29434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03">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47CEAAF6-CCA9-40F8-8A3D-FAAD92220D11}"/>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a:r>
              <a:rPr lang="en-US" dirty="0"/>
              <a:t>Subtitle</a:t>
            </a:r>
            <a:endParaRPr lang="en-GB" dirty="0"/>
          </a:p>
        </p:txBody>
      </p:sp>
    </p:spTree>
    <p:extLst>
      <p:ext uri="{BB962C8B-B14F-4D97-AF65-F5344CB8AC3E}">
        <p14:creationId xmlns:p14="http://schemas.microsoft.com/office/powerpoint/2010/main" val="347717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AAF32A0B-D38A-4E4A-BD5E-94B671296508}"/>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tx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a:r>
              <a:rPr lang="en-US"/>
              <a:t>Click to edit Master title style</a:t>
            </a:r>
            <a:endParaRPr lang="en-GB" dirty="0"/>
          </a:p>
        </p:txBody>
      </p:sp>
      <p:sp>
        <p:nvSpPr>
          <p:cNvPr id="3" name="Text Placeholder 2">
            <a:extLst>
              <a:ext uri="{FF2B5EF4-FFF2-40B4-BE49-F238E27FC236}">
                <a16:creationId xmlns:a16="http://schemas.microsoft.com/office/drawing/2014/main"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a:r>
              <a:rPr lang="en-US"/>
              <a:t>Edit Master text styles</a:t>
            </a:r>
          </a:p>
        </p:txBody>
      </p:sp>
    </p:spTree>
    <p:extLst>
      <p:ext uri="{BB962C8B-B14F-4D97-AF65-F5344CB8AC3E}">
        <p14:creationId xmlns:p14="http://schemas.microsoft.com/office/powerpoint/2010/main" val="34113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t_2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906451"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5645309"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8" name="Slide Number Placeholder 7">
            <a:extLst>
              <a:ext uri="{FF2B5EF4-FFF2-40B4-BE49-F238E27FC236}">
                <a16:creationId xmlns:a16="http://schemas.microsoft.com/office/drawing/2014/main"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7720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Content_3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562100"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4803242"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Text Placeholder 12">
            <a:extLst>
              <a:ext uri="{FF2B5EF4-FFF2-40B4-BE49-F238E27FC236}">
                <a16:creationId xmlns:a16="http://schemas.microsoft.com/office/drawing/2014/main"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0" name="Content Placeholder 15">
            <a:extLst>
              <a:ext uri="{FF2B5EF4-FFF2-40B4-BE49-F238E27FC236}">
                <a16:creationId xmlns:a16="http://schemas.microsoft.com/office/drawing/2014/main" id="{B60C8CC8-C869-4395-B389-D76DF4A56AA1}"/>
              </a:ext>
            </a:extLst>
          </p:cNvPr>
          <p:cNvSpPr>
            <a:spLocks noGrp="1"/>
          </p:cNvSpPr>
          <p:nvPr>
            <p:ph sz="quarter" idx="16" hasCustomPrompt="1"/>
          </p:nvPr>
        </p:nvSpPr>
        <p:spPr>
          <a:xfrm>
            <a:off x="8044385"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Slide Number Placeholder 7">
            <a:extLst>
              <a:ext uri="{FF2B5EF4-FFF2-40B4-BE49-F238E27FC236}">
                <a16:creationId xmlns:a16="http://schemas.microsoft.com/office/drawing/2014/main"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10548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t_2 column Vertical">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2304413"/>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Text Placeholder 12">
            <a:extLst>
              <a:ext uri="{FF2B5EF4-FFF2-40B4-BE49-F238E27FC236}">
                <a16:creationId xmlns:a16="http://schemas.microsoft.com/office/drawing/2014/main"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12" name="Content Placeholder 15">
            <a:extLst>
              <a:ext uri="{FF2B5EF4-FFF2-40B4-BE49-F238E27FC236}">
                <a16:creationId xmlns:a16="http://schemas.microsoft.com/office/drawing/2014/main" id="{716D363C-A0A5-4FB1-8CC2-850C0CD9F4E7}"/>
              </a:ext>
            </a:extLst>
          </p:cNvPr>
          <p:cNvSpPr>
            <a:spLocks noGrp="1"/>
          </p:cNvSpPr>
          <p:nvPr>
            <p:ph sz="quarter" idx="15" hasCustomPrompt="1"/>
          </p:nvPr>
        </p:nvSpPr>
        <p:spPr>
          <a:xfrm>
            <a:off x="647700" y="4505006"/>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5" name="Slide Number Placeholder 7">
            <a:extLst>
              <a:ext uri="{FF2B5EF4-FFF2-40B4-BE49-F238E27FC236}">
                <a16:creationId xmlns:a16="http://schemas.microsoft.com/office/drawing/2014/main"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44719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t_1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Slide Number Placeholder 7">
            <a:extLst>
              <a:ext uri="{FF2B5EF4-FFF2-40B4-BE49-F238E27FC236}">
                <a16:creationId xmlns:a16="http://schemas.microsoft.com/office/drawing/2014/main"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21597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tx1"/>
                </a:solidFill>
              </a:defRPr>
            </a:lvl1pPr>
          </a:lstStyle>
          <a:p>
            <a:pPr lvl="0"/>
            <a:r>
              <a:rPr lang="en-US" dirty="0"/>
              <a:t>Icon</a:t>
            </a:r>
            <a:endParaRPr lang="en-GB" dirty="0"/>
          </a:p>
        </p:txBody>
      </p:sp>
      <p:grpSp>
        <p:nvGrpSpPr>
          <p:cNvPr id="11" name="Group 10">
            <a:extLst>
              <a:ext uri="{FF2B5EF4-FFF2-40B4-BE49-F238E27FC236}">
                <a16:creationId xmlns:a16="http://schemas.microsoft.com/office/drawing/2014/main" id="{00AC1958-0DCB-4970-ADE3-E64DAAFC501D}"/>
              </a:ext>
            </a:extLst>
          </p:cNvPr>
          <p:cNvGrpSpPr/>
          <p:nvPr userDrawn="1"/>
        </p:nvGrpSpPr>
        <p:grpSpPr>
          <a:xfrm>
            <a:off x="0" y="6086479"/>
            <a:ext cx="12192000" cy="600974"/>
            <a:chOff x="0" y="6086479"/>
            <a:chExt cx="12192000" cy="600974"/>
          </a:xfrm>
        </p:grpSpPr>
        <p:sp>
          <p:nvSpPr>
            <p:cNvPr id="12" name="Rectangle 11">
              <a:extLst>
                <a:ext uri="{FF2B5EF4-FFF2-40B4-BE49-F238E27FC236}">
                  <a16:creationId xmlns:a16="http://schemas.microsoft.com/office/drawing/2014/main"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5" name="Slide Number Placeholder 5">
            <a:extLst>
              <a:ext uri="{FF2B5EF4-FFF2-40B4-BE49-F238E27FC236}">
                <a16:creationId xmlns:a16="http://schemas.microsoft.com/office/drawing/2014/main"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8306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a:fld id="{817179DE-9BF3-494C-804F-0C7C90AC8700}" type="slidenum">
              <a:rPr lang="en-GB" smtClean="0"/>
              <a:pPr algn="ctr"/>
              <a:t>‹#›</a:t>
            </a:fld>
            <a:endParaRPr lang="en-GB" dirty="0"/>
          </a:p>
        </p:txBody>
      </p:sp>
      <p:sp>
        <p:nvSpPr>
          <p:cNvPr id="2" name="Title Placeholder 1">
            <a:extLst>
              <a:ext uri="{FF2B5EF4-FFF2-40B4-BE49-F238E27FC236}">
                <a16:creationId xmlns:a16="http://schemas.microsoft.com/office/drawing/2014/main"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hyperlink" Target="http://insights.marinsoftware.com/analytics/3-reasons-why-segmentation-is-necessary-to-understand-customer-lifetime-value/"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http://intersection4learning.blogspot.com/2012/01/wonder-wednesday-most-important.html" TargetMode="External"/><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Three people sitting at picnic table">
            <a:extLst>
              <a:ext uri="{FF2B5EF4-FFF2-40B4-BE49-F238E27FC236}">
                <a16:creationId xmlns:a16="http://schemas.microsoft.com/office/drawing/2014/main" id="{0B90EB26-97FD-4B8B-86E0-B00589E0946D}"/>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a:xfrm>
            <a:off x="-1" y="0"/>
            <a:ext cx="6676568" cy="6858000"/>
          </a:xfrm>
        </p:spPr>
      </p:pic>
      <p:sp>
        <p:nvSpPr>
          <p:cNvPr id="2" name="Title 1">
            <a:extLst>
              <a:ext uri="{FF2B5EF4-FFF2-40B4-BE49-F238E27FC236}">
                <a16:creationId xmlns:a16="http://schemas.microsoft.com/office/drawing/2014/main" id="{28BAA8DA-C40B-4AB9-9407-30FB70335152}"/>
              </a:ext>
            </a:extLst>
          </p:cNvPr>
          <p:cNvSpPr>
            <a:spLocks noGrp="1"/>
          </p:cNvSpPr>
          <p:nvPr>
            <p:ph type="ctrTitle"/>
          </p:nvPr>
        </p:nvSpPr>
        <p:spPr/>
        <p:txBody>
          <a:bodyPr/>
          <a:lstStyle/>
          <a:p>
            <a:r>
              <a:rPr lang="en-US" b="1" dirty="0"/>
              <a:t>Unit 38 &amp; 50: Customer Value Management</a:t>
            </a:r>
            <a:endParaRPr lang="en-GB" b="1" dirty="0"/>
          </a:p>
        </p:txBody>
      </p:sp>
      <p:sp>
        <p:nvSpPr>
          <p:cNvPr id="12" name="Subtitle 11">
            <a:extLst>
              <a:ext uri="{FF2B5EF4-FFF2-40B4-BE49-F238E27FC236}">
                <a16:creationId xmlns:a16="http://schemas.microsoft.com/office/drawing/2014/main" id="{B28A8D9C-5123-4D2B-9272-016EF90E0E50}"/>
              </a:ext>
            </a:extLst>
          </p:cNvPr>
          <p:cNvSpPr>
            <a:spLocks noGrp="1"/>
          </p:cNvSpPr>
          <p:nvPr>
            <p:ph type="subTitle" idx="1"/>
          </p:nvPr>
        </p:nvSpPr>
        <p:spPr>
          <a:xfrm>
            <a:off x="6876128" y="5350456"/>
            <a:ext cx="5176008" cy="1268458"/>
          </a:xfrm>
        </p:spPr>
        <p:txBody>
          <a:bodyPr anchor="ctr"/>
          <a:lstStyle/>
          <a:p>
            <a:pPr algn="l"/>
            <a:r>
              <a:rPr lang="en-US" b="1" dirty="0"/>
              <a:t>P4 Determine and explain the types of market segmentation strategies that can be applied to a customer base</a:t>
            </a:r>
            <a:endParaRPr lang="en-GB" b="1" dirty="0"/>
          </a:p>
        </p:txBody>
      </p:sp>
      <p:grpSp>
        <p:nvGrpSpPr>
          <p:cNvPr id="4" name="Group 3" descr="decorative element">
            <a:extLst>
              <a:ext uri="{FF2B5EF4-FFF2-40B4-BE49-F238E27FC236}">
                <a16:creationId xmlns:a16="http://schemas.microsoft.com/office/drawing/2014/main" id="{EB664AAE-5AE9-41D7-8346-002B9F445323}"/>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556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74AA-FBBB-467A-A191-27B7C610838C}"/>
              </a:ext>
            </a:extLst>
          </p:cNvPr>
          <p:cNvSpPr>
            <a:spLocks noGrp="1"/>
          </p:cNvSpPr>
          <p:nvPr>
            <p:ph type="title"/>
          </p:nvPr>
        </p:nvSpPr>
        <p:spPr/>
        <p:txBody>
          <a:bodyPr/>
          <a:lstStyle/>
          <a:p>
            <a:pPr algn="ctr"/>
            <a:br>
              <a:rPr lang="en-US" dirty="0">
                <a:latin typeface="Castellar" panose="020A0402060406010301" pitchFamily="18" charset="0"/>
              </a:rPr>
            </a:br>
            <a:r>
              <a:rPr lang="en-US" dirty="0">
                <a:latin typeface="Castellar" panose="020A0402060406010301" pitchFamily="18" charset="0"/>
              </a:rPr>
              <a:t>BEST WAYS TO SEGMENT YOUR MARKET TO INCREASE CLV</a:t>
            </a:r>
          </a:p>
        </p:txBody>
      </p:sp>
      <p:sp>
        <p:nvSpPr>
          <p:cNvPr id="3" name="Content Placeholder 2">
            <a:extLst>
              <a:ext uri="{FF2B5EF4-FFF2-40B4-BE49-F238E27FC236}">
                <a16:creationId xmlns:a16="http://schemas.microsoft.com/office/drawing/2014/main" id="{74F45344-CA5C-40CA-AEBF-2CD7F9F525A9}"/>
              </a:ext>
            </a:extLst>
          </p:cNvPr>
          <p:cNvSpPr>
            <a:spLocks noGrp="1"/>
          </p:cNvSpPr>
          <p:nvPr>
            <p:ph idx="1"/>
          </p:nvPr>
        </p:nvSpPr>
        <p:spPr>
          <a:xfrm>
            <a:off x="633186" y="1388436"/>
            <a:ext cx="10815864" cy="4788527"/>
          </a:xfrm>
        </p:spPr>
        <p:txBody>
          <a:bodyPr>
            <a:normAutofit fontScale="55000" lnSpcReduction="20000"/>
          </a:bodyPr>
          <a:lstStyle/>
          <a:p>
            <a:r>
              <a:rPr lang="en-US" b="1" dirty="0"/>
              <a:t>Recency and Frequency</a:t>
            </a:r>
          </a:p>
          <a:p>
            <a:pPr marL="0" indent="0">
              <a:buNone/>
            </a:pPr>
            <a:endParaRPr lang="en-US" dirty="0"/>
          </a:p>
          <a:p>
            <a:pPr marL="0" indent="0">
              <a:buNone/>
            </a:pPr>
            <a:r>
              <a:rPr lang="en-US" dirty="0"/>
              <a:t>Recency refers to the last time a customer made a purchase from your store. Though the boundaries you set will depend on what type of product you’re selling, you’d typically want to segment your customers into the following:</a:t>
            </a:r>
          </a:p>
          <a:p>
            <a:pPr marL="0" indent="0">
              <a:buNone/>
            </a:pPr>
            <a:endParaRPr lang="en-US" dirty="0"/>
          </a:p>
          <a:p>
            <a:pPr>
              <a:buFont typeface="Wingdings" panose="05000000000000000000" pitchFamily="2" charset="2"/>
              <a:buChar char="Ø"/>
            </a:pPr>
            <a:r>
              <a:rPr lang="en-US" b="1" dirty="0"/>
              <a:t>Active</a:t>
            </a:r>
            <a:r>
              <a:rPr lang="en-US" dirty="0"/>
              <a:t> - Customers who have shopped recently.</a:t>
            </a:r>
          </a:p>
          <a:p>
            <a:pPr>
              <a:buFont typeface="Wingdings" panose="05000000000000000000" pitchFamily="2" charset="2"/>
              <a:buChar char="Ø"/>
            </a:pPr>
            <a:r>
              <a:rPr lang="en-US" b="1" dirty="0"/>
              <a:t>At risk </a:t>
            </a:r>
            <a:r>
              <a:rPr lang="en-US" dirty="0"/>
              <a:t>- Customers who have previously purchased from you but have not returned to make a purchase within the timeframe of a typical "active" shopper.</a:t>
            </a:r>
          </a:p>
          <a:p>
            <a:pPr>
              <a:buFont typeface="Wingdings" panose="05000000000000000000" pitchFamily="2" charset="2"/>
              <a:buChar char="Ø"/>
            </a:pPr>
            <a:r>
              <a:rPr lang="en-US" b="1" dirty="0"/>
              <a:t>Lapsed</a:t>
            </a:r>
            <a:r>
              <a:rPr lang="en-US" dirty="0"/>
              <a:t> - Customers that have purchased previously but have gone way beyond the point you’d usually expect them to return to make another purchase.</a:t>
            </a:r>
          </a:p>
          <a:p>
            <a:pPr marL="0" indent="0">
              <a:buNone/>
            </a:pPr>
            <a:endParaRPr lang="en-US" dirty="0"/>
          </a:p>
          <a:p>
            <a:pPr marL="0" indent="0">
              <a:buNone/>
            </a:pPr>
            <a:r>
              <a:rPr lang="en-US" dirty="0"/>
              <a:t>Frequency refers to how often a customer has made a purchase from your store.</a:t>
            </a:r>
          </a:p>
          <a:p>
            <a:pPr marL="0" indent="0">
              <a:buNone/>
            </a:pPr>
            <a:endParaRPr lang="en-US" dirty="0"/>
          </a:p>
          <a:p>
            <a:pPr>
              <a:buFont typeface="Wingdings" panose="05000000000000000000" pitchFamily="2" charset="2"/>
              <a:buChar char="Ø"/>
            </a:pPr>
            <a:r>
              <a:rPr lang="en-US" b="1" dirty="0"/>
              <a:t>Prospect</a:t>
            </a:r>
            <a:r>
              <a:rPr lang="en-US" dirty="0"/>
              <a:t> - Visitor who has not shopped with you at all - you may have their info from an abandoned cart or email capture pop ups.</a:t>
            </a:r>
          </a:p>
          <a:p>
            <a:pPr>
              <a:buFont typeface="Wingdings" panose="05000000000000000000" pitchFamily="2" charset="2"/>
              <a:buChar char="Ø"/>
            </a:pPr>
            <a:r>
              <a:rPr lang="en-US" b="1" dirty="0"/>
              <a:t>One-off customer </a:t>
            </a:r>
            <a:r>
              <a:rPr lang="en-US" dirty="0"/>
              <a:t>- Customer who has made a single purchase from your store.</a:t>
            </a:r>
          </a:p>
          <a:p>
            <a:pPr>
              <a:buFont typeface="Wingdings" panose="05000000000000000000" pitchFamily="2" charset="2"/>
              <a:buChar char="Ø"/>
            </a:pPr>
            <a:r>
              <a:rPr lang="en-US" b="1" dirty="0"/>
              <a:t>Repeat customer </a:t>
            </a:r>
            <a:r>
              <a:rPr lang="en-US" dirty="0"/>
              <a:t>- Customer who has made more than one purchase from your store.</a:t>
            </a:r>
          </a:p>
          <a:p>
            <a:pPr>
              <a:buFont typeface="Wingdings" panose="05000000000000000000" pitchFamily="2" charset="2"/>
              <a:buChar char="Ø"/>
            </a:pPr>
            <a:r>
              <a:rPr lang="en-US" b="1" dirty="0"/>
              <a:t>Loyal customer </a:t>
            </a:r>
            <a:r>
              <a:rPr lang="en-US" dirty="0"/>
              <a:t>- Customer who has a sufficient number of times to be considered ‘loyal’.” (</a:t>
            </a:r>
            <a:r>
              <a:rPr lang="en-US" dirty="0" err="1"/>
              <a:t>Honarvar</a:t>
            </a:r>
            <a:r>
              <a:rPr lang="en-US" dirty="0"/>
              <a:t>, 2017, sec. 4).</a:t>
            </a:r>
          </a:p>
        </p:txBody>
      </p:sp>
    </p:spTree>
    <p:extLst>
      <p:ext uri="{BB962C8B-B14F-4D97-AF65-F5344CB8AC3E}">
        <p14:creationId xmlns:p14="http://schemas.microsoft.com/office/powerpoint/2010/main" val="1887180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374EB-7462-4488-8112-DC6CFE818F63}"/>
              </a:ext>
            </a:extLst>
          </p:cNvPr>
          <p:cNvSpPr>
            <a:spLocks noGrp="1"/>
          </p:cNvSpPr>
          <p:nvPr>
            <p:ph type="title"/>
          </p:nvPr>
        </p:nvSpPr>
        <p:spPr>
          <a:xfrm>
            <a:off x="688068" y="2598003"/>
            <a:ext cx="10815864" cy="830997"/>
          </a:xfrm>
        </p:spPr>
        <p:txBody>
          <a:bodyPr/>
          <a:lstStyle/>
          <a:p>
            <a:pPr algn="ctr"/>
            <a:r>
              <a:rPr lang="en-US" sz="6000" b="1" dirty="0">
                <a:latin typeface="Castellar" panose="020A0402060406010301" pitchFamily="18" charset="0"/>
              </a:rPr>
              <a:t>WHAT ARE THE BENEFITS OF SEGMENTING YOUR AUDIENCE?</a:t>
            </a:r>
          </a:p>
        </p:txBody>
      </p:sp>
    </p:spTree>
    <p:extLst>
      <p:ext uri="{BB962C8B-B14F-4D97-AF65-F5344CB8AC3E}">
        <p14:creationId xmlns:p14="http://schemas.microsoft.com/office/powerpoint/2010/main" val="182313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E70C-66C1-405A-B93C-BF175E4A430E}"/>
              </a:ext>
            </a:extLst>
          </p:cNvPr>
          <p:cNvSpPr>
            <a:spLocks noGrp="1"/>
          </p:cNvSpPr>
          <p:nvPr>
            <p:ph type="title"/>
          </p:nvPr>
        </p:nvSpPr>
        <p:spPr>
          <a:xfrm>
            <a:off x="633186" y="557439"/>
            <a:ext cx="10815864" cy="830997"/>
          </a:xfrm>
          <a:prstGeom prst="rect">
            <a:avLst/>
          </a:prstGeom>
        </p:spPr>
        <p:txBody>
          <a:bodyPr wrap="square" anchor="t">
            <a:normAutofit/>
          </a:bodyPr>
          <a:lstStyle/>
          <a:p>
            <a:pPr algn="ctr"/>
            <a:br>
              <a:rPr lang="en-US" dirty="0">
                <a:latin typeface="Castellar" panose="020A0402060406010301" pitchFamily="18" charset="0"/>
              </a:rPr>
            </a:br>
            <a:r>
              <a:rPr lang="en-US" dirty="0">
                <a:latin typeface="Castellar" panose="020A0402060406010301" pitchFamily="18" charset="0"/>
              </a:rPr>
              <a:t>BENEFITS OF SEGMENTING YOUR AUDIENCE</a:t>
            </a:r>
          </a:p>
        </p:txBody>
      </p:sp>
      <p:graphicFrame>
        <p:nvGraphicFramePr>
          <p:cNvPr id="5" name="Content Placeholder 2">
            <a:extLst>
              <a:ext uri="{FF2B5EF4-FFF2-40B4-BE49-F238E27FC236}">
                <a16:creationId xmlns:a16="http://schemas.microsoft.com/office/drawing/2014/main" id="{C3D56CC0-135A-4D37-81C9-4A3166A3A593}"/>
              </a:ext>
            </a:extLst>
          </p:cNvPr>
          <p:cNvGraphicFramePr>
            <a:graphicFrameLocks noGrp="1"/>
          </p:cNvGraphicFramePr>
          <p:nvPr>
            <p:ph idx="1"/>
            <p:extLst>
              <p:ext uri="{D42A27DB-BD31-4B8C-83A1-F6EECF244321}">
                <p14:modId xmlns:p14="http://schemas.microsoft.com/office/powerpoint/2010/main" val="329524317"/>
              </p:ext>
            </p:extLst>
          </p:nvPr>
        </p:nvGraphicFramePr>
        <p:xfrm>
          <a:off x="633186" y="1825625"/>
          <a:ext cx="1081586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344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F9E8C-05C7-4940-BE6B-EB75E22BF97A}"/>
              </a:ext>
            </a:extLst>
          </p:cNvPr>
          <p:cNvSpPr>
            <a:spLocks noGrp="1"/>
          </p:cNvSpPr>
          <p:nvPr>
            <p:ph type="title"/>
          </p:nvPr>
        </p:nvSpPr>
        <p:spPr/>
        <p:txBody>
          <a:bodyPr/>
          <a:lstStyle/>
          <a:p>
            <a:pPr algn="ctr"/>
            <a:r>
              <a:rPr lang="en-US" dirty="0">
                <a:latin typeface="Castellar" panose="020A0402060406010301" pitchFamily="18" charset="0"/>
              </a:rPr>
              <a:t>three Reasons Why Segmentation is Necessary to Understand Customer Lifetime Value</a:t>
            </a:r>
          </a:p>
        </p:txBody>
      </p:sp>
      <p:sp>
        <p:nvSpPr>
          <p:cNvPr id="3" name="Content Placeholder 2">
            <a:extLst>
              <a:ext uri="{FF2B5EF4-FFF2-40B4-BE49-F238E27FC236}">
                <a16:creationId xmlns:a16="http://schemas.microsoft.com/office/drawing/2014/main" id="{25DB5E8F-E41B-476F-BA7B-800CB3DCE71C}"/>
              </a:ext>
            </a:extLst>
          </p:cNvPr>
          <p:cNvSpPr>
            <a:spLocks noGrp="1"/>
          </p:cNvSpPr>
          <p:nvPr>
            <p:ph idx="1"/>
          </p:nvPr>
        </p:nvSpPr>
        <p:spPr/>
        <p:txBody>
          <a:bodyPr/>
          <a:lstStyle/>
          <a:p>
            <a:pPr>
              <a:buFont typeface="Wingdings" panose="05000000000000000000" pitchFamily="2" charset="2"/>
              <a:buChar char="Ø"/>
            </a:pPr>
            <a:r>
              <a:rPr lang="en-US" dirty="0">
                <a:hlinkClick r:id="rId2"/>
              </a:rPr>
              <a:t>http://insights.marinsoftware.com/analytics/3-reasons-why-segmentation-is-necessary-to-understand-customer-lifetime-value/</a:t>
            </a:r>
            <a:endParaRPr lang="en-US" dirty="0"/>
          </a:p>
        </p:txBody>
      </p:sp>
    </p:spTree>
    <p:extLst>
      <p:ext uri="{BB962C8B-B14F-4D97-AF65-F5344CB8AC3E}">
        <p14:creationId xmlns:p14="http://schemas.microsoft.com/office/powerpoint/2010/main" val="770896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1757A-3E32-46AE-B1D4-DD63AE80B124}"/>
              </a:ext>
            </a:extLst>
          </p:cNvPr>
          <p:cNvSpPr>
            <a:spLocks noGrp="1"/>
          </p:cNvSpPr>
          <p:nvPr>
            <p:ph type="title"/>
          </p:nvPr>
        </p:nvSpPr>
        <p:spPr/>
        <p:txBody>
          <a:bodyPr/>
          <a:lstStyle/>
          <a:p>
            <a:pPr algn="ctr"/>
            <a:r>
              <a:rPr lang="en-US" dirty="0">
                <a:latin typeface="Castellar" panose="020A0402060406010301" pitchFamily="18" charset="0"/>
              </a:rPr>
              <a:t>The Importance of Customer Lifetime Value (CLV) in Marketing in 2020</a:t>
            </a:r>
            <a:br>
              <a:rPr lang="en-US" dirty="0">
                <a:latin typeface="Castellar" panose="020A0402060406010301" pitchFamily="18" charset="0"/>
              </a:rPr>
            </a:br>
            <a:endParaRPr lang="en-US" dirty="0">
              <a:latin typeface="Castellar" panose="020A0402060406010301" pitchFamily="18" charset="0"/>
            </a:endParaRPr>
          </a:p>
        </p:txBody>
      </p:sp>
      <p:sp>
        <p:nvSpPr>
          <p:cNvPr id="3" name="Content Placeholder 2">
            <a:extLst>
              <a:ext uri="{FF2B5EF4-FFF2-40B4-BE49-F238E27FC236}">
                <a16:creationId xmlns:a16="http://schemas.microsoft.com/office/drawing/2014/main" id="{D4A692A0-73C4-4B9A-B458-E7348FF648D5}"/>
              </a:ext>
            </a:extLst>
          </p:cNvPr>
          <p:cNvSpPr>
            <a:spLocks noGrp="1"/>
          </p:cNvSpPr>
          <p:nvPr>
            <p:ph idx="1"/>
          </p:nvPr>
        </p:nvSpPr>
        <p:spPr/>
        <p:txBody>
          <a:bodyPr/>
          <a:lstStyle/>
          <a:p>
            <a:r>
              <a:rPr lang="en-US" dirty="0"/>
              <a:t>https://exponea.com/blog/customer-lifetime-value-guide/</a:t>
            </a:r>
          </a:p>
        </p:txBody>
      </p:sp>
    </p:spTree>
    <p:extLst>
      <p:ext uri="{BB962C8B-B14F-4D97-AF65-F5344CB8AC3E}">
        <p14:creationId xmlns:p14="http://schemas.microsoft.com/office/powerpoint/2010/main" val="106082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box, food&#10;&#10;Description automatically generated">
            <a:extLst>
              <a:ext uri="{FF2B5EF4-FFF2-40B4-BE49-F238E27FC236}">
                <a16:creationId xmlns:a16="http://schemas.microsoft.com/office/drawing/2014/main" id="{AFB8DE44-C4F2-49C1-AED2-06B7D3B71971}"/>
              </a:ext>
            </a:extLst>
          </p:cNvPr>
          <p:cNvPicPr>
            <a:picLocks noGrp="1" noChangeAspect="1"/>
          </p:cNvPicPr>
          <p:nvPr>
            <p:ph type="pic" sz="quarter" idx="10"/>
          </p:nvPr>
        </p:nvPicPr>
        <p:blipFill rotWithShape="1">
          <a:blip r:embed="rId2">
            <a:extLst>
              <a:ext uri="{837473B0-CC2E-450A-ABE3-18F120FF3D39}">
                <a1611:picAttrSrcUrl xmlns:a1611="http://schemas.microsoft.com/office/drawing/2016/11/main" r:id="rId3"/>
              </a:ext>
            </a:extLst>
          </a:blip>
          <a:srcRect l="8409" r="33909" b="1"/>
          <a:stretch/>
        </p:blipFill>
        <p:spPr>
          <a:xfrm>
            <a:off x="-1" y="10"/>
            <a:ext cx="6676568" cy="6857990"/>
          </a:xfrm>
          <a:prstGeom prst="rect">
            <a:avLst/>
          </a:prstGeom>
          <a:noFill/>
        </p:spPr>
      </p:pic>
      <p:sp>
        <p:nvSpPr>
          <p:cNvPr id="2" name="Title 1">
            <a:extLst>
              <a:ext uri="{FF2B5EF4-FFF2-40B4-BE49-F238E27FC236}">
                <a16:creationId xmlns:a16="http://schemas.microsoft.com/office/drawing/2014/main" id="{3EEC70BA-F122-4B88-9635-EF8141DC4BD4}"/>
              </a:ext>
            </a:extLst>
          </p:cNvPr>
          <p:cNvSpPr>
            <a:spLocks noGrp="1"/>
          </p:cNvSpPr>
          <p:nvPr>
            <p:ph type="ctrTitle"/>
          </p:nvPr>
        </p:nvSpPr>
        <p:spPr>
          <a:xfrm>
            <a:off x="7274144" y="1291772"/>
            <a:ext cx="4379976" cy="3611880"/>
          </a:xfrm>
          <a:prstGeom prst="rect">
            <a:avLst/>
          </a:prstGeom>
        </p:spPr>
        <p:txBody>
          <a:bodyPr anchor="b">
            <a:normAutofit/>
          </a:bodyPr>
          <a:lstStyle/>
          <a:p>
            <a:pPr algn="ctr"/>
            <a:r>
              <a:rPr lang="en-US" b="1"/>
              <a:t>INDIVIDUAL CLASS ACTIVITY</a:t>
            </a:r>
          </a:p>
        </p:txBody>
      </p:sp>
      <p:sp>
        <p:nvSpPr>
          <p:cNvPr id="6" name="TextBox 5">
            <a:extLst>
              <a:ext uri="{FF2B5EF4-FFF2-40B4-BE49-F238E27FC236}">
                <a16:creationId xmlns:a16="http://schemas.microsoft.com/office/drawing/2014/main" id="{1220BB7D-C519-414E-9C33-0FD0B8FA9771}"/>
              </a:ext>
            </a:extLst>
          </p:cNvPr>
          <p:cNvSpPr txBox="1"/>
          <p:nvPr/>
        </p:nvSpPr>
        <p:spPr>
          <a:xfrm>
            <a:off x="4262124" y="6657945"/>
            <a:ext cx="2414443"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intersection4learning.blogspot.com/2012/01/wonder-wednesday-most-important.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1211604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57948-51E3-48E1-A4B4-E6A1C91AA1CE}"/>
              </a:ext>
            </a:extLst>
          </p:cNvPr>
          <p:cNvSpPr>
            <a:spLocks noGrp="1"/>
          </p:cNvSpPr>
          <p:nvPr>
            <p:ph type="title"/>
          </p:nvPr>
        </p:nvSpPr>
        <p:spPr/>
        <p:txBody>
          <a:bodyPr/>
          <a:lstStyle/>
          <a:p>
            <a:r>
              <a:rPr lang="en-US" sz="2800" b="1" dirty="0">
                <a:latin typeface="Candara" panose="020E0502030303020204" pitchFamily="34" charset="0"/>
              </a:rPr>
              <a:t>INSTRUCTIONS</a:t>
            </a:r>
            <a:endParaRPr lang="en-US" b="1" dirty="0">
              <a:latin typeface="Candara" panose="020E0502030303020204" pitchFamily="34" charset="0"/>
            </a:endParaRPr>
          </a:p>
        </p:txBody>
      </p:sp>
      <p:sp>
        <p:nvSpPr>
          <p:cNvPr id="3" name="Content Placeholder 2">
            <a:extLst>
              <a:ext uri="{FF2B5EF4-FFF2-40B4-BE49-F238E27FC236}">
                <a16:creationId xmlns:a16="http://schemas.microsoft.com/office/drawing/2014/main" id="{2ACF2B71-FB88-4753-BBC8-17487406ABC3}"/>
              </a:ext>
            </a:extLst>
          </p:cNvPr>
          <p:cNvSpPr>
            <a:spLocks noGrp="1"/>
          </p:cNvSpPr>
          <p:nvPr>
            <p:ph idx="1"/>
          </p:nvPr>
        </p:nvSpPr>
        <p:spPr/>
        <p:txBody>
          <a:bodyPr>
            <a:normAutofit fontScale="92500" lnSpcReduction="20000"/>
          </a:bodyPr>
          <a:lstStyle/>
          <a:p>
            <a:pPr marL="0" indent="0">
              <a:buNone/>
            </a:pPr>
            <a:r>
              <a:rPr lang="en-US" dirty="0"/>
              <a:t>Choose one of the products in the product list on the following page and conduct a little research. In this scenario, you are a business owner of a company that sells the product chosen. As the buyer for a local specialty shop, you are responsible for planning the merchandise selection and then buying the merchandise for your business. Selection and inventory are critical to the success of your store as there are a number of nationally branded stores in your trading area. </a:t>
            </a:r>
          </a:p>
          <a:p>
            <a:pPr marL="0" indent="0">
              <a:buNone/>
            </a:pPr>
            <a:endParaRPr lang="en-US" dirty="0"/>
          </a:p>
          <a:p>
            <a:pPr marL="0" indent="0">
              <a:buNone/>
            </a:pPr>
            <a:r>
              <a:rPr lang="en-US" b="1" dirty="0"/>
              <a:t>For the products and services on the next page, you are to:</a:t>
            </a:r>
          </a:p>
          <a:p>
            <a:pPr marL="0" indent="0">
              <a:buNone/>
            </a:pPr>
            <a:r>
              <a:rPr lang="en-US" dirty="0"/>
              <a:t>1. Identify the market segment.</a:t>
            </a:r>
          </a:p>
          <a:p>
            <a:pPr marL="0" indent="0">
              <a:buNone/>
            </a:pPr>
            <a:r>
              <a:rPr lang="en-US" dirty="0"/>
              <a:t>2. Give a summary paragraph(minimum of five useful sentences) explaining why you believe this is an appropriate segment.</a:t>
            </a:r>
          </a:p>
        </p:txBody>
      </p:sp>
    </p:spTree>
    <p:extLst>
      <p:ext uri="{BB962C8B-B14F-4D97-AF65-F5344CB8AC3E}">
        <p14:creationId xmlns:p14="http://schemas.microsoft.com/office/powerpoint/2010/main" val="1759131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4521B-9B6A-4FD5-9973-D05FC62BE359}"/>
              </a:ext>
            </a:extLst>
          </p:cNvPr>
          <p:cNvSpPr>
            <a:spLocks noGrp="1"/>
          </p:cNvSpPr>
          <p:nvPr>
            <p:ph type="title"/>
          </p:nvPr>
        </p:nvSpPr>
        <p:spPr/>
        <p:txBody>
          <a:bodyPr/>
          <a:lstStyle/>
          <a:p>
            <a:r>
              <a:rPr lang="en-US" b="1" dirty="0">
                <a:latin typeface="Candara" panose="020E0502030303020204" pitchFamily="34" charset="0"/>
              </a:rPr>
              <a:t>STEP 1: </a:t>
            </a:r>
            <a:br>
              <a:rPr lang="en-US" dirty="0">
                <a:latin typeface="Candara" panose="020E0502030303020204" pitchFamily="34" charset="0"/>
              </a:rPr>
            </a:br>
            <a:r>
              <a:rPr lang="en-US" dirty="0">
                <a:latin typeface="Candara" panose="020E0502030303020204" pitchFamily="34" charset="0"/>
              </a:rPr>
              <a:t>SELECT A PRODUCT/SERVICE FROM THE LIST BELOW</a:t>
            </a:r>
          </a:p>
        </p:txBody>
      </p:sp>
      <p:sp>
        <p:nvSpPr>
          <p:cNvPr id="3" name="Content Placeholder 2">
            <a:extLst>
              <a:ext uri="{FF2B5EF4-FFF2-40B4-BE49-F238E27FC236}">
                <a16:creationId xmlns:a16="http://schemas.microsoft.com/office/drawing/2014/main" id="{380568F4-EBB4-4F37-BFFC-409F7A9E0455}"/>
              </a:ext>
            </a:extLst>
          </p:cNvPr>
          <p:cNvSpPr>
            <a:spLocks noGrp="1"/>
          </p:cNvSpPr>
          <p:nvPr>
            <p:ph idx="1"/>
          </p:nvPr>
        </p:nvSpPr>
        <p:spPr>
          <a:xfrm>
            <a:off x="633186" y="1485900"/>
            <a:ext cx="10815864" cy="4691063"/>
          </a:xfrm>
        </p:spPr>
        <p:txBody>
          <a:bodyPr>
            <a:normAutofit fontScale="62500" lnSpcReduction="20000"/>
          </a:bodyPr>
          <a:lstStyle/>
          <a:p>
            <a:pPr marL="0" indent="0">
              <a:buNone/>
            </a:pPr>
            <a:r>
              <a:rPr lang="en-US" b="1" u="sng" dirty="0"/>
              <a:t>PRODUCTS AND SERVICES LIST </a:t>
            </a:r>
          </a:p>
          <a:p>
            <a:pPr marL="0" indent="0">
              <a:buNone/>
            </a:pPr>
            <a:r>
              <a:rPr lang="en-US" sz="2200" b="1" dirty="0"/>
              <a:t>(Prices are listed in USD)</a:t>
            </a:r>
          </a:p>
          <a:p>
            <a:pPr marL="0" indent="0">
              <a:buNone/>
            </a:pPr>
            <a:endParaRPr lang="en-US" sz="2200" b="1" dirty="0"/>
          </a:p>
          <a:p>
            <a:pPr marL="0" indent="0">
              <a:buNone/>
            </a:pPr>
            <a:r>
              <a:rPr lang="en-US" dirty="0"/>
              <a:t>1. A cruise of the Caribbean during February 10-17. $1,500 per person.</a:t>
            </a:r>
          </a:p>
          <a:p>
            <a:pPr marL="0" indent="0">
              <a:buNone/>
            </a:pPr>
            <a:r>
              <a:rPr lang="en-US" dirty="0"/>
              <a:t>2. An audio cassette tape and “read-along” picture book of The Lion King. $6.99</a:t>
            </a:r>
          </a:p>
          <a:p>
            <a:pPr marL="0" indent="0">
              <a:buNone/>
            </a:pPr>
            <a:r>
              <a:rPr lang="en-US" dirty="0"/>
              <a:t>3. A “Genie” brand garage door opener not installed. $192</a:t>
            </a:r>
          </a:p>
          <a:p>
            <a:pPr marL="0" indent="0">
              <a:buNone/>
            </a:pPr>
            <a:r>
              <a:rPr lang="en-US" dirty="0"/>
              <a:t>4. Tickets to performance of Shakespeare’s Merchant of Venice at the Performing Arts</a:t>
            </a:r>
          </a:p>
          <a:p>
            <a:pPr marL="0" indent="0">
              <a:buNone/>
            </a:pPr>
            <a:r>
              <a:rPr lang="en-US" dirty="0"/>
              <a:t>Center. $33 per ticket.</a:t>
            </a:r>
          </a:p>
          <a:p>
            <a:pPr marL="0" indent="0">
              <a:buNone/>
            </a:pPr>
            <a:r>
              <a:rPr lang="en-US" dirty="0"/>
              <a:t>5. Embroidered Collegiate Sweater. $35</a:t>
            </a:r>
          </a:p>
          <a:p>
            <a:pPr marL="0" indent="0">
              <a:buNone/>
            </a:pPr>
            <a:r>
              <a:rPr lang="en-US" dirty="0"/>
              <a:t>6. “The Club” WIN 1000 auto security system. $45</a:t>
            </a:r>
          </a:p>
          <a:p>
            <a:pPr marL="0" indent="0">
              <a:buNone/>
            </a:pPr>
            <a:r>
              <a:rPr lang="en-US" dirty="0"/>
              <a:t>7. A Richard Simmons exercise video. $19.95</a:t>
            </a:r>
          </a:p>
          <a:p>
            <a:pPr marL="0" indent="0">
              <a:buNone/>
            </a:pPr>
            <a:r>
              <a:rPr lang="en-US" dirty="0"/>
              <a:t>8. A small 2’ X 2’ X 2’ refrigerator. $110</a:t>
            </a:r>
          </a:p>
          <a:p>
            <a:pPr marL="0" indent="0">
              <a:buNone/>
            </a:pPr>
            <a:r>
              <a:rPr lang="en-US" dirty="0"/>
              <a:t>9. Baldwin Baby Grand Piano. $23,000</a:t>
            </a:r>
          </a:p>
          <a:p>
            <a:pPr marL="0" indent="0">
              <a:buNone/>
            </a:pPr>
            <a:r>
              <a:rPr lang="en-US" dirty="0"/>
              <a:t>10.Subscription to Netflix. $15 a month with the offer of a “free one month trial”</a:t>
            </a:r>
          </a:p>
          <a:p>
            <a:pPr marL="0" indent="0">
              <a:buNone/>
            </a:pPr>
            <a:r>
              <a:rPr lang="en-US" dirty="0"/>
              <a:t>11.Cannon TM all-in-one color inkjet printer for a computer, $155.</a:t>
            </a:r>
          </a:p>
        </p:txBody>
      </p:sp>
    </p:spTree>
    <p:extLst>
      <p:ext uri="{BB962C8B-B14F-4D97-AF65-F5344CB8AC3E}">
        <p14:creationId xmlns:p14="http://schemas.microsoft.com/office/powerpoint/2010/main" val="638456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1A6EE-22E4-4F23-9E84-90E59BC8CF35}"/>
              </a:ext>
            </a:extLst>
          </p:cNvPr>
          <p:cNvSpPr>
            <a:spLocks noGrp="1"/>
          </p:cNvSpPr>
          <p:nvPr>
            <p:ph type="title"/>
          </p:nvPr>
        </p:nvSpPr>
        <p:spPr>
          <a:xfrm>
            <a:off x="633186" y="557439"/>
            <a:ext cx="10815864" cy="830997"/>
          </a:xfrm>
          <a:prstGeom prst="rect">
            <a:avLst/>
          </a:prstGeom>
        </p:spPr>
        <p:txBody>
          <a:bodyPr wrap="square" anchor="t">
            <a:normAutofit/>
          </a:bodyPr>
          <a:lstStyle/>
          <a:p>
            <a:r>
              <a:rPr lang="en-US" b="1" dirty="0"/>
              <a:t>Step 2:</a:t>
            </a:r>
            <a:br>
              <a:rPr lang="en-US" dirty="0"/>
            </a:br>
            <a:r>
              <a:rPr lang="en-US" dirty="0"/>
              <a:t>You will need the information below to segment your market</a:t>
            </a:r>
          </a:p>
        </p:txBody>
      </p:sp>
      <p:pic>
        <p:nvPicPr>
          <p:cNvPr id="5" name="Picture 4">
            <a:extLst>
              <a:ext uri="{FF2B5EF4-FFF2-40B4-BE49-F238E27FC236}">
                <a16:creationId xmlns:a16="http://schemas.microsoft.com/office/drawing/2014/main" id="{77F56CEE-A687-4599-B05E-F5034DA5D66D}"/>
              </a:ext>
            </a:extLst>
          </p:cNvPr>
          <p:cNvPicPr>
            <a:picLocks noChangeAspect="1"/>
          </p:cNvPicPr>
          <p:nvPr/>
        </p:nvPicPr>
        <p:blipFill>
          <a:blip r:embed="rId2"/>
          <a:stretch>
            <a:fillRect/>
          </a:stretch>
        </p:blipFill>
        <p:spPr>
          <a:xfrm>
            <a:off x="633186" y="2365471"/>
            <a:ext cx="5386614" cy="2531348"/>
          </a:xfrm>
          <a:prstGeom prst="rect">
            <a:avLst/>
          </a:prstGeom>
          <a:noFill/>
        </p:spPr>
      </p:pic>
      <p:pic>
        <p:nvPicPr>
          <p:cNvPr id="4" name="Content Placeholder 3">
            <a:extLst>
              <a:ext uri="{FF2B5EF4-FFF2-40B4-BE49-F238E27FC236}">
                <a16:creationId xmlns:a16="http://schemas.microsoft.com/office/drawing/2014/main" id="{A8229D90-EDD6-4886-B88A-7FC339CABDED}"/>
              </a:ext>
            </a:extLst>
          </p:cNvPr>
          <p:cNvPicPr>
            <a:picLocks noGrp="1" noChangeAspect="1"/>
          </p:cNvPicPr>
          <p:nvPr>
            <p:ph sz="half" idx="2"/>
          </p:nvPr>
        </p:nvPicPr>
        <p:blipFill>
          <a:blip r:embed="rId3"/>
          <a:stretch>
            <a:fillRect/>
          </a:stretch>
        </p:blipFill>
        <p:spPr>
          <a:xfrm>
            <a:off x="6172200" y="2365470"/>
            <a:ext cx="5276850" cy="3271647"/>
          </a:xfrm>
          <a:prstGeom prst="rect">
            <a:avLst/>
          </a:prstGeom>
          <a:noFill/>
        </p:spPr>
      </p:pic>
    </p:spTree>
    <p:extLst>
      <p:ext uri="{BB962C8B-B14F-4D97-AF65-F5344CB8AC3E}">
        <p14:creationId xmlns:p14="http://schemas.microsoft.com/office/powerpoint/2010/main" val="416838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screenshot of a social media post&#10;&#10;Description automatically generated">
            <a:extLst>
              <a:ext uri="{FF2B5EF4-FFF2-40B4-BE49-F238E27FC236}">
                <a16:creationId xmlns:a16="http://schemas.microsoft.com/office/drawing/2014/main" id="{B7C57219-19C6-479F-B913-D2B56B9C8C16}"/>
              </a:ext>
            </a:extLst>
          </p:cNvPr>
          <p:cNvPicPr>
            <a:picLocks noGrp="1" noChangeAspect="1"/>
          </p:cNvPicPr>
          <p:nvPr>
            <p:ph type="pic" sz="quarter" idx="10"/>
          </p:nvPr>
        </p:nvPicPr>
        <p:blipFill rotWithShape="1">
          <a:blip r:embed="rId2"/>
          <a:stretch/>
        </p:blipFill>
        <p:spPr>
          <a:xfrm>
            <a:off x="-1" y="752346"/>
            <a:ext cx="5504688" cy="5353308"/>
          </a:xfrm>
          <a:prstGeom prst="rect">
            <a:avLst/>
          </a:prstGeom>
          <a:noFill/>
        </p:spPr>
      </p:pic>
      <p:sp>
        <p:nvSpPr>
          <p:cNvPr id="2" name="Title 1">
            <a:extLst>
              <a:ext uri="{FF2B5EF4-FFF2-40B4-BE49-F238E27FC236}">
                <a16:creationId xmlns:a16="http://schemas.microsoft.com/office/drawing/2014/main" id="{003D1657-7354-4F85-AF92-BBD5A2E83D24}"/>
              </a:ext>
            </a:extLst>
          </p:cNvPr>
          <p:cNvSpPr>
            <a:spLocks noGrp="1"/>
          </p:cNvSpPr>
          <p:nvPr>
            <p:ph type="ctrTitle"/>
          </p:nvPr>
        </p:nvSpPr>
        <p:spPr>
          <a:xfrm>
            <a:off x="7274144" y="1291772"/>
            <a:ext cx="4379976" cy="3611880"/>
          </a:xfrm>
          <a:prstGeom prst="rect">
            <a:avLst/>
          </a:prstGeom>
        </p:spPr>
        <p:txBody>
          <a:bodyPr anchor="b">
            <a:normAutofit/>
          </a:bodyPr>
          <a:lstStyle/>
          <a:p>
            <a:pPr algn="ctr"/>
            <a:r>
              <a:rPr lang="en-US" dirty="0"/>
              <a:t>Example.</a:t>
            </a:r>
            <a:endParaRPr lang="en-US"/>
          </a:p>
        </p:txBody>
      </p:sp>
    </p:spTree>
    <p:extLst>
      <p:ext uri="{BB962C8B-B14F-4D97-AF65-F5344CB8AC3E}">
        <p14:creationId xmlns:p14="http://schemas.microsoft.com/office/powerpoint/2010/main" val="196890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1F7CD-6426-4247-B9A4-65CFD54EF24B}"/>
              </a:ext>
            </a:extLst>
          </p:cNvPr>
          <p:cNvSpPr>
            <a:spLocks noGrp="1"/>
          </p:cNvSpPr>
          <p:nvPr>
            <p:ph type="title"/>
          </p:nvPr>
        </p:nvSpPr>
        <p:spPr>
          <a:xfrm>
            <a:off x="688068" y="2830856"/>
            <a:ext cx="10815864" cy="830997"/>
          </a:xfrm>
        </p:spPr>
        <p:txBody>
          <a:bodyPr/>
          <a:lstStyle/>
          <a:p>
            <a:pPr algn="ctr"/>
            <a:r>
              <a:rPr lang="en-US" sz="6000" b="1" dirty="0">
                <a:latin typeface="Castellar" panose="020A0402060406010301" pitchFamily="18" charset="0"/>
              </a:rPr>
              <a:t>DEFINE; MARKET SEGMENTATION</a:t>
            </a:r>
          </a:p>
        </p:txBody>
      </p:sp>
    </p:spTree>
    <p:extLst>
      <p:ext uri="{BB962C8B-B14F-4D97-AF65-F5344CB8AC3E}">
        <p14:creationId xmlns:p14="http://schemas.microsoft.com/office/powerpoint/2010/main" val="1825809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1D246-723E-4D38-B59D-8455C58706FE}"/>
              </a:ext>
            </a:extLst>
          </p:cNvPr>
          <p:cNvSpPr>
            <a:spLocks noGrp="1"/>
          </p:cNvSpPr>
          <p:nvPr>
            <p:ph type="title"/>
          </p:nvPr>
        </p:nvSpPr>
        <p:spPr/>
        <p:txBody>
          <a:bodyPr/>
          <a:lstStyle/>
          <a:p>
            <a:br>
              <a:rPr lang="en-US" b="1" dirty="0"/>
            </a:br>
            <a:r>
              <a:rPr lang="en-US" b="1" dirty="0"/>
              <a:t>REFERENCES</a:t>
            </a:r>
          </a:p>
        </p:txBody>
      </p:sp>
      <p:sp>
        <p:nvSpPr>
          <p:cNvPr id="3" name="Content Placeholder 2">
            <a:extLst>
              <a:ext uri="{FF2B5EF4-FFF2-40B4-BE49-F238E27FC236}">
                <a16:creationId xmlns:a16="http://schemas.microsoft.com/office/drawing/2014/main" id="{23298545-C6B1-4A25-8098-9D490184189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err="1"/>
              <a:t>Honarvar</a:t>
            </a:r>
            <a:r>
              <a:rPr lang="en-US" dirty="0"/>
              <a:t>, Z. (2017). Customer Segmentation: The key to maximizing customer lifetime value (CLV). [online] Linkedin.com. Available at: https://www.linkedin.com/pulse/customer-segmentation-key-maximizing-lifetime-value-clv-zack-honarvar [Accessed 17 Jan. 2020].</a:t>
            </a:r>
          </a:p>
          <a:p>
            <a:pPr marL="514350" indent="-514350">
              <a:buFont typeface="+mj-lt"/>
              <a:buAutoNum type="arabicPeriod"/>
            </a:pPr>
            <a:endParaRPr lang="en-US" dirty="0"/>
          </a:p>
          <a:p>
            <a:pPr marL="514350" indent="-514350">
              <a:buFont typeface="+mj-lt"/>
              <a:buAutoNum type="arabicPeriod"/>
            </a:pPr>
            <a:r>
              <a:rPr lang="en-US" dirty="0"/>
              <a:t>Qualtrics.com. (2017). What is Market Segmentation?. [online] Available at: https://www.qualtrics.com/experience-management/brand/what-is-market-segmentation/ [Accessed 17 Jan. 2020].</a:t>
            </a:r>
          </a:p>
          <a:p>
            <a:pPr marL="514350" indent="-514350">
              <a:buFont typeface="+mj-lt"/>
              <a:buAutoNum type="arabicPeriod"/>
            </a:pPr>
            <a:endParaRPr lang="en-US" dirty="0"/>
          </a:p>
          <a:p>
            <a:pPr marL="514350" indent="-514350">
              <a:buFont typeface="+mj-lt"/>
              <a:buAutoNum type="arabicPeriod"/>
            </a:pPr>
            <a:r>
              <a:rPr lang="en-US" dirty="0"/>
              <a:t>Tow, H. (2019). The 4 Main Types of Market Segmentation (+How to Implement It in Your Marketing Strategy). [online] Learn.g2.com. Available at: https://learn.g2.com/market-segmentation [Accessed 17 Jan. 2020].</a:t>
            </a:r>
          </a:p>
        </p:txBody>
      </p:sp>
    </p:spTree>
    <p:extLst>
      <p:ext uri="{BB962C8B-B14F-4D97-AF65-F5344CB8AC3E}">
        <p14:creationId xmlns:p14="http://schemas.microsoft.com/office/powerpoint/2010/main" val="86450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6EF78-70C1-4197-BC09-E8A2500BC129}"/>
              </a:ext>
            </a:extLst>
          </p:cNvPr>
          <p:cNvSpPr>
            <a:spLocks noGrp="1"/>
          </p:cNvSpPr>
          <p:nvPr>
            <p:ph type="title"/>
          </p:nvPr>
        </p:nvSpPr>
        <p:spPr>
          <a:xfrm>
            <a:off x="633186" y="557439"/>
            <a:ext cx="10815864" cy="830997"/>
          </a:xfrm>
          <a:prstGeom prst="rect">
            <a:avLst/>
          </a:prstGeom>
        </p:spPr>
        <p:txBody>
          <a:bodyPr wrap="square" anchor="t">
            <a:normAutofit/>
          </a:bodyPr>
          <a:lstStyle/>
          <a:p>
            <a:br>
              <a:rPr lang="en-US" b="1" dirty="0">
                <a:latin typeface="Castellar" panose="020A0402060406010301" pitchFamily="18" charset="0"/>
              </a:rPr>
            </a:br>
            <a:r>
              <a:rPr lang="en-US" b="1" dirty="0">
                <a:latin typeface="Castellar" panose="020A0402060406010301" pitchFamily="18" charset="0"/>
              </a:rPr>
              <a:t>MARKET SEGMENTATION</a:t>
            </a:r>
          </a:p>
        </p:txBody>
      </p:sp>
      <p:graphicFrame>
        <p:nvGraphicFramePr>
          <p:cNvPr id="5" name="Content Placeholder 2">
            <a:extLst>
              <a:ext uri="{FF2B5EF4-FFF2-40B4-BE49-F238E27FC236}">
                <a16:creationId xmlns:a16="http://schemas.microsoft.com/office/drawing/2014/main" id="{1BB1F904-1CDB-4F38-B587-3CFBD783B43F}"/>
              </a:ext>
            </a:extLst>
          </p:cNvPr>
          <p:cNvGraphicFramePr>
            <a:graphicFrameLocks noGrp="1"/>
          </p:cNvGraphicFramePr>
          <p:nvPr>
            <p:ph idx="1"/>
            <p:extLst>
              <p:ext uri="{D42A27DB-BD31-4B8C-83A1-F6EECF244321}">
                <p14:modId xmlns:p14="http://schemas.microsoft.com/office/powerpoint/2010/main" val="669565571"/>
              </p:ext>
            </p:extLst>
          </p:nvPr>
        </p:nvGraphicFramePr>
        <p:xfrm>
          <a:off x="633186" y="1825625"/>
          <a:ext cx="1081586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121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ABF7D54-E5DB-4736-B6F0-2405CC53793B}"/>
              </a:ext>
            </a:extLst>
          </p:cNvPr>
          <p:cNvPicPr>
            <a:picLocks noGrp="1" noChangeAspect="1"/>
          </p:cNvPicPr>
          <p:nvPr>
            <p:ph type="pic" sz="quarter" idx="10"/>
          </p:nvPr>
        </p:nvPicPr>
        <p:blipFill rotWithShape="1">
          <a:blip r:embed="rId2"/>
          <a:stretch/>
        </p:blipFill>
        <p:spPr>
          <a:xfrm>
            <a:off x="-1" y="474619"/>
            <a:ext cx="6676568" cy="5908762"/>
          </a:xfrm>
          <a:prstGeom prst="rect">
            <a:avLst/>
          </a:prstGeom>
          <a:noFill/>
        </p:spPr>
      </p:pic>
      <p:sp>
        <p:nvSpPr>
          <p:cNvPr id="2" name="Title 1">
            <a:extLst>
              <a:ext uri="{FF2B5EF4-FFF2-40B4-BE49-F238E27FC236}">
                <a16:creationId xmlns:a16="http://schemas.microsoft.com/office/drawing/2014/main" id="{95479FC0-39A5-40B2-87BA-505EAFC3743A}"/>
              </a:ext>
            </a:extLst>
          </p:cNvPr>
          <p:cNvSpPr>
            <a:spLocks noGrp="1"/>
          </p:cNvSpPr>
          <p:nvPr>
            <p:ph type="ctrTitle"/>
          </p:nvPr>
        </p:nvSpPr>
        <p:spPr>
          <a:xfrm>
            <a:off x="7274144" y="1291772"/>
            <a:ext cx="4379976" cy="3611880"/>
          </a:xfrm>
          <a:prstGeom prst="rect">
            <a:avLst/>
          </a:prstGeom>
        </p:spPr>
        <p:txBody>
          <a:bodyPr anchor="b">
            <a:normAutofit/>
          </a:bodyPr>
          <a:lstStyle/>
          <a:p>
            <a:pPr algn="ctr"/>
            <a:br>
              <a:rPr lang="en-US" b="1" dirty="0"/>
            </a:br>
            <a:r>
              <a:rPr lang="en-US" b="1" dirty="0"/>
              <a:t>THE BASICS OF SEGMENTATION </a:t>
            </a:r>
          </a:p>
        </p:txBody>
      </p:sp>
    </p:spTree>
    <p:extLst>
      <p:ext uri="{BB962C8B-B14F-4D97-AF65-F5344CB8AC3E}">
        <p14:creationId xmlns:p14="http://schemas.microsoft.com/office/powerpoint/2010/main" val="191553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4FDC-A189-4427-AD57-F785B2257531}"/>
              </a:ext>
            </a:extLst>
          </p:cNvPr>
          <p:cNvSpPr>
            <a:spLocks noGrp="1"/>
          </p:cNvSpPr>
          <p:nvPr>
            <p:ph type="title"/>
          </p:nvPr>
        </p:nvSpPr>
        <p:spPr>
          <a:xfrm>
            <a:off x="633186" y="209551"/>
            <a:ext cx="10815864" cy="1178886"/>
          </a:xfrm>
          <a:prstGeom prst="rect">
            <a:avLst/>
          </a:prstGeom>
        </p:spPr>
        <p:txBody>
          <a:bodyPr wrap="square" anchor="t">
            <a:normAutofit/>
          </a:bodyPr>
          <a:lstStyle/>
          <a:p>
            <a:r>
              <a:rPr lang="en-US" sz="1700" b="1" dirty="0">
                <a:latin typeface="Castellar" panose="020A0402060406010301" pitchFamily="18" charset="0"/>
              </a:rPr>
              <a:t>Types of Market Segmentation</a:t>
            </a:r>
            <a:br>
              <a:rPr lang="en-US" sz="1700" b="1" dirty="0">
                <a:latin typeface="Castellar" panose="020A0402060406010301" pitchFamily="18" charset="0"/>
              </a:rPr>
            </a:br>
            <a:r>
              <a:rPr lang="en-US" sz="1700" b="1" dirty="0">
                <a:latin typeface="Castellar" panose="020A0402060406010301" pitchFamily="18" charset="0"/>
              </a:rPr>
              <a:t>(What Is Marketing Segmentation, 2017, sec. 2)</a:t>
            </a:r>
            <a:br>
              <a:rPr lang="en-US" sz="1700" b="1" dirty="0">
                <a:latin typeface="Castellar" panose="020A0402060406010301" pitchFamily="18" charset="0"/>
              </a:rPr>
            </a:br>
            <a:br>
              <a:rPr lang="en-US" sz="1700" b="1" dirty="0">
                <a:latin typeface="Castellar" panose="020A0402060406010301" pitchFamily="18" charset="0"/>
              </a:rPr>
            </a:br>
            <a:endParaRPr lang="en-US" sz="1700" b="1" dirty="0">
              <a:latin typeface="Castellar" panose="020A0402060406010301" pitchFamily="18" charset="0"/>
            </a:endParaRPr>
          </a:p>
        </p:txBody>
      </p:sp>
      <p:graphicFrame>
        <p:nvGraphicFramePr>
          <p:cNvPr id="5" name="Content Placeholder 2">
            <a:extLst>
              <a:ext uri="{FF2B5EF4-FFF2-40B4-BE49-F238E27FC236}">
                <a16:creationId xmlns:a16="http://schemas.microsoft.com/office/drawing/2014/main" id="{564007A4-280A-44D4-8074-E7750BB1857A}"/>
              </a:ext>
            </a:extLst>
          </p:cNvPr>
          <p:cNvGraphicFramePr>
            <a:graphicFrameLocks noGrp="1"/>
          </p:cNvGraphicFramePr>
          <p:nvPr>
            <p:ph idx="1"/>
            <p:extLst>
              <p:ext uri="{D42A27DB-BD31-4B8C-83A1-F6EECF244321}">
                <p14:modId xmlns:p14="http://schemas.microsoft.com/office/powerpoint/2010/main" val="3921224582"/>
              </p:ext>
            </p:extLst>
          </p:nvPr>
        </p:nvGraphicFramePr>
        <p:xfrm>
          <a:off x="633186" y="933450"/>
          <a:ext cx="10815864" cy="5367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38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B1A5A-6AF5-4435-BB3A-0D1D95442D35}"/>
              </a:ext>
            </a:extLst>
          </p:cNvPr>
          <p:cNvSpPr>
            <a:spLocks noGrp="1"/>
          </p:cNvSpPr>
          <p:nvPr>
            <p:ph type="title"/>
          </p:nvPr>
        </p:nvSpPr>
        <p:spPr/>
        <p:txBody>
          <a:bodyPr/>
          <a:lstStyle/>
          <a:p>
            <a:br>
              <a:rPr lang="en-US" b="1"/>
            </a:br>
            <a:r>
              <a:rPr lang="en-US" b="1"/>
              <a:t>Examples of Market Segmentation Using </a:t>
            </a:r>
            <a:r>
              <a:rPr lang="en-US" b="1">
                <a:latin typeface="Castellar" panose="020A0402060406010301" pitchFamily="18" charset="0"/>
              </a:rPr>
              <a:t>Victoria’s Secret</a:t>
            </a:r>
            <a:endParaRPr lang="en-US" b="1" dirty="0">
              <a:latin typeface="Castellar" panose="020A0402060406010301" pitchFamily="18" charset="0"/>
            </a:endParaRPr>
          </a:p>
        </p:txBody>
      </p:sp>
      <p:sp>
        <p:nvSpPr>
          <p:cNvPr id="3" name="Content Placeholder 2">
            <a:extLst>
              <a:ext uri="{FF2B5EF4-FFF2-40B4-BE49-F238E27FC236}">
                <a16:creationId xmlns:a16="http://schemas.microsoft.com/office/drawing/2014/main" id="{82B33E31-1392-4F5C-BC6E-918D7C90D050}"/>
              </a:ext>
            </a:extLst>
          </p:cNvPr>
          <p:cNvSpPr>
            <a:spLocks noGrp="1"/>
          </p:cNvSpPr>
          <p:nvPr>
            <p:ph idx="1"/>
          </p:nvPr>
        </p:nvSpPr>
        <p:spPr/>
        <p:txBody>
          <a:bodyPr>
            <a:normAutofit fontScale="77500" lnSpcReduction="20000"/>
          </a:bodyPr>
          <a:lstStyle/>
          <a:p>
            <a:r>
              <a:rPr lang="en-US" b="1" dirty="0"/>
              <a:t>Demographic/Firmographic</a:t>
            </a:r>
          </a:p>
          <a:p>
            <a:pPr marL="0" indent="0">
              <a:buNone/>
            </a:pPr>
            <a:r>
              <a:rPr lang="en-US" dirty="0"/>
              <a:t>Victoria’s Secret deals in designing and marketing women lingerie and beauty products. They focused on women and “women” is the primary market segment in their marketing strategy. Victoria’s Secret is also segmenting their target market with product differentiation as PINK for teenage girls.</a:t>
            </a:r>
          </a:p>
          <a:p>
            <a:r>
              <a:rPr lang="en-US" b="1" dirty="0"/>
              <a:t>Geographic</a:t>
            </a:r>
          </a:p>
          <a:p>
            <a:pPr marL="0" indent="0">
              <a:buNone/>
            </a:pPr>
            <a:r>
              <a:rPr lang="en-US" dirty="0"/>
              <a:t>Victoria’s lingerie brand is operating in almost 75 countries with 1000 stores globally. The way they market their products vary depending on the country.</a:t>
            </a:r>
          </a:p>
          <a:p>
            <a:r>
              <a:rPr lang="en-US" b="1" dirty="0"/>
              <a:t>Psychographic</a:t>
            </a:r>
          </a:p>
          <a:p>
            <a:pPr marL="0" indent="0">
              <a:buNone/>
            </a:pPr>
            <a:r>
              <a:rPr lang="en-US" dirty="0"/>
              <a:t>Victoria’s Secret is segmented its customer based on women personality and self-confidence. Todays’ Female Personality traits Victoria is targeting include looking sexy, fashionable, trying new looks and styles and open minded.</a:t>
            </a:r>
          </a:p>
          <a:p>
            <a:r>
              <a:rPr lang="en-US" b="1" dirty="0"/>
              <a:t>Behavioral</a:t>
            </a:r>
          </a:p>
          <a:p>
            <a:pPr marL="0" indent="0">
              <a:buNone/>
            </a:pPr>
            <a:r>
              <a:rPr lang="en-US" dirty="0"/>
              <a:t> A lot of consumers purchase Victoria’s Secret lingerie product line for its prestige. </a:t>
            </a:r>
          </a:p>
          <a:p>
            <a:pPr marL="0" indent="0">
              <a:buNone/>
            </a:pPr>
            <a:endParaRPr lang="en-US" dirty="0"/>
          </a:p>
          <a:p>
            <a:endParaRPr lang="en-US"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40491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9450-8AF9-44F2-AC2B-1C73ED18264B}"/>
              </a:ext>
            </a:extLst>
          </p:cNvPr>
          <p:cNvSpPr>
            <a:spLocks noGrp="1"/>
          </p:cNvSpPr>
          <p:nvPr>
            <p:ph type="title"/>
          </p:nvPr>
        </p:nvSpPr>
        <p:spPr/>
        <p:txBody>
          <a:bodyPr/>
          <a:lstStyle/>
          <a:p>
            <a:pPr algn="ctr"/>
            <a:r>
              <a:rPr lang="en-US" b="1" dirty="0">
                <a:latin typeface="Castellar" panose="020A0402060406010301" pitchFamily="18" charset="0"/>
              </a:rPr>
              <a:t>Market Segmentation &amp; Customer Lifetime Value</a:t>
            </a:r>
          </a:p>
        </p:txBody>
      </p:sp>
      <p:sp>
        <p:nvSpPr>
          <p:cNvPr id="3" name="Content Placeholder 2">
            <a:extLst>
              <a:ext uri="{FF2B5EF4-FFF2-40B4-BE49-F238E27FC236}">
                <a16:creationId xmlns:a16="http://schemas.microsoft.com/office/drawing/2014/main" id="{54705F99-2E53-45B8-AD26-F369CA5A5CD8}"/>
              </a:ext>
            </a:extLst>
          </p:cNvPr>
          <p:cNvSpPr>
            <a:spLocks noGrp="1"/>
          </p:cNvSpPr>
          <p:nvPr>
            <p:ph idx="1"/>
          </p:nvPr>
        </p:nvSpPr>
        <p:spPr/>
        <p:txBody>
          <a:bodyPr>
            <a:normAutofit fontScale="77500" lnSpcReduction="20000"/>
          </a:bodyPr>
          <a:lstStyle/>
          <a:p>
            <a:pPr marL="0" indent="0">
              <a:buNone/>
            </a:pPr>
            <a:r>
              <a:rPr lang="en-US" dirty="0"/>
              <a:t>The aim of segmentation is to discover groups with similar needs to make your operations more efficient.</a:t>
            </a:r>
          </a:p>
          <a:p>
            <a:pPr marL="0" indent="0">
              <a:buNone/>
            </a:pPr>
            <a:endParaRPr lang="en-US" dirty="0"/>
          </a:p>
          <a:p>
            <a:pPr marL="0" indent="0">
              <a:buNone/>
            </a:pPr>
            <a:r>
              <a:rPr lang="en-US" dirty="0"/>
              <a:t>In terms of CLV, you can identify groups who have different projected spend and lifetimes with the business, discover and reduce their specific pain points and reasons for churn, and take steps to increase that group’s CLV.</a:t>
            </a:r>
          </a:p>
          <a:p>
            <a:pPr marL="0" indent="0">
              <a:buNone/>
            </a:pPr>
            <a:endParaRPr lang="en-US" dirty="0"/>
          </a:p>
          <a:p>
            <a:pPr marL="0" indent="0">
              <a:buNone/>
            </a:pPr>
            <a:r>
              <a:rPr lang="en-US" dirty="0"/>
              <a:t>How companies choose to segment their customers will vary by business. </a:t>
            </a:r>
          </a:p>
          <a:p>
            <a:pPr marL="0" indent="0">
              <a:buNone/>
            </a:pPr>
            <a:endParaRPr lang="en-US" dirty="0"/>
          </a:p>
          <a:p>
            <a:r>
              <a:rPr lang="en-US" dirty="0"/>
              <a:t>B2B companies might segment by criteria such as industry or revenue.</a:t>
            </a:r>
          </a:p>
          <a:p>
            <a:pPr marL="0" indent="0">
              <a:buNone/>
            </a:pPr>
            <a:endParaRPr lang="en-US" dirty="0"/>
          </a:p>
          <a:p>
            <a:r>
              <a:rPr lang="en-US" dirty="0"/>
              <a:t>For B2C companies it could be demographics, psychographics, lifestyle, geography, and so on.</a:t>
            </a:r>
          </a:p>
        </p:txBody>
      </p:sp>
    </p:spTree>
    <p:extLst>
      <p:ext uri="{BB962C8B-B14F-4D97-AF65-F5344CB8AC3E}">
        <p14:creationId xmlns:p14="http://schemas.microsoft.com/office/powerpoint/2010/main" val="45778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E9450-8AF9-44F2-AC2B-1C73ED18264B}"/>
              </a:ext>
            </a:extLst>
          </p:cNvPr>
          <p:cNvSpPr>
            <a:spLocks noGrp="1"/>
          </p:cNvSpPr>
          <p:nvPr>
            <p:ph type="title"/>
          </p:nvPr>
        </p:nvSpPr>
        <p:spPr/>
        <p:txBody>
          <a:bodyPr/>
          <a:lstStyle/>
          <a:p>
            <a:pPr algn="ctr"/>
            <a:r>
              <a:rPr lang="en-US" b="1" dirty="0">
                <a:latin typeface="Castellar" panose="020A0402060406010301" pitchFamily="18" charset="0"/>
              </a:rPr>
              <a:t>The role of Market Segmentation in enhancing Customer Lifetime Value</a:t>
            </a:r>
          </a:p>
        </p:txBody>
      </p:sp>
      <p:sp>
        <p:nvSpPr>
          <p:cNvPr id="3" name="Content Placeholder 2">
            <a:extLst>
              <a:ext uri="{FF2B5EF4-FFF2-40B4-BE49-F238E27FC236}">
                <a16:creationId xmlns:a16="http://schemas.microsoft.com/office/drawing/2014/main" id="{54705F99-2E53-45B8-AD26-F369CA5A5CD8}"/>
              </a:ext>
            </a:extLst>
          </p:cNvPr>
          <p:cNvSpPr>
            <a:spLocks noGrp="1"/>
          </p:cNvSpPr>
          <p:nvPr>
            <p:ph idx="1"/>
          </p:nvPr>
        </p:nvSpPr>
        <p:spPr/>
        <p:txBody>
          <a:bodyPr>
            <a:normAutofit fontScale="85000" lnSpcReduction="20000"/>
          </a:bodyPr>
          <a:lstStyle/>
          <a:p>
            <a:pPr marL="0" indent="0">
              <a:buNone/>
            </a:pPr>
            <a:r>
              <a:rPr lang="en-US" dirty="0"/>
              <a:t>“Customer segmentation allows for an effective allocation of marketing resources and maximizes opportunities to cross-sell and up-sell customers in order to increase average order value &amp; customer lifetime value. Communication with customers through email marketing can be broken down to fit segmented customer profiles and therefore will seem more personalized, genuine, and relevant to their audiences. This means more opens, page views and higher click through rates for their email marketing campaigns.</a:t>
            </a:r>
          </a:p>
          <a:p>
            <a:pPr marL="0" indent="0">
              <a:buNone/>
            </a:pPr>
            <a:endParaRPr lang="en-US" dirty="0"/>
          </a:p>
          <a:p>
            <a:pPr marL="0" indent="0">
              <a:buNone/>
            </a:pPr>
            <a:r>
              <a:rPr lang="en-US" dirty="0"/>
              <a:t>Arguably the most important use case with customer segmentation is to find “whale” customers in regard to the 80/20 rule - which states that 20% of a customer base brings in 80% of the revenue. Learning to both identify this group and strike a balance between investing the appropriate amount of time and resources is paramount. Exclusive incentives drive repeat purchases which hones in on this group's customer loyalty and lifetime value. Something that combined can increase a company’s growth trajectory.” (</a:t>
            </a:r>
            <a:r>
              <a:rPr lang="en-US" dirty="0" err="1"/>
              <a:t>Honarvar</a:t>
            </a:r>
            <a:r>
              <a:rPr lang="en-US" dirty="0"/>
              <a:t>, 2017, sec. 1).</a:t>
            </a:r>
          </a:p>
        </p:txBody>
      </p:sp>
    </p:spTree>
    <p:extLst>
      <p:ext uri="{BB962C8B-B14F-4D97-AF65-F5344CB8AC3E}">
        <p14:creationId xmlns:p14="http://schemas.microsoft.com/office/powerpoint/2010/main" val="2276869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74AA-FBBB-467A-A191-27B7C610838C}"/>
              </a:ext>
            </a:extLst>
          </p:cNvPr>
          <p:cNvSpPr>
            <a:spLocks noGrp="1"/>
          </p:cNvSpPr>
          <p:nvPr>
            <p:ph type="title"/>
          </p:nvPr>
        </p:nvSpPr>
        <p:spPr/>
        <p:txBody>
          <a:bodyPr/>
          <a:lstStyle/>
          <a:p>
            <a:pPr algn="ctr"/>
            <a:br>
              <a:rPr lang="en-US" dirty="0">
                <a:latin typeface="Castellar" panose="020A0402060406010301" pitchFamily="18" charset="0"/>
              </a:rPr>
            </a:br>
            <a:r>
              <a:rPr lang="en-US" dirty="0">
                <a:latin typeface="Castellar" panose="020A0402060406010301" pitchFamily="18" charset="0"/>
              </a:rPr>
              <a:t>BEST WAYS TO SEGMENT YOUR MARKET TO INCREASE CLV</a:t>
            </a:r>
          </a:p>
        </p:txBody>
      </p:sp>
      <p:sp>
        <p:nvSpPr>
          <p:cNvPr id="3" name="Content Placeholder 2">
            <a:extLst>
              <a:ext uri="{FF2B5EF4-FFF2-40B4-BE49-F238E27FC236}">
                <a16:creationId xmlns:a16="http://schemas.microsoft.com/office/drawing/2014/main" id="{74F45344-CA5C-40CA-AEBF-2CD7F9F525A9}"/>
              </a:ext>
            </a:extLst>
          </p:cNvPr>
          <p:cNvSpPr>
            <a:spLocks noGrp="1"/>
          </p:cNvSpPr>
          <p:nvPr>
            <p:ph idx="1"/>
          </p:nvPr>
        </p:nvSpPr>
        <p:spPr/>
        <p:txBody>
          <a:bodyPr>
            <a:normAutofit fontScale="70000" lnSpcReduction="20000"/>
          </a:bodyPr>
          <a:lstStyle/>
          <a:p>
            <a:r>
              <a:rPr lang="en-US" b="1" dirty="0"/>
              <a:t>Spoil your ‘Whale Customers’ aka Top 20%</a:t>
            </a:r>
          </a:p>
          <a:p>
            <a:pPr marL="0" indent="0">
              <a:buNone/>
            </a:pPr>
            <a:r>
              <a:rPr lang="en-US" dirty="0"/>
              <a:t>“The easiest place to start is to find the top 20% of customers and give them every incentive to continue purchasing in order to build loyalty. Merchants should even set a threshold for having customers enter this group (eg: any customer with over $5000 in lifetime spend) and then email them letting them know that they’ve now entered this elite grouping and that it comes with many exclusive offerings. Examples of this may be free shipping, a discounted rate off every order, 1 free surprise product with every order.</a:t>
            </a:r>
          </a:p>
          <a:p>
            <a:pPr marL="0" indent="0">
              <a:buNone/>
            </a:pPr>
            <a:endParaRPr lang="en-US" dirty="0"/>
          </a:p>
          <a:p>
            <a:r>
              <a:rPr lang="en-US" b="1" dirty="0"/>
              <a:t>First Purchase</a:t>
            </a:r>
          </a:p>
          <a:p>
            <a:pPr marL="0" indent="0">
              <a:buNone/>
            </a:pPr>
            <a:r>
              <a:rPr lang="en-US" dirty="0"/>
              <a:t>In order to incentivize customers to continue purchasing in hopes of one day turning them into “whale customers”, merchants will need them to first come back and make a second purchase. To ensure that they have the necessary metrics in place to identify these opportunities, merchants must be sure to segment customers immediately after their first order. Tag their customer account based on attributes like order size, products purchased, country/state, and even acquisition path.</a:t>
            </a:r>
          </a:p>
          <a:p>
            <a:pPr marL="0" indent="0">
              <a:buNone/>
            </a:pPr>
            <a:r>
              <a:rPr lang="en-US" dirty="0"/>
              <a:t>Knowing a customer's acquisition path can be a great tool to help drive future actions and drivers as a business owner - Where did they come from? How did they find you? How many times have they visited your site before making a purchase?</a:t>
            </a:r>
          </a:p>
        </p:txBody>
      </p:sp>
    </p:spTree>
    <p:extLst>
      <p:ext uri="{BB962C8B-B14F-4D97-AF65-F5344CB8AC3E}">
        <p14:creationId xmlns:p14="http://schemas.microsoft.com/office/powerpoint/2010/main" val="1187931629"/>
      </p:ext>
    </p:extLst>
  </p:cSld>
  <p:clrMapOvr>
    <a:masterClrMapping/>
  </p:clrMapOvr>
</p:sld>
</file>

<file path=ppt/theme/theme1.xml><?xml version="1.0" encoding="utf-8"?>
<a:theme xmlns:a="http://schemas.openxmlformats.org/drawingml/2006/main" name="Office Them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Template_CA - v3" id="{05BEC7B3-9C4F-4697-9BCB-CF8E9EC8EB39}" vid="{BBA0308C-16F9-454C-BD0F-1B17E2C0FD4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41CEA3-A3B3-4568-9E84-C4619CC82DFB}">
  <ds:schemaRefs>
    <ds:schemaRef ds:uri="http://schemas.microsoft.com/sharepoint/v3/contenttype/forms"/>
  </ds:schemaRefs>
</ds:datastoreItem>
</file>

<file path=customXml/itemProps2.xml><?xml version="1.0" encoding="utf-8"?>
<ds:datastoreItem xmlns:ds="http://schemas.openxmlformats.org/officeDocument/2006/customXml" ds:itemID="{BA4148EB-7DAD-48FA-A275-D42F480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49A191-EC8C-4AA6-9C64-D32B5F047436}">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2091</Words>
  <Application>Microsoft Office PowerPoint</Application>
  <PresentationFormat>Widescreen</PresentationFormat>
  <Paragraphs>112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 Light</vt:lpstr>
      <vt:lpstr>Candara</vt:lpstr>
      <vt:lpstr>Castellar</vt:lpstr>
      <vt:lpstr>Corbel</vt:lpstr>
      <vt:lpstr>Wingdings</vt:lpstr>
      <vt:lpstr>Office Theme</vt:lpstr>
      <vt:lpstr>Unit 38 &amp; 50: Customer Value Management</vt:lpstr>
      <vt:lpstr>DEFINE; MARKET SEGMENTATION</vt:lpstr>
      <vt:lpstr> MARKET SEGMENTATION</vt:lpstr>
      <vt:lpstr> THE BASICS OF SEGMENTATION </vt:lpstr>
      <vt:lpstr>Types of Market Segmentation (What Is Marketing Segmentation, 2017, sec. 2)  </vt:lpstr>
      <vt:lpstr> Examples of Market Segmentation Using Victoria’s Secret</vt:lpstr>
      <vt:lpstr>Market Segmentation &amp; Customer Lifetime Value</vt:lpstr>
      <vt:lpstr>The role of Market Segmentation in enhancing Customer Lifetime Value</vt:lpstr>
      <vt:lpstr> BEST WAYS TO SEGMENT YOUR MARKET TO INCREASE CLV</vt:lpstr>
      <vt:lpstr> BEST WAYS TO SEGMENT YOUR MARKET TO INCREASE CLV</vt:lpstr>
      <vt:lpstr>WHAT ARE THE BENEFITS OF SEGMENTING YOUR AUDIENCE?</vt:lpstr>
      <vt:lpstr> BENEFITS OF SEGMENTING YOUR AUDIENCE</vt:lpstr>
      <vt:lpstr>three Reasons Why Segmentation is Necessary to Understand Customer Lifetime Value</vt:lpstr>
      <vt:lpstr>The Importance of Customer Lifetime Value (CLV) in Marketing in 2020 </vt:lpstr>
      <vt:lpstr>INDIVIDUAL CLASS ACTIVITY</vt:lpstr>
      <vt:lpstr>INSTRUCTIONS</vt:lpstr>
      <vt:lpstr>STEP 1:  SELECT A PRODUCT/SERVICE FROM THE LIST BELOW</vt:lpstr>
      <vt:lpstr>Step 2: You will need the information below to segment your market</vt:lpstr>
      <vt:lpstr>Example.</vt:lpstr>
      <vt:lpstr>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2020-01-21T04:44:49Z</dcterms:created>
  <dcterms:modified xsi:type="dcterms:W3CDTF">2020-01-21T04:47:32Z</dcterms:modified>
</cp:coreProperties>
</file>