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6"/>
  </p:notesMasterIdLst>
  <p:handoutMasterIdLst>
    <p:handoutMasterId r:id="rId27"/>
  </p:handoutMasterIdLst>
  <p:sldIdLst>
    <p:sldId id="259" r:id="rId3"/>
    <p:sldId id="262" r:id="rId4"/>
    <p:sldId id="263" r:id="rId5"/>
    <p:sldId id="264" r:id="rId6"/>
    <p:sldId id="260" r:id="rId7"/>
    <p:sldId id="265" r:id="rId8"/>
    <p:sldId id="267" r:id="rId9"/>
    <p:sldId id="268" r:id="rId10"/>
    <p:sldId id="269" r:id="rId11"/>
    <p:sldId id="270" r:id="rId12"/>
    <p:sldId id="272" r:id="rId13"/>
    <p:sldId id="275" r:id="rId14"/>
    <p:sldId id="273" r:id="rId15"/>
    <p:sldId id="274" r:id="rId16"/>
    <p:sldId id="276" r:id="rId17"/>
    <p:sldId id="277" r:id="rId18"/>
    <p:sldId id="279" r:id="rId19"/>
    <p:sldId id="278" r:id="rId20"/>
    <p:sldId id="280" r:id="rId21"/>
    <p:sldId id="281" r:id="rId22"/>
    <p:sldId id="282" r:id="rId23"/>
    <p:sldId id="261" r:id="rId24"/>
    <p:sldId id="271"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73" d="100"/>
          <a:sy n="73" d="100"/>
        </p:scale>
        <p:origin x="-624" y="-10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pPr/>
              <a:t>1/10/2017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pPr/>
              <a:t>‹#›</a:t>
            </a:fld>
            <a:endParaRPr/>
          </a:p>
        </p:txBody>
      </p:sp>
    </p:spTree>
    <p:extLst>
      <p:ext uri="{BB962C8B-B14F-4D97-AF65-F5344CB8AC3E}">
        <p14:creationId xmlns:p14="http://schemas.microsoft.com/office/powerpoint/2010/main" xmlns=""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pPr/>
              <a:t>1/10/2017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pPr/>
              <a:t>‹#›</a:t>
            </a:fld>
            <a:endParaRPr/>
          </a:p>
        </p:txBody>
      </p:sp>
    </p:spTree>
    <p:extLst>
      <p:ext uri="{BB962C8B-B14F-4D97-AF65-F5344CB8AC3E}">
        <p14:creationId xmlns:p14="http://schemas.microsoft.com/office/powerpoint/2010/main" xmlns=""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pPr/>
              <a:t>1</a:t>
            </a:fld>
            <a:endParaRPr lang="en-US"/>
          </a:p>
        </p:txBody>
      </p:sp>
    </p:spTree>
    <p:extLst>
      <p:ext uri="{BB962C8B-B14F-4D97-AF65-F5344CB8AC3E}">
        <p14:creationId xmlns:p14="http://schemas.microsoft.com/office/powerpoint/2010/main" xmlns=""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xmlns="" val="41075014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1173316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xmlns="" val="8875401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8363373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xmlns="" val="35916543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pPr/>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xmlns="" val="383154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pPr/>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pPr/>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xmlns="" val="3812924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22365694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xmlns="" val="34652584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1/10/2017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39136432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37738527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1/10/2017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xmlns=""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srcRect b="23840"/>
          <a:stretch/>
        </p:blipFill>
        <p:spPr>
          <a:xfrm>
            <a:off x="4418012" y="990600"/>
            <a:ext cx="2895600" cy="1809750"/>
          </a:xfrm>
          <a:prstGeom prst="rect">
            <a:avLst/>
          </a:prstGeom>
        </p:spPr>
      </p:pic>
      <p:sp>
        <p:nvSpPr>
          <p:cNvPr id="3" name="Subtitle 2"/>
          <p:cNvSpPr>
            <a:spLocks noGrp="1"/>
          </p:cNvSpPr>
          <p:nvPr>
            <p:ph type="subTitle" idx="1"/>
          </p:nvPr>
        </p:nvSpPr>
        <p:spPr/>
        <p:txBody>
          <a:bodyPr>
            <a:normAutofit/>
          </a:bodyPr>
          <a:lstStyle/>
          <a:p>
            <a:r>
              <a:rPr lang="en-US" sz="5400" b="1" dirty="0"/>
              <a:t>UNIT CODE: J/601/1790</a:t>
            </a:r>
          </a:p>
        </p:txBody>
      </p:sp>
      <p:sp>
        <p:nvSpPr>
          <p:cNvPr id="4" name="Title 3"/>
          <p:cNvSpPr>
            <a:spLocks noGrp="1"/>
          </p:cNvSpPr>
          <p:nvPr>
            <p:ph type="ctrTitle"/>
          </p:nvPr>
        </p:nvSpPr>
        <p:spPr>
          <a:xfrm>
            <a:off x="1522413" y="1371600"/>
            <a:ext cx="9144000" cy="4343400"/>
          </a:xfrm>
        </p:spPr>
        <p:txBody>
          <a:bodyPr/>
          <a:lstStyle/>
          <a:p>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a:latin typeface="Adobe Garamond Pro Bold" panose="02020702060506020403" pitchFamily="18" charset="0"/>
              </a:rPr>
              <a:t/>
            </a:r>
            <a:br>
              <a:rPr lang="en-US">
                <a:latin typeface="Adobe Garamond Pro Bold" panose="02020702060506020403" pitchFamily="18" charset="0"/>
              </a:rPr>
            </a:br>
            <a:r>
              <a:rPr lang="en-US" smtClean="0">
                <a:latin typeface="Adobe Garamond Pro Bold" panose="02020702060506020403" pitchFamily="18" charset="0"/>
              </a:rPr>
              <a:t>                    </a:t>
            </a: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CUSTOMER SERVICE</a:t>
            </a:r>
            <a:r>
              <a:rPr lang="en-US" dirty="0"/>
              <a:t/>
            </a:r>
            <a:br>
              <a:rPr lang="en-US" dirty="0"/>
            </a:br>
            <a:endParaRPr lang="en-JM" dirty="0"/>
          </a:p>
        </p:txBody>
      </p:sp>
    </p:spTree>
    <p:extLst>
      <p:ext uri="{BB962C8B-B14F-4D97-AF65-F5344CB8AC3E}">
        <p14:creationId xmlns:p14="http://schemas.microsoft.com/office/powerpoint/2010/main" xmlns="" val="29672666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4400" dirty="0" smtClean="0"/>
              <a:t>Great businesses like them that put their customers at the forefront of their operation will generally have a steady flow of loyal customers to keep the business afloat.</a:t>
            </a:r>
            <a:endParaRPr lang="en-JM" sz="4400" dirty="0"/>
          </a:p>
        </p:txBody>
      </p:sp>
      <p:sp>
        <p:nvSpPr>
          <p:cNvPr id="3" name="Title 2"/>
          <p:cNvSpPr>
            <a:spLocks noGrp="1"/>
          </p:cNvSpPr>
          <p:nvPr>
            <p:ph type="title"/>
          </p:nvPr>
        </p:nvSpPr>
        <p:spPr/>
        <p:txBody>
          <a:bodyPr>
            <a:normAutofit/>
          </a:bodyPr>
          <a:lstStyle/>
          <a:p>
            <a:pPr algn="ctr"/>
            <a:r>
              <a:rPr lang="en-US" sz="6000" b="1" dirty="0" smtClean="0"/>
              <a:t>POLICIES</a:t>
            </a:r>
            <a:endParaRPr lang="en-JM" sz="6000" b="1" dirty="0"/>
          </a:p>
        </p:txBody>
      </p:sp>
      <p:pic>
        <p:nvPicPr>
          <p:cNvPr id="4" name="Picture 3"/>
          <p:cNvPicPr>
            <a:picLocks noChangeAspect="1"/>
          </p:cNvPicPr>
          <p:nvPr/>
        </p:nvPicPr>
        <p:blipFill>
          <a:blip r:embed="rId2" cstate="print"/>
          <a:stretch>
            <a:fillRect/>
          </a:stretch>
        </p:blipFill>
        <p:spPr>
          <a:xfrm>
            <a:off x="10056812" y="431927"/>
            <a:ext cx="1562100" cy="1244473"/>
          </a:xfrm>
          <a:prstGeom prst="rect">
            <a:avLst/>
          </a:prstGeom>
        </p:spPr>
      </p:pic>
    </p:spTree>
    <p:extLst>
      <p:ext uri="{BB962C8B-B14F-4D97-AF65-F5344CB8AC3E}">
        <p14:creationId xmlns:p14="http://schemas.microsoft.com/office/powerpoint/2010/main" xmlns="" val="11937732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200" dirty="0" smtClean="0"/>
              <a:t>A Customer </a:t>
            </a:r>
            <a:r>
              <a:rPr lang="en-029" sz="3200" dirty="0"/>
              <a:t>Service Policy is a document that describes the guiding principles and philosophy of your company’s delivery of customer service. It’s a document that will take some time to put together because it would have been given careful thought, careful planning and organization based on findings from management as well as on feedback from and engagement with employees, if any.</a:t>
            </a:r>
            <a:endParaRPr lang="en-JM" sz="3200" dirty="0"/>
          </a:p>
        </p:txBody>
      </p:sp>
      <p:sp>
        <p:nvSpPr>
          <p:cNvPr id="3" name="Title 2"/>
          <p:cNvSpPr>
            <a:spLocks noGrp="1"/>
          </p:cNvSpPr>
          <p:nvPr>
            <p:ph type="title"/>
          </p:nvPr>
        </p:nvSpPr>
        <p:spPr/>
        <p:txBody>
          <a:bodyPr>
            <a:normAutofit/>
          </a:bodyPr>
          <a:lstStyle/>
          <a:p>
            <a:pPr algn="ctr"/>
            <a:r>
              <a:rPr lang="en-US" sz="6000" b="1" dirty="0" smtClean="0"/>
              <a:t>POLICIES</a:t>
            </a:r>
            <a:endParaRPr lang="en-JM" sz="6000" b="1" dirty="0"/>
          </a:p>
        </p:txBody>
      </p:sp>
      <p:pic>
        <p:nvPicPr>
          <p:cNvPr id="4" name="Picture 3"/>
          <p:cNvPicPr>
            <a:picLocks noChangeAspect="1"/>
          </p:cNvPicPr>
          <p:nvPr/>
        </p:nvPicPr>
        <p:blipFill>
          <a:blip r:embed="rId2" cstate="print"/>
          <a:stretch>
            <a:fillRect/>
          </a:stretch>
        </p:blipFill>
        <p:spPr>
          <a:xfrm>
            <a:off x="10056812" y="431927"/>
            <a:ext cx="1562100" cy="1244473"/>
          </a:xfrm>
          <a:prstGeom prst="rect">
            <a:avLst/>
          </a:prstGeom>
        </p:spPr>
      </p:pic>
    </p:spTree>
    <p:extLst>
      <p:ext uri="{BB962C8B-B14F-4D97-AF65-F5344CB8AC3E}">
        <p14:creationId xmlns:p14="http://schemas.microsoft.com/office/powerpoint/2010/main" xmlns="" val="37339664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029" dirty="0" smtClean="0"/>
          </a:p>
          <a:p>
            <a:endParaRPr lang="en-029" dirty="0"/>
          </a:p>
          <a:p>
            <a:endParaRPr lang="en-029" dirty="0" smtClean="0"/>
          </a:p>
          <a:p>
            <a:endParaRPr lang="en-029" dirty="0"/>
          </a:p>
          <a:p>
            <a:endParaRPr lang="en-029" dirty="0" smtClean="0"/>
          </a:p>
          <a:p>
            <a:endParaRPr lang="en-029" dirty="0"/>
          </a:p>
          <a:p>
            <a:endParaRPr lang="en-029" b="1" dirty="0" smtClean="0"/>
          </a:p>
          <a:p>
            <a:r>
              <a:rPr lang="en-029" b="1" dirty="0" smtClean="0"/>
              <a:t>P1: OUTLINE THE KEY ELEMENTS THAT CONTRIBUTE TO EFFECTIVE CUSTOMER SERVICE IN THE AVIATION INDUSTRY</a:t>
            </a:r>
          </a:p>
          <a:p>
            <a:endParaRPr lang="en-029" b="1" dirty="0"/>
          </a:p>
        </p:txBody>
      </p:sp>
      <p:sp>
        <p:nvSpPr>
          <p:cNvPr id="3" name="Title 2"/>
          <p:cNvSpPr>
            <a:spLocks noGrp="1"/>
          </p:cNvSpPr>
          <p:nvPr>
            <p:ph type="title"/>
          </p:nvPr>
        </p:nvSpPr>
        <p:spPr/>
        <p:txBody>
          <a:bodyPr>
            <a:normAutofit/>
          </a:bodyPr>
          <a:lstStyle/>
          <a:p>
            <a:pPr algn="ctr"/>
            <a:r>
              <a:rPr lang="en-029" sz="3600" b="1" dirty="0" smtClean="0"/>
              <a:t>UNIT 7 CUSTOMER SERVICE</a:t>
            </a:r>
            <a:br>
              <a:rPr lang="en-029" sz="3600" b="1" dirty="0" smtClean="0"/>
            </a:br>
            <a:r>
              <a:rPr lang="en-029" sz="3600" b="1" dirty="0" smtClean="0"/>
              <a:t> IN THE AVATION INDUSTRY</a:t>
            </a:r>
            <a:endParaRPr lang="en-029" sz="3600" b="1" dirty="0"/>
          </a:p>
        </p:txBody>
      </p:sp>
      <p:pic>
        <p:nvPicPr>
          <p:cNvPr id="4" name="Picture 3"/>
          <p:cNvPicPr>
            <a:picLocks noChangeAspect="1"/>
          </p:cNvPicPr>
          <p:nvPr/>
        </p:nvPicPr>
        <p:blipFill>
          <a:blip r:embed="rId2" cstate="print"/>
          <a:stretch>
            <a:fillRect/>
          </a:stretch>
        </p:blipFill>
        <p:spPr>
          <a:xfrm>
            <a:off x="4265612" y="1981200"/>
            <a:ext cx="3619500" cy="2859405"/>
          </a:xfrm>
          <a:prstGeom prst="rect">
            <a:avLst/>
          </a:prstGeom>
        </p:spPr>
      </p:pic>
    </p:spTree>
    <p:extLst>
      <p:ext uri="{BB962C8B-B14F-4D97-AF65-F5344CB8AC3E}">
        <p14:creationId xmlns:p14="http://schemas.microsoft.com/office/powerpoint/2010/main" xmlns="" val="11890001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2800" dirty="0" smtClean="0"/>
              <a:t>In the </a:t>
            </a:r>
            <a:r>
              <a:rPr lang="en-029" sz="2800" dirty="0"/>
              <a:t>highly competitive era for the airline industry where one event can trigger oil price hike and send the profit margins tumbling down the drain, the level of efforts required in order to not only survive but thrive are a lot higher. There are many factors that have to be considered to make an airline a winning industry player. </a:t>
            </a:r>
            <a:r>
              <a:rPr lang="en-029" sz="2800" dirty="0" smtClean="0"/>
              <a:t>There is </a:t>
            </a:r>
            <a:r>
              <a:rPr lang="en-029" sz="2800" dirty="0"/>
              <a:t>a quick view of some important factors which can significantly improve your company’s profitability and make it a successful airline in the aviation industry. </a:t>
            </a:r>
            <a:endParaRPr lang="en-JM" sz="28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smtClean="0"/>
              <a:t>THE KEY ELEMENTS THAT CONTRIBUTE TO EFFECTIVE CUSTOMER SERVICE </a:t>
            </a:r>
            <a:br>
              <a:rPr lang="en-JM" b="1" dirty="0" smtClean="0"/>
            </a:br>
            <a:r>
              <a:rPr lang="en-JM" b="1" dirty="0" smtClean="0"/>
              <a:t>IN THE AVIATION INDUSTRY</a:t>
            </a:r>
            <a:endParaRPr lang="en-JM" b="1" dirty="0"/>
          </a:p>
        </p:txBody>
      </p:sp>
      <p:pic>
        <p:nvPicPr>
          <p:cNvPr id="7" name="Picture 6"/>
          <p:cNvPicPr>
            <a:picLocks noChangeAspect="1"/>
          </p:cNvPicPr>
          <p:nvPr/>
        </p:nvPicPr>
        <p:blipFill>
          <a:blip r:embed="rId2" cstate="print"/>
          <a:stretch>
            <a:fillRect/>
          </a:stretch>
        </p:blipFill>
        <p:spPr>
          <a:xfrm>
            <a:off x="10437812" y="539839"/>
            <a:ext cx="1123950" cy="1136561"/>
          </a:xfrm>
          <a:prstGeom prst="rect">
            <a:avLst/>
          </a:prstGeom>
        </p:spPr>
      </p:pic>
    </p:spTree>
    <p:extLst>
      <p:ext uri="{BB962C8B-B14F-4D97-AF65-F5344CB8AC3E}">
        <p14:creationId xmlns:p14="http://schemas.microsoft.com/office/powerpoint/2010/main" xmlns="" val="41490812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2800" dirty="0"/>
              <a:t>In service industry, service quality and price have an important role in influencing customer satisfaction. T</a:t>
            </a:r>
            <a:r>
              <a:rPr lang="en-029" sz="2800" dirty="0" smtClean="0"/>
              <a:t>he </a:t>
            </a:r>
            <a:r>
              <a:rPr lang="en-029" sz="2800" dirty="0"/>
              <a:t>promptness and accuracy of service, employee attitudes, and price significantly influence customer satisfaction. T</a:t>
            </a:r>
            <a:r>
              <a:rPr lang="en-029" sz="2800" dirty="0" smtClean="0"/>
              <a:t>he </a:t>
            </a:r>
            <a:r>
              <a:rPr lang="en-029" sz="2800" dirty="0"/>
              <a:t>attitude of employees, and the price are significant predictors of customer satisfaction. </a:t>
            </a:r>
            <a:r>
              <a:rPr lang="en-029" sz="2800" dirty="0" smtClean="0"/>
              <a:t>The </a:t>
            </a:r>
            <a:r>
              <a:rPr lang="en-029" sz="2800" dirty="0"/>
              <a:t>service quality </a:t>
            </a:r>
            <a:r>
              <a:rPr lang="en-029" sz="2800" dirty="0" smtClean="0"/>
              <a:t>especially the </a:t>
            </a:r>
            <a:r>
              <a:rPr lang="en-029" sz="2800" dirty="0"/>
              <a:t>service employees' attitudes and price are factors that should be given more attention for developing customer satisfaction in both types of airlines, although their competitive </a:t>
            </a:r>
            <a:r>
              <a:rPr lang="en-029" sz="2800" dirty="0" smtClean="0"/>
              <a:t>strategy and </a:t>
            </a:r>
            <a:r>
              <a:rPr lang="en-029" sz="2800" dirty="0"/>
              <a:t>target market are different.</a:t>
            </a:r>
            <a:endParaRPr lang="en-JM" sz="2800" dirty="0"/>
          </a:p>
        </p:txBody>
      </p:sp>
      <p:sp>
        <p:nvSpPr>
          <p:cNvPr id="3" name="Title 2"/>
          <p:cNvSpPr>
            <a:spLocks noGrp="1"/>
          </p:cNvSpPr>
          <p:nvPr>
            <p:ph type="title"/>
          </p:nvPr>
        </p:nvSpPr>
        <p:spPr>
          <a:xfrm>
            <a:off x="1522414" y="533400"/>
            <a:ext cx="8686798" cy="11430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6" name="Picture 5"/>
          <p:cNvPicPr>
            <a:picLocks noChangeAspect="1"/>
          </p:cNvPicPr>
          <p:nvPr/>
        </p:nvPicPr>
        <p:blipFill>
          <a:blip r:embed="rId2" cstate="print"/>
          <a:stretch>
            <a:fillRect/>
          </a:stretch>
        </p:blipFill>
        <p:spPr>
          <a:xfrm>
            <a:off x="10637839" y="530717"/>
            <a:ext cx="971550" cy="991378"/>
          </a:xfrm>
          <a:prstGeom prst="rect">
            <a:avLst/>
          </a:prstGeom>
        </p:spPr>
      </p:pic>
    </p:spTree>
    <p:extLst>
      <p:ext uri="{BB962C8B-B14F-4D97-AF65-F5344CB8AC3E}">
        <p14:creationId xmlns:p14="http://schemas.microsoft.com/office/powerpoint/2010/main" xmlns="" val="2600925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200" dirty="0"/>
              <a:t>Customer satisfaction is given top priority by all service-oriented industries. The civil aviation industry is no exception. The highly competitive global aviation arena causes various airlines to vie for the top position with lot of importance being given to the customer service. The main elements involved in the definition of good customer service </a:t>
            </a:r>
            <a:r>
              <a:rPr lang="en-029" sz="3200" dirty="0" smtClean="0"/>
              <a:t>is to see </a:t>
            </a:r>
            <a:r>
              <a:rPr lang="en-029" sz="3200" dirty="0"/>
              <a:t>how </a:t>
            </a:r>
            <a:r>
              <a:rPr lang="en-029" sz="3200" dirty="0" smtClean="0"/>
              <a:t>best it can be activated through the key elements </a:t>
            </a:r>
            <a:r>
              <a:rPr lang="en-029" sz="3200" dirty="0"/>
              <a:t>for the benefit of our </a:t>
            </a:r>
            <a:r>
              <a:rPr lang="en-029" sz="3200" dirty="0" smtClean="0"/>
              <a:t>customers.</a:t>
            </a:r>
            <a:endParaRPr lang="en-JM" sz="32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2821716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2800" dirty="0"/>
              <a:t>Managing customers effectively is critical to the success of all airlines, as competitive and economic forces change the dynamics of their customer relationships. In developing and implementing CRM strategies, airlines need to take a systematic approach, based on rigorous, factual analysis, in order to realize the full economic value of each customer. The following five key guidelines provide a path forward for airline executives striving to reinvigorate their customer </a:t>
            </a:r>
            <a:r>
              <a:rPr lang="en-029" sz="2800" dirty="0" smtClean="0"/>
              <a:t>relationships.</a:t>
            </a:r>
            <a:endParaRPr lang="en-JM" sz="28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2548688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2800" b="1" dirty="0"/>
              <a:t>Focus on customer value</a:t>
            </a:r>
            <a:r>
              <a:rPr lang="en-029" sz="2800" dirty="0"/>
              <a:t>—Understand the profitability of each customer. Segment all customers, regardless of frequent flyer status or membership, based on value. Use customer value to differentiate service levels, identifying opportunities to build the loyalty of your most valuable customers and to recruit new customers with similar profiles. Value-based segmentation is the key to an effective CRM program, allowing an airline to focus directly on creating the greatest lifetime customer </a:t>
            </a:r>
            <a:r>
              <a:rPr lang="en-029" sz="2800" dirty="0" smtClean="0"/>
              <a:t>value.</a:t>
            </a:r>
            <a:endParaRPr lang="en-JM" sz="28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37358841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200" b="1" dirty="0"/>
              <a:t>Develop a vision</a:t>
            </a:r>
            <a:r>
              <a:rPr lang="en-029" sz="3200" dirty="0"/>
              <a:t>—Understand how CRM can help you to transform customer relationships. Develop a business case supporting your vision, including both revenue benefits achieved through wallet share growth and customer retention, as well as potential operational cost savings. </a:t>
            </a:r>
            <a:endParaRPr lang="en-JM" sz="32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11022233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2800" b="1" dirty="0"/>
              <a:t>Empower the </a:t>
            </a:r>
            <a:r>
              <a:rPr lang="en-029" sz="2800" b="1" dirty="0" smtClean="0"/>
              <a:t>employee </a:t>
            </a:r>
            <a:r>
              <a:rPr lang="en-029" sz="2800" dirty="0" smtClean="0"/>
              <a:t>— Communicate</a:t>
            </a:r>
            <a:r>
              <a:rPr lang="en-029" sz="2800" b="1" dirty="0" smtClean="0"/>
              <a:t> </a:t>
            </a:r>
            <a:r>
              <a:rPr lang="en-029" sz="2800" dirty="0"/>
              <a:t>to employees the importance of customer service. Provide them with access to information on key customer interactions, whether on the Web, at baggage claim, with a flight attendant or through reservations. Use appropriate incentives to encourage the deepening of the customer relationship. An airline’s CRM program will only be as strong as its weakest link; thus all employees must develop a service mentality and be empowered with customer </a:t>
            </a:r>
            <a:r>
              <a:rPr lang="en-029" sz="2800" dirty="0" smtClean="0"/>
              <a:t>insights.</a:t>
            </a:r>
            <a:endParaRPr lang="en-JM" sz="28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5122792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t>UNIT 3: CUSTOMER SERVICE</a:t>
            </a:r>
            <a:endParaRPr lang="en-JM" sz="4800" b="1" dirty="0"/>
          </a:p>
        </p:txBody>
      </p:sp>
      <p:sp>
        <p:nvSpPr>
          <p:cNvPr id="7" name="Content Placeholder 6"/>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b="1" dirty="0" smtClean="0"/>
          </a:p>
          <a:p>
            <a:r>
              <a:rPr lang="en-US" b="1" dirty="0" smtClean="0"/>
              <a:t>LEARNING OUTCOME 1: UNDERSTAND CUSTOMER SERVICE POLICIES WITHIN BUSINESS AND SERVICE CONTEXTS</a:t>
            </a:r>
            <a:endParaRPr lang="en-JM" b="1" dirty="0"/>
          </a:p>
        </p:txBody>
      </p:sp>
      <p:pic>
        <p:nvPicPr>
          <p:cNvPr id="8" name="Picture 7"/>
          <p:cNvPicPr>
            <a:picLocks noChangeAspect="1"/>
          </p:cNvPicPr>
          <p:nvPr/>
        </p:nvPicPr>
        <p:blipFill>
          <a:blip r:embed="rId2" cstate="print"/>
          <a:stretch>
            <a:fillRect/>
          </a:stretch>
        </p:blipFill>
        <p:spPr>
          <a:xfrm>
            <a:off x="4189412" y="2057400"/>
            <a:ext cx="3505200" cy="2628900"/>
          </a:xfrm>
          <a:prstGeom prst="rect">
            <a:avLst/>
          </a:prstGeom>
        </p:spPr>
      </p:pic>
    </p:spTree>
    <p:extLst>
      <p:ext uri="{BB962C8B-B14F-4D97-AF65-F5344CB8AC3E}">
        <p14:creationId xmlns:p14="http://schemas.microsoft.com/office/powerpoint/2010/main" xmlns="" val="6792131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200" b="1" dirty="0"/>
              <a:t>Set targets and success metrics</a:t>
            </a:r>
            <a:r>
              <a:rPr lang="en-029" sz="3200" dirty="0"/>
              <a:t>—Quantify</a:t>
            </a:r>
            <a:r>
              <a:rPr lang="en-029" sz="3200" b="1" dirty="0"/>
              <a:t> </a:t>
            </a:r>
            <a:r>
              <a:rPr lang="en-029" sz="3200" dirty="0"/>
              <a:t>the payback from CRM. Ensure that both the business and the customers is obtaining value from the CRM program. Airlines need to determine what sort of return they can reasonably expect from their CRM initiatives and manage towards explicit goals. The company should regularly obtain and act upon feedback from both customers and </a:t>
            </a:r>
            <a:r>
              <a:rPr lang="en-029" sz="3200" dirty="0" smtClean="0"/>
              <a:t>employees.</a:t>
            </a:r>
            <a:endParaRPr lang="en-JM" sz="32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29697990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200" b="1" dirty="0"/>
              <a:t>Address customer needs throughout the </a:t>
            </a:r>
            <a:r>
              <a:rPr lang="en-029" sz="3200" b="1" dirty="0" smtClean="0"/>
              <a:t>lifecycle </a:t>
            </a:r>
            <a:r>
              <a:rPr lang="en-029" sz="3200" dirty="0" smtClean="0"/>
              <a:t>— Become</a:t>
            </a:r>
            <a:r>
              <a:rPr lang="en-029" sz="3200" b="1" dirty="0" smtClean="0"/>
              <a:t> </a:t>
            </a:r>
            <a:r>
              <a:rPr lang="en-029" sz="3200" dirty="0"/>
              <a:t>an essential partner to the customers. </a:t>
            </a:r>
            <a:r>
              <a:rPr lang="en-029" sz="3200" dirty="0" err="1"/>
              <a:t>Analyze</a:t>
            </a:r>
            <a:r>
              <a:rPr lang="en-029" sz="3200" dirty="0"/>
              <a:t> information gained through customer interactions to learn more about them continuously, refining business actions to target the customers’ needs better and creating an even more customized and consistent experience over time.</a:t>
            </a:r>
            <a:endParaRPr lang="en-JM" sz="3200" dirty="0"/>
          </a:p>
        </p:txBody>
      </p:sp>
      <p:sp>
        <p:nvSpPr>
          <p:cNvPr id="3" name="Title 2"/>
          <p:cNvSpPr>
            <a:spLocks noGrp="1"/>
          </p:cNvSpPr>
          <p:nvPr>
            <p:ph type="title"/>
          </p:nvPr>
        </p:nvSpPr>
        <p:spPr>
          <a:xfrm>
            <a:off x="1522414" y="533400"/>
            <a:ext cx="8686798" cy="1295400"/>
          </a:xfrm>
        </p:spPr>
        <p:txBody>
          <a:bodyPr>
            <a:noAutofit/>
          </a:bodyPr>
          <a:lstStyle/>
          <a:p>
            <a:pPr algn="ctr"/>
            <a:r>
              <a:rPr lang="en-JM" b="1" dirty="0">
                <a:solidFill>
                  <a:srgbClr val="632E62"/>
                </a:solidFill>
              </a:rPr>
              <a:t>THE KEY ELEMENTS THAT CONTRIBUTE TO EFFECTIVE CUSTOMER SERVICE </a:t>
            </a:r>
            <a:br>
              <a:rPr lang="en-JM" b="1" dirty="0">
                <a:solidFill>
                  <a:srgbClr val="632E62"/>
                </a:solidFill>
              </a:rPr>
            </a:br>
            <a:r>
              <a:rPr lang="en-JM" b="1" dirty="0">
                <a:solidFill>
                  <a:srgbClr val="632E62"/>
                </a:solidFill>
              </a:rPr>
              <a:t>IN THE AVIATION INDUSTRY</a:t>
            </a:r>
            <a:endParaRPr lang="en-JM" sz="4400" b="1" dirty="0"/>
          </a:p>
        </p:txBody>
      </p:sp>
      <p:pic>
        <p:nvPicPr>
          <p:cNvPr id="4" name="Picture 3"/>
          <p:cNvPicPr>
            <a:picLocks noChangeAspect="1"/>
          </p:cNvPicPr>
          <p:nvPr/>
        </p:nvPicPr>
        <p:blipFill>
          <a:blip r:embed="rId2" cstate="print"/>
          <a:stretch>
            <a:fillRect/>
          </a:stretch>
        </p:blipFill>
        <p:spPr>
          <a:xfrm>
            <a:off x="10514012" y="495837"/>
            <a:ext cx="1019177" cy="875763"/>
          </a:xfrm>
          <a:prstGeom prst="rect">
            <a:avLst/>
          </a:prstGeom>
        </p:spPr>
      </p:pic>
    </p:spTree>
    <p:extLst>
      <p:ext uri="{BB962C8B-B14F-4D97-AF65-F5344CB8AC3E}">
        <p14:creationId xmlns:p14="http://schemas.microsoft.com/office/powerpoint/2010/main" xmlns="" val="24610796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JM" dirty="0"/>
              <a:t>Study.com. (2017). </a:t>
            </a:r>
            <a:r>
              <a:rPr lang="en-JM" i="1" dirty="0"/>
              <a:t>What Is Customer Service? - Definition, Types &amp; Role in Marketing - Video &amp; Lesson Transcript | Study.com</a:t>
            </a:r>
            <a:r>
              <a:rPr lang="en-JM" dirty="0"/>
              <a:t>. [online] Available at: http://study.com/academy/lesson/what-is-customer-service-definition-types-role-in-marketing.html [Accessed 8 Jan. 2017]. </a:t>
            </a:r>
            <a:endParaRPr lang="en-JM" dirty="0" smtClean="0"/>
          </a:p>
          <a:p>
            <a:pPr lvl="0"/>
            <a:r>
              <a:rPr lang="en-JM" dirty="0"/>
              <a:t>Reference. (2017). What is a customer service policy?. [online] Available at: https://www.reference.com/business-finance/customer-service-policy-d3007bf977443a79# [Accessed 8 Jan. 2017</a:t>
            </a:r>
            <a:r>
              <a:rPr lang="en-JM" dirty="0" smtClean="0"/>
              <a:t>].</a:t>
            </a:r>
          </a:p>
          <a:p>
            <a:pPr lvl="0"/>
            <a:r>
              <a:rPr lang="en-JM" dirty="0" smtClean="0"/>
              <a:t>Smallbusiness.chron.com</a:t>
            </a:r>
            <a:r>
              <a:rPr lang="en-JM" dirty="0"/>
              <a:t>. (2017). </a:t>
            </a:r>
            <a:r>
              <a:rPr lang="en-JM" i="1" dirty="0"/>
              <a:t>Organizational Structure Policies</a:t>
            </a:r>
            <a:r>
              <a:rPr lang="en-JM" dirty="0"/>
              <a:t>. [online] Available at: http://smallbusiness.chron.com/organizational-structure-policies-14617.html [Accessed 8 Jan. 2017]. </a:t>
            </a:r>
            <a:endParaRPr lang="en-JM" dirty="0" smtClean="0"/>
          </a:p>
          <a:p>
            <a:pPr lvl="0"/>
            <a:r>
              <a:rPr lang="en-029" dirty="0"/>
              <a:t>"The Importance Of Customer Service In The Hospitality Industry - North West Business Life". North West Business Life. </a:t>
            </a:r>
            <a:r>
              <a:rPr lang="en-029" dirty="0" err="1"/>
              <a:t>N.p</a:t>
            </a:r>
            <a:r>
              <a:rPr lang="en-029" dirty="0"/>
              <a:t>., 2017. Web. 9 Jan. 2017.</a:t>
            </a:r>
            <a:endParaRPr lang="en-US"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xmlns="" val="36088905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lnSpcReduction="10000"/>
          </a:bodyPr>
          <a:lstStyle/>
          <a:p>
            <a:pPr lvl="0"/>
            <a:r>
              <a:rPr lang="en-029" dirty="0"/>
              <a:t>Jones, Yvonne. "Why A Customer Service Policy Is Important - Bridging The </a:t>
            </a:r>
            <a:r>
              <a:rPr lang="en-029" dirty="0" err="1"/>
              <a:t>Gap|Customer</a:t>
            </a:r>
            <a:r>
              <a:rPr lang="en-029" dirty="0"/>
              <a:t> Attraction And Retention". </a:t>
            </a:r>
            <a:r>
              <a:rPr lang="en-029" i="1" dirty="0"/>
              <a:t>Bridging the </a:t>
            </a:r>
            <a:r>
              <a:rPr lang="en-029" i="1" dirty="0" err="1"/>
              <a:t>Gap|Customer</a:t>
            </a:r>
            <a:r>
              <a:rPr lang="en-029" i="1" dirty="0"/>
              <a:t> Attraction and Retention</a:t>
            </a:r>
            <a:r>
              <a:rPr lang="en-029" dirty="0"/>
              <a:t>. </a:t>
            </a:r>
            <a:r>
              <a:rPr lang="en-029" dirty="0" err="1"/>
              <a:t>N.p</a:t>
            </a:r>
            <a:r>
              <a:rPr lang="en-029" dirty="0"/>
              <a:t>., 2017. Web. 9 Jan. 2017</a:t>
            </a:r>
            <a:r>
              <a:rPr lang="en-029" dirty="0" smtClean="0"/>
              <a:t>.</a:t>
            </a:r>
          </a:p>
          <a:p>
            <a:pPr lvl="0"/>
            <a:r>
              <a:rPr lang="en-029" dirty="0"/>
              <a:t>Iqbal, Muhammad. "Customer Service Best Practices For Airline Industry". Customerservice.ae. </a:t>
            </a:r>
            <a:r>
              <a:rPr lang="en-029" dirty="0" err="1"/>
              <a:t>N.p</a:t>
            </a:r>
            <a:r>
              <a:rPr lang="en-029" dirty="0"/>
              <a:t>., 2017. Web. 9 Jan. 2017</a:t>
            </a:r>
            <a:r>
              <a:rPr lang="en-029" dirty="0" smtClean="0"/>
              <a:t>.</a:t>
            </a:r>
          </a:p>
          <a:p>
            <a:pPr lvl="0"/>
            <a:r>
              <a:rPr lang="en-029" dirty="0" err="1" smtClean="0"/>
              <a:t>Suhartanto</a:t>
            </a:r>
            <a:r>
              <a:rPr lang="en-029" dirty="0"/>
              <a:t>, </a:t>
            </a:r>
            <a:r>
              <a:rPr lang="en-029" dirty="0" err="1"/>
              <a:t>dwi</a:t>
            </a:r>
            <a:r>
              <a:rPr lang="en-029" dirty="0"/>
              <a:t>. "Customer Satisfaction In The Airline Industry: The Role Of Service Quality And Price". Academia.edu. </a:t>
            </a:r>
            <a:r>
              <a:rPr lang="en-029" dirty="0" err="1"/>
              <a:t>N.p</a:t>
            </a:r>
            <a:r>
              <a:rPr lang="en-029" dirty="0"/>
              <a:t>., 2017. Web. 9 Jan. 2017</a:t>
            </a:r>
            <a:r>
              <a:rPr lang="en-029" dirty="0" smtClean="0"/>
              <a:t>.</a:t>
            </a:r>
          </a:p>
          <a:p>
            <a:pPr lvl="0"/>
            <a:r>
              <a:rPr lang="en-029" dirty="0"/>
              <a:t>"Customer Service In The Aviation Industry – An Exploratory Analysis Of UAE Airports". Sciencedirect.com. </a:t>
            </a:r>
            <a:r>
              <a:rPr lang="en-029" dirty="0" err="1"/>
              <a:t>N.p</a:t>
            </a:r>
            <a:r>
              <a:rPr lang="en-029" dirty="0"/>
              <a:t>., 2017. Web. 10 Jan. 2017</a:t>
            </a:r>
            <a:r>
              <a:rPr lang="en-029" dirty="0" smtClean="0"/>
              <a:t>.</a:t>
            </a:r>
          </a:p>
          <a:p>
            <a:pPr lvl="0"/>
            <a:r>
              <a:rPr lang="en-029" dirty="0"/>
              <a:t>"The Future Of CRM In The Airline Industry: A New Paradigm For Customer Management". www-05.ibm.com/innovation/</a:t>
            </a:r>
            <a:r>
              <a:rPr lang="en-029" dirty="0" err="1"/>
              <a:t>nl</a:t>
            </a:r>
            <a:r>
              <a:rPr lang="en-029" dirty="0"/>
              <a:t>/pdf/highlights/integration/</a:t>
            </a:r>
            <a:r>
              <a:rPr lang="en-029" dirty="0" err="1"/>
              <a:t>crm</a:t>
            </a:r>
            <a:r>
              <a:rPr lang="en-029" dirty="0"/>
              <a:t>.. </a:t>
            </a:r>
            <a:r>
              <a:rPr lang="en-029" dirty="0" err="1"/>
              <a:t>N.p</a:t>
            </a:r>
            <a:r>
              <a:rPr lang="en-029" dirty="0"/>
              <a:t>., 2017. Web. 10 Jan. 2017.</a:t>
            </a:r>
            <a:endParaRPr lang="en-US"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xmlns="" val="107612666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 UNDERSTAND CUSTOMER SERVICE POLICIES WITHIN BUSINESS AND SERVICE CONTEXTS </a:t>
            </a:r>
          </a:p>
          <a:p>
            <a:r>
              <a:rPr lang="en-US" dirty="0" smtClean="0"/>
              <a:t>2. UNDERSTAND THE PURPOSE OF PROMOTING A CUSTOMER-FOCUESED CULTURE.</a:t>
            </a:r>
          </a:p>
          <a:p>
            <a:r>
              <a:rPr lang="en-US" dirty="0" smtClean="0"/>
              <a:t>3.BE ABLE TO INVESTIGATE CUSTOMER REQUIREMENTS AND EXPECTATIONS</a:t>
            </a:r>
          </a:p>
          <a:p>
            <a:r>
              <a:rPr lang="en-US" dirty="0" smtClean="0"/>
              <a:t>4.BE ABLE TO PROVIDE CUSTOMER SERVICE WITHIN BUSINESS AND SERVICES CONTEXTS  TO MEET REQIURED STANDARDS.</a:t>
            </a:r>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THE BASIC SYLLABUS</a:t>
            </a:r>
            <a:endParaRPr lang="en-JM" sz="4800" b="1" dirty="0">
              <a:latin typeface="Adobe Garamond Pro Bold" panose="02020702060506020403" pitchFamily="18" charset="0"/>
            </a:endParaRPr>
          </a:p>
        </p:txBody>
      </p:sp>
      <p:pic>
        <p:nvPicPr>
          <p:cNvPr id="4" name="Picture 3"/>
          <p:cNvPicPr>
            <a:picLocks noChangeAspect="1"/>
          </p:cNvPicPr>
          <p:nvPr/>
        </p:nvPicPr>
        <p:blipFill>
          <a:blip r:embed="rId2" cstate="print"/>
          <a:stretch>
            <a:fillRect/>
          </a:stretch>
        </p:blipFill>
        <p:spPr>
          <a:xfrm>
            <a:off x="10437812" y="482705"/>
            <a:ext cx="1085850" cy="1346095"/>
          </a:xfrm>
          <a:prstGeom prst="rect">
            <a:avLst/>
          </a:prstGeom>
        </p:spPr>
      </p:pic>
    </p:spTree>
    <p:extLst>
      <p:ext uri="{BB962C8B-B14F-4D97-AF65-F5344CB8AC3E}">
        <p14:creationId xmlns:p14="http://schemas.microsoft.com/office/powerpoint/2010/main" xmlns="" val="37530900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a:t>UNDERSTAND CUSTOMER SERVICE POLICIES WITHIN BUSINESS AND SERVICE CONTEXTS </a:t>
            </a:r>
            <a:endParaRPr lang="en-JM"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AC 1.1: DISCUSS REASONS FOR USING CUSTOMER SERVICE POLICIES</a:t>
            </a:r>
            <a:endParaRPr lang="en-US" dirty="0"/>
          </a:p>
          <a:p>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LEARNING OUTCOMES</a:t>
            </a:r>
            <a:endParaRPr lang="en-JM" sz="4800" b="1" dirty="0">
              <a:latin typeface="Adobe Garamond Pro Bold" panose="02020702060506020403" pitchFamily="18" charset="0"/>
            </a:endParaRPr>
          </a:p>
        </p:txBody>
      </p:sp>
      <p:pic>
        <p:nvPicPr>
          <p:cNvPr id="5" name="Picture 4"/>
          <p:cNvPicPr>
            <a:picLocks noChangeAspect="1"/>
          </p:cNvPicPr>
          <p:nvPr/>
        </p:nvPicPr>
        <p:blipFill>
          <a:blip r:embed="rId2" cstate="print"/>
          <a:stretch>
            <a:fillRect/>
          </a:stretch>
        </p:blipFill>
        <p:spPr>
          <a:xfrm>
            <a:off x="4494212" y="2514600"/>
            <a:ext cx="2640654" cy="2532873"/>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133012" y="609600"/>
            <a:ext cx="15240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037344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JM" sz="3600" dirty="0"/>
              <a:t>Customer service is the act of taking care of the customer's needs by providing and delivering professional, helpful, high quality service and assistance before, during, and after the customer's requirements are met. </a:t>
            </a:r>
            <a:r>
              <a:rPr lang="en-JM" sz="3600" b="1" dirty="0"/>
              <a:t>Customer service</a:t>
            </a:r>
            <a:r>
              <a:rPr lang="en-JM" sz="3600" dirty="0"/>
              <a:t> is meeting the needs and desires of any </a:t>
            </a:r>
            <a:r>
              <a:rPr lang="en-JM" sz="3600" dirty="0" smtClean="0"/>
              <a:t>customer.</a:t>
            </a:r>
            <a:endParaRPr lang="en-US" sz="3600"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OVERVIEW</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cstate="print"/>
          <a:stretch>
            <a:fillRect/>
          </a:stretch>
        </p:blipFill>
        <p:spPr>
          <a:xfrm>
            <a:off x="10285412" y="516082"/>
            <a:ext cx="1238250" cy="1543572"/>
          </a:xfrm>
          <a:prstGeom prst="rect">
            <a:avLst/>
          </a:prstGeom>
        </p:spPr>
      </p:pic>
    </p:spTree>
    <p:extLst>
      <p:ext uri="{BB962C8B-B14F-4D97-AF65-F5344CB8AC3E}">
        <p14:creationId xmlns:p14="http://schemas.microsoft.com/office/powerpoint/2010/main" xmlns="" val="6859963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a:t> </a:t>
            </a:r>
            <a:r>
              <a:rPr lang="en-JM" sz="3600" dirty="0"/>
              <a:t>C</a:t>
            </a:r>
            <a:r>
              <a:rPr lang="en-JM" sz="3600" dirty="0" smtClean="0"/>
              <a:t>ustomer </a:t>
            </a:r>
            <a:r>
              <a:rPr lang="en-JM" sz="3600" dirty="0"/>
              <a:t>service </a:t>
            </a:r>
            <a:r>
              <a:rPr lang="en-JM" sz="3600" b="1" dirty="0"/>
              <a:t>policy</a:t>
            </a:r>
            <a:r>
              <a:rPr lang="en-JM" sz="3600" dirty="0"/>
              <a:t> is a written document that outlines the protocol that employees must follow when they deal with customers who are not satisfied with a company's product or service. Customer service policies generally include a company's service ethics and operating </a:t>
            </a:r>
            <a:r>
              <a:rPr lang="en-JM" sz="3600" dirty="0" smtClean="0"/>
              <a:t>procedures.</a:t>
            </a:r>
            <a:endParaRPr lang="en-JM" dirty="0"/>
          </a:p>
        </p:txBody>
      </p:sp>
      <p:sp>
        <p:nvSpPr>
          <p:cNvPr id="3" name="Title 2"/>
          <p:cNvSpPr>
            <a:spLocks noGrp="1"/>
          </p:cNvSpPr>
          <p:nvPr>
            <p:ph type="title"/>
          </p:nvPr>
        </p:nvSpPr>
        <p:spPr/>
        <p:txBody>
          <a:bodyPr>
            <a:normAutofit/>
          </a:bodyPr>
          <a:lstStyle/>
          <a:p>
            <a:pPr algn="ctr"/>
            <a:r>
              <a:rPr lang="en-US" sz="6000" b="1" dirty="0" smtClean="0"/>
              <a:t>POLICIES</a:t>
            </a:r>
            <a:endParaRPr lang="en-JM" sz="6000" b="1" dirty="0"/>
          </a:p>
        </p:txBody>
      </p:sp>
      <p:pic>
        <p:nvPicPr>
          <p:cNvPr id="4" name="Picture 3"/>
          <p:cNvPicPr>
            <a:picLocks noChangeAspect="1"/>
          </p:cNvPicPr>
          <p:nvPr/>
        </p:nvPicPr>
        <p:blipFill>
          <a:blip r:embed="rId2" cstate="print"/>
          <a:stretch>
            <a:fillRect/>
          </a:stretch>
        </p:blipFill>
        <p:spPr>
          <a:xfrm>
            <a:off x="10056812" y="431927"/>
            <a:ext cx="1562100" cy="1244473"/>
          </a:xfrm>
          <a:prstGeom prst="rect">
            <a:avLst/>
          </a:prstGeom>
        </p:spPr>
      </p:pic>
    </p:spTree>
    <p:extLst>
      <p:ext uri="{BB962C8B-B14F-4D97-AF65-F5344CB8AC3E}">
        <p14:creationId xmlns:p14="http://schemas.microsoft.com/office/powerpoint/2010/main" xmlns="" val="21974925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JM" sz="2800" dirty="0" smtClean="0"/>
              <a:t>An organization that have a </a:t>
            </a:r>
            <a:r>
              <a:rPr lang="en-JM" sz="2800" b="1" dirty="0" smtClean="0"/>
              <a:t>structured</a:t>
            </a:r>
            <a:r>
              <a:rPr lang="en-JM" sz="2800" dirty="0" smtClean="0"/>
              <a:t> </a:t>
            </a:r>
            <a:r>
              <a:rPr lang="en-JM" sz="2800" dirty="0"/>
              <a:t>policies can help </a:t>
            </a:r>
            <a:r>
              <a:rPr lang="en-JM" sz="2800" dirty="0" smtClean="0"/>
              <a:t>it run </a:t>
            </a:r>
            <a:r>
              <a:rPr lang="en-JM" sz="2800" dirty="0"/>
              <a:t>more effectively and provide the members of the organization a description and understanding of the formal structure of the organization. Effective organizational structure policies should apply to every department of the organization. Additionally, to maximize the effectiveness, the organization should allow both management and staff to create the organizational structure policies for the organization.</a:t>
            </a:r>
          </a:p>
        </p:txBody>
      </p:sp>
      <p:sp>
        <p:nvSpPr>
          <p:cNvPr id="3" name="Title 2"/>
          <p:cNvSpPr>
            <a:spLocks noGrp="1"/>
          </p:cNvSpPr>
          <p:nvPr>
            <p:ph type="title"/>
          </p:nvPr>
        </p:nvSpPr>
        <p:spPr/>
        <p:txBody>
          <a:bodyPr>
            <a:normAutofit/>
          </a:bodyPr>
          <a:lstStyle/>
          <a:p>
            <a:pPr algn="ctr"/>
            <a:r>
              <a:rPr lang="en-US" sz="6000" b="1" dirty="0" smtClean="0"/>
              <a:t>POLICIES</a:t>
            </a:r>
            <a:endParaRPr lang="en-JM" sz="6000" b="1" dirty="0"/>
          </a:p>
        </p:txBody>
      </p:sp>
      <p:pic>
        <p:nvPicPr>
          <p:cNvPr id="4" name="Picture 3"/>
          <p:cNvPicPr>
            <a:picLocks noChangeAspect="1"/>
          </p:cNvPicPr>
          <p:nvPr/>
        </p:nvPicPr>
        <p:blipFill>
          <a:blip r:embed="rId2" cstate="print"/>
          <a:stretch>
            <a:fillRect/>
          </a:stretch>
        </p:blipFill>
        <p:spPr>
          <a:xfrm>
            <a:off x="10056812" y="431927"/>
            <a:ext cx="1562100" cy="1244473"/>
          </a:xfrm>
          <a:prstGeom prst="rect">
            <a:avLst/>
          </a:prstGeom>
        </p:spPr>
      </p:pic>
    </p:spTree>
    <p:extLst>
      <p:ext uri="{BB962C8B-B14F-4D97-AF65-F5344CB8AC3E}">
        <p14:creationId xmlns:p14="http://schemas.microsoft.com/office/powerpoint/2010/main" xmlns="" val="20421415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600" dirty="0"/>
              <a:t>Excellent customer service is vitally important in the </a:t>
            </a:r>
            <a:r>
              <a:rPr lang="en-029" sz="3600" b="1" dirty="0"/>
              <a:t>hospitality industry</a:t>
            </a:r>
            <a:r>
              <a:rPr lang="en-029" sz="3600" dirty="0"/>
              <a:t>. It’s the first point of contact, between for example, the hotel guest and the representative of the hotel. It is the first opportunity an establishment gets to impress and create a lasting great impression.</a:t>
            </a:r>
          </a:p>
          <a:p>
            <a:pPr marL="0" indent="0">
              <a:buNone/>
            </a:pPr>
            <a:endParaRPr lang="en-029" sz="3600" dirty="0"/>
          </a:p>
        </p:txBody>
      </p:sp>
      <p:sp>
        <p:nvSpPr>
          <p:cNvPr id="3" name="Title 2"/>
          <p:cNvSpPr>
            <a:spLocks noGrp="1"/>
          </p:cNvSpPr>
          <p:nvPr>
            <p:ph type="title"/>
          </p:nvPr>
        </p:nvSpPr>
        <p:spPr/>
        <p:txBody>
          <a:bodyPr>
            <a:normAutofit/>
          </a:bodyPr>
          <a:lstStyle/>
          <a:p>
            <a:pPr algn="ctr"/>
            <a:r>
              <a:rPr lang="en-US" sz="6000" b="1" dirty="0" smtClean="0"/>
              <a:t>POLICIES</a:t>
            </a:r>
            <a:endParaRPr lang="en-JM" sz="6000" b="1" dirty="0"/>
          </a:p>
        </p:txBody>
      </p:sp>
      <p:pic>
        <p:nvPicPr>
          <p:cNvPr id="4" name="Picture 3"/>
          <p:cNvPicPr>
            <a:picLocks noChangeAspect="1"/>
          </p:cNvPicPr>
          <p:nvPr/>
        </p:nvPicPr>
        <p:blipFill>
          <a:blip r:embed="rId2" cstate="print"/>
          <a:stretch>
            <a:fillRect/>
          </a:stretch>
        </p:blipFill>
        <p:spPr>
          <a:xfrm>
            <a:off x="10056812" y="431927"/>
            <a:ext cx="1562100" cy="1244473"/>
          </a:xfrm>
          <a:prstGeom prst="rect">
            <a:avLst/>
          </a:prstGeom>
        </p:spPr>
      </p:pic>
    </p:spTree>
    <p:extLst>
      <p:ext uri="{BB962C8B-B14F-4D97-AF65-F5344CB8AC3E}">
        <p14:creationId xmlns:p14="http://schemas.microsoft.com/office/powerpoint/2010/main" xmlns="" val="39439365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029" sz="3200" dirty="0" smtClean="0"/>
              <a:t>Hotels and restaurants and everything in between in this type of industry, is a hospitality service provider that has a job to sustain customer happiness and satisfaction. That includes any type of business where customers are paying attention to the type of service they receive, is within the hospitality industry a great example of first class customer service in this industry is North West based Thornton Hall Hotel &amp; Spa.</a:t>
            </a:r>
          </a:p>
          <a:p>
            <a:pPr marL="0" indent="0">
              <a:buNone/>
            </a:pPr>
            <a:endParaRPr lang="en-029" sz="2800" dirty="0" smtClean="0"/>
          </a:p>
        </p:txBody>
      </p:sp>
      <p:sp>
        <p:nvSpPr>
          <p:cNvPr id="3" name="Title 2"/>
          <p:cNvSpPr>
            <a:spLocks noGrp="1"/>
          </p:cNvSpPr>
          <p:nvPr>
            <p:ph type="title"/>
          </p:nvPr>
        </p:nvSpPr>
        <p:spPr/>
        <p:txBody>
          <a:bodyPr>
            <a:normAutofit/>
          </a:bodyPr>
          <a:lstStyle/>
          <a:p>
            <a:pPr algn="ctr"/>
            <a:r>
              <a:rPr lang="en-US" sz="6000" b="1" dirty="0" smtClean="0"/>
              <a:t>POLICIES</a:t>
            </a:r>
            <a:endParaRPr lang="en-JM" sz="6000" b="1" dirty="0"/>
          </a:p>
        </p:txBody>
      </p:sp>
      <p:pic>
        <p:nvPicPr>
          <p:cNvPr id="4" name="Picture 3"/>
          <p:cNvPicPr>
            <a:picLocks noChangeAspect="1"/>
          </p:cNvPicPr>
          <p:nvPr/>
        </p:nvPicPr>
        <p:blipFill>
          <a:blip r:embed="rId2" cstate="print"/>
          <a:stretch>
            <a:fillRect/>
          </a:stretch>
        </p:blipFill>
        <p:spPr>
          <a:xfrm>
            <a:off x="10056812" y="431927"/>
            <a:ext cx="1562100" cy="1244473"/>
          </a:xfrm>
          <a:prstGeom prst="rect">
            <a:avLst/>
          </a:prstGeom>
        </p:spPr>
      </p:pic>
    </p:spTree>
    <p:extLst>
      <p:ext uri="{BB962C8B-B14F-4D97-AF65-F5344CB8AC3E}">
        <p14:creationId xmlns:p14="http://schemas.microsoft.com/office/powerpoint/2010/main" xmlns="" val="20787200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1515</Words>
  <Application>Microsoft Office PowerPoint</Application>
  <PresentationFormat>Custom</PresentationFormat>
  <Paragraphs>79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Vertical and Horizontal design template</vt:lpstr>
      <vt:lpstr>                                               CUSTOMER SERVICE </vt:lpstr>
      <vt:lpstr>UNIT 3: CUSTOMER SERVICE</vt:lpstr>
      <vt:lpstr>THE BASIC SYLLABUS</vt:lpstr>
      <vt:lpstr>LEARNING OUTCOMES</vt:lpstr>
      <vt:lpstr>OVERVIEW</vt:lpstr>
      <vt:lpstr>POLICIES</vt:lpstr>
      <vt:lpstr>POLICIES</vt:lpstr>
      <vt:lpstr>POLICIES</vt:lpstr>
      <vt:lpstr>POLICIES</vt:lpstr>
      <vt:lpstr>POLICIES</vt:lpstr>
      <vt:lpstr>POLICIES</vt:lpstr>
      <vt:lpstr>UNIT 7 CUSTOMER SERVICE  IN THE AVATION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THE KEY ELEMENTS THAT CONTRIBUTE TO EFFECTIVE CUSTOMER SERVICE  IN THE AVIATION INDUSTRY</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2017-01-07T23:17:34Z</dcterms:created>
  <dcterms:modified xsi:type="dcterms:W3CDTF">2017-01-11T01:02:43Z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