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81" r:id="rId5"/>
    <p:sldId id="309" r:id="rId6"/>
    <p:sldId id="304" r:id="rId7"/>
    <p:sldId id="305" r:id="rId8"/>
    <p:sldId id="306" r:id="rId9"/>
    <p:sldId id="307" r:id="rId10"/>
    <p:sldId id="333" r:id="rId11"/>
    <p:sldId id="332" r:id="rId12"/>
    <p:sldId id="337" r:id="rId13"/>
    <p:sldId id="338" r:id="rId14"/>
    <p:sldId id="336" r:id="rId15"/>
    <p:sldId id="334" r:id="rId16"/>
    <p:sldId id="335" r:id="rId17"/>
    <p:sldId id="310" r:id="rId18"/>
    <p:sldId id="328" r:id="rId19"/>
    <p:sldId id="325" r:id="rId20"/>
    <p:sldId id="326" r:id="rId21"/>
    <p:sldId id="33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606E"/>
    <a:srgbClr val="0D3047"/>
    <a:srgbClr val="0B2B41"/>
    <a:srgbClr val="114263"/>
    <a:srgbClr val="401918"/>
    <a:srgbClr val="731F1C"/>
    <a:srgbClr val="AB678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703" autoAdjust="0"/>
  </p:normalViewPr>
  <p:slideViewPr>
    <p:cSldViewPr snapToGrid="0">
      <p:cViewPr varScale="1">
        <p:scale>
          <a:sx n="86" d="100"/>
          <a:sy n="86" d="100"/>
        </p:scale>
        <p:origin x="715" y="62"/>
      </p:cViewPr>
      <p:guideLst>
        <p:guide orient="horz" pos="2160"/>
        <p:guide pos="3864"/>
        <p:guide pos="408"/>
        <p:guide orient="horz" pos="432"/>
        <p:guide pos="7272"/>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a:t>Click to edit Master title style</a:t>
            </a:r>
            <a:endParaRPr lang="en-GB" dirty="0"/>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smtClean="0"/>
              <a:pPr algn="ctr"/>
              <a:t>‹#›</a:t>
            </a:fld>
            <a:endParaRPr lang="en-US" dirty="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dirty="0"/>
              <a:t>TITLE</a:t>
            </a:r>
            <a:endParaRPr lang="en-GB" dirty="0"/>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dirty="0"/>
              <a:t>Subtitle</a:t>
            </a:r>
            <a:endParaRPr lang="en-GB" dirty="0"/>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a:t>Edit Master text styles</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dirty="0"/>
              <a:t>Icon</a:t>
            </a:r>
            <a:endParaRPr lang="en-GB" dirty="0"/>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GB" smtClean="0"/>
              <a:pPr algn="ctr"/>
              <a:t>‹#›</a:t>
            </a:fld>
            <a:endParaRPr lang="en-GB"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hyperlink" Target="https://eprints.qut.edu.au/91646/1/Jane_Tsakissiris_Thesis.pdf" TargetMode="External"/><Relationship Id="rId7" Type="http://schemas.openxmlformats.org/officeDocument/2006/relationships/hyperlink" Target="https://www.fastcompany.com/3069245/three-ways-to-add-personality-to-your-resume-and-three-ways-not-to" TargetMode="External"/><Relationship Id="rId2" Type="http://schemas.openxmlformats.org/officeDocument/2006/relationships/hyperlink" Target="https://medium.com/@warrentanner/heres-how-you-get-employees-to-take-ownership-over-their-work-ebe1f7ebf508" TargetMode="External"/><Relationship Id="rId1" Type="http://schemas.openxmlformats.org/officeDocument/2006/relationships/slideLayout" Target="../slideLayouts/slideLayout16.xml"/><Relationship Id="rId6" Type="http://schemas.openxmlformats.org/officeDocument/2006/relationships/hyperlink" Target="https://garfinkleexecutivecoaching.com/articles/business-intelligence-and-company-strategy/do-you-know-the-seven-strategies-to-define-your-competitive-advantage" TargetMode="External"/><Relationship Id="rId5" Type="http://schemas.openxmlformats.org/officeDocument/2006/relationships/hyperlink" Target="https://www.roberthalf.com/blog/management-tips/professional-development-training-a-win-for-the-entire-team" TargetMode="External"/><Relationship Id="rId4" Type="http://schemas.openxmlformats.org/officeDocument/2006/relationships/hyperlink" Target="https://smallbusiness.chron.com/importance-training-development-hospitality-industry-64312.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sudenver.edu/hsp/currentstudents/professionalstandards/" TargetMode="External"/><Relationship Id="rId2" Type="http://schemas.openxmlformats.org/officeDocument/2006/relationships/hyperlink" Target="http://www.educationplannerbc.ca/_resources/Articles/HardandSoftSkills.pdf"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Three people sitting at picnic table">
            <a:extLst>
              <a:ext uri="{FF2B5EF4-FFF2-40B4-BE49-F238E27FC236}">
                <a16:creationId xmlns:a16="http://schemas.microsoft.com/office/drawing/2014/main" id="{0B90EB26-97FD-4B8B-86E0-B00589E0946D}"/>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1" y="0"/>
            <a:ext cx="6676568" cy="6858000"/>
          </a:xfrm>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a:xfrm>
            <a:off x="7318532" y="519415"/>
            <a:ext cx="4379976" cy="3377882"/>
          </a:xfrm>
        </p:spPr>
        <p:txBody>
          <a:bodyPr/>
          <a:lstStyle/>
          <a:p>
            <a:r>
              <a:rPr lang="en-US" dirty="0"/>
              <a:t>Unit-3</a:t>
            </a:r>
            <a:br>
              <a:rPr lang="en-US" sz="2800" dirty="0"/>
            </a:br>
            <a:br>
              <a:rPr lang="en-US" dirty="0"/>
            </a:br>
            <a:r>
              <a:rPr lang="en-US" dirty="0"/>
              <a:t>Professional Identity </a:t>
            </a:r>
            <a:br>
              <a:rPr lang="en-US" dirty="0"/>
            </a:br>
            <a:r>
              <a:rPr lang="en-US" dirty="0"/>
              <a:t>and Practice</a:t>
            </a:r>
            <a:endParaRPr lang="en-GB"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a:xfrm>
            <a:off x="6920516" y="5589542"/>
            <a:ext cx="5176008" cy="1268458"/>
          </a:xfrm>
        </p:spPr>
        <p:txBody>
          <a:bodyPr anchor="ctr"/>
          <a:lstStyle/>
          <a:p>
            <a:r>
              <a:rPr lang="en-US" dirty="0">
                <a:latin typeface="Arial Black" panose="020B0A04020102020204" pitchFamily="34" charset="0"/>
              </a:rPr>
              <a:t>LO.1- Explore the importance of on-going professional development and self-directed learning to enhance professional identity and career opportunities</a:t>
            </a:r>
          </a:p>
          <a:p>
            <a:br>
              <a:rPr lang="en-US" dirty="0"/>
            </a:br>
            <a:endParaRPr lang="en-GB" b="1"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556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
        <p:nvSpPr>
          <p:cNvPr id="2" name="Rectangle 1">
            <a:extLst>
              <a:ext uri="{FF2B5EF4-FFF2-40B4-BE49-F238E27FC236}">
                <a16:creationId xmlns:a16="http://schemas.microsoft.com/office/drawing/2014/main" id="{D1CD2515-6DCF-4588-9954-63A6E55F4811}"/>
              </a:ext>
            </a:extLst>
          </p:cNvPr>
          <p:cNvSpPr/>
          <p:nvPr/>
        </p:nvSpPr>
        <p:spPr>
          <a:xfrm>
            <a:off x="4654296" y="228496"/>
            <a:ext cx="7216135" cy="6149376"/>
          </a:xfrm>
          <a:prstGeom prst="rect">
            <a:avLst/>
          </a:prstGeom>
        </p:spPr>
        <p:txBody>
          <a:bodyPr wrap="square">
            <a:spAutoFit/>
          </a:bodyPr>
          <a:lstStyle/>
          <a:p>
            <a:pPr>
              <a:lnSpc>
                <a:spcPct val="170000"/>
              </a:lnSpc>
            </a:pPr>
            <a:r>
              <a:rPr lang="en-US" sz="2400" b="1" dirty="0"/>
              <a:t>PROBLEM SOLVING SERVICE</a:t>
            </a:r>
          </a:p>
          <a:p>
            <a:r>
              <a:rPr lang="en-US" sz="2400" dirty="0"/>
              <a:t>If a guest has been given the wrong reservation and the problem is not resolved in a friendly and positive way, the guest will not have an enjoyable experience. The goal is to resolve problems so the guest feels satisfied about the solution and that she wants to continue her stay so that ideally, she will want to return (Garfinkle, 2019).</a:t>
            </a:r>
          </a:p>
          <a:p>
            <a:pPr>
              <a:lnSpc>
                <a:spcPct val="170000"/>
              </a:lnSpc>
            </a:pPr>
            <a:r>
              <a:rPr lang="en-US" sz="2400" b="1" dirty="0"/>
              <a:t>ADDED VALUE ON CV’S </a:t>
            </a:r>
          </a:p>
          <a:p>
            <a:r>
              <a:rPr lang="en-US" sz="2400" dirty="0"/>
              <a:t>Elliot (2019) suggest that it takes a hiring manager just a few seconds to look at your resume and decide whether or not they like you enough to want to meet you. You want to show you’ve got what it takes to actually do the job but also that you have the soft skills–and personality–to make you someone the hiring manager and the rest of the team will enjoy working with.</a:t>
            </a:r>
          </a:p>
        </p:txBody>
      </p:sp>
    </p:spTree>
    <p:extLst>
      <p:ext uri="{BB962C8B-B14F-4D97-AF65-F5344CB8AC3E}">
        <p14:creationId xmlns:p14="http://schemas.microsoft.com/office/powerpoint/2010/main" val="3642955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
        <p:nvSpPr>
          <p:cNvPr id="2" name="Rectangle 1">
            <a:extLst>
              <a:ext uri="{FF2B5EF4-FFF2-40B4-BE49-F238E27FC236}">
                <a16:creationId xmlns:a16="http://schemas.microsoft.com/office/drawing/2014/main" id="{D1CD2515-6DCF-4588-9954-63A6E55F4811}"/>
              </a:ext>
            </a:extLst>
          </p:cNvPr>
          <p:cNvSpPr/>
          <p:nvPr/>
        </p:nvSpPr>
        <p:spPr>
          <a:xfrm>
            <a:off x="5196798" y="1538930"/>
            <a:ext cx="6096000" cy="4154984"/>
          </a:xfrm>
          <a:prstGeom prst="rect">
            <a:avLst/>
          </a:prstGeom>
        </p:spPr>
        <p:txBody>
          <a:bodyPr>
            <a:spAutoFit/>
          </a:bodyPr>
          <a:lstStyle/>
          <a:p>
            <a:r>
              <a:rPr lang="en-US" sz="2400" b="1" dirty="0"/>
              <a:t>BOOST JOB SATISFACTION</a:t>
            </a:r>
          </a:p>
          <a:p>
            <a:endParaRPr lang="en-US" sz="2400" dirty="0"/>
          </a:p>
          <a:p>
            <a:r>
              <a:rPr lang="en-US" sz="2400" dirty="0"/>
              <a:t>Half (2017)  states that when staff members can do their jobs more effectively, they become more confident. He added that this leads to greater job satisfaction and improved employee retention. </a:t>
            </a:r>
          </a:p>
          <a:p>
            <a:r>
              <a:rPr lang="en-US" sz="2400" dirty="0"/>
              <a:t>There are a range of low-cost professional development training options to choose from, including mentorships, job shadowing and cross training (Half, 2017). </a:t>
            </a:r>
          </a:p>
        </p:txBody>
      </p:sp>
    </p:spTree>
    <p:extLst>
      <p:ext uri="{BB962C8B-B14F-4D97-AF65-F5344CB8AC3E}">
        <p14:creationId xmlns:p14="http://schemas.microsoft.com/office/powerpoint/2010/main" val="374519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
        <p:nvSpPr>
          <p:cNvPr id="2" name="Rectangle 1">
            <a:extLst>
              <a:ext uri="{FF2B5EF4-FFF2-40B4-BE49-F238E27FC236}">
                <a16:creationId xmlns:a16="http://schemas.microsoft.com/office/drawing/2014/main" id="{D1CD2515-6DCF-4588-9954-63A6E55F4811}"/>
              </a:ext>
            </a:extLst>
          </p:cNvPr>
          <p:cNvSpPr/>
          <p:nvPr/>
        </p:nvSpPr>
        <p:spPr>
          <a:xfrm>
            <a:off x="4976031" y="992452"/>
            <a:ext cx="6096000" cy="4647426"/>
          </a:xfrm>
          <a:prstGeom prst="rect">
            <a:avLst/>
          </a:prstGeom>
        </p:spPr>
        <p:txBody>
          <a:bodyPr>
            <a:spAutoFit/>
          </a:bodyPr>
          <a:lstStyle/>
          <a:p>
            <a:endParaRPr lang="en-US" sz="2400" b="1" dirty="0"/>
          </a:p>
          <a:p>
            <a:r>
              <a:rPr lang="en-US" sz="2400" b="1" dirty="0"/>
              <a:t>SAFETY &amp; SECURITY</a:t>
            </a:r>
          </a:p>
          <a:p>
            <a:endParaRPr lang="en-US" sz="800" dirty="0"/>
          </a:p>
          <a:p>
            <a:r>
              <a:rPr lang="en-US" sz="2400" dirty="0"/>
              <a:t>Staff should be trained as to the basics of safety, with many having the ability to perform first aid and CPR if necessary. The hospitality industry must also prepare staff, and develop plans in the event of natural disasters and potential terrorist activity. This is so important, because if the staff doesn't know what to do, chaos will emerge, because people panic while they are trying to determine the best course of action (Leonard, 2018).</a:t>
            </a:r>
          </a:p>
        </p:txBody>
      </p:sp>
    </p:spTree>
    <p:extLst>
      <p:ext uri="{BB962C8B-B14F-4D97-AF65-F5344CB8AC3E}">
        <p14:creationId xmlns:p14="http://schemas.microsoft.com/office/powerpoint/2010/main" val="3839670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
        <p:nvSpPr>
          <p:cNvPr id="2" name="Rectangle 1">
            <a:extLst>
              <a:ext uri="{FF2B5EF4-FFF2-40B4-BE49-F238E27FC236}">
                <a16:creationId xmlns:a16="http://schemas.microsoft.com/office/drawing/2014/main" id="{D1CD2515-6DCF-4588-9954-63A6E55F4811}"/>
              </a:ext>
            </a:extLst>
          </p:cNvPr>
          <p:cNvSpPr/>
          <p:nvPr/>
        </p:nvSpPr>
        <p:spPr>
          <a:xfrm>
            <a:off x="4933234" y="458615"/>
            <a:ext cx="6336529" cy="5632311"/>
          </a:xfrm>
          <a:prstGeom prst="rect">
            <a:avLst/>
          </a:prstGeom>
        </p:spPr>
        <p:txBody>
          <a:bodyPr wrap="square">
            <a:spAutoFit/>
          </a:bodyPr>
          <a:lstStyle/>
          <a:p>
            <a:pPr>
              <a:lnSpc>
                <a:spcPct val="100000"/>
              </a:lnSpc>
            </a:pPr>
            <a:r>
              <a:rPr lang="en-US" sz="2400" b="1" dirty="0"/>
              <a:t>ATTRACT IN-DEMAND CANDIDATES </a:t>
            </a:r>
          </a:p>
          <a:p>
            <a:pPr>
              <a:lnSpc>
                <a:spcPct val="100000"/>
              </a:lnSpc>
            </a:pPr>
            <a:endParaRPr lang="en-US" sz="800" b="1" dirty="0"/>
          </a:p>
          <a:p>
            <a:pPr>
              <a:lnSpc>
                <a:spcPct val="100000"/>
              </a:lnSpc>
            </a:pPr>
            <a:r>
              <a:rPr lang="en-US" sz="2400" dirty="0"/>
              <a:t>Offer potential candidate more than just a competitive salary and benefits; paint an enticing picture of how they can grow professionally or expand the career avenues available to them if they come to work for you (Half, 2017).</a:t>
            </a:r>
            <a:endParaRPr lang="en-US" sz="2400" b="1" dirty="0"/>
          </a:p>
          <a:p>
            <a:pPr>
              <a:lnSpc>
                <a:spcPct val="100000"/>
              </a:lnSpc>
            </a:pPr>
            <a:endParaRPr lang="en-US" sz="800" b="1" dirty="0"/>
          </a:p>
          <a:p>
            <a:pPr>
              <a:lnSpc>
                <a:spcPct val="100000"/>
              </a:lnSpc>
            </a:pPr>
            <a:r>
              <a:rPr lang="en-US" sz="2400" b="1" dirty="0"/>
              <a:t>RETENTION STRATEGY</a:t>
            </a:r>
          </a:p>
          <a:p>
            <a:endParaRPr lang="en-US" sz="800" dirty="0"/>
          </a:p>
          <a:p>
            <a:r>
              <a:rPr lang="en-US" sz="2400" dirty="0"/>
              <a:t>Your workers want to feel like they’re appreciated and making a difference. If your team members don’t feel challenged, or they sense stagnation in their careers, they'll look for advancement opportunities elsewhere. Lifelong learning exposes your employees to new experiences and keeps them engaged (Half, 2017).</a:t>
            </a:r>
          </a:p>
        </p:txBody>
      </p:sp>
    </p:spTree>
    <p:extLst>
      <p:ext uri="{BB962C8B-B14F-4D97-AF65-F5344CB8AC3E}">
        <p14:creationId xmlns:p14="http://schemas.microsoft.com/office/powerpoint/2010/main" val="890168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3F3C033-72C1-4E15-8842-954B00552FBB}"/>
              </a:ext>
            </a:extLst>
          </p:cNvPr>
          <p:cNvSpPr>
            <a:spLocks noGrp="1"/>
          </p:cNvSpPr>
          <p:nvPr>
            <p:ph type="title"/>
          </p:nvPr>
        </p:nvSpPr>
        <p:spPr>
          <a:xfrm>
            <a:off x="911517" y="2275661"/>
            <a:ext cx="3451730" cy="2854799"/>
          </a:xfrm>
        </p:spPr>
        <p:txBody>
          <a:bodyPr vert="horz" lIns="91440" tIns="45720" rIns="91440" bIns="45720" rtlCol="0" anchor="ctr">
            <a:normAutofit fontScale="90000"/>
          </a:bodyPr>
          <a:lstStyle/>
          <a:p>
            <a:pPr algn="ctr"/>
            <a:r>
              <a:rPr lang="en-US" sz="4000" b="1" dirty="0">
                <a:solidFill>
                  <a:srgbClr val="FFFFFF"/>
                </a:solidFill>
                <a:latin typeface="+mj-lt"/>
              </a:rPr>
              <a:t>PROFESSIONAL STANDARDS AND EXPECTATIONS</a:t>
            </a:r>
            <a:br>
              <a:rPr lang="en-US" sz="4000" b="1" kern="1200" dirty="0">
                <a:solidFill>
                  <a:srgbClr val="FFFFFF"/>
                </a:solidFill>
                <a:latin typeface="+mj-lt"/>
                <a:ea typeface="+mj-ea"/>
                <a:cs typeface="+mj-cs"/>
              </a:rPr>
            </a:br>
            <a:endParaRPr lang="en-US" sz="4000" b="1" kern="1200" dirty="0">
              <a:solidFill>
                <a:schemeClr val="bg1"/>
              </a:solidFill>
              <a:latin typeface="+mj-lt"/>
            </a:endParaRPr>
          </a:p>
        </p:txBody>
      </p:sp>
      <p:sp>
        <p:nvSpPr>
          <p:cNvPr id="4" name="Rectangle 1">
            <a:extLst>
              <a:ext uri="{FF2B5EF4-FFF2-40B4-BE49-F238E27FC236}">
                <a16:creationId xmlns:a16="http://schemas.microsoft.com/office/drawing/2014/main" id="{09B7007F-3A0A-42FF-A0C2-07EB81A6ED29}"/>
              </a:ext>
            </a:extLst>
          </p:cNvPr>
          <p:cNvSpPr>
            <a:spLocks noGrp="1" noChangeArrowheads="1"/>
          </p:cNvSpPr>
          <p:nvPr>
            <p:ph idx="1"/>
          </p:nvPr>
        </p:nvSpPr>
        <p:spPr bwMode="auto">
          <a:xfrm>
            <a:off x="4701822" y="1832172"/>
            <a:ext cx="7031536"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PRESENTATION AND APPEARANCE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PROJECTING BRAND IMAGE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CONDUCT ONES SELF IN THE WORKPLACE AND OUT       OF WORK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RESPONSIBLE AND ACCOUNTABILITY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ETHICS</a:t>
            </a:r>
            <a:endParaRPr kumimoji="0" lang="en-US" altLang="en-US" sz="2400" b="0" i="0" u="none" strike="noStrike" cap="none" normalizeH="0" baseline="0" dirty="0">
              <a:ln>
                <a:noFill/>
              </a:ln>
              <a:solidFill>
                <a:srgbClr val="000000"/>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400" b="0" i="0" u="none" strike="noStrike" cap="none" normalizeH="0" baseline="0" dirty="0">
                <a:ln>
                  <a:noFill/>
                </a:ln>
                <a:solidFill>
                  <a:schemeClr val="tx1"/>
                </a:solidFill>
                <a:effectLst/>
              </a:rPr>
            </a:b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5468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3F3C033-72C1-4E15-8842-954B00552FBB}"/>
              </a:ext>
            </a:extLst>
          </p:cNvPr>
          <p:cNvSpPr>
            <a:spLocks noGrp="1"/>
          </p:cNvSpPr>
          <p:nvPr>
            <p:ph type="title"/>
          </p:nvPr>
        </p:nvSpPr>
        <p:spPr>
          <a:xfrm>
            <a:off x="784224" y="2275660"/>
            <a:ext cx="3721897" cy="2854799"/>
          </a:xfrm>
        </p:spPr>
        <p:txBody>
          <a:bodyPr vert="horz" lIns="91440" tIns="45720" rIns="91440" bIns="45720" rtlCol="0" anchor="ctr">
            <a:normAutofit/>
          </a:bodyPr>
          <a:lstStyle/>
          <a:p>
            <a:pPr algn="ctr"/>
            <a:r>
              <a:rPr lang="en-US" sz="4000" b="1" dirty="0">
                <a:solidFill>
                  <a:srgbClr val="FFFFFF"/>
                </a:solidFill>
                <a:latin typeface="+mj-lt"/>
              </a:rPr>
              <a:t>COMMON SKILLS EXPECTATIONS</a:t>
            </a:r>
            <a:br>
              <a:rPr lang="en-US" sz="4000" b="1" kern="1200" dirty="0">
                <a:solidFill>
                  <a:srgbClr val="FFFFFF"/>
                </a:solidFill>
                <a:latin typeface="+mj-lt"/>
                <a:ea typeface="+mj-ea"/>
                <a:cs typeface="+mj-cs"/>
              </a:rPr>
            </a:br>
            <a:endParaRPr lang="en-US" sz="4000" b="1" kern="1200" dirty="0">
              <a:solidFill>
                <a:schemeClr val="bg1"/>
              </a:solidFill>
              <a:latin typeface="+mj-lt"/>
            </a:endParaRPr>
          </a:p>
        </p:txBody>
      </p:sp>
      <p:sp>
        <p:nvSpPr>
          <p:cNvPr id="3" name="Content Placeholder 2">
            <a:extLst>
              <a:ext uri="{FF2B5EF4-FFF2-40B4-BE49-F238E27FC236}">
                <a16:creationId xmlns:a16="http://schemas.microsoft.com/office/drawing/2014/main" id="{B6DD9712-1AA1-4612-B96D-2D61D3E5A089}"/>
              </a:ext>
            </a:extLst>
          </p:cNvPr>
          <p:cNvSpPr>
            <a:spLocks noGrp="1"/>
          </p:cNvSpPr>
          <p:nvPr>
            <p:ph idx="1"/>
          </p:nvPr>
        </p:nvSpPr>
        <p:spPr>
          <a:xfrm>
            <a:off x="5207746" y="1844675"/>
            <a:ext cx="6293692" cy="5672689"/>
          </a:xfrm>
        </p:spPr>
        <p:txBody>
          <a:bodyPr vert="horz" lIns="91440" tIns="45720" rIns="91440" bIns="45720" rtlCol="0" anchor="ctr">
            <a:noAutofit/>
          </a:bodyPr>
          <a:lstStyle/>
          <a:p>
            <a:pPr marL="342900" indent="-342900" fontAlgn="base">
              <a:lnSpc>
                <a:spcPct val="100000"/>
              </a:lnSpc>
            </a:pPr>
            <a:r>
              <a:rPr lang="en-US" sz="2400" dirty="0"/>
              <a:t>SOFT SKILLS AND BEHAVIORS</a:t>
            </a:r>
          </a:p>
          <a:p>
            <a:pPr marL="342900" indent="-342900" fontAlgn="base">
              <a:lnSpc>
                <a:spcPct val="100000"/>
              </a:lnSpc>
            </a:pPr>
            <a:r>
              <a:rPr lang="en-US" sz="2400" dirty="0"/>
              <a:t>HARD SKILLS </a:t>
            </a:r>
          </a:p>
          <a:p>
            <a:pPr marL="342900" indent="-342900" fontAlgn="base">
              <a:lnSpc>
                <a:spcPct val="100000"/>
              </a:lnSpc>
            </a:pPr>
            <a:r>
              <a:rPr lang="en-US" sz="2400" dirty="0"/>
              <a:t>CUSTOMER SERVICE </a:t>
            </a:r>
          </a:p>
          <a:p>
            <a:pPr marL="342900" indent="-342900" fontAlgn="base">
              <a:lnSpc>
                <a:spcPct val="100000"/>
              </a:lnSpc>
            </a:pPr>
            <a:r>
              <a:rPr lang="en-US" sz="2400" dirty="0"/>
              <a:t>BUSINESS SKILLS</a:t>
            </a:r>
          </a:p>
          <a:p>
            <a:pPr marL="342900" indent="-342900" fontAlgn="base">
              <a:lnSpc>
                <a:spcPct val="100000"/>
              </a:lnSpc>
            </a:pPr>
            <a:r>
              <a:rPr lang="en-US" sz="2400" dirty="0"/>
              <a:t>TECHNICAL SKILLS</a:t>
            </a:r>
          </a:p>
          <a:p>
            <a:pPr marL="342900" indent="-342900" fontAlgn="base">
              <a:lnSpc>
                <a:spcPct val="100000"/>
              </a:lnSpc>
            </a:pPr>
            <a:r>
              <a:rPr lang="en-US" sz="2400" dirty="0"/>
              <a:t>TEAM LEADING/ DEVELOPMENT</a:t>
            </a:r>
          </a:p>
          <a:p>
            <a:pPr marL="342900" indent="-342900" fontAlgn="base">
              <a:lnSpc>
                <a:spcPct val="100000"/>
              </a:lnSpc>
            </a:pPr>
            <a:endParaRPr lang="en-US" sz="2400" dirty="0"/>
          </a:p>
          <a:p>
            <a:pPr marL="342900" indent="-342900" fontAlgn="base">
              <a:lnSpc>
                <a:spcPct val="100000"/>
              </a:lnSpc>
            </a:pPr>
            <a:endParaRPr lang="en-US" sz="2400" dirty="0"/>
          </a:p>
          <a:p>
            <a:pPr marL="342900" indent="-342900" fontAlgn="base">
              <a:lnSpc>
                <a:spcPct val="100000"/>
              </a:lnSpc>
            </a:pPr>
            <a:endParaRPr lang="en-US" sz="2400" dirty="0"/>
          </a:p>
          <a:p>
            <a:pPr marL="0">
              <a:lnSpc>
                <a:spcPct val="100000"/>
              </a:lnSpc>
            </a:pPr>
            <a:endParaRPr lang="en-US" sz="2400" dirty="0"/>
          </a:p>
        </p:txBody>
      </p:sp>
    </p:spTree>
    <p:extLst>
      <p:ext uri="{BB962C8B-B14F-4D97-AF65-F5344CB8AC3E}">
        <p14:creationId xmlns:p14="http://schemas.microsoft.com/office/powerpoint/2010/main" val="606113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DB66F6E8-4D4A-4907-940A-774703A2D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8F1F5A56-E82B-4FD5-9025-B72896FFB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1CD54D93-F5BB-42CA-BC36-BC58AA30F95A}"/>
              </a:ext>
            </a:extLst>
          </p:cNvPr>
          <p:cNvSpPr>
            <a:spLocks noGrp="1"/>
          </p:cNvSpPr>
          <p:nvPr>
            <p:ph type="title"/>
          </p:nvPr>
        </p:nvSpPr>
        <p:spPr>
          <a:xfrm>
            <a:off x="785425" y="5016623"/>
            <a:ext cx="8078342" cy="1096331"/>
          </a:xfrm>
        </p:spPr>
        <p:txBody>
          <a:bodyPr vert="horz" lIns="91440" tIns="45720" rIns="91440" bIns="45720" rtlCol="0" anchor="ctr">
            <a:normAutofit/>
          </a:bodyPr>
          <a:lstStyle/>
          <a:p>
            <a:br>
              <a:rPr lang="en-US" sz="3400" b="1" kern="1200" dirty="0">
                <a:solidFill>
                  <a:schemeClr val="tx1"/>
                </a:solidFill>
                <a:latin typeface="+mj-lt"/>
                <a:ea typeface="+mj-ea"/>
                <a:cs typeface="+mj-cs"/>
              </a:rPr>
            </a:br>
            <a:r>
              <a:rPr lang="en-US" sz="3400" b="1" kern="1200" dirty="0">
                <a:solidFill>
                  <a:schemeClr val="tx1"/>
                </a:solidFill>
                <a:latin typeface="+mj-lt"/>
                <a:ea typeface="+mj-ea"/>
                <a:cs typeface="+mj-cs"/>
              </a:rPr>
              <a:t>Q&amp;A</a:t>
            </a:r>
          </a:p>
        </p:txBody>
      </p:sp>
      <p:sp>
        <p:nvSpPr>
          <p:cNvPr id="3" name="Content Placeholder 2">
            <a:extLst>
              <a:ext uri="{FF2B5EF4-FFF2-40B4-BE49-F238E27FC236}">
                <a16:creationId xmlns:a16="http://schemas.microsoft.com/office/drawing/2014/main" id="{A1E9873D-6508-4153-AC72-8B275C8AD23E}"/>
              </a:ext>
            </a:extLst>
          </p:cNvPr>
          <p:cNvSpPr>
            <a:spLocks noGrp="1"/>
          </p:cNvSpPr>
          <p:nvPr>
            <p:ph idx="1"/>
          </p:nvPr>
        </p:nvSpPr>
        <p:spPr/>
        <p:txBody>
          <a:bodyPr/>
          <a:lstStyle/>
          <a:p>
            <a:r>
              <a:rPr lang="en-US" dirty="0"/>
              <a:t>DISCUSSION</a:t>
            </a:r>
          </a:p>
          <a:p>
            <a:endParaRPr lang="en-US" dirty="0"/>
          </a:p>
          <a:p>
            <a:pPr marL="0" indent="0">
              <a:buNone/>
            </a:pPr>
            <a:endParaRPr lang="en-US" dirty="0"/>
          </a:p>
        </p:txBody>
      </p:sp>
    </p:spTree>
    <p:extLst>
      <p:ext uri="{BB962C8B-B14F-4D97-AF65-F5344CB8AC3E}">
        <p14:creationId xmlns:p14="http://schemas.microsoft.com/office/powerpoint/2010/main" val="292449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72E9-91BF-4B16-AFE3-89C78893EEEA}"/>
              </a:ext>
            </a:extLst>
          </p:cNvPr>
          <p:cNvSpPr>
            <a:spLocks noGrp="1"/>
          </p:cNvSpPr>
          <p:nvPr>
            <p:ph type="title"/>
          </p:nvPr>
        </p:nvSpPr>
        <p:spPr>
          <a:xfrm>
            <a:off x="593237" y="379886"/>
            <a:ext cx="10815864" cy="830997"/>
          </a:xfrm>
        </p:spPr>
        <p:txBody>
          <a:bodyPr/>
          <a:lstStyle/>
          <a:p>
            <a:r>
              <a:rPr lang="en-US" dirty="0"/>
              <a:t>REFERENCES</a:t>
            </a:r>
          </a:p>
        </p:txBody>
      </p:sp>
      <p:sp>
        <p:nvSpPr>
          <p:cNvPr id="5" name="Content Placeholder 4">
            <a:extLst>
              <a:ext uri="{FF2B5EF4-FFF2-40B4-BE49-F238E27FC236}">
                <a16:creationId xmlns:a16="http://schemas.microsoft.com/office/drawing/2014/main" id="{1B727BCE-5079-4BBF-BAF4-5218B37D92F9}"/>
              </a:ext>
            </a:extLst>
          </p:cNvPr>
          <p:cNvSpPr>
            <a:spLocks noGrp="1"/>
          </p:cNvSpPr>
          <p:nvPr>
            <p:ph idx="1"/>
          </p:nvPr>
        </p:nvSpPr>
        <p:spPr/>
        <p:txBody>
          <a:bodyPr>
            <a:normAutofit/>
          </a:bodyPr>
          <a:lstStyle/>
          <a:p>
            <a:pPr marL="0" indent="0">
              <a:buNone/>
            </a:pPr>
            <a:br>
              <a:rPr lang="en-US" sz="1400" dirty="0"/>
            </a:br>
            <a:endParaRPr lang="en-US" sz="1400" dirty="0"/>
          </a:p>
        </p:txBody>
      </p:sp>
      <p:sp>
        <p:nvSpPr>
          <p:cNvPr id="3" name="Rectangle 2">
            <a:extLst>
              <a:ext uri="{FF2B5EF4-FFF2-40B4-BE49-F238E27FC236}">
                <a16:creationId xmlns:a16="http://schemas.microsoft.com/office/drawing/2014/main" id="{2F07E9D6-47E3-4254-9F88-B054AAB4123F}"/>
              </a:ext>
            </a:extLst>
          </p:cNvPr>
          <p:cNvSpPr/>
          <p:nvPr/>
        </p:nvSpPr>
        <p:spPr>
          <a:xfrm>
            <a:off x="441109" y="783963"/>
            <a:ext cx="11157654" cy="5601533"/>
          </a:xfrm>
          <a:prstGeom prst="rect">
            <a:avLst/>
          </a:prstGeom>
        </p:spPr>
        <p:txBody>
          <a:bodyPr wrap="square">
            <a:spAutoFit/>
          </a:bodyPr>
          <a:lstStyle/>
          <a:p>
            <a:r>
              <a:rPr lang="en-US" dirty="0"/>
              <a:t>Tanner, W. (2017). </a:t>
            </a:r>
            <a:r>
              <a:rPr lang="en-US" i="1" dirty="0"/>
              <a:t>Here’s how you get employees to take ownership over their work</a:t>
            </a:r>
            <a:r>
              <a:rPr lang="en-US" dirty="0"/>
              <a:t>. [online] Medium. Available at: </a:t>
            </a:r>
            <a:r>
              <a:rPr lang="en-US" dirty="0">
                <a:hlinkClick r:id="rId2"/>
              </a:rPr>
              <a:t>https://medium.com/@warrentanner/heres-how-you-get-employees-to-take-ownership-over-their-work-ebe1f7ebf508</a:t>
            </a:r>
            <a:r>
              <a:rPr lang="en-US" dirty="0"/>
              <a:t> [Accessed 9 Jan. 2019].</a:t>
            </a:r>
            <a:br>
              <a:rPr lang="en-US" dirty="0"/>
            </a:br>
            <a:br>
              <a:rPr lang="en-US" sz="1600" dirty="0"/>
            </a:br>
            <a:r>
              <a:rPr lang="en-US" sz="1600" dirty="0" err="1">
                <a:solidFill>
                  <a:srgbClr val="000000"/>
                </a:solidFill>
              </a:rPr>
              <a:t>Tsakissiris</a:t>
            </a:r>
            <a:r>
              <a:rPr lang="en-US" sz="1600" dirty="0">
                <a:solidFill>
                  <a:srgbClr val="000000"/>
                </a:solidFill>
              </a:rPr>
              <a:t>, J. (2015). </a:t>
            </a:r>
            <a:r>
              <a:rPr lang="en-US" sz="1600" i="1" dirty="0">
                <a:solidFill>
                  <a:srgbClr val="000000"/>
                </a:solidFill>
              </a:rPr>
              <a:t>THE ROLE OF PROFESSIONAL IDENTITY &amp; SELF-INTEREST IN CAREER CHOICES IN THE EMERGING ICT WORKFORCE</a:t>
            </a:r>
            <a:r>
              <a:rPr lang="en-US" sz="1600" dirty="0">
                <a:solidFill>
                  <a:srgbClr val="000000"/>
                </a:solidFill>
              </a:rPr>
              <a:t>. [</a:t>
            </a:r>
            <a:r>
              <a:rPr lang="en-US" sz="1600" dirty="0" err="1">
                <a:solidFill>
                  <a:srgbClr val="000000"/>
                </a:solidFill>
              </a:rPr>
              <a:t>ebook</a:t>
            </a:r>
            <a:r>
              <a:rPr lang="en-US" sz="1600" dirty="0">
                <a:solidFill>
                  <a:srgbClr val="000000"/>
                </a:solidFill>
              </a:rPr>
              <a:t>] p.3. Available at: </a:t>
            </a:r>
            <a:r>
              <a:rPr lang="en-US" sz="1600" dirty="0">
                <a:solidFill>
                  <a:srgbClr val="000000"/>
                </a:solidFill>
                <a:hlinkClick r:id="rId3"/>
              </a:rPr>
              <a:t>https://eprints.qut.edu.au/91646/1/Jane_Tsakissiris_Thesis.pdf</a:t>
            </a:r>
            <a:endParaRPr lang="en-US" sz="1600" dirty="0">
              <a:solidFill>
                <a:srgbClr val="000000"/>
              </a:solidFill>
            </a:endParaRPr>
          </a:p>
          <a:p>
            <a:endParaRPr lang="en-US" sz="1600" dirty="0">
              <a:solidFill>
                <a:srgbClr val="000000"/>
              </a:solidFill>
            </a:endParaRPr>
          </a:p>
          <a:p>
            <a:r>
              <a:rPr lang="en-US" sz="1600" dirty="0"/>
              <a:t>Leonard, K. (2018). </a:t>
            </a:r>
            <a:r>
              <a:rPr lang="en-US" sz="1600" i="1" dirty="0"/>
              <a:t>The Importance of Training &amp; Development in the Hospitality Industry</a:t>
            </a:r>
            <a:r>
              <a:rPr lang="en-US" sz="1600" dirty="0"/>
              <a:t>. [online] Smallbusiness.chron.com. Available at: </a:t>
            </a:r>
            <a:r>
              <a:rPr lang="en-US" sz="1600" dirty="0">
                <a:hlinkClick r:id="rId4"/>
              </a:rPr>
              <a:t>https://smallbusiness.chron.com/importance-training-development-hospitality-industry-64312.html</a:t>
            </a:r>
            <a:r>
              <a:rPr lang="en-US" sz="1600" dirty="0"/>
              <a:t> [Accessed 10 Jan. 2019].</a:t>
            </a:r>
            <a:endParaRPr lang="en-US" sz="1600" dirty="0">
              <a:solidFill>
                <a:srgbClr val="000000"/>
              </a:solidFill>
            </a:endParaRPr>
          </a:p>
          <a:p>
            <a:endParaRPr lang="en-US" sz="1600" dirty="0"/>
          </a:p>
          <a:p>
            <a:r>
              <a:rPr lang="en-US" sz="1600" dirty="0"/>
              <a:t>Half, R. (2017). </a:t>
            </a:r>
            <a:r>
              <a:rPr lang="en-US" sz="1600" i="1" dirty="0"/>
              <a:t>Professional Development Training: A Win for the Entire Team</a:t>
            </a:r>
            <a:r>
              <a:rPr lang="en-US" sz="1600" dirty="0"/>
              <a:t>. [online] Roberthalf.com. Available at: </a:t>
            </a:r>
            <a:r>
              <a:rPr lang="en-US" sz="1600" dirty="0">
                <a:hlinkClick r:id="rId5"/>
              </a:rPr>
              <a:t>https://www.roberthalf.com/blog/management-tips/professional-development-training-a-win-for-the-entire-team</a:t>
            </a:r>
            <a:r>
              <a:rPr lang="en-US" sz="1600" dirty="0"/>
              <a:t>  </a:t>
            </a:r>
          </a:p>
          <a:p>
            <a:r>
              <a:rPr lang="en-US" sz="1600" dirty="0"/>
              <a:t>[Accessed 10 Jan. 2019].</a:t>
            </a:r>
          </a:p>
          <a:p>
            <a:endParaRPr lang="en-US" sz="1600" dirty="0"/>
          </a:p>
          <a:p>
            <a:r>
              <a:rPr lang="en-US" sz="1600" dirty="0"/>
              <a:t>Garfinkle, J. (2019). </a:t>
            </a:r>
            <a:r>
              <a:rPr lang="en-US" sz="1600" i="1" dirty="0"/>
              <a:t>7 Strategies to Define your Competitive Advantage</a:t>
            </a:r>
            <a:r>
              <a:rPr lang="en-US" sz="1600" dirty="0"/>
              <a:t>. [online] Garfinkleexecutivecoaching.com. Available at: </a:t>
            </a:r>
            <a:r>
              <a:rPr lang="en-US" sz="1600" dirty="0">
                <a:hlinkClick r:id="rId6"/>
              </a:rPr>
              <a:t>https://garfinkleexecutivecoaching.com/articles/business-intelligence-and-company-strategy/do-you-know-the-seven-strategies-to-define-your-competitive-advantage</a:t>
            </a:r>
            <a:r>
              <a:rPr lang="en-US" sz="1600" dirty="0"/>
              <a:t> [Accessed 11 Jan. 2019].</a:t>
            </a:r>
          </a:p>
          <a:p>
            <a:endParaRPr lang="en-US" sz="1600" dirty="0"/>
          </a:p>
          <a:p>
            <a:r>
              <a:rPr lang="en-US" sz="1600" dirty="0"/>
              <a:t>Elliot, K. (2019). </a:t>
            </a:r>
            <a:r>
              <a:rPr lang="en-US" sz="1600" i="1" dirty="0"/>
              <a:t>Three Ways To Add Personality To Your Resume (And Three Ways Not To)</a:t>
            </a:r>
            <a:r>
              <a:rPr lang="en-US" sz="1600" dirty="0"/>
              <a:t>. [online] www.fastcompany.com. Available at: </a:t>
            </a:r>
            <a:r>
              <a:rPr lang="en-US" sz="1600" dirty="0">
                <a:hlinkClick r:id="rId7"/>
              </a:rPr>
              <a:t>https://www.fastcompany.com/3069245/three-ways-to-add-personality-to-your-resume-and-three-ways-not-to</a:t>
            </a:r>
            <a:r>
              <a:rPr lang="en-US" sz="1600" dirty="0"/>
              <a:t> [Accessed 10 Jan. 2019].</a:t>
            </a:r>
            <a:br>
              <a:rPr lang="en-US" sz="1600" dirty="0"/>
            </a:br>
            <a:endParaRPr lang="en-US" sz="1600" dirty="0"/>
          </a:p>
        </p:txBody>
      </p:sp>
    </p:spTree>
    <p:extLst>
      <p:ext uri="{BB962C8B-B14F-4D97-AF65-F5344CB8AC3E}">
        <p14:creationId xmlns:p14="http://schemas.microsoft.com/office/powerpoint/2010/main" val="1093304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72E9-91BF-4B16-AFE3-89C78893EEEA}"/>
              </a:ext>
            </a:extLst>
          </p:cNvPr>
          <p:cNvSpPr>
            <a:spLocks noGrp="1"/>
          </p:cNvSpPr>
          <p:nvPr>
            <p:ph type="title"/>
          </p:nvPr>
        </p:nvSpPr>
        <p:spPr>
          <a:xfrm>
            <a:off x="593237" y="379886"/>
            <a:ext cx="10815864" cy="830997"/>
          </a:xfrm>
        </p:spPr>
        <p:txBody>
          <a:bodyPr/>
          <a:lstStyle/>
          <a:p>
            <a:r>
              <a:rPr lang="en-US" dirty="0"/>
              <a:t>RESOURCES</a:t>
            </a:r>
          </a:p>
        </p:txBody>
      </p:sp>
      <p:sp>
        <p:nvSpPr>
          <p:cNvPr id="5" name="Content Placeholder 4">
            <a:extLst>
              <a:ext uri="{FF2B5EF4-FFF2-40B4-BE49-F238E27FC236}">
                <a16:creationId xmlns:a16="http://schemas.microsoft.com/office/drawing/2014/main" id="{1B727BCE-5079-4BBF-BAF4-5218B37D92F9}"/>
              </a:ext>
            </a:extLst>
          </p:cNvPr>
          <p:cNvSpPr>
            <a:spLocks noGrp="1"/>
          </p:cNvSpPr>
          <p:nvPr>
            <p:ph idx="1"/>
          </p:nvPr>
        </p:nvSpPr>
        <p:spPr/>
        <p:txBody>
          <a:bodyPr>
            <a:normAutofit/>
          </a:bodyPr>
          <a:lstStyle/>
          <a:p>
            <a:pPr marL="0" indent="0">
              <a:buNone/>
            </a:pPr>
            <a:br>
              <a:rPr lang="en-US" sz="1400" dirty="0"/>
            </a:br>
            <a:endParaRPr lang="en-US" sz="1400" dirty="0"/>
          </a:p>
        </p:txBody>
      </p:sp>
      <p:sp>
        <p:nvSpPr>
          <p:cNvPr id="3" name="Rectangle 2">
            <a:extLst>
              <a:ext uri="{FF2B5EF4-FFF2-40B4-BE49-F238E27FC236}">
                <a16:creationId xmlns:a16="http://schemas.microsoft.com/office/drawing/2014/main" id="{2F07E9D6-47E3-4254-9F88-B054AAB4123F}"/>
              </a:ext>
            </a:extLst>
          </p:cNvPr>
          <p:cNvSpPr/>
          <p:nvPr/>
        </p:nvSpPr>
        <p:spPr>
          <a:xfrm>
            <a:off x="441109" y="783963"/>
            <a:ext cx="11157654" cy="1969770"/>
          </a:xfrm>
          <a:prstGeom prst="rect">
            <a:avLst/>
          </a:prstGeom>
        </p:spPr>
        <p:txBody>
          <a:bodyPr wrap="square">
            <a:spAutoFit/>
          </a:bodyPr>
          <a:lstStyle/>
          <a:p>
            <a:r>
              <a:rPr lang="en-US" dirty="0"/>
              <a:t>Educationplannerbc.ca. (2019). </a:t>
            </a:r>
            <a:r>
              <a:rPr lang="en-US" i="1" dirty="0"/>
              <a:t>Hard and Soft Skills—Two Key Parts of Career Readiness</a:t>
            </a:r>
            <a:r>
              <a:rPr lang="en-US" dirty="0"/>
              <a:t>. [online] Available at: </a:t>
            </a:r>
            <a:r>
              <a:rPr lang="en-US" dirty="0">
                <a:hlinkClick r:id="rId2"/>
              </a:rPr>
              <a:t>http://www.educationplannerbc.ca/_resources/Articles/HardandSoftSkills.pdf</a:t>
            </a:r>
            <a:r>
              <a:rPr lang="en-US" dirty="0"/>
              <a:t> [Accessed 11 Jan. 2019].</a:t>
            </a:r>
          </a:p>
          <a:p>
            <a:endParaRPr lang="en-US" dirty="0"/>
          </a:p>
          <a:p>
            <a:r>
              <a:rPr lang="en-US" dirty="0"/>
              <a:t>Msudenver.edu. (2019). </a:t>
            </a:r>
            <a:r>
              <a:rPr lang="en-US" i="1" dirty="0"/>
              <a:t>Professional Standards</a:t>
            </a:r>
            <a:r>
              <a:rPr lang="en-US" dirty="0"/>
              <a:t>. [online] Available at: </a:t>
            </a:r>
            <a:r>
              <a:rPr lang="en-US" dirty="0">
                <a:hlinkClick r:id="rId3"/>
              </a:rPr>
              <a:t>https://msudenver.edu/hsp/currentstudents/professionalstandards/</a:t>
            </a:r>
            <a:r>
              <a:rPr lang="en-US" dirty="0"/>
              <a:t> [Accessed 11 Jan. 2019].</a:t>
            </a:r>
          </a:p>
          <a:p>
            <a:endParaRPr lang="en-US" sz="1600" dirty="0"/>
          </a:p>
          <a:p>
            <a:endParaRPr lang="en-US" sz="1600" dirty="0"/>
          </a:p>
        </p:txBody>
      </p:sp>
    </p:spTree>
    <p:extLst>
      <p:ext uri="{BB962C8B-B14F-4D97-AF65-F5344CB8AC3E}">
        <p14:creationId xmlns:p14="http://schemas.microsoft.com/office/powerpoint/2010/main" val="233711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593F-1AE2-4E02-9FB6-C9348A074C4D}"/>
              </a:ext>
            </a:extLst>
          </p:cNvPr>
          <p:cNvSpPr>
            <a:spLocks noGrp="1"/>
          </p:cNvSpPr>
          <p:nvPr>
            <p:ph type="title"/>
          </p:nvPr>
        </p:nvSpPr>
        <p:spPr>
          <a:xfrm>
            <a:off x="695329" y="213064"/>
            <a:ext cx="10969929" cy="914400"/>
          </a:xfrm>
        </p:spPr>
        <p:txBody>
          <a:bodyPr/>
          <a:lstStyle/>
          <a:p>
            <a:r>
              <a:rPr lang="en-US" dirty="0">
                <a:latin typeface="Arial Black" panose="020B0A04020102020204" pitchFamily="34" charset="0"/>
              </a:rPr>
              <a:t>LO.1- Explore the importance of on-going professional development and self-directed learning to enhance professional identity and career opportunities</a:t>
            </a:r>
            <a:endParaRPr lang="en-US" b="1" dirty="0"/>
          </a:p>
        </p:txBody>
      </p:sp>
      <p:sp>
        <p:nvSpPr>
          <p:cNvPr id="9" name="Rectangle 4">
            <a:extLst>
              <a:ext uri="{FF2B5EF4-FFF2-40B4-BE49-F238E27FC236}">
                <a16:creationId xmlns:a16="http://schemas.microsoft.com/office/drawing/2014/main" id="{4054C28D-A510-4300-8790-B8091F9AEBBF}"/>
              </a:ext>
            </a:extLst>
          </p:cNvPr>
          <p:cNvSpPr>
            <a:spLocks noGrp="1" noChangeArrowheads="1"/>
          </p:cNvSpPr>
          <p:nvPr>
            <p:ph idx="1"/>
          </p:nvPr>
        </p:nvSpPr>
        <p:spPr bwMode="auto">
          <a:xfrm>
            <a:off x="994299" y="1323172"/>
            <a:ext cx="8629095" cy="4540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latin typeface="+mj-lt"/>
              </a:rPr>
              <a:t>WELCOME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r>
              <a:rPr lang="en-US" sz="1800" dirty="0"/>
              <a:t>LECTURER- SOSHANYA PIKE</a:t>
            </a:r>
          </a:p>
          <a:p>
            <a:r>
              <a:rPr lang="en-US" sz="1800" dirty="0"/>
              <a:t>6:45PM- 8 PM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INTRODUCTION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NAME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STUDENT/ OCCUPATION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WHAT YOU EXPECT TO ACHIEVE FROM THIS UNIT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WHERE YOU SEE YOURSELF IN 5 YEARS</a:t>
            </a:r>
            <a:endParaRPr kumimoji="0" lang="en-US" altLang="en-US" sz="2400" b="0" i="0" u="none" strike="noStrike" cap="none" normalizeH="0" baseline="0" dirty="0">
              <a:ln>
                <a:noFill/>
              </a:ln>
              <a:solidFill>
                <a:srgbClr val="000000"/>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421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965E0F0-6C37-404C-8344-952827577978}"/>
              </a:ext>
            </a:extLst>
          </p:cNvPr>
          <p:cNvSpPr>
            <a:spLocks noGrp="1"/>
          </p:cNvSpPr>
          <p:nvPr>
            <p:ph type="title"/>
          </p:nvPr>
        </p:nvSpPr>
        <p:spPr>
          <a:xfrm>
            <a:off x="240584" y="1911598"/>
            <a:ext cx="4100597" cy="2760098"/>
          </a:xfrm>
        </p:spPr>
        <p:txBody>
          <a:bodyPr vert="horz" lIns="91440" tIns="45720" rIns="91440" bIns="45720" rtlCol="0" anchor="ctr">
            <a:normAutofit/>
          </a:bodyPr>
          <a:lstStyle/>
          <a:p>
            <a:pPr algn="ctr"/>
            <a:r>
              <a:rPr lang="en-US" sz="4400" b="1" kern="1200" dirty="0">
                <a:solidFill>
                  <a:srgbClr val="FFFFFF"/>
                </a:solidFill>
                <a:latin typeface="+mj-lt"/>
                <a:ea typeface="+mj-ea"/>
                <a:cs typeface="+mj-cs"/>
              </a:rPr>
              <a:t>CLASS EXPECTATIONS </a:t>
            </a:r>
            <a:endParaRPr lang="en-US" sz="4400" b="1" kern="1200" dirty="0">
              <a:solidFill>
                <a:schemeClr val="bg1"/>
              </a:solidFill>
              <a:latin typeface="+mj-lt"/>
            </a:endParaRPr>
          </a:p>
        </p:txBody>
      </p:sp>
      <p:sp>
        <p:nvSpPr>
          <p:cNvPr id="9" name="Rectangle 3">
            <a:extLst>
              <a:ext uri="{FF2B5EF4-FFF2-40B4-BE49-F238E27FC236}">
                <a16:creationId xmlns:a16="http://schemas.microsoft.com/office/drawing/2014/main" id="{39DED83A-AE64-4E8C-A9B6-CDF96E3E929C}"/>
              </a:ext>
            </a:extLst>
          </p:cNvPr>
          <p:cNvSpPr>
            <a:spLocks noGrp="1" noChangeArrowheads="1"/>
          </p:cNvSpPr>
          <p:nvPr>
            <p:ph idx="1"/>
          </p:nvPr>
        </p:nvSpPr>
        <p:spPr bwMode="auto">
          <a:xfrm>
            <a:off x="5912527" y="1288482"/>
            <a:ext cx="5877019" cy="326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ATTEND CLASS REGULARLY AND PUNCTUALLY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WE WILL COMMUNICATE IF WE WILL BE ABSENT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STUDENTS ARE EXPECTED TO BE ACTIVE PARTICIPANTS IN THEIR OWN LEARNING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cs typeface="Arial" panose="020B0604020202020204" pitchFamily="34" charset="0"/>
              </a:rPr>
              <a:t>BE RESPECTFUL OF YOUR PEERS AND VALUE EACH OTHER’S OPINIONS </a:t>
            </a:r>
            <a:endParaRPr kumimoji="0" lang="en-US" altLang="en-US" sz="2400" b="0" i="0" u="none" strike="noStrike" cap="none" normalizeH="0" baseline="0" dirty="0">
              <a:ln>
                <a:noFill/>
              </a:ln>
              <a:solidFill>
                <a:srgbClr val="000000"/>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39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331543-8202-4214-BADF-4715C35E0EA4}"/>
              </a:ext>
            </a:extLst>
          </p:cNvPr>
          <p:cNvSpPr>
            <a:spLocks noGrp="1"/>
          </p:cNvSpPr>
          <p:nvPr>
            <p:ph type="title"/>
          </p:nvPr>
        </p:nvSpPr>
        <p:spPr>
          <a:xfrm>
            <a:off x="348430" y="438027"/>
            <a:ext cx="3841827" cy="5981946"/>
          </a:xfrm>
        </p:spPr>
        <p:txBody>
          <a:bodyPr vert="horz" lIns="91440" tIns="45720" rIns="91440" bIns="45720" rtlCol="0" anchor="ctr">
            <a:normAutofit/>
          </a:bodyPr>
          <a:lstStyle/>
          <a:p>
            <a:pPr algn="r"/>
            <a:br>
              <a:rPr lang="en-US" sz="2800" b="1" kern="1200" dirty="0">
                <a:solidFill>
                  <a:schemeClr val="accent1"/>
                </a:solidFill>
                <a:latin typeface="+mj-lt"/>
                <a:ea typeface="+mj-ea"/>
                <a:cs typeface="+mj-cs"/>
              </a:rPr>
            </a:br>
            <a:r>
              <a:rPr lang="en-US" sz="2800" dirty="0">
                <a:solidFill>
                  <a:srgbClr val="B2606E"/>
                </a:solidFill>
                <a:latin typeface="+mj-lt"/>
              </a:rPr>
              <a:t>M1. Evaluate the importance of on-going professional development and the associated professional skills requirements within a specific </a:t>
            </a:r>
            <a:r>
              <a:rPr lang="en-US" sz="2800" dirty="0" err="1">
                <a:solidFill>
                  <a:srgbClr val="B2606E"/>
                </a:solidFill>
                <a:latin typeface="+mj-lt"/>
              </a:rPr>
              <a:t>organisational</a:t>
            </a:r>
            <a:r>
              <a:rPr lang="en-US" sz="2800" dirty="0">
                <a:solidFill>
                  <a:srgbClr val="B2606E"/>
                </a:solidFill>
                <a:latin typeface="+mj-lt"/>
              </a:rPr>
              <a:t> context </a:t>
            </a:r>
            <a:br>
              <a:rPr lang="en-US" sz="2800" b="1" kern="1200" dirty="0">
                <a:solidFill>
                  <a:srgbClr val="B2606E"/>
                </a:solidFill>
                <a:latin typeface="+mj-lt"/>
                <a:ea typeface="+mj-ea"/>
                <a:cs typeface="+mj-cs"/>
              </a:rPr>
            </a:br>
            <a:endParaRPr lang="en-US" sz="2800" b="1" kern="1200" dirty="0">
              <a:solidFill>
                <a:srgbClr val="B2606E"/>
              </a:solidFill>
              <a:latin typeface="+mj-lt"/>
              <a:ea typeface="+mj-ea"/>
              <a:cs typeface="+mj-cs"/>
            </a:endParaRPr>
          </a:p>
        </p:txBody>
      </p:sp>
      <p:cxnSp>
        <p:nvCxnSpPr>
          <p:cNvPr id="13"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751F29-F9C1-4FBF-942D-5BDBF58C1ABA}"/>
              </a:ext>
            </a:extLst>
          </p:cNvPr>
          <p:cNvSpPr>
            <a:spLocks noGrp="1"/>
          </p:cNvSpPr>
          <p:nvPr>
            <p:ph idx="1"/>
          </p:nvPr>
        </p:nvSpPr>
        <p:spPr>
          <a:xfrm>
            <a:off x="4778615" y="-137160"/>
            <a:ext cx="6744952" cy="6217920"/>
          </a:xfrm>
        </p:spPr>
        <p:txBody>
          <a:bodyPr vert="horz" lIns="91440" tIns="45720" rIns="91440" bIns="45720" rtlCol="0" anchor="ctr">
            <a:noAutofit/>
          </a:bodyPr>
          <a:lstStyle/>
          <a:p>
            <a:pPr marL="0" indent="0" algn="ctr">
              <a:buNone/>
            </a:pPr>
            <a:endParaRPr lang="en-US" sz="4000" dirty="0">
              <a:latin typeface="+mj-lt"/>
            </a:endParaRPr>
          </a:p>
          <a:p>
            <a:pPr marL="0" algn="ctr"/>
            <a:endParaRPr lang="en-US" sz="4000" dirty="0">
              <a:latin typeface="+mj-lt"/>
            </a:endParaRPr>
          </a:p>
          <a:p>
            <a:pPr marL="0" algn="ctr"/>
            <a:endParaRPr lang="en-US" sz="4000" dirty="0">
              <a:latin typeface="+mj-lt"/>
            </a:endParaRPr>
          </a:p>
          <a:p>
            <a:pPr marL="0" algn="ctr"/>
            <a:endParaRPr lang="en-US" sz="4000" dirty="0">
              <a:latin typeface="+mj-lt"/>
            </a:endParaRPr>
          </a:p>
          <a:p>
            <a:pPr marL="0" indent="0" algn="ctr">
              <a:buNone/>
            </a:pPr>
            <a:endParaRPr lang="en-US" sz="4000" dirty="0">
              <a:latin typeface="+mj-lt"/>
            </a:endParaRPr>
          </a:p>
          <a:p>
            <a:pPr marL="0" algn="ctr"/>
            <a:r>
              <a:rPr lang="en-US" sz="4000" dirty="0">
                <a:latin typeface="+mj-lt"/>
              </a:rPr>
              <a:t>WHAT IS PROFESSIONAL IDENTITY?</a:t>
            </a:r>
          </a:p>
          <a:p>
            <a:pPr marL="0" algn="ctr"/>
            <a:endParaRPr lang="en-US" sz="2000" dirty="0">
              <a:latin typeface="+mj-lt"/>
            </a:endParaRPr>
          </a:p>
          <a:p>
            <a:pPr marL="0" lvl="0" indent="0" eaLnBrk="0" fontAlgn="base" hangingPunct="0">
              <a:lnSpc>
                <a:spcPct val="100000"/>
              </a:lnSpc>
              <a:spcBef>
                <a:spcPct val="0"/>
              </a:spcBef>
              <a:spcAft>
                <a:spcPct val="0"/>
              </a:spcAft>
              <a:buFontTx/>
              <a:buChar char="•"/>
            </a:pPr>
            <a:r>
              <a:rPr lang="en-US" altLang="en-US" sz="2400" dirty="0" err="1">
                <a:solidFill>
                  <a:srgbClr val="000000"/>
                </a:solidFill>
                <a:cs typeface="Arial" panose="020B0604020202020204" pitchFamily="34" charset="0"/>
              </a:rPr>
              <a:t>Tsakissiris</a:t>
            </a:r>
            <a:r>
              <a:rPr lang="en-US" altLang="en-US" sz="2400" dirty="0">
                <a:solidFill>
                  <a:srgbClr val="000000"/>
                </a:solidFill>
                <a:cs typeface="Arial" panose="020B0604020202020204" pitchFamily="34" charset="0"/>
              </a:rPr>
              <a:t> (2015) DESCRIBES PROFESSIONAL IDENTITY AS ONES SELF AS PERCEIVED TO A PROFESSION AND TO ONES MEMBERSHIP OF IT.</a:t>
            </a:r>
          </a:p>
          <a:p>
            <a:pPr marL="0" lvl="0" indent="0" eaLnBrk="0" fontAlgn="base" hangingPunct="0">
              <a:lnSpc>
                <a:spcPct val="100000"/>
              </a:lnSpc>
              <a:spcBef>
                <a:spcPct val="0"/>
              </a:spcBef>
              <a:spcAft>
                <a:spcPct val="0"/>
              </a:spcAft>
              <a:buFontTx/>
              <a:buChar char="•"/>
            </a:pPr>
            <a:r>
              <a:rPr lang="en-US" altLang="en-US" sz="2400" dirty="0">
                <a:solidFill>
                  <a:srgbClr val="000000"/>
                </a:solidFill>
                <a:cs typeface="Arial" panose="020B0604020202020204" pitchFamily="34" charset="0"/>
              </a:rPr>
              <a:t>IT IS CREATED THROUGH ONE’S BELIEFS, ATTITUDES, VALUES, MOTIVES AND EXPERIENCES THROUGH WHICH THE INDIVIDUAL DEFINES THEMSELVES</a:t>
            </a:r>
          </a:p>
          <a:p>
            <a:pPr marL="0" lvl="0" indent="0" eaLnBrk="0" fontAlgn="base" hangingPunct="0">
              <a:lnSpc>
                <a:spcPct val="100000"/>
              </a:lnSpc>
              <a:spcBef>
                <a:spcPct val="0"/>
              </a:spcBef>
              <a:spcAft>
                <a:spcPct val="0"/>
              </a:spcAft>
              <a:buFontTx/>
              <a:buChar char="•"/>
            </a:pPr>
            <a:r>
              <a:rPr lang="en-US" altLang="en-US" sz="2400" dirty="0">
                <a:solidFill>
                  <a:srgbClr val="000000"/>
                </a:solidFill>
                <a:cs typeface="Arial" panose="020B0604020202020204" pitchFamily="34" charset="0"/>
              </a:rPr>
              <a:t>IDENTITY HAS BEEN LOOKED AT AS A MASTER SIGNIFIER- SPEAKING OF ONES SOCIAL AND ORGANIZATIONAL STUDIES AND ITS IMPORTANCE OF CONSTRUCTING AND MOTIVATING ONES BEHAVIOR AND SHAPING CAREER CHOICES.</a:t>
            </a:r>
            <a:endParaRPr lang="en-US" altLang="en-US" sz="2400" dirty="0">
              <a:solidFill>
                <a:srgbClr val="000000"/>
              </a:solidFill>
              <a:cs typeface="Times New Roman" panose="02020603050405020304" pitchFamily="18" charset="0"/>
            </a:endParaRPr>
          </a:p>
          <a:p>
            <a:pPr marL="0" lvl="0" indent="0" eaLnBrk="0" fontAlgn="base" hangingPunct="0">
              <a:lnSpc>
                <a:spcPct val="100000"/>
              </a:lnSpc>
              <a:spcBef>
                <a:spcPct val="0"/>
              </a:spcBef>
              <a:spcAft>
                <a:spcPct val="0"/>
              </a:spcAft>
              <a:buNone/>
            </a:pPr>
            <a:br>
              <a:rPr lang="en-US" altLang="en-US" sz="1200" dirty="0"/>
            </a:br>
            <a:endParaRPr lang="en-US" altLang="en-US" sz="3600" dirty="0">
              <a:latin typeface="Arial" panose="020B0604020202020204" pitchFamily="34" charset="0"/>
            </a:endParaRPr>
          </a:p>
          <a:p>
            <a:pPr marL="0" indent="0">
              <a:buNone/>
            </a:pPr>
            <a:endParaRPr lang="en-US" sz="4000" dirty="0">
              <a:latin typeface="+mj-lt"/>
            </a:endParaRPr>
          </a:p>
          <a:p>
            <a:pPr marL="0"/>
            <a:endParaRPr lang="en-US" sz="4000" dirty="0">
              <a:latin typeface="+mj-lt"/>
            </a:endParaRPr>
          </a:p>
          <a:p>
            <a:pPr marL="0"/>
            <a:endParaRPr lang="en-US" sz="4000" dirty="0">
              <a:latin typeface="+mj-lt"/>
            </a:endParaRPr>
          </a:p>
        </p:txBody>
      </p:sp>
      <p:pic>
        <p:nvPicPr>
          <p:cNvPr id="6" name="Picture 5">
            <a:extLst>
              <a:ext uri="{FF2B5EF4-FFF2-40B4-BE49-F238E27FC236}">
                <a16:creationId xmlns:a16="http://schemas.microsoft.com/office/drawing/2014/main" id="{6F00D441-4BFA-47C1-9AD1-2C5C9CB8AB09}"/>
              </a:ext>
            </a:extLst>
          </p:cNvPr>
          <p:cNvPicPr>
            <a:picLocks noChangeAspect="1"/>
          </p:cNvPicPr>
          <p:nvPr/>
        </p:nvPicPr>
        <p:blipFill>
          <a:blip r:embed="rId2"/>
          <a:stretch>
            <a:fillRect/>
          </a:stretch>
        </p:blipFill>
        <p:spPr>
          <a:xfrm>
            <a:off x="10929365" y="1231365"/>
            <a:ext cx="627381" cy="627381"/>
          </a:xfrm>
          <a:prstGeom prst="rect">
            <a:avLst/>
          </a:prstGeom>
        </p:spPr>
      </p:pic>
    </p:spTree>
    <p:extLst>
      <p:ext uri="{BB962C8B-B14F-4D97-AF65-F5344CB8AC3E}">
        <p14:creationId xmlns:p14="http://schemas.microsoft.com/office/powerpoint/2010/main" val="122779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EEA3FC-B575-45F3-813E-638795229999}"/>
              </a:ext>
            </a:extLst>
          </p:cNvPr>
          <p:cNvSpPr>
            <a:spLocks noGrp="1"/>
          </p:cNvSpPr>
          <p:nvPr>
            <p:ph type="title"/>
          </p:nvPr>
        </p:nvSpPr>
        <p:spPr>
          <a:xfrm>
            <a:off x="321564" y="963877"/>
            <a:ext cx="4010998" cy="4930246"/>
          </a:xfrm>
        </p:spPr>
        <p:txBody>
          <a:bodyPr vert="horz" lIns="91440" tIns="45720" rIns="91440" bIns="45720" rtlCol="0" anchor="ctr">
            <a:normAutofit/>
          </a:bodyPr>
          <a:lstStyle/>
          <a:p>
            <a:pPr algn="r"/>
            <a:br>
              <a:rPr lang="en-US" sz="4400" b="1" kern="1200" dirty="0">
                <a:solidFill>
                  <a:schemeClr val="accent1"/>
                </a:solidFill>
                <a:latin typeface="+mj-lt"/>
                <a:ea typeface="+mj-ea"/>
                <a:cs typeface="+mj-cs"/>
              </a:rPr>
            </a:br>
            <a:r>
              <a:rPr lang="en-US" sz="4000" b="1" kern="1200" dirty="0">
                <a:solidFill>
                  <a:srgbClr val="B2606E"/>
                </a:solidFill>
                <a:latin typeface="+mj-lt"/>
                <a:ea typeface="+mj-ea"/>
                <a:cs typeface="+mj-cs"/>
              </a:rPr>
              <a:t> Importance of </a:t>
            </a:r>
            <a:r>
              <a:rPr lang="en-US" sz="4000" b="1" dirty="0">
                <a:solidFill>
                  <a:srgbClr val="B2606E"/>
                </a:solidFill>
                <a:latin typeface="+mj-lt"/>
              </a:rPr>
              <a:t>O</a:t>
            </a:r>
            <a:r>
              <a:rPr lang="en-US" sz="4000" b="1" kern="1200" dirty="0">
                <a:solidFill>
                  <a:srgbClr val="B2606E"/>
                </a:solidFill>
                <a:latin typeface="+mj-lt"/>
                <a:ea typeface="+mj-ea"/>
                <a:cs typeface="+mj-cs"/>
              </a:rPr>
              <a:t>ngoing </a:t>
            </a:r>
            <a:r>
              <a:rPr lang="en-US" sz="4000" b="1" dirty="0">
                <a:solidFill>
                  <a:srgbClr val="B2606E"/>
                </a:solidFill>
                <a:latin typeface="+mj-lt"/>
              </a:rPr>
              <a:t>P</a:t>
            </a:r>
            <a:r>
              <a:rPr lang="en-US" sz="4000" b="1" kern="1200" dirty="0">
                <a:solidFill>
                  <a:srgbClr val="B2606E"/>
                </a:solidFill>
                <a:latin typeface="+mj-lt"/>
                <a:ea typeface="+mj-ea"/>
                <a:cs typeface="+mj-cs"/>
              </a:rPr>
              <a:t>rofe</a:t>
            </a:r>
            <a:r>
              <a:rPr lang="en-US" sz="4000" b="1" dirty="0">
                <a:solidFill>
                  <a:srgbClr val="B2606E"/>
                </a:solidFill>
                <a:latin typeface="+mj-lt"/>
              </a:rPr>
              <a:t>ssional Development</a:t>
            </a:r>
            <a:br>
              <a:rPr lang="en-US" sz="4000" b="1" dirty="0">
                <a:solidFill>
                  <a:srgbClr val="B2606E"/>
                </a:solidFill>
                <a:latin typeface="+mj-lt"/>
              </a:rPr>
            </a:br>
            <a:br>
              <a:rPr lang="en-US" sz="4400" b="1" kern="1200" dirty="0">
                <a:solidFill>
                  <a:schemeClr val="accent1"/>
                </a:solidFill>
                <a:latin typeface="+mj-lt"/>
                <a:ea typeface="+mj-ea"/>
                <a:cs typeface="+mj-cs"/>
              </a:rPr>
            </a:br>
            <a:endParaRPr lang="en-US" sz="4400" kern="1200" dirty="0">
              <a:solidFill>
                <a:schemeClr val="accent1"/>
              </a:solidFill>
              <a:latin typeface="+mj-lt"/>
              <a:ea typeface="+mj-ea"/>
              <a:cs typeface="+mj-cs"/>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42C837F-FC9B-4ACC-8DFA-F0A29F14D987}"/>
              </a:ext>
            </a:extLst>
          </p:cNvPr>
          <p:cNvSpPr>
            <a:spLocks noGrp="1"/>
          </p:cNvSpPr>
          <p:nvPr>
            <p:ph idx="1"/>
          </p:nvPr>
        </p:nvSpPr>
        <p:spPr>
          <a:xfrm>
            <a:off x="4654306" y="1079401"/>
            <a:ext cx="7216130" cy="5458559"/>
          </a:xfrm>
        </p:spPr>
        <p:txBody>
          <a:bodyPr vert="horz" lIns="91440" tIns="45720" rIns="91440" bIns="45720" rtlCol="0" anchor="ctr">
            <a:noAutofit/>
          </a:bodyPr>
          <a:lstStyle/>
          <a:p>
            <a:pPr>
              <a:lnSpc>
                <a:spcPct val="170000"/>
              </a:lnSpc>
            </a:pPr>
            <a:endParaRPr lang="en-US" sz="2400" dirty="0"/>
          </a:p>
          <a:p>
            <a:pPr>
              <a:lnSpc>
                <a:spcPct val="100000"/>
              </a:lnSpc>
            </a:pPr>
            <a:r>
              <a:rPr lang="en-US" sz="2400" dirty="0"/>
              <a:t>COMPANY CULTURE      </a:t>
            </a:r>
          </a:p>
          <a:p>
            <a:pPr>
              <a:lnSpc>
                <a:spcPct val="100000"/>
              </a:lnSpc>
            </a:pPr>
            <a:r>
              <a:rPr lang="en-US" sz="2400" dirty="0"/>
              <a:t>OWNERSHIP OF ROLE</a:t>
            </a:r>
          </a:p>
          <a:p>
            <a:pPr>
              <a:lnSpc>
                <a:spcPct val="100000"/>
              </a:lnSpc>
            </a:pPr>
            <a:r>
              <a:rPr lang="en-US" sz="2400" dirty="0"/>
              <a:t>DEVELOPING TALENT                        </a:t>
            </a:r>
          </a:p>
          <a:p>
            <a:pPr>
              <a:lnSpc>
                <a:spcPct val="100000"/>
              </a:lnSpc>
            </a:pPr>
            <a:r>
              <a:rPr lang="en-US" sz="2400" dirty="0"/>
              <a:t> COMPETITION EDGE</a:t>
            </a:r>
          </a:p>
          <a:p>
            <a:pPr>
              <a:lnSpc>
                <a:spcPct val="100000"/>
              </a:lnSpc>
            </a:pPr>
            <a:r>
              <a:rPr lang="en-US" sz="2400" dirty="0"/>
              <a:t>PROBLEM SOLVING SERVICE</a:t>
            </a:r>
          </a:p>
          <a:p>
            <a:pPr>
              <a:lnSpc>
                <a:spcPct val="100000"/>
              </a:lnSpc>
            </a:pPr>
            <a:r>
              <a:rPr lang="en-US" sz="2400" dirty="0"/>
              <a:t>ADDED VALUE ON CV’S </a:t>
            </a:r>
          </a:p>
          <a:p>
            <a:pPr>
              <a:lnSpc>
                <a:spcPct val="170000"/>
              </a:lnSpc>
            </a:pPr>
            <a:endParaRPr lang="en-US" sz="2400" dirty="0"/>
          </a:p>
          <a:p>
            <a:pPr>
              <a:lnSpc>
                <a:spcPct val="170000"/>
              </a:lnSpc>
            </a:pPr>
            <a:endParaRPr lang="en-US" sz="2400" dirty="0"/>
          </a:p>
          <a:p>
            <a:pPr marL="0" indent="0">
              <a:lnSpc>
                <a:spcPct val="100000"/>
              </a:lnSpc>
              <a:buNone/>
            </a:pPr>
            <a:br>
              <a:rPr lang="en-US" sz="2400" dirty="0"/>
            </a:br>
            <a:endParaRPr lang="en-US" sz="2400" dirty="0"/>
          </a:p>
        </p:txBody>
      </p:sp>
    </p:spTree>
    <p:extLst>
      <p:ext uri="{BB962C8B-B14F-4D97-AF65-F5344CB8AC3E}">
        <p14:creationId xmlns:p14="http://schemas.microsoft.com/office/powerpoint/2010/main" val="223175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r>
              <a:rPr lang="en-US" sz="2400" dirty="0"/>
              <a:t>SAFETY AND SECURITY </a:t>
            </a:r>
          </a:p>
          <a:p>
            <a:pPr>
              <a:lnSpc>
                <a:spcPct val="100000"/>
              </a:lnSpc>
            </a:pPr>
            <a:r>
              <a:rPr lang="en-US" sz="2400" dirty="0"/>
              <a:t>BOOST JOB SATISFACTION </a:t>
            </a:r>
          </a:p>
          <a:p>
            <a:pPr>
              <a:lnSpc>
                <a:spcPct val="100000"/>
              </a:lnSpc>
            </a:pPr>
            <a:r>
              <a:rPr lang="en-US" sz="2400" dirty="0"/>
              <a:t>ATTRACT IN-DEMAND CANDIDATES </a:t>
            </a:r>
          </a:p>
          <a:p>
            <a:pPr>
              <a:lnSpc>
                <a:spcPct val="100000"/>
              </a:lnSpc>
            </a:pPr>
            <a:r>
              <a:rPr lang="en-US" sz="2400" dirty="0"/>
              <a:t>RETENTION STRATEGY</a:t>
            </a:r>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Tree>
    <p:extLst>
      <p:ext uri="{BB962C8B-B14F-4D97-AF65-F5344CB8AC3E}">
        <p14:creationId xmlns:p14="http://schemas.microsoft.com/office/powerpoint/2010/main" val="65726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
        <p:nvSpPr>
          <p:cNvPr id="2" name="Rectangle 1">
            <a:extLst>
              <a:ext uri="{FF2B5EF4-FFF2-40B4-BE49-F238E27FC236}">
                <a16:creationId xmlns:a16="http://schemas.microsoft.com/office/drawing/2014/main" id="{D1CD2515-6DCF-4588-9954-63A6E55F4811}"/>
              </a:ext>
            </a:extLst>
          </p:cNvPr>
          <p:cNvSpPr/>
          <p:nvPr/>
        </p:nvSpPr>
        <p:spPr>
          <a:xfrm>
            <a:off x="5196798" y="881982"/>
            <a:ext cx="6096000" cy="5386090"/>
          </a:xfrm>
          <a:prstGeom prst="rect">
            <a:avLst/>
          </a:prstGeom>
        </p:spPr>
        <p:txBody>
          <a:bodyPr>
            <a:spAutoFit/>
          </a:bodyPr>
          <a:lstStyle/>
          <a:p>
            <a:r>
              <a:rPr lang="en-US" sz="2400" b="1" dirty="0"/>
              <a:t>COMPANY CULTURE</a:t>
            </a:r>
          </a:p>
          <a:p>
            <a:endParaRPr lang="en-US" sz="800" b="1" dirty="0"/>
          </a:p>
          <a:p>
            <a:pPr fontAlgn="base"/>
            <a:r>
              <a:rPr lang="en-US" sz="2400" dirty="0"/>
              <a:t>Every hospitality company has its own special way of doing things. These are all components of a corporate culture that's designed to enhance the guests' experience. Training at each location helps ensure that everybody will have a consistent experience (Leonard, 2018). Half (2017) added that customers and clients will benefit, too, from the high level of efficient service they receive. And keep in mind that your employees are your brand ambassadors. When they attend conferences and seminars, they represent and reflect all that’s good about your organization.</a:t>
            </a:r>
          </a:p>
        </p:txBody>
      </p:sp>
    </p:spTree>
    <p:extLst>
      <p:ext uri="{BB962C8B-B14F-4D97-AF65-F5344CB8AC3E}">
        <p14:creationId xmlns:p14="http://schemas.microsoft.com/office/powerpoint/2010/main" val="36845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
        <p:nvSpPr>
          <p:cNvPr id="2" name="Rectangle 1">
            <a:extLst>
              <a:ext uri="{FF2B5EF4-FFF2-40B4-BE49-F238E27FC236}">
                <a16:creationId xmlns:a16="http://schemas.microsoft.com/office/drawing/2014/main" id="{D1CD2515-6DCF-4588-9954-63A6E55F4811}"/>
              </a:ext>
            </a:extLst>
          </p:cNvPr>
          <p:cNvSpPr/>
          <p:nvPr/>
        </p:nvSpPr>
        <p:spPr>
          <a:xfrm>
            <a:off x="5196798" y="1538930"/>
            <a:ext cx="6096000" cy="4154984"/>
          </a:xfrm>
          <a:prstGeom prst="rect">
            <a:avLst/>
          </a:prstGeom>
        </p:spPr>
        <p:txBody>
          <a:bodyPr>
            <a:spAutoFit/>
          </a:bodyPr>
          <a:lstStyle/>
          <a:p>
            <a:r>
              <a:rPr lang="en-US" sz="2400" b="1" dirty="0"/>
              <a:t>OWNERSHIP OF ROLE</a:t>
            </a:r>
          </a:p>
          <a:p>
            <a:endParaRPr lang="en-US" sz="2400" dirty="0"/>
          </a:p>
          <a:p>
            <a:r>
              <a:rPr lang="en-US" sz="2400" dirty="0"/>
              <a:t>For high-performance organizations, there’s a strong link between employees who take ownership, having a culture of accountability, and having a high trust workplace. Taking ownership is about taking initiative. We take ownership when we believe that taking action is not someone else’s responsibility. Taking ownership tells others — “You can trust me to do the right thing” (Tanner, 2017).</a:t>
            </a:r>
          </a:p>
        </p:txBody>
      </p:sp>
    </p:spTree>
    <p:extLst>
      <p:ext uri="{BB962C8B-B14F-4D97-AF65-F5344CB8AC3E}">
        <p14:creationId xmlns:p14="http://schemas.microsoft.com/office/powerpoint/2010/main" val="3111325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2057400"/>
            <a:ext cx="6537535" cy="4033526"/>
          </a:xfrm>
        </p:spPr>
        <p:txBody>
          <a:bodyPr vert="horz" lIns="91440" tIns="45720" rIns="91440" bIns="45720" rtlCol="0" anchor="ctr">
            <a:noAutofit/>
          </a:bodyPr>
          <a:lstStyle/>
          <a:p>
            <a:pPr>
              <a:lnSpc>
                <a:spcPct val="100000"/>
              </a:lnSpc>
            </a:pPr>
            <a:endParaRPr lang="en-US" sz="2400" dirty="0"/>
          </a:p>
          <a:p>
            <a:pPr>
              <a:lnSpc>
                <a:spcPct val="100000"/>
              </a:lnSpc>
            </a:pPr>
            <a:endParaRPr lang="en-US" sz="2400" dirty="0"/>
          </a:p>
          <a:p>
            <a:pPr>
              <a:lnSpc>
                <a:spcPct val="100000"/>
              </a:lnSpc>
            </a:pPr>
            <a:endParaRPr lang="en-US" sz="2400" dirty="0"/>
          </a:p>
          <a:p>
            <a:pPr marL="0" indent="0">
              <a:lnSpc>
                <a:spcPct val="100000"/>
              </a:lnSpc>
              <a:buNone/>
            </a:pPr>
            <a:endParaRPr lang="en-US" sz="2400" dirty="0"/>
          </a:p>
        </p:txBody>
      </p:sp>
      <p:sp>
        <p:nvSpPr>
          <p:cNvPr id="6" name="Title 1">
            <a:extLst>
              <a:ext uri="{FF2B5EF4-FFF2-40B4-BE49-F238E27FC236}">
                <a16:creationId xmlns:a16="http://schemas.microsoft.com/office/drawing/2014/main" id="{DB9424F7-9379-43E5-A80E-1951BE952DD3}"/>
              </a:ext>
            </a:extLst>
          </p:cNvPr>
          <p:cNvSpPr txBox="1">
            <a:spLocks/>
          </p:cNvSpPr>
          <p:nvPr/>
        </p:nvSpPr>
        <p:spPr>
          <a:xfrm>
            <a:off x="321564" y="1858613"/>
            <a:ext cx="4010998" cy="4930246"/>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en-GB" sz="2400" kern="1200">
                <a:solidFill>
                  <a:schemeClr val="tx1"/>
                </a:solidFill>
                <a:latin typeface="Corbel" panose="020B0503020204020204" pitchFamily="34" charset="0"/>
                <a:ea typeface="+mj-ea"/>
                <a:cs typeface="+mj-cs"/>
              </a:defRPr>
            </a:lvl1pPr>
          </a:lstStyle>
          <a:p>
            <a:pPr algn="r"/>
            <a:r>
              <a:rPr lang="en-US" sz="4000" b="1" dirty="0">
                <a:solidFill>
                  <a:srgbClr val="B2606E"/>
                </a:solidFill>
              </a:rPr>
              <a:t>Importance of Ongoing Professional Development</a:t>
            </a:r>
            <a:br>
              <a:rPr lang="en-US" sz="4000" b="1" dirty="0">
                <a:solidFill>
                  <a:srgbClr val="B2606E"/>
                </a:solidFill>
                <a:latin typeface="+mj-lt"/>
              </a:rPr>
            </a:br>
            <a:br>
              <a:rPr lang="en-US" sz="4400" b="1" dirty="0">
                <a:solidFill>
                  <a:schemeClr val="accent1"/>
                </a:solidFill>
                <a:latin typeface="+mj-lt"/>
              </a:rPr>
            </a:br>
            <a:endParaRPr lang="en-US" sz="4400" dirty="0">
              <a:solidFill>
                <a:schemeClr val="accent1"/>
              </a:solidFill>
              <a:latin typeface="+mj-lt"/>
            </a:endParaRPr>
          </a:p>
        </p:txBody>
      </p:sp>
      <p:sp>
        <p:nvSpPr>
          <p:cNvPr id="2" name="Rectangle 1">
            <a:extLst>
              <a:ext uri="{FF2B5EF4-FFF2-40B4-BE49-F238E27FC236}">
                <a16:creationId xmlns:a16="http://schemas.microsoft.com/office/drawing/2014/main" id="{D1CD2515-6DCF-4588-9954-63A6E55F4811}"/>
              </a:ext>
            </a:extLst>
          </p:cNvPr>
          <p:cNvSpPr/>
          <p:nvPr/>
        </p:nvSpPr>
        <p:spPr>
          <a:xfrm>
            <a:off x="4654296" y="195753"/>
            <a:ext cx="7266719" cy="6247864"/>
          </a:xfrm>
          <a:prstGeom prst="rect">
            <a:avLst/>
          </a:prstGeom>
        </p:spPr>
        <p:txBody>
          <a:bodyPr wrap="square">
            <a:spAutoFit/>
          </a:bodyPr>
          <a:lstStyle/>
          <a:p>
            <a:r>
              <a:rPr lang="en-US" sz="2400" b="1" dirty="0"/>
              <a:t>DEVELOPING TALENT </a:t>
            </a:r>
          </a:p>
          <a:p>
            <a:endParaRPr lang="en-US" sz="800" b="1" dirty="0"/>
          </a:p>
          <a:p>
            <a:pPr fontAlgn="base"/>
            <a:r>
              <a:rPr lang="en-US" sz="2400" dirty="0"/>
              <a:t>When a company takes the time to train people, it is easier to recognize the talent that can be developed for higher management positions.</a:t>
            </a:r>
          </a:p>
          <a:p>
            <a:pPr fontAlgn="base"/>
            <a:r>
              <a:rPr lang="en-US" sz="2400" dirty="0"/>
              <a:t>Basic skills include communication and ways to interact with the guests. Learning to work together with people from different backgrounds is essential since staff never know what the background of any specific guest will be Half (2017) .</a:t>
            </a:r>
            <a:endParaRPr lang="en-US" sz="2400" b="1" dirty="0"/>
          </a:p>
          <a:p>
            <a:endParaRPr lang="en-US" b="1" dirty="0"/>
          </a:p>
          <a:p>
            <a:r>
              <a:rPr lang="en-US" sz="2400" b="1" dirty="0"/>
              <a:t>COMPETITIVE EDGE</a:t>
            </a:r>
          </a:p>
          <a:p>
            <a:endParaRPr lang="en-US" sz="800" dirty="0"/>
          </a:p>
          <a:p>
            <a:r>
              <a:rPr lang="en-US" sz="2400" dirty="0"/>
              <a:t>Competitive advantage is defined by Garfinkle (2019)as the ability to stay ahead of present or potential competition. This is typically done by evaluating strengths and weaknesses of competitors and seeing where you can fill in the gap or step up and improve.</a:t>
            </a:r>
          </a:p>
        </p:txBody>
      </p:sp>
    </p:spTree>
    <p:extLst>
      <p:ext uri="{BB962C8B-B14F-4D97-AF65-F5344CB8AC3E}">
        <p14:creationId xmlns:p14="http://schemas.microsoft.com/office/powerpoint/2010/main" val="3305015371"/>
      </p:ext>
    </p:extLst>
  </p:cSld>
  <p:clrMapOvr>
    <a:masterClrMapping/>
  </p:clrMapOvr>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Template_CA - v3" id="{05BEC7B3-9C4F-4697-9BCB-CF8E9EC8EB39}" vid="{BBA0308C-16F9-454C-BD0F-1B17E2C0FD4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49A191-EC8C-4AA6-9C64-D32B5F047436}">
  <ds:schemaRefs>
    <ds:schemaRef ds:uri="fb0879af-3eba-417a-a55a-ffe6dcd6ca77"/>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3.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1103</Words>
  <Application>Microsoft Office PowerPoint</Application>
  <PresentationFormat>Widescreen</PresentationFormat>
  <Paragraphs>144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Calibri Light</vt:lpstr>
      <vt:lpstr>Corbel</vt:lpstr>
      <vt:lpstr>Office Theme</vt:lpstr>
      <vt:lpstr>Unit-3  Professional Identity  and Practice</vt:lpstr>
      <vt:lpstr>LO.1- Explore the importance of on-going professional development and self-directed learning to enhance professional identity and career opportunities</vt:lpstr>
      <vt:lpstr>CLASS EXPECTATIONS </vt:lpstr>
      <vt:lpstr> M1. Evaluate the importance of on-going professional development and the associated professional skills requirements within a specific organisational context  </vt:lpstr>
      <vt:lpstr>  Importance of Ongoing Professional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PROFESSIONAL STANDARDS AND EXPECTATIONS </vt:lpstr>
      <vt:lpstr>COMMON SKILLS EXPECTATIONS </vt:lpstr>
      <vt:lpstr> Q&amp;A</vt:lpstr>
      <vt:lpstr>REFERENCES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2019-01-07T23:56:32Z</dcterms:created>
  <dcterms:modified xsi:type="dcterms:W3CDTF">2019-01-24T03:38:56Z</dcterms:modified>
</cp:coreProperties>
</file>