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4"/>
  </p:sldMasterIdLst>
  <p:notesMasterIdLst>
    <p:notesMasterId r:id="rId37"/>
  </p:notesMasterIdLst>
  <p:handoutMasterIdLst>
    <p:handoutMasterId r:id="rId38"/>
  </p:handoutMasterIdLst>
  <p:sldIdLst>
    <p:sldId id="257" r:id="rId5"/>
    <p:sldId id="259" r:id="rId6"/>
    <p:sldId id="305" r:id="rId7"/>
    <p:sldId id="357" r:id="rId8"/>
    <p:sldId id="358" r:id="rId9"/>
    <p:sldId id="359" r:id="rId10"/>
    <p:sldId id="360" r:id="rId11"/>
    <p:sldId id="361" r:id="rId12"/>
    <p:sldId id="362" r:id="rId13"/>
    <p:sldId id="339" r:id="rId14"/>
    <p:sldId id="304" r:id="rId15"/>
    <p:sldId id="340" r:id="rId16"/>
    <p:sldId id="342" r:id="rId17"/>
    <p:sldId id="341" r:id="rId18"/>
    <p:sldId id="343" r:id="rId19"/>
    <p:sldId id="344" r:id="rId20"/>
    <p:sldId id="345" r:id="rId21"/>
    <p:sldId id="346" r:id="rId22"/>
    <p:sldId id="311" r:id="rId23"/>
    <p:sldId id="347" r:id="rId24"/>
    <p:sldId id="348" r:id="rId25"/>
    <p:sldId id="356" r:id="rId26"/>
    <p:sldId id="349" r:id="rId27"/>
    <p:sldId id="350" r:id="rId28"/>
    <p:sldId id="351" r:id="rId29"/>
    <p:sldId id="312" r:id="rId30"/>
    <p:sldId id="353" r:id="rId31"/>
    <p:sldId id="307" r:id="rId32"/>
    <p:sldId id="354" r:id="rId33"/>
    <p:sldId id="295" r:id="rId34"/>
    <p:sldId id="352" r:id="rId35"/>
    <p:sldId id="355"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AD81DDF-98D4-498E-A94D-DDD7A807AD4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6391BFCE-55A1-4C09-B4B5-9359AD6F4DF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7E4FA28-26D5-4BDF-9A75-C27596ADE055}" type="datetimeFigureOut">
              <a:rPr lang="en-US" smtClean="0"/>
              <a:t>5/29/2019</a:t>
            </a:fld>
            <a:endParaRPr lang="en-US" dirty="0"/>
          </a:p>
        </p:txBody>
      </p:sp>
      <p:sp>
        <p:nvSpPr>
          <p:cNvPr id="4" name="Footer Placeholder 3">
            <a:extLst>
              <a:ext uri="{FF2B5EF4-FFF2-40B4-BE49-F238E27FC236}">
                <a16:creationId xmlns:a16="http://schemas.microsoft.com/office/drawing/2014/main" xmlns="" id="{4BEEB1F3-97EE-4F0D-B402-E34820EC684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A054877F-A04A-4D6A-A0A8-95CC6E2D2A3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FE1D6F-8584-4A53-833D-DCA47225B220}" type="datetimeFigureOut">
              <a:rPr lang="en-US" smtClean="0"/>
              <a:t>5/29/2019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fld id="{BCF3874D-A20A-4B3E-9C12-F524953D5B76}" type="slidenum">
              <a:rPr lang="en-US" smtClean="0"/>
              <a:t>1</a:t>
            </a:fld>
            <a:endParaRPr lang="en-US" dirty="0"/>
          </a:p>
        </p:txBody>
      </p:sp>
    </p:spTree>
    <p:extLst>
      <p:ext uri="{BB962C8B-B14F-4D97-AF65-F5344CB8AC3E}">
        <p14:creationId xmlns:p14="http://schemas.microsoft.com/office/powerpoint/2010/main" val="3953875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smtClean="0"/>
              <a:t>Click to edit Master title style</a:t>
            </a:r>
            <a:endParaRPr lang="en-US" noProof="0"/>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6913821" y="6370429"/>
            <a:ext cx="3500715" cy="309201"/>
          </a:xfrm>
        </p:spPr>
        <p:txBody>
          <a:bodyPr/>
          <a:lstStyle/>
          <a:p>
            <a:fld id="{CA5CC75C-A70A-4379-8921-9D755C231F67}" type="datetime1">
              <a:rPr lang="en-US" noProof="0" smtClean="0"/>
              <a:t>5/29/2019</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FA87143C-5CE6-4A2D-882E-F3032F5DCA78}" type="datetime1">
              <a:rPr lang="en-US" noProof="0" smtClean="0"/>
              <a:t>5/29/2019</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xmlns=""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xmlns="" id="{9DE9A20D-024F-4A17-9B20-526AA4037253}"/>
              </a:ext>
            </a:extLst>
          </p:cNvPr>
          <p:cNvSpPr>
            <a:spLocks noGrp="1"/>
          </p:cNvSpPr>
          <p:nvPr>
            <p:ph idx="12"/>
          </p:nvPr>
        </p:nvSpPr>
        <p:spPr>
          <a:xfrm>
            <a:off x="4602108" y="3128470"/>
            <a:ext cx="3024000" cy="1906565"/>
          </a:xfrm>
        </p:spPr>
        <p:txBody>
          <a:bodyPr anchor="ct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Content Placeholder 2">
            <a:extLst>
              <a:ext uri="{FF2B5EF4-FFF2-40B4-BE49-F238E27FC236}">
                <a16:creationId xmlns:a16="http://schemas.microsoft.com/office/drawing/2014/main" xmlns="" id="{37D8F60F-F9DD-4AAC-BF28-C004CCDF2D69}"/>
              </a:ext>
            </a:extLst>
          </p:cNvPr>
          <p:cNvSpPr>
            <a:spLocks noGrp="1"/>
          </p:cNvSpPr>
          <p:nvPr>
            <p:ph idx="13"/>
          </p:nvPr>
        </p:nvSpPr>
        <p:spPr>
          <a:xfrm>
            <a:off x="7873638" y="3128470"/>
            <a:ext cx="3024000" cy="1906565"/>
          </a:xfrm>
        </p:spPr>
        <p:txBody>
          <a:bodyPr anchor="ct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3">
            <a:extLst>
              <a:ext uri="{FF2B5EF4-FFF2-40B4-BE49-F238E27FC236}">
                <a16:creationId xmlns:a16="http://schemas.microsoft.com/office/drawing/2014/main" xmlns=""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2" name="Text Placeholder 3">
            <a:extLst>
              <a:ext uri="{FF2B5EF4-FFF2-40B4-BE49-F238E27FC236}">
                <a16:creationId xmlns:a16="http://schemas.microsoft.com/office/drawing/2014/main" xmlns=""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cxnSp>
        <p:nvCxnSpPr>
          <p:cNvPr id="13" name="Straight Connector 12">
            <a:extLst>
              <a:ext uri="{FF2B5EF4-FFF2-40B4-BE49-F238E27FC236}">
                <a16:creationId xmlns:a16="http://schemas.microsoft.com/office/drawing/2014/main" xmlns=""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xmlns=""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itle 6">
            <a:extLst>
              <a:ext uri="{FF2B5EF4-FFF2-40B4-BE49-F238E27FC236}">
                <a16:creationId xmlns:a16="http://schemas.microsoft.com/office/drawing/2014/main" xmlns="" id="{2C1ABD52-D5FE-4FC2-8449-5DA0E52853E1}"/>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smtClean="0"/>
              <a:t>Click to edit Master title style</a:t>
            </a:r>
            <a:endParaRPr lang="en-US" noProof="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B2FB5C18-F8E5-4078-B149-5A91F1391BB9}" type="datetime1">
              <a:rPr lang="en-US" noProof="0" smtClean="0"/>
              <a:t>5/29/2019</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017D5562-3A36-4083-8328-3E26DD5702F7}" type="datetime1">
              <a:rPr lang="en-US" noProof="0" smtClean="0"/>
              <a:t>5/29/2019</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xmlns="" id="{C414FF1F-6558-4E39-87DB-276E44F5477C}"/>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0"/>
          </p:nvPr>
        </p:nvSpPr>
        <p:spPr/>
        <p:txBody>
          <a:bodyPr/>
          <a:lstStyle/>
          <a:p>
            <a:fld id="{7CEB99BB-FD29-46AE-A95D-774668C8DA65}" type="datetime1">
              <a:rPr lang="en-US" noProof="0" smtClean="0"/>
              <a:t>5/29/2019</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6258679" y="2168318"/>
            <a:ext cx="4645152" cy="344152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CC64BB69-5006-4F80-B1AB-ABF1FD878260}" type="datetime1">
              <a:rPr lang="en-US" noProof="0" smtClean="0"/>
              <a:t>5/29/2019</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xmlns=""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xmlns="" id="{2F96D46B-C1B8-46AB-87DF-61A8058B1F42}"/>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p>
            <a:fld id="{20F2BBC3-2189-434C-BAFB-8B673D797178}" type="datetime1">
              <a:rPr lang="en-US" noProof="0" smtClean="0"/>
              <a:t>5/29/2019</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xmlns=""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xmlns="" id="{09471694-1220-4CFC-A31F-622E5D3DE2D5}"/>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DB4E94-13B5-439F-AA4E-B33F938BDD24}" type="datetime1">
              <a:rPr lang="en-US" noProof="0" smtClean="0"/>
              <a:t>5/29/2019</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xmlns=""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xmlns="" id="{3DF0054B-B64C-418E-A1B8-428EE4A1DB50}"/>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AFAC6-0B43-4B29-9939-8EA296D02156}" type="datetime1">
              <a:rPr lang="en-US" noProof="0" smtClean="0"/>
              <a:t>5/29/2019</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xmlns=""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xmlns="" id="{3DF0054B-B64C-418E-A1B8-428EE4A1DB50}"/>
              </a:ext>
            </a:extLst>
          </p:cNvPr>
          <p:cNvSpPr>
            <a:spLocks noGrp="1"/>
          </p:cNvSpPr>
          <p:nvPr>
            <p:ph type="title"/>
          </p:nvPr>
        </p:nvSpPr>
        <p:spPr/>
        <p:txBody>
          <a:bodyPr/>
          <a:lstStyle/>
          <a:p>
            <a:r>
              <a:rPr lang="en-US" noProof="0" smtClean="0"/>
              <a:t>Click to edit Master title style</a:t>
            </a:r>
            <a:endParaRPr lang="en-US" noProof="0"/>
          </a:p>
        </p:txBody>
      </p:sp>
      <p:sp>
        <p:nvSpPr>
          <p:cNvPr id="6" name="Text Placeholder 5">
            <a:extLst>
              <a:ext uri="{FF2B5EF4-FFF2-40B4-BE49-F238E27FC236}">
                <a16:creationId xmlns:a16="http://schemas.microsoft.com/office/drawing/2014/main" xmlns=""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5CE2E-432B-48BF-B088-797CF90F1654}" type="datetime1">
              <a:rPr lang="en-US" noProof="0" smtClean="0"/>
              <a:t>5/29/2019</a:t>
            </a:fld>
            <a:endParaRPr lang="en-US" noProof="0" dirty="0"/>
          </a:p>
        </p:txBody>
      </p:sp>
      <p:sp>
        <p:nvSpPr>
          <p:cNvPr id="3" name="Footer Placeholder 2"/>
          <p:cNvSpPr>
            <a:spLocks noGrp="1"/>
          </p:cNvSpPr>
          <p:nvPr>
            <p:ph type="ftr" sz="quarter" idx="11"/>
          </p:nvPr>
        </p:nvSpPr>
        <p:spPr/>
        <p:txBody>
          <a:bodyPr/>
          <a:lstStyle/>
          <a:p>
            <a:r>
              <a:rPr lang="en-US" noProof="0" smtClean="0"/>
              <a:t>Add Footer Here</a:t>
            </a:r>
            <a:endParaRPr lang="en-US" noProof="0" dirty="0"/>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C0D7E334-CA4C-40B4-8EE2-B294C3F19FA5}" type="datetime1">
              <a:rPr lang="en-US" noProof="0" smtClean="0"/>
              <a:t>5/29/2019</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xmlns=""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xmlns="" id="{1B74F78C-6D32-47C3-ABB2-6E7092A9C4A3}"/>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2D777F9-036E-4276-B925-B563091A1816}" type="datetime1">
              <a:rPr lang="en-US" noProof="0" smtClean="0"/>
              <a:t>5/29/2019</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britishcouncil.org/sites/default/files/final_leadership_composite_report_with_references_26-06-17.pdf" TargetMode="External"/><Relationship Id="rId2" Type="http://schemas.openxmlformats.org/officeDocument/2006/relationships/hyperlink" Target="https://www.ep.liu.se/ecp/026/076/ecp0726076.pdf" TargetMode="External"/><Relationship Id="rId1" Type="http://schemas.openxmlformats.org/officeDocument/2006/relationships/slideLayout" Target="../slideLayouts/slideLayout2.xml"/><Relationship Id="rId5" Type="http://schemas.openxmlformats.org/officeDocument/2006/relationships/hyperlink" Target="https://www.simplilearn.com/leadership-vs-management-difference-article" TargetMode="External"/><Relationship Id="rId4" Type="http://schemas.openxmlformats.org/officeDocument/2006/relationships/hyperlink" Target="https://www.academia.edu/6695354/1.1_Definition_of_Managemen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mbaskool.com/business-concepts/human-resources-hr-terms/17863-hard-skills.html" TargetMode="External"/><Relationship Id="rId2" Type="http://schemas.openxmlformats.org/officeDocument/2006/relationships/hyperlink" Target="https://www.projectmanager.com/blog/hard-skills-vs-soft-skill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differencebetween.net/language/difference-between-manager-and-lead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US" b="1" smtClean="0"/>
              <a:t>WEEK 3</a:t>
            </a:r>
            <a:endParaRPr lang="en-US" b="1" dirty="0"/>
          </a:p>
        </p:txBody>
      </p:sp>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p:txBody>
          <a:bodyPr>
            <a:normAutofit fontScale="92500" lnSpcReduction="20000"/>
          </a:bodyPr>
          <a:lstStyle/>
          <a:p>
            <a:pPr lvl="0"/>
            <a:r>
              <a:rPr lang="en-JM" sz="4400" b="1" dirty="0" smtClean="0">
                <a:solidFill>
                  <a:srgbClr val="000000"/>
                </a:solidFill>
                <a:ea typeface="Tahoma" panose="020B0604030504040204" pitchFamily="34" charset="0"/>
                <a:cs typeface="Tahoma" panose="020B0604030504040204" pitchFamily="34" charset="0"/>
              </a:rPr>
              <a:t>UNIT 4: MANAGEMENT AND OPERATIONS</a:t>
            </a:r>
          </a:p>
          <a:p>
            <a:pPr lvl="0"/>
            <a:r>
              <a:rPr lang="en-US" sz="4400" b="1" dirty="0" smtClean="0">
                <a:solidFill>
                  <a:srgbClr val="000000"/>
                </a:solidFill>
                <a:ea typeface="Tahoma" panose="020B0604030504040204" pitchFamily="34" charset="0"/>
                <a:cs typeface="Tahoma" panose="020B0604030504040204" pitchFamily="34" charset="0"/>
              </a:rPr>
              <a:t>UNIT 5: LEADERSHIP AND MANAGEMENT FOR SERVICE INDUSTRIES</a:t>
            </a:r>
            <a:endParaRPr lang="en-US" sz="3200" b="1" dirty="0"/>
          </a:p>
        </p:txBody>
      </p:sp>
    </p:spTree>
    <p:extLst>
      <p:ext uri="{BB962C8B-B14F-4D97-AF65-F5344CB8AC3E}">
        <p14:creationId xmlns:p14="http://schemas.microsoft.com/office/powerpoint/2010/main" val="209429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150374" y="717755"/>
            <a:ext cx="9875083" cy="865239"/>
          </a:xfrm>
        </p:spPr>
        <p:txBody>
          <a:bodyPr>
            <a:noAutofit/>
          </a:bodyPr>
          <a:lstStyle/>
          <a:p>
            <a:r>
              <a:rPr lang="en-US" sz="2800" b="1" dirty="0" smtClean="0"/>
              <a:t>DEFINITION OF A LEADER</a:t>
            </a:r>
            <a:endParaRPr lang="en-US" sz="2800" b="1" dirty="0"/>
          </a:p>
        </p:txBody>
      </p:sp>
      <p:sp>
        <p:nvSpPr>
          <p:cNvPr id="6" name="Content Placeholder 5"/>
          <p:cNvSpPr>
            <a:spLocks noGrp="1"/>
          </p:cNvSpPr>
          <p:nvPr>
            <p:ph idx="1"/>
          </p:nvPr>
        </p:nvSpPr>
        <p:spPr/>
        <p:txBody>
          <a:bodyPr/>
          <a:lstStyle/>
          <a:p>
            <a:endParaRPr lang="en-JM" dirty="0" smtClean="0"/>
          </a:p>
          <a:p>
            <a:endParaRPr lang="en-JM" dirty="0"/>
          </a:p>
          <a:p>
            <a:endParaRPr lang="en-JM" dirty="0" smtClean="0"/>
          </a:p>
          <a:p>
            <a:endParaRPr lang="en-JM" dirty="0"/>
          </a:p>
          <a:p>
            <a:endParaRPr lang="en-JM" dirty="0" smtClean="0"/>
          </a:p>
          <a:p>
            <a:endParaRPr lang="en-JM" dirty="0"/>
          </a:p>
          <a:p>
            <a:r>
              <a:rPr lang="en-JM" dirty="0"/>
              <a:t>Source: </a:t>
            </a:r>
            <a:r>
              <a:rPr lang="en-JM" dirty="0" smtClean="0"/>
              <a:t>johncdonahue.com/leadership-definition</a:t>
            </a:r>
            <a:r>
              <a:rPr lang="en-JM" dirty="0"/>
              <a:t>/</a:t>
            </a:r>
          </a:p>
        </p:txBody>
      </p:sp>
      <p:pic>
        <p:nvPicPr>
          <p:cNvPr id="7" name="Picture 6"/>
          <p:cNvPicPr>
            <a:picLocks noChangeAspect="1"/>
          </p:cNvPicPr>
          <p:nvPr/>
        </p:nvPicPr>
        <p:blipFill>
          <a:blip r:embed="rId2"/>
          <a:stretch>
            <a:fillRect/>
          </a:stretch>
        </p:blipFill>
        <p:spPr>
          <a:xfrm>
            <a:off x="3365156" y="1522458"/>
            <a:ext cx="5461687" cy="3560288"/>
          </a:xfrm>
          <a:prstGeom prst="rect">
            <a:avLst/>
          </a:prstGeom>
        </p:spPr>
      </p:pic>
    </p:spTree>
    <p:extLst>
      <p:ext uri="{BB962C8B-B14F-4D97-AF65-F5344CB8AC3E}">
        <p14:creationId xmlns:p14="http://schemas.microsoft.com/office/powerpoint/2010/main" val="303128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DEFINITION OF A MANAGER</a:t>
            </a:r>
            <a:endParaRPr lang="en-US" sz="2400" b="1" dirty="0"/>
          </a:p>
        </p:txBody>
      </p:sp>
      <p:sp>
        <p:nvSpPr>
          <p:cNvPr id="5" name="Content Placeholder 4"/>
          <p:cNvSpPr>
            <a:spLocks noGrp="1"/>
          </p:cNvSpPr>
          <p:nvPr>
            <p:ph idx="1"/>
          </p:nvPr>
        </p:nvSpPr>
        <p:spPr>
          <a:xfrm>
            <a:off x="1294363" y="1494504"/>
            <a:ext cx="9603275" cy="3971842"/>
          </a:xfrm>
        </p:spPr>
        <p:txBody>
          <a:bodyPr>
            <a:normAutofit/>
          </a:bodyPr>
          <a:lstStyle/>
          <a:p>
            <a:r>
              <a:rPr lang="en-JM" dirty="0"/>
              <a:t>It is very difficult to give a precise definition of the term management. Different management </a:t>
            </a:r>
            <a:r>
              <a:rPr lang="en-JM" dirty="0" smtClean="0"/>
              <a:t>authors have </a:t>
            </a:r>
            <a:r>
              <a:rPr lang="en-JM" dirty="0"/>
              <a:t>viewed management from their own angles moreover, during the evolutionary process </a:t>
            </a:r>
            <a:r>
              <a:rPr lang="en-JM" dirty="0" smtClean="0"/>
              <a:t>of management </a:t>
            </a:r>
            <a:r>
              <a:rPr lang="en-JM" dirty="0"/>
              <a:t>different thinkers laid emphasis on different expects. </a:t>
            </a:r>
            <a:endParaRPr lang="en-JM" dirty="0" smtClean="0"/>
          </a:p>
          <a:p>
            <a:r>
              <a:rPr lang="en-JM" dirty="0" smtClean="0"/>
              <a:t>For </a:t>
            </a:r>
            <a:r>
              <a:rPr lang="en-JM" dirty="0"/>
              <a:t>example, F.W. Taylor </a:t>
            </a:r>
            <a:r>
              <a:rPr lang="en-JM" dirty="0" smtClean="0"/>
              <a:t>emphasized engineering </a:t>
            </a:r>
            <a:r>
              <a:rPr lang="en-JM" dirty="0"/>
              <a:t>aspects, Elton Mayo laid emphasis on human relations aspects, E.F.L, </a:t>
            </a:r>
            <a:r>
              <a:rPr lang="en-JM" dirty="0" err="1"/>
              <a:t>Brech</a:t>
            </a:r>
            <a:r>
              <a:rPr lang="en-JM" dirty="0"/>
              <a:t>, George R</a:t>
            </a:r>
            <a:r>
              <a:rPr lang="en-JM" dirty="0" smtClean="0"/>
              <a:t>. Terry </a:t>
            </a:r>
            <a:r>
              <a:rPr lang="en-JM" dirty="0"/>
              <a:t>emphasis on, decision making aspect, Ralph Davis stresses leadership aspect and some other </a:t>
            </a:r>
            <a:r>
              <a:rPr lang="en-JM" dirty="0" smtClean="0"/>
              <a:t>like Barry </a:t>
            </a:r>
            <a:r>
              <a:rPr lang="en-JM" dirty="0"/>
              <a:t>Richman etc. emphasized integration or coordination aspect</a:t>
            </a:r>
            <a:r>
              <a:rPr lang="en-JM" dirty="0" smtClean="0"/>
              <a:t>.</a:t>
            </a:r>
          </a:p>
          <a:p>
            <a:endParaRPr lang="en-JM" dirty="0" smtClean="0"/>
          </a:p>
          <a:p>
            <a:endParaRPr lang="en-JM" dirty="0"/>
          </a:p>
        </p:txBody>
      </p:sp>
    </p:spTree>
    <p:extLst>
      <p:ext uri="{BB962C8B-B14F-4D97-AF65-F5344CB8AC3E}">
        <p14:creationId xmlns:p14="http://schemas.microsoft.com/office/powerpoint/2010/main" val="2506924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DEFINITION OF A MANAGER</a:t>
            </a:r>
            <a:endParaRPr lang="en-US" sz="2400" b="1" dirty="0"/>
          </a:p>
        </p:txBody>
      </p:sp>
      <p:sp>
        <p:nvSpPr>
          <p:cNvPr id="5" name="Content Placeholder 4"/>
          <p:cNvSpPr>
            <a:spLocks noGrp="1"/>
          </p:cNvSpPr>
          <p:nvPr>
            <p:ph idx="1"/>
          </p:nvPr>
        </p:nvSpPr>
        <p:spPr>
          <a:xfrm>
            <a:off x="1294363" y="1494504"/>
            <a:ext cx="9603275" cy="3971842"/>
          </a:xfrm>
        </p:spPr>
        <p:txBody>
          <a:bodyPr>
            <a:normAutofit/>
          </a:bodyPr>
          <a:lstStyle/>
          <a:p>
            <a:r>
              <a:rPr lang="en-JM" dirty="0"/>
              <a:t>Some Important Definition of Management</a:t>
            </a:r>
          </a:p>
          <a:p>
            <a:r>
              <a:rPr lang="en-JM" dirty="0"/>
              <a:t>1. Harold </a:t>
            </a:r>
            <a:r>
              <a:rPr lang="en-JM" dirty="0" smtClean="0"/>
              <a:t>Koontz Management </a:t>
            </a:r>
            <a:r>
              <a:rPr lang="en-JM" dirty="0"/>
              <a:t>is the art of getting things done through and with people in formally organized groups.</a:t>
            </a:r>
          </a:p>
          <a:p>
            <a:r>
              <a:rPr lang="en-JM" dirty="0"/>
              <a:t>2. George R. </a:t>
            </a:r>
            <a:r>
              <a:rPr lang="en-JM" dirty="0" smtClean="0"/>
              <a:t>Terry: Management </a:t>
            </a:r>
            <a:r>
              <a:rPr lang="en-JM" dirty="0"/>
              <a:t>is a disconnect process consisting of planning organizing activating and </a:t>
            </a:r>
            <a:r>
              <a:rPr lang="en-JM" dirty="0" smtClean="0"/>
              <a:t>controlling performed </a:t>
            </a:r>
            <a:r>
              <a:rPr lang="en-JM" dirty="0"/>
              <a:t>to determine and accomplish the objectives by the use of people and resources.</a:t>
            </a:r>
          </a:p>
          <a:p>
            <a:r>
              <a:rPr lang="en-JM" dirty="0"/>
              <a:t>3. Donald J. </a:t>
            </a:r>
            <a:r>
              <a:rPr lang="en-JM" dirty="0" smtClean="0"/>
              <a:t>Cough: Management </a:t>
            </a:r>
            <a:r>
              <a:rPr lang="en-JM" dirty="0"/>
              <a:t>is the art and science of decision making and leadership</a:t>
            </a:r>
            <a:r>
              <a:rPr lang="en-JM" dirty="0" smtClean="0"/>
              <a:t>.</a:t>
            </a:r>
            <a:endParaRPr lang="en-JM" dirty="0"/>
          </a:p>
        </p:txBody>
      </p:sp>
    </p:spTree>
    <p:extLst>
      <p:ext uri="{BB962C8B-B14F-4D97-AF65-F5344CB8AC3E}">
        <p14:creationId xmlns:p14="http://schemas.microsoft.com/office/powerpoint/2010/main" val="2256637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DEFINITION OF A MANAGER</a:t>
            </a:r>
            <a:endParaRPr lang="en-US" sz="2400" b="1" dirty="0"/>
          </a:p>
        </p:txBody>
      </p:sp>
      <p:sp>
        <p:nvSpPr>
          <p:cNvPr id="5" name="Content Placeholder 4"/>
          <p:cNvSpPr>
            <a:spLocks noGrp="1"/>
          </p:cNvSpPr>
          <p:nvPr>
            <p:ph idx="1"/>
          </p:nvPr>
        </p:nvSpPr>
        <p:spPr>
          <a:xfrm>
            <a:off x="1294363" y="1494504"/>
            <a:ext cx="9603275" cy="3971842"/>
          </a:xfrm>
        </p:spPr>
        <p:txBody>
          <a:bodyPr>
            <a:normAutofit/>
          </a:bodyPr>
          <a:lstStyle/>
          <a:p>
            <a:r>
              <a:rPr lang="en-JM" dirty="0" smtClean="0"/>
              <a:t>4</a:t>
            </a:r>
            <a:r>
              <a:rPr lang="en-JM" dirty="0"/>
              <a:t>. Mary Cushing </a:t>
            </a:r>
            <a:r>
              <a:rPr lang="en-JM" dirty="0" smtClean="0"/>
              <a:t>Nile: Good </a:t>
            </a:r>
            <a:r>
              <a:rPr lang="en-JM" dirty="0"/>
              <a:t>Management, or scientific management, achieves a social objective with the best use of human </a:t>
            </a:r>
            <a:r>
              <a:rPr lang="en-JM" dirty="0" smtClean="0"/>
              <a:t>and material </a:t>
            </a:r>
            <a:r>
              <a:rPr lang="en-JM" dirty="0"/>
              <a:t>energy and time, and with satisfaction for the participants and the public.</a:t>
            </a:r>
          </a:p>
          <a:p>
            <a:r>
              <a:rPr lang="en-JM" dirty="0"/>
              <a:t>5. Henry </a:t>
            </a:r>
            <a:r>
              <a:rPr lang="en-JM" dirty="0" err="1" smtClean="0"/>
              <a:t>Fayol</a:t>
            </a:r>
            <a:r>
              <a:rPr lang="en-JM" dirty="0" smtClean="0"/>
              <a:t>: To </a:t>
            </a:r>
            <a:r>
              <a:rPr lang="en-JM" dirty="0"/>
              <a:t>manage is to forecast, to plan, to organize, to command, to coordinate, and to control.</a:t>
            </a:r>
          </a:p>
          <a:p>
            <a:r>
              <a:rPr lang="en-JM" dirty="0"/>
              <a:t>6. Theo </a:t>
            </a:r>
            <a:r>
              <a:rPr lang="en-JM" dirty="0" err="1"/>
              <a:t>Haimann</a:t>
            </a:r>
            <a:r>
              <a:rPr lang="en-JM" dirty="0"/>
              <a:t> and William </a:t>
            </a:r>
            <a:r>
              <a:rPr lang="en-JM" dirty="0" smtClean="0"/>
              <a:t>Scott: Management </a:t>
            </a:r>
            <a:r>
              <a:rPr lang="en-JM" dirty="0"/>
              <a:t>is a social and technical process which utilizes, resources, influences, human action </a:t>
            </a:r>
            <a:r>
              <a:rPr lang="en-JM" dirty="0" smtClean="0"/>
              <a:t>and facilitates </a:t>
            </a:r>
            <a:r>
              <a:rPr lang="en-JM" dirty="0"/>
              <a:t>changes in order to accomplish organizational goals.</a:t>
            </a:r>
          </a:p>
        </p:txBody>
      </p:sp>
    </p:spTree>
    <p:extLst>
      <p:ext uri="{BB962C8B-B14F-4D97-AF65-F5344CB8AC3E}">
        <p14:creationId xmlns:p14="http://schemas.microsoft.com/office/powerpoint/2010/main" val="3480904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DEFINITION OF A MANAGER</a:t>
            </a:r>
            <a:endParaRPr lang="en-US" sz="2400" b="1" dirty="0"/>
          </a:p>
        </p:txBody>
      </p:sp>
      <p:sp>
        <p:nvSpPr>
          <p:cNvPr id="5" name="Content Placeholder 4"/>
          <p:cNvSpPr>
            <a:spLocks noGrp="1"/>
          </p:cNvSpPr>
          <p:nvPr>
            <p:ph idx="1"/>
          </p:nvPr>
        </p:nvSpPr>
        <p:spPr>
          <a:xfrm>
            <a:off x="1294363" y="1276865"/>
            <a:ext cx="9603275" cy="4189481"/>
          </a:xfrm>
        </p:spPr>
        <p:txBody>
          <a:bodyPr>
            <a:noAutofit/>
          </a:bodyPr>
          <a:lstStyle/>
          <a:p>
            <a:r>
              <a:rPr lang="en-JM" sz="2800" dirty="0"/>
              <a:t>Management is the organizational process that includes strategic planning, setting; objectives, </a:t>
            </a:r>
            <a:r>
              <a:rPr lang="en-JM" sz="2800" dirty="0" smtClean="0"/>
              <a:t>managing resources</a:t>
            </a:r>
            <a:r>
              <a:rPr lang="en-JM" sz="2800" dirty="0"/>
              <a:t>, deploying the human and financial assets needed to achieve objectives, and measuring results.</a:t>
            </a:r>
          </a:p>
          <a:p>
            <a:r>
              <a:rPr lang="en-JM" sz="2800" dirty="0"/>
              <a:t>Management also includes recording and storing facts and information for later use or for others </a:t>
            </a:r>
            <a:r>
              <a:rPr lang="en-JM" sz="2800" dirty="0" smtClean="0"/>
              <a:t>within the </a:t>
            </a:r>
            <a:r>
              <a:rPr lang="en-JM" sz="2800" dirty="0"/>
              <a:t>organization. Management functions are not limited to managers and supervisors. </a:t>
            </a:r>
          </a:p>
        </p:txBody>
      </p:sp>
    </p:spTree>
    <p:extLst>
      <p:ext uri="{BB962C8B-B14F-4D97-AF65-F5344CB8AC3E}">
        <p14:creationId xmlns:p14="http://schemas.microsoft.com/office/powerpoint/2010/main" val="951880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DEFINITION OF A MANAGER</a:t>
            </a:r>
            <a:endParaRPr lang="en-US" sz="2400" b="1" dirty="0"/>
          </a:p>
        </p:txBody>
      </p:sp>
      <p:sp>
        <p:nvSpPr>
          <p:cNvPr id="5" name="Content Placeholder 4"/>
          <p:cNvSpPr>
            <a:spLocks noGrp="1"/>
          </p:cNvSpPr>
          <p:nvPr>
            <p:ph idx="1"/>
          </p:nvPr>
        </p:nvSpPr>
        <p:spPr>
          <a:xfrm>
            <a:off x="1294363" y="1494504"/>
            <a:ext cx="9603275" cy="3971842"/>
          </a:xfrm>
        </p:spPr>
        <p:txBody>
          <a:bodyPr>
            <a:normAutofit/>
          </a:bodyPr>
          <a:lstStyle/>
          <a:p>
            <a:r>
              <a:rPr lang="en-JM" sz="2800" dirty="0" smtClean="0"/>
              <a:t>Every </a:t>
            </a:r>
            <a:r>
              <a:rPr lang="en-JM" sz="2800" dirty="0"/>
              <a:t>member </a:t>
            </a:r>
            <a:r>
              <a:rPr lang="en-JM" sz="2800" dirty="0" smtClean="0"/>
              <a:t>of the </a:t>
            </a:r>
            <a:r>
              <a:rPr lang="en-JM" sz="2800" dirty="0"/>
              <a:t>organization has some management and reporting functions as part of their job</a:t>
            </a:r>
            <a:r>
              <a:rPr lang="en-JM" sz="2800" dirty="0" smtClean="0"/>
              <a:t>. Management </a:t>
            </a:r>
            <a:r>
              <a:rPr lang="en-JM" sz="2800" dirty="0"/>
              <a:t>is a universal phenomenon. It is a very popular and widely used term. All organizations </a:t>
            </a:r>
            <a:r>
              <a:rPr lang="en-JM" sz="2800" dirty="0" smtClean="0"/>
              <a:t>- business</a:t>
            </a:r>
            <a:r>
              <a:rPr lang="en-JM" sz="2800" dirty="0"/>
              <a:t>, political, cultural or social are involved in management because it is the management </a:t>
            </a:r>
            <a:r>
              <a:rPr lang="en-JM" sz="2800" dirty="0" smtClean="0"/>
              <a:t>which helps </a:t>
            </a:r>
            <a:r>
              <a:rPr lang="en-JM" sz="2800" dirty="0"/>
              <a:t>and directs the various efforts towards a definite purpose. </a:t>
            </a:r>
          </a:p>
        </p:txBody>
      </p:sp>
    </p:spTree>
    <p:extLst>
      <p:ext uri="{BB962C8B-B14F-4D97-AF65-F5344CB8AC3E}">
        <p14:creationId xmlns:p14="http://schemas.microsoft.com/office/powerpoint/2010/main" val="3275302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DEFINITION OF A MANAGER</a:t>
            </a:r>
            <a:endParaRPr lang="en-US" sz="2400" b="1" dirty="0"/>
          </a:p>
        </p:txBody>
      </p:sp>
      <p:sp>
        <p:nvSpPr>
          <p:cNvPr id="5" name="Content Placeholder 4"/>
          <p:cNvSpPr>
            <a:spLocks noGrp="1"/>
          </p:cNvSpPr>
          <p:nvPr>
            <p:ph idx="1"/>
          </p:nvPr>
        </p:nvSpPr>
        <p:spPr>
          <a:xfrm>
            <a:off x="1294363" y="1494504"/>
            <a:ext cx="9603275" cy="3971842"/>
          </a:xfrm>
        </p:spPr>
        <p:txBody>
          <a:bodyPr>
            <a:normAutofit/>
          </a:bodyPr>
          <a:lstStyle/>
          <a:p>
            <a:r>
              <a:rPr lang="en-JM" sz="2800" dirty="0" smtClean="0"/>
              <a:t>According </a:t>
            </a:r>
            <a:r>
              <a:rPr lang="en-JM" sz="2800" dirty="0"/>
              <a:t>to Harold Koontz</a:t>
            </a:r>
            <a:r>
              <a:rPr lang="en-JM" sz="2800" dirty="0" smtClean="0"/>
              <a:t>, “</a:t>
            </a:r>
            <a:r>
              <a:rPr lang="en-JM" sz="2800" dirty="0"/>
              <a:t>Management is an art of getting things done through and with the people in formally organized groups. is an art of creating an environment in which people can perform and individuals and can </a:t>
            </a:r>
            <a:r>
              <a:rPr lang="en-JM" sz="2800" dirty="0" smtClean="0"/>
              <a:t>co-operate towards </a:t>
            </a:r>
            <a:r>
              <a:rPr lang="en-JM" sz="2800" dirty="0"/>
              <a:t>attainment of group goals”. According to F.W. Taylor, “Management is an art of knowing </a:t>
            </a:r>
            <a:r>
              <a:rPr lang="en-JM" sz="2800" dirty="0" smtClean="0"/>
              <a:t>what to </a:t>
            </a:r>
            <a:r>
              <a:rPr lang="en-JM" sz="2800" dirty="0"/>
              <a:t>do, when to do and see that it is done in the best and cheapest way”.</a:t>
            </a:r>
          </a:p>
        </p:txBody>
      </p:sp>
    </p:spTree>
    <p:extLst>
      <p:ext uri="{BB962C8B-B14F-4D97-AF65-F5344CB8AC3E}">
        <p14:creationId xmlns:p14="http://schemas.microsoft.com/office/powerpoint/2010/main" val="1062711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DEFINITION OF A MANAGER</a:t>
            </a:r>
            <a:endParaRPr lang="en-US" sz="2400" b="1" dirty="0"/>
          </a:p>
        </p:txBody>
      </p:sp>
      <p:sp>
        <p:nvSpPr>
          <p:cNvPr id="5" name="Content Placeholder 4"/>
          <p:cNvSpPr>
            <a:spLocks noGrp="1"/>
          </p:cNvSpPr>
          <p:nvPr>
            <p:ph idx="1"/>
          </p:nvPr>
        </p:nvSpPr>
        <p:spPr>
          <a:xfrm>
            <a:off x="1294363" y="1494504"/>
            <a:ext cx="9603275" cy="3971842"/>
          </a:xfrm>
        </p:spPr>
        <p:txBody>
          <a:bodyPr>
            <a:normAutofit fontScale="92500" lnSpcReduction="20000"/>
          </a:bodyPr>
          <a:lstStyle/>
          <a:p>
            <a:r>
              <a:rPr lang="en-JM" sz="2800" dirty="0" smtClean="0"/>
              <a:t>According </a:t>
            </a:r>
            <a:r>
              <a:rPr lang="en-JM" sz="2800" dirty="0"/>
              <a:t>to the functions approach managers perform certain activities to efficiently and </a:t>
            </a:r>
            <a:r>
              <a:rPr lang="en-JM" sz="2800" dirty="0" smtClean="0"/>
              <a:t>effectively coordinate </a:t>
            </a:r>
            <a:r>
              <a:rPr lang="en-JM" sz="2800" dirty="0"/>
              <a:t>the work of others. </a:t>
            </a:r>
            <a:endParaRPr lang="en-JM" sz="2800" dirty="0" smtClean="0"/>
          </a:p>
          <a:p>
            <a:r>
              <a:rPr lang="en-JM" sz="2800" dirty="0" smtClean="0"/>
              <a:t>They </a:t>
            </a:r>
            <a:r>
              <a:rPr lang="en-JM" sz="2800" dirty="0"/>
              <a:t>can be classified </a:t>
            </a:r>
            <a:r>
              <a:rPr lang="en-JM" sz="2800" dirty="0" smtClean="0"/>
              <a:t>as: </a:t>
            </a:r>
            <a:endParaRPr lang="en-JM" sz="2800" dirty="0"/>
          </a:p>
          <a:p>
            <a:r>
              <a:rPr lang="en-JM" sz="2800" dirty="0"/>
              <a:t>1) Planning involves defining goals, establishing strategies for achieving those goals, and developing</a:t>
            </a:r>
          </a:p>
          <a:p>
            <a:r>
              <a:rPr lang="en-JM" sz="2800" dirty="0"/>
              <a:t>plans to integrate and coordinate activities.</a:t>
            </a:r>
          </a:p>
          <a:p>
            <a:r>
              <a:rPr lang="en-JM" sz="2800" dirty="0"/>
              <a:t>2) Organizing involves arranging and structuring work to accomplish the organization’s goals</a:t>
            </a:r>
            <a:r>
              <a:rPr lang="en-JM" sz="2800" dirty="0" smtClean="0"/>
              <a:t>.</a:t>
            </a:r>
            <a:endParaRPr lang="en-JM" sz="2800" dirty="0"/>
          </a:p>
        </p:txBody>
      </p:sp>
    </p:spTree>
    <p:extLst>
      <p:ext uri="{BB962C8B-B14F-4D97-AF65-F5344CB8AC3E}">
        <p14:creationId xmlns:p14="http://schemas.microsoft.com/office/powerpoint/2010/main" val="259286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DEFINITION OF A MANAGER</a:t>
            </a:r>
            <a:endParaRPr lang="en-US" sz="2400" b="1" dirty="0"/>
          </a:p>
        </p:txBody>
      </p:sp>
      <p:sp>
        <p:nvSpPr>
          <p:cNvPr id="5" name="Content Placeholder 4"/>
          <p:cNvSpPr>
            <a:spLocks noGrp="1"/>
          </p:cNvSpPr>
          <p:nvPr>
            <p:ph idx="1"/>
          </p:nvPr>
        </p:nvSpPr>
        <p:spPr>
          <a:xfrm>
            <a:off x="1294363" y="1494504"/>
            <a:ext cx="9603275" cy="3971842"/>
          </a:xfrm>
        </p:spPr>
        <p:txBody>
          <a:bodyPr>
            <a:normAutofit fontScale="92500" lnSpcReduction="20000"/>
          </a:bodyPr>
          <a:lstStyle/>
          <a:p>
            <a:r>
              <a:rPr lang="en-JM" sz="2800" dirty="0" smtClean="0"/>
              <a:t>3</a:t>
            </a:r>
            <a:r>
              <a:rPr lang="en-JM" sz="2800" dirty="0"/>
              <a:t>) Directing involves give direction to the staff and how to do their jobs.</a:t>
            </a:r>
          </a:p>
          <a:p>
            <a:r>
              <a:rPr lang="en-JM" sz="2800" dirty="0"/>
              <a:t>4) Leading involves working with and through people to accomplish organizational goals.</a:t>
            </a:r>
          </a:p>
          <a:p>
            <a:r>
              <a:rPr lang="en-JM" sz="2800" dirty="0"/>
              <a:t>5) Controlling involves monitoring, comparing, and correcting work performance. Since these </a:t>
            </a:r>
            <a:r>
              <a:rPr lang="en-JM" sz="2800" dirty="0" smtClean="0"/>
              <a:t>four management </a:t>
            </a:r>
            <a:r>
              <a:rPr lang="en-JM" sz="2800" dirty="0"/>
              <a:t>functions are integrated into the activities of managers throughout the </a:t>
            </a:r>
            <a:r>
              <a:rPr lang="en-JM" sz="2800" dirty="0" smtClean="0"/>
              <a:t> </a:t>
            </a:r>
            <a:r>
              <a:rPr lang="en-JM" sz="2800" dirty="0"/>
              <a:t>workday, they </a:t>
            </a:r>
            <a:r>
              <a:rPr lang="en-JM" sz="2800" dirty="0" smtClean="0"/>
              <a:t>should be </a:t>
            </a:r>
            <a:r>
              <a:rPr lang="en-JM" sz="2800" dirty="0"/>
              <a:t>viewed as an ongoing process and they need not the done in the above </a:t>
            </a:r>
            <a:r>
              <a:rPr lang="en-JM" sz="2800" dirty="0" smtClean="0"/>
              <a:t>sequence.</a:t>
            </a:r>
            <a:endParaRPr lang="en-JM" sz="2800" dirty="0"/>
          </a:p>
        </p:txBody>
      </p:sp>
    </p:spTree>
    <p:extLst>
      <p:ext uri="{BB962C8B-B14F-4D97-AF65-F5344CB8AC3E}">
        <p14:creationId xmlns:p14="http://schemas.microsoft.com/office/powerpoint/2010/main" val="4118264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THE ROLE OF THE LEADER VERSUS THE ROLE OF THE MANAGER </a:t>
            </a:r>
            <a:endParaRPr lang="en-US" sz="2400" b="1" dirty="0"/>
          </a:p>
        </p:txBody>
      </p:sp>
      <p:sp>
        <p:nvSpPr>
          <p:cNvPr id="5" name="Content Placeholder 4"/>
          <p:cNvSpPr>
            <a:spLocks noGrp="1"/>
          </p:cNvSpPr>
          <p:nvPr>
            <p:ph idx="1"/>
          </p:nvPr>
        </p:nvSpPr>
        <p:spPr>
          <a:xfrm>
            <a:off x="1294363" y="1494504"/>
            <a:ext cx="9603275" cy="3971842"/>
          </a:xfrm>
        </p:spPr>
        <p:txBody>
          <a:bodyPr>
            <a:normAutofit/>
          </a:bodyPr>
          <a:lstStyle/>
          <a:p>
            <a:r>
              <a:rPr lang="en-JM" sz="2400" dirty="0"/>
              <a:t>A manager is the member of an organization with the responsibility of carrying out the four important functions of management: planning, organizing, leading, and controlling. But are all managers leaders?</a:t>
            </a:r>
          </a:p>
          <a:p>
            <a:r>
              <a:rPr lang="en-JM" sz="2400" dirty="0" smtClean="0"/>
              <a:t>Most </a:t>
            </a:r>
            <a:r>
              <a:rPr lang="en-JM" sz="2400" dirty="0"/>
              <a:t>managers also tend to be leaders, but only IF they also adequately carry out the leadership responsibilities of management, which include communication, motivation, providing inspiration and guidance, and encouraging employees to rise to a higher level of productivity</a:t>
            </a:r>
            <a:r>
              <a:rPr lang="en-JM" sz="2400" dirty="0" smtClean="0"/>
              <a:t>.</a:t>
            </a:r>
            <a:endParaRPr lang="en-JM" sz="2400" dirty="0"/>
          </a:p>
        </p:txBody>
      </p:sp>
    </p:spTree>
    <p:extLst>
      <p:ext uri="{BB962C8B-B14F-4D97-AF65-F5344CB8AC3E}">
        <p14:creationId xmlns:p14="http://schemas.microsoft.com/office/powerpoint/2010/main" val="248585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US" sz="2400" b="1" dirty="0" smtClean="0"/>
              <a:t>OVERVIEW</a:t>
            </a:r>
            <a:endParaRPr lang="en-US" sz="2400" b="1" dirty="0"/>
          </a:p>
        </p:txBody>
      </p:sp>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3" y="1582994"/>
            <a:ext cx="9603275" cy="3883351"/>
          </a:xfrm>
        </p:spPr>
        <p:txBody>
          <a:bodyPr>
            <a:noAutofit/>
          </a:bodyPr>
          <a:lstStyle/>
          <a:p>
            <a:pPr lvl="0"/>
            <a:r>
              <a:rPr lang="en-JM" sz="2800" dirty="0"/>
              <a:t>While the words manager and leader may appear to mean they same thing, they do not. A manager is someone who manages and is responsible for the important aspects of a job, project, or team.  A leader is someone who is influential, takes charge, and is an example for others.  Managers and leaders usually obtain their title in a work, educational, or team environment through a demonstration of their management and leadership skills. </a:t>
            </a:r>
          </a:p>
        </p:txBody>
      </p:sp>
    </p:spTree>
    <p:extLst>
      <p:ext uri="{BB962C8B-B14F-4D97-AF65-F5344CB8AC3E}">
        <p14:creationId xmlns:p14="http://schemas.microsoft.com/office/powerpoint/2010/main" val="2712936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THE ROLE OF THE LEADER VERSUS THE ROLE OF THE MANAGER </a:t>
            </a:r>
            <a:endParaRPr lang="en-US" sz="2400" b="1" dirty="0"/>
          </a:p>
        </p:txBody>
      </p:sp>
      <p:sp>
        <p:nvSpPr>
          <p:cNvPr id="5" name="Content Placeholder 4"/>
          <p:cNvSpPr>
            <a:spLocks noGrp="1"/>
          </p:cNvSpPr>
          <p:nvPr>
            <p:ph idx="1"/>
          </p:nvPr>
        </p:nvSpPr>
        <p:spPr>
          <a:xfrm>
            <a:off x="1294363" y="1494504"/>
            <a:ext cx="9603275" cy="3971842"/>
          </a:xfrm>
        </p:spPr>
        <p:txBody>
          <a:bodyPr>
            <a:normAutofit/>
          </a:bodyPr>
          <a:lstStyle/>
          <a:p>
            <a:r>
              <a:rPr lang="en-JM" dirty="0" smtClean="0"/>
              <a:t>Unfortunately</a:t>
            </a:r>
            <a:r>
              <a:rPr lang="en-JM" dirty="0"/>
              <a:t>, not all managers are leaders. Some managers have poor leadership qualities, and employees follow orders from their managers because they are obligated to do so—not necessarily because they are influenced or inspired by the leader.</a:t>
            </a:r>
          </a:p>
          <a:p>
            <a:r>
              <a:rPr lang="en-JM" dirty="0" smtClean="0"/>
              <a:t>Managerial </a:t>
            </a:r>
            <a:r>
              <a:rPr lang="en-JM" dirty="0"/>
              <a:t>duties are usually a formal part of a job description; subordinates follow as a result of the professional title or designation. A manager’s chief focus is to meet organizational goals and objectives; they typically do not take much else into consideration. Managers are held responsible for their actions, as well as for the actions of their subordinates. With the title comes the authority and the privilege to promote, hire, fire, discipline, or reward employees based on their performance and </a:t>
            </a:r>
            <a:r>
              <a:rPr lang="en-JM" dirty="0" smtClean="0"/>
              <a:t>behaviour.</a:t>
            </a:r>
            <a:endParaRPr lang="en-JM" dirty="0"/>
          </a:p>
        </p:txBody>
      </p:sp>
    </p:spTree>
    <p:extLst>
      <p:ext uri="{BB962C8B-B14F-4D97-AF65-F5344CB8AC3E}">
        <p14:creationId xmlns:p14="http://schemas.microsoft.com/office/powerpoint/2010/main" val="2602335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THE ROLE OF THE LEADER VERSUS THE ROLE OF THE MANAGER </a:t>
            </a:r>
            <a:endParaRPr lang="en-US" sz="2400" b="1" dirty="0"/>
          </a:p>
        </p:txBody>
      </p:sp>
      <p:sp>
        <p:nvSpPr>
          <p:cNvPr id="5" name="Content Placeholder 4"/>
          <p:cNvSpPr>
            <a:spLocks noGrp="1"/>
          </p:cNvSpPr>
          <p:nvPr>
            <p:ph idx="1"/>
          </p:nvPr>
        </p:nvSpPr>
        <p:spPr>
          <a:xfrm>
            <a:off x="1294363" y="1494504"/>
            <a:ext cx="9603275" cy="3971842"/>
          </a:xfrm>
        </p:spPr>
        <p:txBody>
          <a:bodyPr>
            <a:normAutofit/>
          </a:bodyPr>
          <a:lstStyle/>
          <a:p>
            <a:r>
              <a:rPr lang="en-JM" dirty="0"/>
              <a:t>The primary difference between management and leadership is that leaders don’t necessarily hold or occupy a management position. Simply put, a leader doesn’t have to be an authority figure in the organization; a leader can be anyone.</a:t>
            </a:r>
          </a:p>
          <a:p>
            <a:r>
              <a:rPr lang="en-JM" dirty="0" smtClean="0"/>
              <a:t>Unlike </a:t>
            </a:r>
            <a:r>
              <a:rPr lang="en-JM" dirty="0"/>
              <a:t>managers, leaders are followed because of their personality, </a:t>
            </a:r>
            <a:r>
              <a:rPr lang="en-JM" dirty="0" err="1"/>
              <a:t>behavior</a:t>
            </a:r>
            <a:r>
              <a:rPr lang="en-JM" dirty="0"/>
              <a:t>, and beliefs. A leader personally invests in tasks and projects and demonstrates a high level of passion for work. Leaders take a great deal of interest in the success of their followers, enabling them to reach their goals to satisfaction—these are not necessarily organizational goals</a:t>
            </a:r>
            <a:r>
              <a:rPr lang="en-JM" dirty="0" smtClean="0"/>
              <a:t>.</a:t>
            </a:r>
            <a:endParaRPr lang="en-JM" dirty="0"/>
          </a:p>
        </p:txBody>
      </p:sp>
    </p:spTree>
    <p:extLst>
      <p:ext uri="{BB962C8B-B14F-4D97-AF65-F5344CB8AC3E}">
        <p14:creationId xmlns:p14="http://schemas.microsoft.com/office/powerpoint/2010/main" val="295474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THE ROLE OF THE LEADER VERSUS THE ROLE OF THE MANAGER </a:t>
            </a:r>
            <a:endParaRPr lang="en-US" sz="2400" b="1" dirty="0"/>
          </a:p>
        </p:txBody>
      </p:sp>
      <p:sp>
        <p:nvSpPr>
          <p:cNvPr id="5" name="Content Placeholder 4"/>
          <p:cNvSpPr>
            <a:spLocks noGrp="1"/>
          </p:cNvSpPr>
          <p:nvPr>
            <p:ph idx="1"/>
          </p:nvPr>
        </p:nvSpPr>
        <p:spPr>
          <a:xfrm>
            <a:off x="1294363" y="1494504"/>
            <a:ext cx="9603275" cy="3971842"/>
          </a:xfrm>
        </p:spPr>
        <p:txBody>
          <a:bodyPr>
            <a:normAutofit/>
          </a:bodyPr>
          <a:lstStyle/>
          <a:p>
            <a:r>
              <a:rPr lang="en-JM" dirty="0"/>
              <a:t>A manager manages and takes responsibility of a situation.  A leader takes charge, is influential, and sets an example.</a:t>
            </a:r>
          </a:p>
          <a:p>
            <a:r>
              <a:rPr lang="en-JM" dirty="0"/>
              <a:t>The manager has responsibilities and is able to delegate and implement plans.  A leader is an example for others and is someone who doesn’t necessarily have a large responsibility.</a:t>
            </a:r>
          </a:p>
          <a:p>
            <a:r>
              <a:rPr lang="en-JM" dirty="0"/>
              <a:t>Managers have subordinates who follow their rules.  Leaders have individuals who believe in what they say, otherwise known as followers.</a:t>
            </a:r>
          </a:p>
          <a:p>
            <a:r>
              <a:rPr lang="en-JM" dirty="0"/>
              <a:t>Leaders focus on human emotion and charisma to lead.  Managers focus on concise, scientifically proven methods to lead.</a:t>
            </a:r>
          </a:p>
          <a:p>
            <a:endParaRPr lang="en-JM" dirty="0"/>
          </a:p>
          <a:p>
            <a:endParaRPr lang="en-JM" dirty="0"/>
          </a:p>
        </p:txBody>
      </p:sp>
    </p:spTree>
    <p:extLst>
      <p:ext uri="{BB962C8B-B14F-4D97-AF65-F5344CB8AC3E}">
        <p14:creationId xmlns:p14="http://schemas.microsoft.com/office/powerpoint/2010/main" val="2914668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THE ROLE OF THE LEADER VERSUS THE ROLE OF THE MANAGER </a:t>
            </a:r>
            <a:endParaRPr lang="en-US" sz="2400" b="1" dirty="0"/>
          </a:p>
        </p:txBody>
      </p:sp>
      <p:sp>
        <p:nvSpPr>
          <p:cNvPr id="5" name="Content Placeholder 4"/>
          <p:cNvSpPr>
            <a:spLocks noGrp="1"/>
          </p:cNvSpPr>
          <p:nvPr>
            <p:ph idx="1"/>
          </p:nvPr>
        </p:nvSpPr>
        <p:spPr>
          <a:xfrm>
            <a:off x="1294363" y="1494504"/>
            <a:ext cx="9603275" cy="3971842"/>
          </a:xfrm>
        </p:spPr>
        <p:txBody>
          <a:bodyPr>
            <a:normAutofit lnSpcReduction="10000"/>
          </a:bodyPr>
          <a:lstStyle/>
          <a:p>
            <a:r>
              <a:rPr lang="en-JM" dirty="0" smtClean="0"/>
              <a:t>There </a:t>
            </a:r>
            <a:r>
              <a:rPr lang="en-JM" dirty="0"/>
              <a:t>isn’t always tangible or formal power that a leader possesses over his followers. Temporary power is awarded to a leader and can be conditional based on the ability of the </a:t>
            </a:r>
            <a:r>
              <a:rPr lang="en-JM" dirty="0" smtClean="0"/>
              <a:t>leader </a:t>
            </a:r>
            <a:r>
              <a:rPr lang="en-JM" dirty="0"/>
              <a:t>to continually inspire and motivate their followers. </a:t>
            </a:r>
            <a:endParaRPr lang="en-JM" dirty="0" smtClean="0"/>
          </a:p>
          <a:p>
            <a:endParaRPr lang="en-JM" dirty="0"/>
          </a:p>
          <a:p>
            <a:endParaRPr lang="en-JM" dirty="0" smtClean="0"/>
          </a:p>
          <a:p>
            <a:r>
              <a:rPr lang="en-JM" dirty="0"/>
              <a:t>Subordinates of a manager are required to obey orders while following is optional when it comes to leadership. Leadership works on inspiration and trust among employees; those who do wish to follow their leader may stop at any time. Generally, leaders are people who challenge the status quo. Leadership is change-savvy, visionary, agile, creative, and adaptive.</a:t>
            </a:r>
          </a:p>
          <a:p>
            <a:endParaRPr lang="en-JM" dirty="0" smtClean="0"/>
          </a:p>
          <a:p>
            <a:endParaRPr lang="en-JM" dirty="0" smtClean="0"/>
          </a:p>
        </p:txBody>
      </p:sp>
      <p:pic>
        <p:nvPicPr>
          <p:cNvPr id="4" name="Picture 3"/>
          <p:cNvPicPr>
            <a:picLocks noChangeAspect="1"/>
          </p:cNvPicPr>
          <p:nvPr/>
        </p:nvPicPr>
        <p:blipFill>
          <a:blip r:embed="rId2"/>
          <a:stretch>
            <a:fillRect/>
          </a:stretch>
        </p:blipFill>
        <p:spPr>
          <a:xfrm>
            <a:off x="3186756" y="2566025"/>
            <a:ext cx="5505450" cy="914400"/>
          </a:xfrm>
          <a:prstGeom prst="rect">
            <a:avLst/>
          </a:prstGeom>
        </p:spPr>
      </p:pic>
    </p:spTree>
    <p:extLst>
      <p:ext uri="{BB962C8B-B14F-4D97-AF65-F5344CB8AC3E}">
        <p14:creationId xmlns:p14="http://schemas.microsoft.com/office/powerpoint/2010/main" val="1001967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THE ROLE OF THE LEADER VERSUS THE ROLE OF THE MANAGER </a:t>
            </a:r>
            <a:endParaRPr lang="en-US" sz="2400" b="1" dirty="0"/>
          </a:p>
        </p:txBody>
      </p:sp>
      <p:sp>
        <p:nvSpPr>
          <p:cNvPr id="5" name="Content Placeholder 4"/>
          <p:cNvSpPr>
            <a:spLocks noGrp="1"/>
          </p:cNvSpPr>
          <p:nvPr>
            <p:ph idx="1"/>
          </p:nvPr>
        </p:nvSpPr>
        <p:spPr>
          <a:xfrm>
            <a:off x="1294363" y="1494504"/>
            <a:ext cx="9603275" cy="3971842"/>
          </a:xfrm>
        </p:spPr>
        <p:txBody>
          <a:bodyPr>
            <a:normAutofit/>
          </a:bodyPr>
          <a:lstStyle/>
          <a:p>
            <a:endParaRPr lang="en-JM" dirty="0" smtClean="0"/>
          </a:p>
          <a:p>
            <a:endParaRPr lang="en-JM" dirty="0" smtClean="0"/>
          </a:p>
        </p:txBody>
      </p:sp>
      <p:pic>
        <p:nvPicPr>
          <p:cNvPr id="3" name="Picture 2"/>
          <p:cNvPicPr>
            <a:picLocks noChangeAspect="1"/>
          </p:cNvPicPr>
          <p:nvPr/>
        </p:nvPicPr>
        <p:blipFill>
          <a:blip r:embed="rId2"/>
          <a:stretch>
            <a:fillRect/>
          </a:stretch>
        </p:blipFill>
        <p:spPr>
          <a:xfrm>
            <a:off x="2541373" y="1853754"/>
            <a:ext cx="6400800" cy="2943225"/>
          </a:xfrm>
          <a:prstGeom prst="rect">
            <a:avLst/>
          </a:prstGeom>
        </p:spPr>
      </p:pic>
    </p:spTree>
    <p:extLst>
      <p:ext uri="{BB962C8B-B14F-4D97-AF65-F5344CB8AC3E}">
        <p14:creationId xmlns:p14="http://schemas.microsoft.com/office/powerpoint/2010/main" val="1839653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THE ROLE OF THE LEADER VERSUS THE ROLE OF THE MANAGER </a:t>
            </a:r>
            <a:endParaRPr lang="en-US" sz="2400" b="1" dirty="0"/>
          </a:p>
        </p:txBody>
      </p:sp>
      <p:sp>
        <p:nvSpPr>
          <p:cNvPr id="5" name="Content Placeholder 4"/>
          <p:cNvSpPr>
            <a:spLocks noGrp="1"/>
          </p:cNvSpPr>
          <p:nvPr>
            <p:ph idx="1"/>
          </p:nvPr>
        </p:nvSpPr>
        <p:spPr>
          <a:xfrm>
            <a:off x="1294363" y="1494504"/>
            <a:ext cx="9603275" cy="3971842"/>
          </a:xfrm>
        </p:spPr>
        <p:txBody>
          <a:bodyPr>
            <a:normAutofit/>
          </a:bodyPr>
          <a:lstStyle/>
          <a:p>
            <a:endParaRPr lang="en-JM" dirty="0" smtClean="0"/>
          </a:p>
          <a:p>
            <a:endParaRPr lang="en-JM" dirty="0" smtClean="0"/>
          </a:p>
        </p:txBody>
      </p:sp>
      <p:pic>
        <p:nvPicPr>
          <p:cNvPr id="4" name="Picture 3"/>
          <p:cNvPicPr>
            <a:picLocks noChangeAspect="1"/>
          </p:cNvPicPr>
          <p:nvPr/>
        </p:nvPicPr>
        <p:blipFill>
          <a:blip r:embed="rId2"/>
          <a:stretch>
            <a:fillRect/>
          </a:stretch>
        </p:blipFill>
        <p:spPr>
          <a:xfrm>
            <a:off x="2722605" y="2209028"/>
            <a:ext cx="7080421" cy="2082886"/>
          </a:xfrm>
          <a:prstGeom prst="rect">
            <a:avLst/>
          </a:prstGeom>
        </p:spPr>
      </p:pic>
    </p:spTree>
    <p:extLst>
      <p:ext uri="{BB962C8B-B14F-4D97-AF65-F5344CB8AC3E}">
        <p14:creationId xmlns:p14="http://schemas.microsoft.com/office/powerpoint/2010/main" val="759403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HARD MANAGEMENT SKILLS</a:t>
            </a:r>
            <a:endParaRPr lang="en-US" sz="2400" b="1" dirty="0"/>
          </a:p>
        </p:txBody>
      </p:sp>
      <p:sp>
        <p:nvSpPr>
          <p:cNvPr id="5" name="Content Placeholder 4"/>
          <p:cNvSpPr>
            <a:spLocks noGrp="1"/>
          </p:cNvSpPr>
          <p:nvPr>
            <p:ph idx="1"/>
          </p:nvPr>
        </p:nvSpPr>
        <p:spPr>
          <a:xfrm>
            <a:off x="1294363" y="1494504"/>
            <a:ext cx="9603275" cy="3971842"/>
          </a:xfrm>
        </p:spPr>
        <p:txBody>
          <a:bodyPr>
            <a:normAutofit/>
          </a:bodyPr>
          <a:lstStyle/>
          <a:p>
            <a:r>
              <a:rPr lang="en-JM" dirty="0" smtClean="0"/>
              <a:t>Hard management  </a:t>
            </a:r>
            <a:r>
              <a:rPr lang="en-JM" dirty="0"/>
              <a:t>skill? It’s a specific, teachable ability: something that can be measured and defined. A hard skill can be anything from being able to read to working complex software programs</a:t>
            </a:r>
            <a:r>
              <a:rPr lang="en-JM" dirty="0" smtClean="0"/>
              <a:t>.</a:t>
            </a:r>
          </a:p>
          <a:p>
            <a:r>
              <a:rPr lang="en-JM" dirty="0" smtClean="0"/>
              <a:t>You can quantify a hard skill. That is, it can be certified, or you might earn a degree in that discipline. Therefore, hard skills are acquired through formal education or training programs. That can be in an academic environment or learning on the job as an apprentice. Usually, when referring to skilled labour, the job is one that demands proficiency in a hard skill. </a:t>
            </a:r>
            <a:endParaRPr lang="en-JM" dirty="0"/>
          </a:p>
        </p:txBody>
      </p:sp>
    </p:spTree>
    <p:extLst>
      <p:ext uri="{BB962C8B-B14F-4D97-AF65-F5344CB8AC3E}">
        <p14:creationId xmlns:p14="http://schemas.microsoft.com/office/powerpoint/2010/main" val="542367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HARD MANAGEMENT SKILLS</a:t>
            </a:r>
            <a:endParaRPr lang="en-US" sz="2400" b="1" dirty="0"/>
          </a:p>
        </p:txBody>
      </p:sp>
      <p:sp>
        <p:nvSpPr>
          <p:cNvPr id="5" name="Content Placeholder 4"/>
          <p:cNvSpPr>
            <a:spLocks noGrp="1"/>
          </p:cNvSpPr>
          <p:nvPr>
            <p:ph idx="1"/>
          </p:nvPr>
        </p:nvSpPr>
        <p:spPr>
          <a:xfrm>
            <a:off x="1294363" y="1494504"/>
            <a:ext cx="9603275" cy="3971842"/>
          </a:xfrm>
        </p:spPr>
        <p:txBody>
          <a:bodyPr>
            <a:normAutofit/>
          </a:bodyPr>
          <a:lstStyle/>
          <a:p>
            <a:r>
              <a:rPr lang="en-JM" sz="2400" dirty="0"/>
              <a:t>Hard skills are the skills that are required to perform the tasks in a particular job. Some of the trending hard skills are computer technology, data analytics, financial accounting, software proficiency, cyber security and agile methodologies just to name a few. Having a unique skill set can help in attracting good compensation and benefits; it also makes a person more employable. Since hard skills are teachable and measurable therefore more proficient a person is in a skill more the person can advance in his/her career, it can also be assessed by various methods.</a:t>
            </a:r>
          </a:p>
        </p:txBody>
      </p:sp>
    </p:spTree>
    <p:extLst>
      <p:ext uri="{BB962C8B-B14F-4D97-AF65-F5344CB8AC3E}">
        <p14:creationId xmlns:p14="http://schemas.microsoft.com/office/powerpoint/2010/main" val="3149658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SOFT LEADERSHIP SKILLS</a:t>
            </a:r>
            <a:endParaRPr lang="en-US" sz="2400" b="1" dirty="0"/>
          </a:p>
        </p:txBody>
      </p:sp>
      <p:sp>
        <p:nvSpPr>
          <p:cNvPr id="5" name="Content Placeholder 4"/>
          <p:cNvSpPr>
            <a:spLocks noGrp="1"/>
          </p:cNvSpPr>
          <p:nvPr>
            <p:ph idx="1"/>
          </p:nvPr>
        </p:nvSpPr>
        <p:spPr>
          <a:xfrm>
            <a:off x="1294363" y="1494504"/>
            <a:ext cx="9603275" cy="3971842"/>
          </a:xfrm>
        </p:spPr>
        <p:txBody>
          <a:bodyPr>
            <a:normAutofit/>
          </a:bodyPr>
          <a:lstStyle/>
          <a:p>
            <a:r>
              <a:rPr lang="en-JM" dirty="0" smtClean="0"/>
              <a:t>It must be noted that, </a:t>
            </a:r>
            <a:r>
              <a:rPr lang="en-JM" dirty="0"/>
              <a:t>“</a:t>
            </a:r>
            <a:r>
              <a:rPr lang="en-JM" dirty="0" smtClean="0"/>
              <a:t>soft ” </a:t>
            </a:r>
            <a:r>
              <a:rPr lang="en-JM" dirty="0"/>
              <a:t>is defined as “yielding readily to pressure; easily penetrated, divided or changed; deficient in hardness.” This word suggests weakness and impermanence. </a:t>
            </a:r>
            <a:r>
              <a:rPr lang="en-JM" dirty="0" smtClean="0"/>
              <a:t>“Soft </a:t>
            </a:r>
            <a:r>
              <a:rPr lang="en-JM" dirty="0"/>
              <a:t>leadership” skills implying that the folks at the very top are weak and malleable. Soft skills are those that help with interpersonal issues. In other words, dealing with people. That might sound very general, and it is. Soft skills are notoriously difficult to define. But they include such areas as being able to clearly communicate, listen, be empathetic and the like</a:t>
            </a:r>
            <a:r>
              <a:rPr lang="en-JM" dirty="0" smtClean="0"/>
              <a:t>. Just </a:t>
            </a:r>
            <a:r>
              <a:rPr lang="en-JM" dirty="0"/>
              <a:t>because soft skills are elusive doesn’t mean they’re not in demand. </a:t>
            </a:r>
          </a:p>
        </p:txBody>
      </p:sp>
    </p:spTree>
    <p:extLst>
      <p:ext uri="{BB962C8B-B14F-4D97-AF65-F5344CB8AC3E}">
        <p14:creationId xmlns:p14="http://schemas.microsoft.com/office/powerpoint/2010/main" val="3782117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noAutofit/>
          </a:bodyPr>
          <a:lstStyle/>
          <a:p>
            <a:r>
              <a:rPr lang="en-JM" sz="2400" b="1" dirty="0" smtClean="0"/>
              <a:t>SOFT LEADERSHIP SKILLS</a:t>
            </a:r>
            <a:endParaRPr lang="en-US" sz="2400" b="1" dirty="0"/>
          </a:p>
        </p:txBody>
      </p:sp>
      <p:sp>
        <p:nvSpPr>
          <p:cNvPr id="5" name="Content Placeholder 4"/>
          <p:cNvSpPr>
            <a:spLocks noGrp="1"/>
          </p:cNvSpPr>
          <p:nvPr>
            <p:ph idx="1"/>
          </p:nvPr>
        </p:nvSpPr>
        <p:spPr>
          <a:xfrm>
            <a:off x="1294363" y="1494504"/>
            <a:ext cx="9603275" cy="3971842"/>
          </a:xfrm>
        </p:spPr>
        <p:txBody>
          <a:bodyPr>
            <a:normAutofit/>
          </a:bodyPr>
          <a:lstStyle/>
          <a:p>
            <a:r>
              <a:rPr lang="en-JM" dirty="0"/>
              <a:t>The conceptual </a:t>
            </a:r>
            <a:r>
              <a:rPr lang="en-JM" dirty="0" smtClean="0"/>
              <a:t>framework </a:t>
            </a:r>
            <a:r>
              <a:rPr lang="en-JM" smtClean="0"/>
              <a:t>below is </a:t>
            </a:r>
            <a:r>
              <a:rPr lang="en-JM" dirty="0"/>
              <a:t>based on </a:t>
            </a:r>
            <a:r>
              <a:rPr lang="en-JM" dirty="0" err="1"/>
              <a:t>Crosbie’s</a:t>
            </a:r>
            <a:r>
              <a:rPr lang="en-JM" dirty="0"/>
              <a:t> six leadership soft </a:t>
            </a:r>
            <a:r>
              <a:rPr lang="en-JM" dirty="0" smtClean="0"/>
              <a:t>skills. </a:t>
            </a:r>
            <a:endParaRPr lang="en-JM" dirty="0"/>
          </a:p>
        </p:txBody>
      </p:sp>
      <p:pic>
        <p:nvPicPr>
          <p:cNvPr id="3" name="Picture 2"/>
          <p:cNvPicPr>
            <a:picLocks noChangeAspect="1"/>
          </p:cNvPicPr>
          <p:nvPr/>
        </p:nvPicPr>
        <p:blipFill>
          <a:blip r:embed="rId2"/>
          <a:stretch>
            <a:fillRect/>
          </a:stretch>
        </p:blipFill>
        <p:spPr>
          <a:xfrm>
            <a:off x="4028303" y="2245980"/>
            <a:ext cx="3026188" cy="2828139"/>
          </a:xfrm>
          <a:prstGeom prst="rect">
            <a:avLst/>
          </a:prstGeom>
        </p:spPr>
      </p:pic>
    </p:spTree>
    <p:extLst>
      <p:ext uri="{BB962C8B-B14F-4D97-AF65-F5344CB8AC3E}">
        <p14:creationId xmlns:p14="http://schemas.microsoft.com/office/powerpoint/2010/main" val="3307614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150374" y="717755"/>
            <a:ext cx="9875083" cy="865239"/>
          </a:xfrm>
        </p:spPr>
        <p:txBody>
          <a:bodyPr>
            <a:noAutofit/>
          </a:bodyPr>
          <a:lstStyle/>
          <a:p>
            <a:r>
              <a:rPr lang="en-US" sz="2800" b="1" dirty="0" smtClean="0"/>
              <a:t>DEFINITION OF A LEADER</a:t>
            </a:r>
            <a:endParaRPr lang="en-US" sz="2800" b="1" dirty="0"/>
          </a:p>
        </p:txBody>
      </p:sp>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3" y="1582994"/>
            <a:ext cx="9603275" cy="3883351"/>
          </a:xfrm>
        </p:spPr>
        <p:txBody>
          <a:bodyPr>
            <a:noAutofit/>
          </a:bodyPr>
          <a:lstStyle/>
          <a:p>
            <a:pPr lvl="0"/>
            <a:r>
              <a:rPr lang="en-JM" sz="2800" dirty="0"/>
              <a:t>A leader is "a person who influences a group of people towards the achievement of a goal". A mnemonic for this definition would be 3P's - Person, People and Purpose as illustrated by the following diagram.</a:t>
            </a:r>
            <a:endParaRPr lang="en-JM" sz="2800" dirty="0"/>
          </a:p>
        </p:txBody>
      </p:sp>
    </p:spTree>
    <p:extLst>
      <p:ext uri="{BB962C8B-B14F-4D97-AF65-F5344CB8AC3E}">
        <p14:creationId xmlns:p14="http://schemas.microsoft.com/office/powerpoint/2010/main" val="2171689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dirty="0" smtClean="0"/>
              <a:t>REFERENCES </a:t>
            </a:r>
            <a:endParaRPr lang="en-US" dirty="0"/>
          </a:p>
        </p:txBody>
      </p:sp>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3" y="1445342"/>
            <a:ext cx="9603275" cy="4021003"/>
          </a:xfrm>
        </p:spPr>
        <p:txBody>
          <a:bodyPr>
            <a:normAutofit/>
          </a:bodyPr>
          <a:lstStyle/>
          <a:p>
            <a:pPr lvl="0"/>
            <a:r>
              <a:rPr lang="en-JM" sz="1600" dirty="0"/>
              <a:t>(2019). Retrieved from </a:t>
            </a:r>
            <a:r>
              <a:rPr lang="en-JM" sz="1600" dirty="0">
                <a:hlinkClick r:id="rId2"/>
              </a:rPr>
              <a:t>https://</a:t>
            </a:r>
            <a:r>
              <a:rPr lang="en-JM" sz="1600" dirty="0" smtClean="0">
                <a:hlinkClick r:id="rId2"/>
              </a:rPr>
              <a:t>www.ep.liu.se/ecp/026/076/ecp0726076.pdf</a:t>
            </a:r>
            <a:endParaRPr lang="en-JM" sz="1600" dirty="0" smtClean="0"/>
          </a:p>
          <a:p>
            <a:pPr lvl="0"/>
            <a:r>
              <a:rPr lang="en-JM" sz="1600" dirty="0"/>
              <a:t>What Is Leadership? And Can You Learn to Be a Good Leader?. (2019). Retrieved from https://www.thebalancesmb.com/leadership-definition-2948275</a:t>
            </a:r>
            <a:endParaRPr lang="en-JM" sz="1600" dirty="0" smtClean="0"/>
          </a:p>
          <a:p>
            <a:pPr lvl="0"/>
            <a:r>
              <a:rPr lang="en-JM" sz="1600" dirty="0"/>
              <a:t>(2019). Retrieved from </a:t>
            </a:r>
            <a:r>
              <a:rPr lang="en-JM" sz="1600" dirty="0">
                <a:hlinkClick r:id="rId3"/>
              </a:rPr>
              <a:t>https://</a:t>
            </a:r>
            <a:r>
              <a:rPr lang="en-JM" sz="1600" dirty="0" smtClean="0">
                <a:hlinkClick r:id="rId3"/>
              </a:rPr>
              <a:t>www.britishcouncil.org/sites/default/files/final_leadership_composite_report_with_references_26-06-17.pdf</a:t>
            </a:r>
            <a:endParaRPr lang="en-JM" sz="1600" dirty="0" smtClean="0"/>
          </a:p>
          <a:p>
            <a:pPr lvl="0"/>
            <a:r>
              <a:rPr lang="en-JM" sz="1600" dirty="0"/>
              <a:t>(2019). Retrieved from </a:t>
            </a:r>
            <a:r>
              <a:rPr lang="en-JM" sz="1600" dirty="0">
                <a:hlinkClick r:id="rId4"/>
              </a:rPr>
              <a:t>https://</a:t>
            </a:r>
            <a:r>
              <a:rPr lang="en-JM" sz="1600" dirty="0" smtClean="0">
                <a:hlinkClick r:id="rId4"/>
              </a:rPr>
              <a:t>www.academia.edu/6695354/1.1_Definition_of_Management</a:t>
            </a:r>
            <a:endParaRPr lang="en-JM" sz="1600" dirty="0" smtClean="0"/>
          </a:p>
          <a:p>
            <a:pPr lvl="0"/>
            <a:r>
              <a:rPr lang="en-JM" sz="1600" dirty="0"/>
              <a:t>What’s the Difference Between Leadership and Management?. (2019). Retrieved from </a:t>
            </a:r>
            <a:r>
              <a:rPr lang="en-JM" sz="1600" dirty="0">
                <a:hlinkClick r:id="rId5"/>
              </a:rPr>
              <a:t>https://</a:t>
            </a:r>
            <a:r>
              <a:rPr lang="en-JM" sz="1600" dirty="0" smtClean="0">
                <a:hlinkClick r:id="rId5"/>
              </a:rPr>
              <a:t>www.simplilearn.com/leadership-vs-management-difference-article</a:t>
            </a:r>
            <a:endParaRPr lang="en-JM" sz="1600" dirty="0" smtClean="0"/>
          </a:p>
          <a:p>
            <a:pPr lvl="0"/>
            <a:r>
              <a:rPr lang="en-JM" sz="1600" dirty="0"/>
              <a:t>Calvert, D. (2019). You Need Both: Hard Management Skills and Soft Leadership Skills. Retrieved from https://blog.peoplefirstps.com/connect2lead/hard-management-skills-soft-leadership-skills</a:t>
            </a:r>
            <a:endParaRPr lang="en-JM" sz="1600" dirty="0" smtClean="0"/>
          </a:p>
        </p:txBody>
      </p:sp>
    </p:spTree>
    <p:extLst>
      <p:ext uri="{BB962C8B-B14F-4D97-AF65-F5344CB8AC3E}">
        <p14:creationId xmlns:p14="http://schemas.microsoft.com/office/powerpoint/2010/main" val="3026617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dirty="0" smtClean="0"/>
              <a:t>REFERENCES </a:t>
            </a:r>
            <a:endParaRPr lang="en-US" dirty="0"/>
          </a:p>
        </p:txBody>
      </p:sp>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3" y="1445342"/>
            <a:ext cx="9603275" cy="4021003"/>
          </a:xfrm>
        </p:spPr>
        <p:txBody>
          <a:bodyPr>
            <a:normAutofit/>
          </a:bodyPr>
          <a:lstStyle/>
          <a:p>
            <a:pPr lvl="0"/>
            <a:r>
              <a:rPr lang="en-JM" sz="1600" dirty="0"/>
              <a:t>Calvert, D. (2019). You Need Both: Hard Management Skills and Soft Leadership Skills. Retrieved from https://blog.peoplefirstps.com/connect2lead/hard-management-skills-soft-leadership-skills</a:t>
            </a:r>
          </a:p>
          <a:p>
            <a:pPr lvl="0"/>
            <a:r>
              <a:rPr lang="en-JM" sz="1600" dirty="0" err="1" smtClean="0"/>
              <a:t>Malsam</a:t>
            </a:r>
            <a:r>
              <a:rPr lang="en-JM" sz="1600" dirty="0"/>
              <a:t>, W., &amp; </a:t>
            </a:r>
            <a:r>
              <a:rPr lang="en-JM" sz="1600" dirty="0" err="1"/>
              <a:t>Malsam</a:t>
            </a:r>
            <a:r>
              <a:rPr lang="en-JM" sz="1600" dirty="0"/>
              <a:t>, W. (2019). Hard Skills vs. Soft Skills: Understanding the Benefits of Both. Retrieved from </a:t>
            </a:r>
            <a:r>
              <a:rPr lang="en-JM" sz="1600" dirty="0">
                <a:hlinkClick r:id="rId2"/>
              </a:rPr>
              <a:t>https://</a:t>
            </a:r>
            <a:r>
              <a:rPr lang="en-JM" sz="1600" dirty="0" smtClean="0">
                <a:hlinkClick r:id="rId2"/>
              </a:rPr>
              <a:t>www.projectmanager.com/blog/hard-skills-vs-soft-skills</a:t>
            </a:r>
            <a:endParaRPr lang="en-JM" sz="1600" dirty="0"/>
          </a:p>
          <a:p>
            <a:pPr lvl="0"/>
            <a:r>
              <a:rPr lang="en-JM" sz="1600" dirty="0"/>
              <a:t>Hard Skills Definition | Human Resources (HR) Dictionary | MBA </a:t>
            </a:r>
            <a:r>
              <a:rPr lang="en-JM" sz="1600" dirty="0" err="1"/>
              <a:t>Skool-Study.Learn.Share</a:t>
            </a:r>
            <a:r>
              <a:rPr lang="en-JM" sz="1600" dirty="0"/>
              <a:t>. (2019). Retrieved from </a:t>
            </a:r>
            <a:r>
              <a:rPr lang="en-JM" sz="1600" dirty="0">
                <a:hlinkClick r:id="rId3"/>
              </a:rPr>
              <a:t>https://</a:t>
            </a:r>
            <a:r>
              <a:rPr lang="en-JM" sz="1600" dirty="0" smtClean="0">
                <a:hlinkClick r:id="rId3"/>
              </a:rPr>
              <a:t>www.mbaskool.com/business-concepts/human-resources-hr-terms/17863-hard-skills.html</a:t>
            </a:r>
            <a:endParaRPr lang="en-JM" sz="1600" dirty="0" smtClean="0"/>
          </a:p>
          <a:p>
            <a:pPr lvl="0"/>
            <a:r>
              <a:rPr lang="en-JM" sz="1600" dirty="0" err="1"/>
              <a:t>Wongkalasin</a:t>
            </a:r>
            <a:r>
              <a:rPr lang="en-JM" sz="1600" dirty="0"/>
              <a:t>, K., </a:t>
            </a:r>
            <a:r>
              <a:rPr lang="en-JM" sz="1600" dirty="0" err="1"/>
              <a:t>Bouphan</a:t>
            </a:r>
            <a:r>
              <a:rPr lang="en-JM" sz="1600" dirty="0"/>
              <a:t>, P., &amp; </a:t>
            </a:r>
            <a:r>
              <a:rPr lang="en-JM" sz="1600" dirty="0" err="1"/>
              <a:t>Keow</a:t>
            </a:r>
            <a:r>
              <a:rPr lang="en-JM" sz="1600" dirty="0"/>
              <a:t> </a:t>
            </a:r>
            <a:r>
              <a:rPr lang="en-JM" sz="1600" dirty="0" err="1"/>
              <a:t>Ngang</a:t>
            </a:r>
            <a:r>
              <a:rPr lang="en-JM" sz="1600" dirty="0"/>
              <a:t>, T. (2013). Leadership Soft Skills that Affect Organizational Climate of District Health </a:t>
            </a:r>
            <a:r>
              <a:rPr lang="en-JM" sz="1600" dirty="0" err="1"/>
              <a:t>Offi</a:t>
            </a:r>
            <a:r>
              <a:rPr lang="en-JM" sz="1600" dirty="0"/>
              <a:t> </a:t>
            </a:r>
            <a:r>
              <a:rPr lang="en-JM" sz="1600" dirty="0" err="1"/>
              <a:t>ces</a:t>
            </a:r>
            <a:r>
              <a:rPr lang="en-JM" sz="1600" dirty="0"/>
              <a:t> in </a:t>
            </a:r>
            <a:r>
              <a:rPr lang="en-JM" sz="1600" dirty="0" err="1"/>
              <a:t>Khon</a:t>
            </a:r>
            <a:r>
              <a:rPr lang="en-JM" sz="1600" dirty="0"/>
              <a:t> </a:t>
            </a:r>
            <a:r>
              <a:rPr lang="en-JM" sz="1600" dirty="0" err="1"/>
              <a:t>Kaen</a:t>
            </a:r>
            <a:r>
              <a:rPr lang="en-JM" sz="1600" dirty="0"/>
              <a:t>, Thailand, 18(4), 709-720.</a:t>
            </a:r>
            <a:endParaRPr lang="en-JM" sz="1600" dirty="0" smtClean="0"/>
          </a:p>
        </p:txBody>
      </p:sp>
    </p:spTree>
    <p:extLst>
      <p:ext uri="{BB962C8B-B14F-4D97-AF65-F5344CB8AC3E}">
        <p14:creationId xmlns:p14="http://schemas.microsoft.com/office/powerpoint/2010/main" val="825815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a:lstStyle/>
          <a:p>
            <a:r>
              <a:rPr lang="en-US" dirty="0" smtClean="0"/>
              <a:t>REFERENCES </a:t>
            </a:r>
            <a:endParaRPr lang="en-US" dirty="0"/>
          </a:p>
        </p:txBody>
      </p:sp>
      <p:sp>
        <p:nvSpPr>
          <p:cNvPr id="3" name="Content Placeholder 2">
            <a:extLst>
              <a:ext uri="{FF2B5EF4-FFF2-40B4-BE49-F238E27FC236}">
                <a16:creationId xmlns:a16="http://schemas.microsoft.com/office/drawing/2014/main" xmlns="" id="{C3C0199F-A274-44C6-BF37-784A855E6EEA}"/>
              </a:ext>
            </a:extLst>
          </p:cNvPr>
          <p:cNvSpPr>
            <a:spLocks noGrp="1"/>
          </p:cNvSpPr>
          <p:nvPr>
            <p:ph idx="1"/>
          </p:nvPr>
        </p:nvSpPr>
        <p:spPr>
          <a:xfrm>
            <a:off x="1294363" y="1445342"/>
            <a:ext cx="9603275" cy="4021003"/>
          </a:xfrm>
        </p:spPr>
        <p:txBody>
          <a:bodyPr>
            <a:normAutofit/>
          </a:bodyPr>
          <a:lstStyle/>
          <a:p>
            <a:pPr lvl="0"/>
            <a:r>
              <a:rPr lang="en-JM" sz="1600" dirty="0"/>
              <a:t>Difference Between Manager and Leader | Difference Between. (2019). Retrieved from </a:t>
            </a:r>
            <a:r>
              <a:rPr lang="en-JM" sz="1600" dirty="0">
                <a:hlinkClick r:id="rId2"/>
              </a:rPr>
              <a:t>http://www.differencebetween.net/language/difference-between-manager-and-leader</a:t>
            </a:r>
            <a:r>
              <a:rPr lang="en-JM" sz="1600" dirty="0" smtClean="0">
                <a:hlinkClick r:id="rId2"/>
              </a:rPr>
              <a:t>/</a:t>
            </a:r>
            <a:endParaRPr lang="en-JM" sz="1600" dirty="0" smtClean="0"/>
          </a:p>
          <a:p>
            <a:pPr lvl="0"/>
            <a:r>
              <a:rPr lang="en-JM" sz="1600" dirty="0"/>
              <a:t>Definition of a Leader. (2019). Retrieved from http://www.vtaide.com/gleanings/leader.html</a:t>
            </a:r>
            <a:endParaRPr lang="en-JM" sz="1600" dirty="0"/>
          </a:p>
          <a:p>
            <a:pPr lvl="0"/>
            <a:endParaRPr lang="en-JM" sz="1600" dirty="0" smtClean="0"/>
          </a:p>
        </p:txBody>
      </p:sp>
    </p:spTree>
    <p:extLst>
      <p:ext uri="{BB962C8B-B14F-4D97-AF65-F5344CB8AC3E}">
        <p14:creationId xmlns:p14="http://schemas.microsoft.com/office/powerpoint/2010/main" val="52606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150374" y="717755"/>
            <a:ext cx="9875083" cy="865239"/>
          </a:xfrm>
        </p:spPr>
        <p:txBody>
          <a:bodyPr>
            <a:noAutofit/>
          </a:bodyPr>
          <a:lstStyle/>
          <a:p>
            <a:r>
              <a:rPr lang="en-US" sz="2800" b="1" dirty="0" smtClean="0"/>
              <a:t>DEFINITION OF A LEADER</a:t>
            </a:r>
            <a:endParaRPr lang="en-US" sz="2800" b="1" dirty="0"/>
          </a:p>
        </p:txBody>
      </p:sp>
      <p:pic>
        <p:nvPicPr>
          <p:cNvPr id="5" name="Content Placeholder 4"/>
          <p:cNvPicPr>
            <a:picLocks noGrp="1" noChangeAspect="1"/>
          </p:cNvPicPr>
          <p:nvPr>
            <p:ph idx="1"/>
          </p:nvPr>
        </p:nvPicPr>
        <p:blipFill>
          <a:blip r:embed="rId2"/>
          <a:stretch>
            <a:fillRect/>
          </a:stretch>
        </p:blipFill>
        <p:spPr>
          <a:xfrm>
            <a:off x="3408172" y="1582994"/>
            <a:ext cx="5128523" cy="3883025"/>
          </a:xfrm>
          <a:prstGeom prst="rect">
            <a:avLst/>
          </a:prstGeom>
        </p:spPr>
      </p:pic>
    </p:spTree>
    <p:extLst>
      <p:ext uri="{BB962C8B-B14F-4D97-AF65-F5344CB8AC3E}">
        <p14:creationId xmlns:p14="http://schemas.microsoft.com/office/powerpoint/2010/main" val="149820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150374" y="717755"/>
            <a:ext cx="9875083" cy="865239"/>
          </a:xfrm>
        </p:spPr>
        <p:txBody>
          <a:bodyPr>
            <a:noAutofit/>
          </a:bodyPr>
          <a:lstStyle/>
          <a:p>
            <a:r>
              <a:rPr lang="en-US" sz="2800" b="1" dirty="0" smtClean="0"/>
              <a:t>DEFINITION OF A LEADER</a:t>
            </a:r>
            <a:endParaRPr lang="en-US" sz="2800" b="1" dirty="0"/>
          </a:p>
        </p:txBody>
      </p:sp>
      <p:sp>
        <p:nvSpPr>
          <p:cNvPr id="3" name="Content Placeholder 2"/>
          <p:cNvSpPr>
            <a:spLocks noGrp="1"/>
          </p:cNvSpPr>
          <p:nvPr>
            <p:ph idx="1"/>
          </p:nvPr>
        </p:nvSpPr>
        <p:spPr>
          <a:xfrm>
            <a:off x="1294363" y="1746422"/>
            <a:ext cx="9603275" cy="3719923"/>
          </a:xfrm>
        </p:spPr>
        <p:txBody>
          <a:bodyPr>
            <a:normAutofit lnSpcReduction="10000"/>
          </a:bodyPr>
          <a:lstStyle/>
          <a:p>
            <a:r>
              <a:rPr lang="en-JM" b="1" dirty="0"/>
              <a:t>Person</a:t>
            </a:r>
            <a:r>
              <a:rPr lang="en-JM" dirty="0"/>
              <a:t> - Is leadership a position of office or authority? Or, is leadership an ability in the sense that he is a leader because he leads? We all may know or hear of people who are in positions of leadership but who are not providing leadership. A position of office is no guarantee of leadership but it helps in the sense that a leadership position usually commands a listening ear from its people and that is a good starting point for anyone who desires to be a leader. </a:t>
            </a:r>
          </a:p>
          <a:p>
            <a:r>
              <a:rPr lang="en-JM" dirty="0" smtClean="0"/>
              <a:t>A </a:t>
            </a:r>
            <a:r>
              <a:rPr lang="en-JM" dirty="0"/>
              <a:t>leader by its meaning is one who goes first and leads by example, so that others are motivated to follow him. This is a basic requirement. To be a leader, a person must have a deep-rooted commitment to the goal that he will strive to achieve it even if nobody follows him!</a:t>
            </a:r>
          </a:p>
        </p:txBody>
      </p:sp>
    </p:spTree>
    <p:extLst>
      <p:ext uri="{BB962C8B-B14F-4D97-AF65-F5344CB8AC3E}">
        <p14:creationId xmlns:p14="http://schemas.microsoft.com/office/powerpoint/2010/main" val="176405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150374" y="717755"/>
            <a:ext cx="9875083" cy="865239"/>
          </a:xfrm>
        </p:spPr>
        <p:txBody>
          <a:bodyPr>
            <a:noAutofit/>
          </a:bodyPr>
          <a:lstStyle/>
          <a:p>
            <a:r>
              <a:rPr lang="en-US" sz="2800" b="1" dirty="0" smtClean="0"/>
              <a:t>DEFINITION OF A LEADER</a:t>
            </a:r>
            <a:endParaRPr lang="en-US" sz="2800" b="1" dirty="0"/>
          </a:p>
        </p:txBody>
      </p:sp>
      <p:sp>
        <p:nvSpPr>
          <p:cNvPr id="3" name="Content Placeholder 2"/>
          <p:cNvSpPr>
            <a:spLocks noGrp="1"/>
          </p:cNvSpPr>
          <p:nvPr>
            <p:ph idx="1"/>
          </p:nvPr>
        </p:nvSpPr>
        <p:spPr>
          <a:xfrm>
            <a:off x="1294363" y="1746422"/>
            <a:ext cx="9603275" cy="3719923"/>
          </a:xfrm>
        </p:spPr>
        <p:txBody>
          <a:bodyPr>
            <a:normAutofit fontScale="70000" lnSpcReduction="20000"/>
          </a:bodyPr>
          <a:lstStyle/>
          <a:p>
            <a:r>
              <a:rPr lang="en-JM" sz="2300" b="1" dirty="0"/>
              <a:t>Purpose</a:t>
            </a:r>
            <a:r>
              <a:rPr lang="en-JM" dirty="0"/>
              <a:t> - A requirement for leadership is personal vision - the ability to visualize your goal as an accomplished fact; a thing already achieved.</a:t>
            </a:r>
          </a:p>
          <a:p>
            <a:r>
              <a:rPr lang="en-JM" dirty="0"/>
              <a:t>"The very essence of leadership is that you have to have vision. You can't blow an uncertain trumpet."  Theodore M. </a:t>
            </a:r>
            <a:r>
              <a:rPr lang="en-JM" dirty="0" err="1"/>
              <a:t>Hesburgh</a:t>
            </a:r>
            <a:endParaRPr lang="en-JM" dirty="0"/>
          </a:p>
          <a:p>
            <a:r>
              <a:rPr lang="en-JM" dirty="0" smtClean="0"/>
              <a:t>RELATED</a:t>
            </a:r>
            <a:r>
              <a:rPr lang="en-JM" dirty="0"/>
              <a:t>: Edward de Bono's  5-Stage Thinking Structure</a:t>
            </a:r>
          </a:p>
          <a:p>
            <a:r>
              <a:rPr lang="en-JM" dirty="0" smtClean="0"/>
              <a:t>In </a:t>
            </a:r>
            <a:r>
              <a:rPr lang="en-JM" dirty="0"/>
              <a:t>communicating your goal (AIMS), bear in mind that it should meet the following criteria:</a:t>
            </a:r>
          </a:p>
          <a:p>
            <a:r>
              <a:rPr lang="en-JM" b="1" dirty="0"/>
              <a:t>Achievable</a:t>
            </a:r>
            <a:r>
              <a:rPr lang="en-JM" dirty="0"/>
              <a:t> ... realistic yet faith stretching</a:t>
            </a:r>
          </a:p>
          <a:p>
            <a:r>
              <a:rPr lang="en-JM" b="1" dirty="0"/>
              <a:t>Inspiring</a:t>
            </a:r>
            <a:r>
              <a:rPr lang="en-JM" dirty="0"/>
              <a:t> ... challenging your people to give of their best</a:t>
            </a:r>
          </a:p>
          <a:p>
            <a:r>
              <a:rPr lang="en-JM" b="1" dirty="0"/>
              <a:t>Measurable</a:t>
            </a:r>
            <a:r>
              <a:rPr lang="en-JM" dirty="0"/>
              <a:t> ... quantifiable</a:t>
            </a:r>
          </a:p>
          <a:p>
            <a:r>
              <a:rPr lang="en-JM" b="1" dirty="0"/>
              <a:t>Shared</a:t>
            </a:r>
            <a:r>
              <a:rPr lang="en-JM" dirty="0"/>
              <a:t> ... declaring your conviction in and commitment to the goal</a:t>
            </a:r>
          </a:p>
          <a:p>
            <a:r>
              <a:rPr lang="en-JM" dirty="0" smtClean="0"/>
              <a:t>“The </a:t>
            </a:r>
            <a:r>
              <a:rPr lang="en-JM" dirty="0"/>
              <a:t>leader has to be practical and a realist, yet must talk the language of the visionary and the </a:t>
            </a:r>
            <a:r>
              <a:rPr lang="en-JM" dirty="0" smtClean="0"/>
              <a:t>idealist.” Eric </a:t>
            </a:r>
            <a:r>
              <a:rPr lang="en-JM" dirty="0" err="1" smtClean="0"/>
              <a:t>HofferPerson</a:t>
            </a:r>
            <a:endParaRPr lang="en-JM" dirty="0" smtClean="0"/>
          </a:p>
        </p:txBody>
      </p:sp>
    </p:spTree>
    <p:extLst>
      <p:ext uri="{BB962C8B-B14F-4D97-AF65-F5344CB8AC3E}">
        <p14:creationId xmlns:p14="http://schemas.microsoft.com/office/powerpoint/2010/main" val="383507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150374" y="717755"/>
            <a:ext cx="9875083" cy="865239"/>
          </a:xfrm>
        </p:spPr>
        <p:txBody>
          <a:bodyPr>
            <a:noAutofit/>
          </a:bodyPr>
          <a:lstStyle/>
          <a:p>
            <a:r>
              <a:rPr lang="en-US" sz="2800" b="1" dirty="0" smtClean="0"/>
              <a:t>DEFINITION OF A LEADER</a:t>
            </a:r>
            <a:endParaRPr lang="en-US" sz="2800" b="1" dirty="0"/>
          </a:p>
        </p:txBody>
      </p:sp>
      <p:sp>
        <p:nvSpPr>
          <p:cNvPr id="3" name="Content Placeholder 2"/>
          <p:cNvSpPr>
            <a:spLocks noGrp="1"/>
          </p:cNvSpPr>
          <p:nvPr>
            <p:ph idx="1"/>
          </p:nvPr>
        </p:nvSpPr>
        <p:spPr>
          <a:xfrm>
            <a:off x="1294363" y="1746422"/>
            <a:ext cx="9603275" cy="3719923"/>
          </a:xfrm>
        </p:spPr>
        <p:txBody>
          <a:bodyPr>
            <a:normAutofit/>
          </a:bodyPr>
          <a:lstStyle/>
          <a:p>
            <a:r>
              <a:rPr lang="en-JM" sz="2400" b="1" dirty="0"/>
              <a:t>People</a:t>
            </a:r>
            <a:r>
              <a:rPr lang="en-JM" sz="2400" dirty="0"/>
              <a:t> - The next requirement is the realization that the goal cannot be achieved alone, without the help of others. Is there a natural grouping of people from whom you can elicit help? Or do you have to recruit your followers? In the latter, you face a greater challenge. But whatever the situation, the leader must integrate his (or the organization's) goal with his followers’ personal goals and then communicates this goal in such a way that they embrace it too and the goal becomes a common goal</a:t>
            </a:r>
            <a:r>
              <a:rPr lang="en-JM" sz="2400" dirty="0" smtClean="0"/>
              <a:t>.</a:t>
            </a:r>
          </a:p>
        </p:txBody>
      </p:sp>
    </p:spTree>
    <p:extLst>
      <p:ext uri="{BB962C8B-B14F-4D97-AF65-F5344CB8AC3E}">
        <p14:creationId xmlns:p14="http://schemas.microsoft.com/office/powerpoint/2010/main" val="2531884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150374" y="717755"/>
            <a:ext cx="9875083" cy="865239"/>
          </a:xfrm>
        </p:spPr>
        <p:txBody>
          <a:bodyPr>
            <a:noAutofit/>
          </a:bodyPr>
          <a:lstStyle/>
          <a:p>
            <a:r>
              <a:rPr lang="en-US" sz="2800" b="1" dirty="0" smtClean="0"/>
              <a:t>DEFINITION OF A LEADER</a:t>
            </a:r>
            <a:endParaRPr lang="en-US" sz="2800" b="1" dirty="0"/>
          </a:p>
        </p:txBody>
      </p:sp>
      <p:sp>
        <p:nvSpPr>
          <p:cNvPr id="3" name="Content Placeholder 2"/>
          <p:cNvSpPr>
            <a:spLocks noGrp="1"/>
          </p:cNvSpPr>
          <p:nvPr>
            <p:ph idx="1"/>
          </p:nvPr>
        </p:nvSpPr>
        <p:spPr>
          <a:xfrm>
            <a:off x="1294363" y="1746422"/>
            <a:ext cx="9603275" cy="3719923"/>
          </a:xfrm>
        </p:spPr>
        <p:txBody>
          <a:bodyPr>
            <a:normAutofit/>
          </a:bodyPr>
          <a:lstStyle/>
          <a:p>
            <a:r>
              <a:rPr lang="en-JM" sz="2800" dirty="0"/>
              <a:t>To be a leader, one must have followers. To have followers, one must have their trust. How do you win their trust? Why would others trust you? Most important, are you worthy of their trust?</a:t>
            </a:r>
          </a:p>
          <a:p>
            <a:r>
              <a:rPr lang="en-JM" sz="2800" dirty="0" smtClean="0"/>
              <a:t>“He </a:t>
            </a:r>
            <a:r>
              <a:rPr lang="en-JM" sz="2800" dirty="0"/>
              <a:t>who </a:t>
            </a:r>
            <a:r>
              <a:rPr lang="en-JM" sz="2800" dirty="0" err="1"/>
              <a:t>thinketh</a:t>
            </a:r>
            <a:r>
              <a:rPr lang="en-JM" sz="2800" dirty="0"/>
              <a:t> he </a:t>
            </a:r>
            <a:r>
              <a:rPr lang="en-JM" sz="2800" dirty="0" err="1"/>
              <a:t>leadeth</a:t>
            </a:r>
            <a:r>
              <a:rPr lang="en-JM" sz="2800" dirty="0"/>
              <a:t> and hath no one following him is only taking a walk</a:t>
            </a:r>
            <a:r>
              <a:rPr lang="en-JM" sz="2800" dirty="0" smtClean="0"/>
              <a:t>.”  </a:t>
            </a:r>
            <a:r>
              <a:rPr lang="en-JM" sz="2800" dirty="0"/>
              <a:t>Anonymous</a:t>
            </a:r>
            <a:endParaRPr lang="en-JM" sz="2800" dirty="0" smtClean="0"/>
          </a:p>
        </p:txBody>
      </p:sp>
    </p:spTree>
    <p:extLst>
      <p:ext uri="{BB962C8B-B14F-4D97-AF65-F5344CB8AC3E}">
        <p14:creationId xmlns:p14="http://schemas.microsoft.com/office/powerpoint/2010/main" val="1142764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CD3E-5E33-4EB5-A2CE-C636605E633F}"/>
              </a:ext>
            </a:extLst>
          </p:cNvPr>
          <p:cNvSpPr>
            <a:spLocks noGrp="1"/>
          </p:cNvSpPr>
          <p:nvPr>
            <p:ph type="title"/>
          </p:nvPr>
        </p:nvSpPr>
        <p:spPr>
          <a:xfrm>
            <a:off x="1150374" y="717755"/>
            <a:ext cx="9875083" cy="865239"/>
          </a:xfrm>
        </p:spPr>
        <p:txBody>
          <a:bodyPr>
            <a:noAutofit/>
          </a:bodyPr>
          <a:lstStyle/>
          <a:p>
            <a:r>
              <a:rPr lang="en-US" sz="2800" b="1" dirty="0" smtClean="0"/>
              <a:t>DEFINITION OF A LEADER</a:t>
            </a:r>
            <a:endParaRPr lang="en-US" sz="2800" b="1" dirty="0"/>
          </a:p>
        </p:txBody>
      </p:sp>
      <p:sp>
        <p:nvSpPr>
          <p:cNvPr id="3" name="Content Placeholder 2"/>
          <p:cNvSpPr>
            <a:spLocks noGrp="1"/>
          </p:cNvSpPr>
          <p:nvPr>
            <p:ph idx="1"/>
          </p:nvPr>
        </p:nvSpPr>
        <p:spPr>
          <a:xfrm>
            <a:off x="1294363" y="1746422"/>
            <a:ext cx="9603275" cy="3719923"/>
          </a:xfrm>
        </p:spPr>
        <p:txBody>
          <a:bodyPr>
            <a:normAutofit/>
          </a:bodyPr>
          <a:lstStyle/>
          <a:p>
            <a:r>
              <a:rPr lang="en-JM" sz="2800" dirty="0"/>
              <a:t>Why are some individuals more effective than others at influencing people?  Effectiveness in leadership has been attributed to (1) persuasion skills, (2) leadership styles and (3) personal attributes of the leader. </a:t>
            </a:r>
            <a:endParaRPr lang="en-JM" sz="2800" dirty="0" smtClean="0"/>
          </a:p>
        </p:txBody>
      </p:sp>
    </p:spTree>
    <p:extLst>
      <p:ext uri="{BB962C8B-B14F-4D97-AF65-F5344CB8AC3E}">
        <p14:creationId xmlns:p14="http://schemas.microsoft.com/office/powerpoint/2010/main" val="517573433"/>
      </p:ext>
    </p:extLst>
  </p:cSld>
  <p:clrMapOvr>
    <a:masterClrMapping/>
  </p:clrMapOvr>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My invention presentation_AAS_v5" id="{87E5ADC5-22B1-48B6-A377-CC62C9F76903}" vid="{35D6D025-A430-4CAD-B81F-81678F6B39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1DB373-C1A1-4924-9AF2-F04368201509}">
  <ds:schemaRefs>
    <ds:schemaRef ds:uri="http://purl.org/dc/dcmitype/"/>
    <ds:schemaRef ds:uri="http://purl.org/dc/elements/1.1/"/>
    <ds:schemaRef ds:uri="http://schemas.openxmlformats.org/package/2006/metadata/core-properties"/>
    <ds:schemaRef ds:uri="http://schemas.microsoft.com/office/infopath/2007/PartnerControls"/>
    <ds:schemaRef ds:uri="http://www.w3.org/XML/1998/namespace"/>
    <ds:schemaRef ds:uri="http://purl.org/dc/terms/"/>
    <ds:schemaRef ds:uri="http://schemas.microsoft.com/office/2006/documentManagement/types"/>
    <ds:schemaRef ds:uri="16c05727-aa75-4e4a-9b5f-8a80a1165891"/>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459C8665-7E41-4E8E-957E-307F6F826AF4}">
  <ds:schemaRefs>
    <ds:schemaRef ds:uri="http://schemas.microsoft.com/sharepoint/v3/contenttype/forms"/>
  </ds:schemaRefs>
</ds:datastoreItem>
</file>

<file path=customXml/itemProps3.xml><?xml version="1.0" encoding="utf-8"?>
<ds:datastoreItem xmlns:ds="http://schemas.openxmlformats.org/officeDocument/2006/customXml" ds:itemID="{CFA01955-FFEB-4169-B0BF-D790410D6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My invention presentation</Template>
  <TotalTime>0</TotalTime>
  <Words>2506</Words>
  <Application>Microsoft Office PowerPoint</Application>
  <PresentationFormat>Widescreen</PresentationFormat>
  <Paragraphs>111</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Gill Sans MT</vt:lpstr>
      <vt:lpstr>Tahoma</vt:lpstr>
      <vt:lpstr>Gallery</vt:lpstr>
      <vt:lpstr>WEEK 3</vt:lpstr>
      <vt:lpstr>OVERVIEW</vt:lpstr>
      <vt:lpstr>DEFINITION OF A LEADER</vt:lpstr>
      <vt:lpstr>DEFINITION OF A LEADER</vt:lpstr>
      <vt:lpstr>DEFINITION OF A LEADER</vt:lpstr>
      <vt:lpstr>DEFINITION OF A LEADER</vt:lpstr>
      <vt:lpstr>DEFINITION OF A LEADER</vt:lpstr>
      <vt:lpstr>DEFINITION OF A LEADER</vt:lpstr>
      <vt:lpstr>DEFINITION OF A LEADER</vt:lpstr>
      <vt:lpstr>DEFINITION OF A LEADER</vt:lpstr>
      <vt:lpstr>DEFINITION OF A MANAGER</vt:lpstr>
      <vt:lpstr>DEFINITION OF A MANAGER</vt:lpstr>
      <vt:lpstr>DEFINITION OF A MANAGER</vt:lpstr>
      <vt:lpstr>DEFINITION OF A MANAGER</vt:lpstr>
      <vt:lpstr>DEFINITION OF A MANAGER</vt:lpstr>
      <vt:lpstr>DEFINITION OF A MANAGER</vt:lpstr>
      <vt:lpstr>DEFINITION OF A MANAGER</vt:lpstr>
      <vt:lpstr>DEFINITION OF A MANAGER</vt:lpstr>
      <vt:lpstr>THE ROLE OF THE LEADER VERSUS THE ROLE OF THE MANAGER </vt:lpstr>
      <vt:lpstr>THE ROLE OF THE LEADER VERSUS THE ROLE OF THE MANAGER </vt:lpstr>
      <vt:lpstr>THE ROLE OF THE LEADER VERSUS THE ROLE OF THE MANAGER </vt:lpstr>
      <vt:lpstr>THE ROLE OF THE LEADER VERSUS THE ROLE OF THE MANAGER </vt:lpstr>
      <vt:lpstr>THE ROLE OF THE LEADER VERSUS THE ROLE OF THE MANAGER </vt:lpstr>
      <vt:lpstr>THE ROLE OF THE LEADER VERSUS THE ROLE OF THE MANAGER </vt:lpstr>
      <vt:lpstr>THE ROLE OF THE LEADER VERSUS THE ROLE OF THE MANAGER </vt:lpstr>
      <vt:lpstr>HARD MANAGEMENT SKILLS</vt:lpstr>
      <vt:lpstr>HARD MANAGEMENT SKILLS</vt:lpstr>
      <vt:lpstr>SOFT LEADERSHIP SKILLS</vt:lpstr>
      <vt:lpstr>SOFT LEADERSHIP SKILLS</vt:lpstr>
      <vt:lpstr>REFERENCES </vt:lpstr>
      <vt:lpstr>REFERENCES </vt:lpstr>
      <vt:lpstr>REFERENCES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2019-05-01T23:37:31Z</dcterms:created>
  <dcterms:modified xsi:type="dcterms:W3CDTF">2019-05-29T14:36:54Z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