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handoutMasterIdLst>
    <p:handoutMasterId r:id="rId31"/>
  </p:handoutMasterIdLst>
  <p:sldIdLst>
    <p:sldId id="256" r:id="rId2"/>
    <p:sldId id="267" r:id="rId3"/>
    <p:sldId id="258" r:id="rId4"/>
    <p:sldId id="302" r:id="rId5"/>
    <p:sldId id="384" r:id="rId6"/>
    <p:sldId id="385" r:id="rId7"/>
    <p:sldId id="386" r:id="rId8"/>
    <p:sldId id="387" r:id="rId9"/>
    <p:sldId id="389" r:id="rId10"/>
    <p:sldId id="390" r:id="rId11"/>
    <p:sldId id="347" r:id="rId12"/>
    <p:sldId id="391" r:id="rId13"/>
    <p:sldId id="392" r:id="rId14"/>
    <p:sldId id="395" r:id="rId15"/>
    <p:sldId id="396" r:id="rId16"/>
    <p:sldId id="397" r:id="rId17"/>
    <p:sldId id="398" r:id="rId18"/>
    <p:sldId id="399" r:id="rId19"/>
    <p:sldId id="400" r:id="rId20"/>
    <p:sldId id="401" r:id="rId21"/>
    <p:sldId id="402" r:id="rId22"/>
    <p:sldId id="403" r:id="rId23"/>
    <p:sldId id="404" r:id="rId24"/>
    <p:sldId id="405" r:id="rId25"/>
    <p:sldId id="406" r:id="rId26"/>
    <p:sldId id="408" r:id="rId27"/>
    <p:sldId id="383" r:id="rId28"/>
    <p:sldId id="407" r:id="rId29"/>
  </p:sldIdLst>
  <p:sldSz cx="12188825"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5" pos="3839">
          <p15:clr>
            <a:srgbClr val="A4A3A4"/>
          </p15:clr>
        </p15:guide>
        <p15:guide id="6" pos="1007">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0" autoAdjust="0"/>
    <p:restoredTop sz="94660"/>
  </p:normalViewPr>
  <p:slideViewPr>
    <p:cSldViewPr showGuides="1">
      <p:cViewPr varScale="1">
        <p:scale>
          <a:sx n="116" d="100"/>
          <a:sy n="116" d="100"/>
        </p:scale>
        <p:origin x="162" y="108"/>
      </p:cViewPr>
      <p:guideLst>
        <p:guide orient="horz" pos="2160"/>
        <p:guide pos="3839"/>
        <p:guide pos="1007"/>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DB7646E-8811-423A-9C42-2CBFADA00A96}" type="datetimeFigureOut">
              <a:rPr lang="en-US" smtClean="0"/>
              <a:t>3/20/2019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4360E59-1627-4404-ACC5-51C744AB0F27}" type="slidenum">
              <a:rPr lang="en-US" smtClean="0"/>
              <a:t>‹#›</a:t>
            </a:fld>
            <a:endParaRPr lang="en-US"/>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solidFill>
                  <a:schemeClr val="tx1"/>
                </a:solidFill>
              </a:defRPr>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solidFill>
                  <a:schemeClr val="tx1"/>
                </a:solidFill>
              </a:defRPr>
            </a:lvl1pPr>
          </a:lstStyle>
          <a:p>
            <a:fld id="{D677E230-58DD-43ED-96A1-552DDAB53532}" type="datetimeFigureOut">
              <a:rPr lang="en-US" smtClean="0"/>
              <a:pPr/>
              <a:t>3/20/2019</a:t>
            </a:fld>
            <a:endParaRPr lang="en-US"/>
          </a:p>
        </p:txBody>
      </p:sp>
      <p:sp>
        <p:nvSpPr>
          <p:cNvPr id="4" name="Slide Image Placeholder 3"/>
          <p:cNvSpPr>
            <a:spLocks noGrp="1" noRot="1" noChangeAspect="1"/>
          </p:cNvSpPr>
          <p:nvPr>
            <p:ph type="sldImg" idx="2"/>
          </p:nvPr>
        </p:nvSpPr>
        <p:spPr>
          <a:xfrm>
            <a:off x="407988" y="696913"/>
            <a:ext cx="6194425"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solidFill>
                  <a:schemeClr val="tx1"/>
                </a:solidFill>
              </a:defRPr>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solidFill>
                  <a:schemeClr val="tx1"/>
                </a:solidFill>
              </a:defRPr>
            </a:lvl1pPr>
          </a:lstStyle>
          <a:p>
            <a:fld id="{841221E5-7225-48EB-A4EE-420E7BFCF705}" type="slidenum">
              <a:rPr lang="en-US" smtClean="0"/>
              <a:pPr/>
              <a:t>‹#›</a:t>
            </a:fld>
            <a:endParaRPr lang="en-US"/>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a:t>
            </a:fld>
            <a:endParaRPr lang="en-US"/>
          </a:p>
        </p:txBody>
      </p:sp>
    </p:spTree>
    <p:extLst>
      <p:ext uri="{BB962C8B-B14F-4D97-AF65-F5344CB8AC3E}">
        <p14:creationId xmlns:p14="http://schemas.microsoft.com/office/powerpoint/2010/main" val="33833671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12</a:t>
            </a:fld>
            <a:endParaRPr lang="en-US"/>
          </a:p>
        </p:txBody>
      </p:sp>
    </p:spTree>
    <p:extLst>
      <p:ext uri="{BB962C8B-B14F-4D97-AF65-F5344CB8AC3E}">
        <p14:creationId xmlns:p14="http://schemas.microsoft.com/office/powerpoint/2010/main" val="26863687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13</a:t>
            </a:fld>
            <a:endParaRPr lang="en-US"/>
          </a:p>
        </p:txBody>
      </p:sp>
    </p:spTree>
    <p:extLst>
      <p:ext uri="{BB962C8B-B14F-4D97-AF65-F5344CB8AC3E}">
        <p14:creationId xmlns:p14="http://schemas.microsoft.com/office/powerpoint/2010/main" val="8589709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14</a:t>
            </a:fld>
            <a:endParaRPr lang="en-US"/>
          </a:p>
        </p:txBody>
      </p:sp>
    </p:spTree>
    <p:extLst>
      <p:ext uri="{BB962C8B-B14F-4D97-AF65-F5344CB8AC3E}">
        <p14:creationId xmlns:p14="http://schemas.microsoft.com/office/powerpoint/2010/main" val="14212440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15</a:t>
            </a:fld>
            <a:endParaRPr lang="en-US"/>
          </a:p>
        </p:txBody>
      </p:sp>
    </p:spTree>
    <p:extLst>
      <p:ext uri="{BB962C8B-B14F-4D97-AF65-F5344CB8AC3E}">
        <p14:creationId xmlns:p14="http://schemas.microsoft.com/office/powerpoint/2010/main" val="35282030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16</a:t>
            </a:fld>
            <a:endParaRPr lang="en-US"/>
          </a:p>
        </p:txBody>
      </p:sp>
    </p:spTree>
    <p:extLst>
      <p:ext uri="{BB962C8B-B14F-4D97-AF65-F5344CB8AC3E}">
        <p14:creationId xmlns:p14="http://schemas.microsoft.com/office/powerpoint/2010/main" val="39624217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17</a:t>
            </a:fld>
            <a:endParaRPr lang="en-US"/>
          </a:p>
        </p:txBody>
      </p:sp>
    </p:spTree>
    <p:extLst>
      <p:ext uri="{BB962C8B-B14F-4D97-AF65-F5344CB8AC3E}">
        <p14:creationId xmlns:p14="http://schemas.microsoft.com/office/powerpoint/2010/main" val="37121570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18</a:t>
            </a:fld>
            <a:endParaRPr lang="en-US"/>
          </a:p>
        </p:txBody>
      </p:sp>
    </p:spTree>
    <p:extLst>
      <p:ext uri="{BB962C8B-B14F-4D97-AF65-F5344CB8AC3E}">
        <p14:creationId xmlns:p14="http://schemas.microsoft.com/office/powerpoint/2010/main" val="19859178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19</a:t>
            </a:fld>
            <a:endParaRPr lang="en-US"/>
          </a:p>
        </p:txBody>
      </p:sp>
    </p:spTree>
    <p:extLst>
      <p:ext uri="{BB962C8B-B14F-4D97-AF65-F5344CB8AC3E}">
        <p14:creationId xmlns:p14="http://schemas.microsoft.com/office/powerpoint/2010/main" val="3210989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20</a:t>
            </a:fld>
            <a:endParaRPr lang="en-US"/>
          </a:p>
        </p:txBody>
      </p:sp>
    </p:spTree>
    <p:extLst>
      <p:ext uri="{BB962C8B-B14F-4D97-AF65-F5344CB8AC3E}">
        <p14:creationId xmlns:p14="http://schemas.microsoft.com/office/powerpoint/2010/main" val="40791227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21</a:t>
            </a:fld>
            <a:endParaRPr lang="en-US"/>
          </a:p>
        </p:txBody>
      </p:sp>
    </p:spTree>
    <p:extLst>
      <p:ext uri="{BB962C8B-B14F-4D97-AF65-F5344CB8AC3E}">
        <p14:creationId xmlns:p14="http://schemas.microsoft.com/office/powerpoint/2010/main" val="866913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4</a:t>
            </a:fld>
            <a:endParaRPr lang="en-US"/>
          </a:p>
        </p:txBody>
      </p:sp>
    </p:spTree>
    <p:extLst>
      <p:ext uri="{BB962C8B-B14F-4D97-AF65-F5344CB8AC3E}">
        <p14:creationId xmlns:p14="http://schemas.microsoft.com/office/powerpoint/2010/main" val="23702987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22</a:t>
            </a:fld>
            <a:endParaRPr lang="en-US"/>
          </a:p>
        </p:txBody>
      </p:sp>
    </p:spTree>
    <p:extLst>
      <p:ext uri="{BB962C8B-B14F-4D97-AF65-F5344CB8AC3E}">
        <p14:creationId xmlns:p14="http://schemas.microsoft.com/office/powerpoint/2010/main" val="28338297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23</a:t>
            </a:fld>
            <a:endParaRPr lang="en-US"/>
          </a:p>
        </p:txBody>
      </p:sp>
    </p:spTree>
    <p:extLst>
      <p:ext uri="{BB962C8B-B14F-4D97-AF65-F5344CB8AC3E}">
        <p14:creationId xmlns:p14="http://schemas.microsoft.com/office/powerpoint/2010/main" val="13679124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24</a:t>
            </a:fld>
            <a:endParaRPr lang="en-US"/>
          </a:p>
        </p:txBody>
      </p:sp>
    </p:spTree>
    <p:extLst>
      <p:ext uri="{BB962C8B-B14F-4D97-AF65-F5344CB8AC3E}">
        <p14:creationId xmlns:p14="http://schemas.microsoft.com/office/powerpoint/2010/main" val="28441150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25</a:t>
            </a:fld>
            <a:endParaRPr lang="en-US"/>
          </a:p>
        </p:txBody>
      </p:sp>
    </p:spTree>
    <p:extLst>
      <p:ext uri="{BB962C8B-B14F-4D97-AF65-F5344CB8AC3E}">
        <p14:creationId xmlns:p14="http://schemas.microsoft.com/office/powerpoint/2010/main" val="6602217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26</a:t>
            </a:fld>
            <a:endParaRPr lang="en-US"/>
          </a:p>
        </p:txBody>
      </p:sp>
    </p:spTree>
    <p:extLst>
      <p:ext uri="{BB962C8B-B14F-4D97-AF65-F5344CB8AC3E}">
        <p14:creationId xmlns:p14="http://schemas.microsoft.com/office/powerpoint/2010/main" val="39408542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27</a:t>
            </a:fld>
            <a:endParaRPr lang="en-US"/>
          </a:p>
        </p:txBody>
      </p:sp>
    </p:spTree>
    <p:extLst>
      <p:ext uri="{BB962C8B-B14F-4D97-AF65-F5344CB8AC3E}">
        <p14:creationId xmlns:p14="http://schemas.microsoft.com/office/powerpoint/2010/main" val="1632885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28</a:t>
            </a:fld>
            <a:endParaRPr lang="en-US"/>
          </a:p>
        </p:txBody>
      </p:sp>
    </p:spTree>
    <p:extLst>
      <p:ext uri="{BB962C8B-B14F-4D97-AF65-F5344CB8AC3E}">
        <p14:creationId xmlns:p14="http://schemas.microsoft.com/office/powerpoint/2010/main" val="378110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5</a:t>
            </a:fld>
            <a:endParaRPr lang="en-US"/>
          </a:p>
        </p:txBody>
      </p:sp>
    </p:spTree>
    <p:extLst>
      <p:ext uri="{BB962C8B-B14F-4D97-AF65-F5344CB8AC3E}">
        <p14:creationId xmlns:p14="http://schemas.microsoft.com/office/powerpoint/2010/main" val="3691358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6</a:t>
            </a:fld>
            <a:endParaRPr lang="en-US"/>
          </a:p>
        </p:txBody>
      </p:sp>
    </p:spTree>
    <p:extLst>
      <p:ext uri="{BB962C8B-B14F-4D97-AF65-F5344CB8AC3E}">
        <p14:creationId xmlns:p14="http://schemas.microsoft.com/office/powerpoint/2010/main" val="41878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7</a:t>
            </a:fld>
            <a:endParaRPr lang="en-US"/>
          </a:p>
        </p:txBody>
      </p:sp>
    </p:spTree>
    <p:extLst>
      <p:ext uri="{BB962C8B-B14F-4D97-AF65-F5344CB8AC3E}">
        <p14:creationId xmlns:p14="http://schemas.microsoft.com/office/powerpoint/2010/main" val="1198880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8</a:t>
            </a:fld>
            <a:endParaRPr lang="en-US"/>
          </a:p>
        </p:txBody>
      </p:sp>
    </p:spTree>
    <p:extLst>
      <p:ext uri="{BB962C8B-B14F-4D97-AF65-F5344CB8AC3E}">
        <p14:creationId xmlns:p14="http://schemas.microsoft.com/office/powerpoint/2010/main" val="830913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9</a:t>
            </a:fld>
            <a:endParaRPr lang="en-US"/>
          </a:p>
        </p:txBody>
      </p:sp>
    </p:spTree>
    <p:extLst>
      <p:ext uri="{BB962C8B-B14F-4D97-AF65-F5344CB8AC3E}">
        <p14:creationId xmlns:p14="http://schemas.microsoft.com/office/powerpoint/2010/main" val="4106501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10</a:t>
            </a:fld>
            <a:endParaRPr lang="en-US"/>
          </a:p>
        </p:txBody>
      </p:sp>
    </p:spTree>
    <p:extLst>
      <p:ext uri="{BB962C8B-B14F-4D97-AF65-F5344CB8AC3E}">
        <p14:creationId xmlns:p14="http://schemas.microsoft.com/office/powerpoint/2010/main" val="19313906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11</a:t>
            </a:fld>
            <a:endParaRPr lang="en-US"/>
          </a:p>
        </p:txBody>
      </p:sp>
    </p:spTree>
    <p:extLst>
      <p:ext uri="{BB962C8B-B14F-4D97-AF65-F5344CB8AC3E}">
        <p14:creationId xmlns:p14="http://schemas.microsoft.com/office/powerpoint/2010/main" val="561023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bwMode="ltGray">
          <a:xfrm>
            <a:off x="11579384"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bwMode="gray">
          <a:xfrm>
            <a:off x="11274663" y="5638800"/>
            <a:ext cx="304721" cy="121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0" name="Rectangle 9"/>
          <p:cNvSpPr/>
          <p:nvPr/>
        </p:nvSpPr>
        <p:spPr bwMode="ltGray">
          <a:xfrm>
            <a:off x="121888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1" name="Rectangle 10"/>
          <p:cNvSpPr/>
          <p:nvPr/>
        </p:nvSpPr>
        <p:spPr bwMode="gray">
          <a:xfrm>
            <a:off x="0" y="0"/>
            <a:ext cx="1218883"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2" name="Rectangle 11"/>
          <p:cNvSpPr/>
          <p:nvPr/>
        </p:nvSpPr>
        <p:spPr bwMode="ltGray">
          <a:xfrm>
            <a:off x="0" y="5638800"/>
            <a:ext cx="12188825" cy="12192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13" name="Straight Connector 12"/>
          <p:cNvCxnSpPr/>
          <p:nvPr/>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bwMode="black">
          <a:xfrm>
            <a:off x="0" y="5643132"/>
            <a:ext cx="1216152" cy="1214868"/>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15" name="Straight Connector 14"/>
          <p:cNvCxnSpPr/>
          <p:nvPr/>
        </p:nvCxnSpPr>
        <p:spPr bwMode="white">
          <a:xfrm>
            <a:off x="1218884"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white">
          <a:xfrm>
            <a:off x="0" y="5631204"/>
            <a:ext cx="182832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Pi"/>
          <p:cNvSpPr>
            <a:spLocks/>
          </p:cNvSpPr>
          <p:nvPr/>
        </p:nvSpPr>
        <p:spPr bwMode="white">
          <a:xfrm>
            <a:off x="276462" y="6032500"/>
            <a:ext cx="593189" cy="519176"/>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solidFill>
              <a:schemeClr val="bg1"/>
            </a:solidFill>
          </a:ln>
          <a:extLst/>
        </p:spPr>
        <p:txBody>
          <a:bodyPr vert="horz" wrap="square" lIns="121899" tIns="60949" rIns="121899" bIns="60949" numCol="1" anchor="t" anchorCtr="0" compatLnSpc="1">
            <a:prstTxWarp prst="textNoShape">
              <a:avLst/>
            </a:prstTxWarp>
          </a:bodyPr>
          <a:lstStyle/>
          <a:p>
            <a:endParaRPr/>
          </a:p>
        </p:txBody>
      </p:sp>
      <p:sp>
        <p:nvSpPr>
          <p:cNvPr id="2" name="Title 1"/>
          <p:cNvSpPr>
            <a:spLocks noGrp="1"/>
          </p:cNvSpPr>
          <p:nvPr>
            <p:ph type="ctrTitle"/>
          </p:nvPr>
        </p:nvSpPr>
        <p:spPr>
          <a:xfrm>
            <a:off x="2428669" y="1600200"/>
            <a:ext cx="8329031" cy="2680127"/>
          </a:xfrm>
        </p:spPr>
        <p:txBody>
          <a:bodyPr>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2428669" y="4344915"/>
            <a:ext cx="7516442" cy="1116085"/>
          </a:xfrm>
        </p:spPr>
        <p:txBody>
          <a:bodyPr>
            <a:normAutofit/>
          </a:bodyPr>
          <a:lstStyle>
            <a:lvl1pPr marL="0" indent="0" algn="l">
              <a:spcBef>
                <a:spcPts val="0"/>
              </a:spcBef>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lvl1pPr>
              <a:defRPr baseline="0">
                <a:solidFill>
                  <a:schemeClr val="tx2"/>
                </a:solidFill>
              </a:defRPr>
            </a:lvl1pPr>
          </a:lstStyle>
          <a:p>
            <a:fld id="{3F352FCC-938E-4E3B-84E9-90907413D865}" type="datetime1">
              <a:rPr lang="en-US" smtClean="0"/>
              <a:t>3/20/2019</a:t>
            </a:fld>
            <a:endParaRPr lang="en-US" dirty="0"/>
          </a:p>
        </p:txBody>
      </p:sp>
      <p:sp>
        <p:nvSpPr>
          <p:cNvPr id="5" name="Footer Placeholder 4"/>
          <p:cNvSpPr>
            <a:spLocks noGrp="1"/>
          </p:cNvSpPr>
          <p:nvPr>
            <p:ph type="ftr" sz="quarter" idx="11"/>
          </p:nvPr>
        </p:nvSpPr>
        <p:spPr/>
        <p:txBody>
          <a:bodyPr/>
          <a:lstStyle>
            <a:lvl1pPr>
              <a:defRPr baseline="0">
                <a:solidFill>
                  <a:schemeClr val="tx2"/>
                </a:solidFill>
              </a:defRPr>
            </a:lvl1pPr>
          </a:lstStyle>
          <a:p>
            <a:r>
              <a:rPr lang="en-US"/>
              <a:t>Add a footer</a:t>
            </a:r>
            <a:endParaRPr lang="en-US" dirty="0"/>
          </a:p>
        </p:txBody>
      </p:sp>
      <p:sp>
        <p:nvSpPr>
          <p:cNvPr id="6" name="Slide Number Placeholder 5"/>
          <p:cNvSpPr>
            <a:spLocks noGrp="1"/>
          </p:cNvSpPr>
          <p:nvPr>
            <p:ph type="sldNum" sz="quarter" idx="12"/>
          </p:nvPr>
        </p:nvSpPr>
        <p:spPr>
          <a:xfrm>
            <a:off x="10666412" y="6356351"/>
            <a:ext cx="609441" cy="365125"/>
          </a:xfrm>
        </p:spPr>
        <p:txBody>
          <a:bodyPr/>
          <a:lstStyle>
            <a:lvl1pPr>
              <a:defRPr baseline="0">
                <a:solidFill>
                  <a:schemeClr val="tx2"/>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3817955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99A31D6-01B8-46B7-B5EE-C29036B213E2}" type="datetime1">
              <a:rPr lang="en-US" smtClean="0"/>
              <a:t>3/20/2019</a:t>
            </a:fld>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6" name="Slide Number Placeholder 5"/>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2040880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black">
          <a:xfrm>
            <a:off x="11884104"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bwMode="ltGray">
          <a:xfrm>
            <a:off x="61714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bwMode="gray">
          <a:xfrm>
            <a:off x="0" y="0"/>
            <a:ext cx="609441" cy="6858000"/>
          </a:xfrm>
          <a:prstGeom prst="rect">
            <a:avLst/>
          </a:prstGeom>
          <a:solidFill>
            <a:schemeClr val="accent1">
              <a:lumMod val="75000"/>
              <a:alpha val="8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0" name="Rectangle 9"/>
          <p:cNvSpPr/>
          <p:nvPr/>
        </p:nvSpPr>
        <p:spPr bwMode="black">
          <a:xfrm>
            <a:off x="617143" y="736219"/>
            <a:ext cx="609441"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bwMode="white">
          <a:xfrm>
            <a:off x="617143" y="7362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white">
          <a:xfrm>
            <a:off x="617143" y="13458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Pi"/>
          <p:cNvSpPr>
            <a:spLocks/>
          </p:cNvSpPr>
          <p:nvPr/>
        </p:nvSpPr>
        <p:spPr bwMode="white">
          <a:xfrm rot="5400000">
            <a:off x="756095" y="898102"/>
            <a:ext cx="336023" cy="294097"/>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a:p>
        </p:txBody>
      </p:sp>
      <p:cxnSp>
        <p:nvCxnSpPr>
          <p:cNvPr id="14" name="Straight Connector 13"/>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Vertical Title 1"/>
          <p:cNvSpPr>
            <a:spLocks noGrp="1"/>
          </p:cNvSpPr>
          <p:nvPr>
            <p:ph type="title" orient="vert"/>
          </p:nvPr>
        </p:nvSpPr>
        <p:spPr>
          <a:xfrm>
            <a:off x="9599612" y="685800"/>
            <a:ext cx="1787526" cy="54864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598613" y="685800"/>
            <a:ext cx="7848599"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ED649E3-6C32-431F-9C98-3CBAEA60C692}" type="datetime1">
              <a:rPr lang="en-US" smtClean="0"/>
              <a:t>3/20/2019</a:t>
            </a:fld>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6" name="Slide Number Placeholder 5"/>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612817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6D36F05-0D7F-4B16-9052-DF8CB125208E}" type="datetime1">
              <a:rPr lang="en-US" smtClean="0"/>
              <a:t>3/20/2019</a:t>
            </a:fld>
            <a:endParaRPr dirty="0"/>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6" name="Slide Number Placeholder 5"/>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2185532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bwMode="black">
          <a:xfrm>
            <a:off x="11579384"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0" name="Rectangle 19"/>
          <p:cNvSpPr/>
          <p:nvPr/>
        </p:nvSpPr>
        <p:spPr bwMode="gray">
          <a:xfrm>
            <a:off x="11274663" y="5638800"/>
            <a:ext cx="304721" cy="121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4" name="Rectangle 23"/>
          <p:cNvSpPr/>
          <p:nvPr/>
        </p:nvSpPr>
        <p:spPr bwMode="gray">
          <a:xfrm>
            <a:off x="1216152"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1" name="Rectangle 20"/>
          <p:cNvSpPr/>
          <p:nvPr/>
        </p:nvSpPr>
        <p:spPr bwMode="ltGray">
          <a:xfrm>
            <a:off x="0" y="5638800"/>
            <a:ext cx="12188825" cy="12192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22" name="Straight Connector 21"/>
          <p:cNvCxnSpPr/>
          <p:nvPr/>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bwMode="black">
          <a:xfrm>
            <a:off x="0" y="5643132"/>
            <a:ext cx="1216152" cy="1214868"/>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8" name="Pi"/>
          <p:cNvSpPr>
            <a:spLocks/>
          </p:cNvSpPr>
          <p:nvPr/>
        </p:nvSpPr>
        <p:spPr bwMode="white">
          <a:xfrm>
            <a:off x="276462" y="6032500"/>
            <a:ext cx="593189" cy="519176"/>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solidFill>
              <a:schemeClr val="bg1"/>
            </a:solidFill>
          </a:ln>
          <a:extLst/>
        </p:spPr>
        <p:txBody>
          <a:bodyPr vert="horz" wrap="square" lIns="121899" tIns="60949" rIns="121899" bIns="60949" numCol="1" anchor="t" anchorCtr="0" compatLnSpc="1">
            <a:prstTxWarp prst="textNoShape">
              <a:avLst/>
            </a:prstTxWarp>
          </a:bodyPr>
          <a:lstStyle/>
          <a:p>
            <a:endParaRPr/>
          </a:p>
        </p:txBody>
      </p:sp>
      <p:cxnSp>
        <p:nvCxnSpPr>
          <p:cNvPr id="23" name="Straight Connector 22"/>
          <p:cNvCxnSpPr/>
          <p:nvPr/>
        </p:nvCxnSpPr>
        <p:spPr bwMode="white">
          <a:xfrm>
            <a:off x="1216152"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bwMode="black">
          <a:xfrm>
            <a:off x="11579384" y="0"/>
            <a:ext cx="609441"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7" name="Rectangle 26"/>
          <p:cNvSpPr/>
          <p:nvPr/>
        </p:nvSpPr>
        <p:spPr bwMode="gray">
          <a:xfrm>
            <a:off x="11274663" y="0"/>
            <a:ext cx="304721" cy="609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8" name="Rectangle 27"/>
          <p:cNvSpPr/>
          <p:nvPr/>
        </p:nvSpPr>
        <p:spPr bwMode="gray">
          <a:xfrm>
            <a:off x="1218883" y="0"/>
            <a:ext cx="609441"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9" name="Rectangle 28"/>
          <p:cNvSpPr/>
          <p:nvPr/>
        </p:nvSpPr>
        <p:spPr>
          <a:xfrm>
            <a:off x="-2" y="0"/>
            <a:ext cx="1218883" cy="609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0" name="Rectangle 29"/>
          <p:cNvSpPr/>
          <p:nvPr/>
        </p:nvSpPr>
        <p:spPr bwMode="ltGray">
          <a:xfrm>
            <a:off x="0" y="0"/>
            <a:ext cx="12188825" cy="6096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31" name="Straight Connector 30"/>
          <p:cNvCxnSpPr/>
          <p:nvPr/>
        </p:nvCxnSpPr>
        <p:spPr bwMode="white">
          <a:xfrm>
            <a:off x="11573293" y="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bwMode="black">
          <a:xfrm>
            <a:off x="0" y="0"/>
            <a:ext cx="1216152"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33" name="Straight Connector 32"/>
          <p:cNvCxnSpPr/>
          <p:nvPr/>
        </p:nvCxnSpPr>
        <p:spPr bwMode="white">
          <a:xfrm>
            <a:off x="1218884" y="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98613" y="1600201"/>
            <a:ext cx="8283272" cy="2654064"/>
          </a:xfrm>
        </p:spPr>
        <p:txBody>
          <a:bodyPr anchor="b">
            <a:normAutofit/>
          </a:bodyPr>
          <a:lstStyle>
            <a:lvl1pPr algn="l">
              <a:defRPr sz="5400" b="0" cap="none" baseline="0"/>
            </a:lvl1pPr>
          </a:lstStyle>
          <a:p>
            <a:r>
              <a:rPr lang="en-US" smtClean="0"/>
              <a:t>Click to edit Master title style</a:t>
            </a:r>
            <a:endParaRPr/>
          </a:p>
        </p:txBody>
      </p:sp>
      <p:sp>
        <p:nvSpPr>
          <p:cNvPr id="3" name="Text Placeholder 2"/>
          <p:cNvSpPr>
            <a:spLocks noGrp="1"/>
          </p:cNvSpPr>
          <p:nvPr>
            <p:ph type="body" idx="1"/>
          </p:nvPr>
        </p:nvSpPr>
        <p:spPr>
          <a:xfrm>
            <a:off x="1598613" y="4259996"/>
            <a:ext cx="7264623" cy="1150203"/>
          </a:xfrm>
        </p:spPr>
        <p:txBody>
          <a:bodyPr anchor="t">
            <a:normAutofit/>
          </a:bodyPr>
          <a:lstStyle>
            <a:lvl1pPr marL="0" indent="0">
              <a:spcBef>
                <a:spcPts val="0"/>
              </a:spcBef>
              <a:buNone/>
              <a:defRPr sz="3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baseline="0">
                <a:solidFill>
                  <a:schemeClr val="tx2"/>
                </a:solidFill>
              </a:defRPr>
            </a:lvl1pPr>
          </a:lstStyle>
          <a:p>
            <a:fld id="{A5F3EE72-9CE9-4E84-99F2-64A9F347F9D4}" type="datetime1">
              <a:rPr lang="en-US" smtClean="0"/>
              <a:t>3/20/2019</a:t>
            </a:fld>
            <a:endParaRPr lang="en-US" dirty="0"/>
          </a:p>
        </p:txBody>
      </p:sp>
      <p:sp>
        <p:nvSpPr>
          <p:cNvPr id="5" name="Footer Placeholder 4"/>
          <p:cNvSpPr>
            <a:spLocks noGrp="1"/>
          </p:cNvSpPr>
          <p:nvPr>
            <p:ph type="ftr" sz="quarter" idx="11"/>
          </p:nvPr>
        </p:nvSpPr>
        <p:spPr/>
        <p:txBody>
          <a:bodyPr/>
          <a:lstStyle>
            <a:lvl1pPr>
              <a:defRPr baseline="0">
                <a:solidFill>
                  <a:schemeClr val="tx2"/>
                </a:solidFill>
              </a:defRPr>
            </a:lvl1pPr>
          </a:lstStyle>
          <a:p>
            <a:r>
              <a:rPr lang="en-US"/>
              <a:t>Add a footer</a:t>
            </a:r>
            <a:endParaRPr lang="en-US" dirty="0"/>
          </a:p>
        </p:txBody>
      </p:sp>
      <p:sp>
        <p:nvSpPr>
          <p:cNvPr id="6" name="Slide Number Placeholder 5"/>
          <p:cNvSpPr>
            <a:spLocks noGrp="1"/>
          </p:cNvSpPr>
          <p:nvPr>
            <p:ph type="sldNum" sz="quarter" idx="12"/>
          </p:nvPr>
        </p:nvSpPr>
        <p:spPr>
          <a:xfrm>
            <a:off x="10666571" y="6356351"/>
            <a:ext cx="609441" cy="365125"/>
          </a:xfrm>
        </p:spPr>
        <p:txBody>
          <a:bodyPr/>
          <a:lstStyle>
            <a:lvl1pPr>
              <a:defRPr baseline="0">
                <a:solidFill>
                  <a:schemeClr val="tx2"/>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3234467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593436" y="1600200"/>
            <a:ext cx="4814586"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561651" y="1600200"/>
            <a:ext cx="4814586" cy="4572000"/>
          </a:xfrm>
        </p:spPr>
        <p:txBody>
          <a:bodyPr/>
          <a:lstStyle>
            <a:lvl1pPr>
              <a:defRPr sz="2800"/>
            </a:lvl1pPr>
            <a:lvl2pPr>
              <a:defRPr sz="2400"/>
            </a:lvl2pPr>
            <a:lvl3pPr>
              <a:defRPr sz="2000"/>
            </a:lvl3pPr>
            <a:lvl4pPr>
              <a:defRPr sz="1800"/>
            </a:lvl4pPr>
            <a:lvl5pPr>
              <a:defRPr sz="1800"/>
            </a:lvl5pPr>
            <a:lvl6pPr>
              <a:defRPr sz="1800" baseline="0"/>
            </a:lvl6pPr>
            <a:lvl7pPr>
              <a:defRPr sz="1800" baseline="0"/>
            </a:lvl7pPr>
            <a:lvl8pPr>
              <a:defRPr sz="1800" baseline="0"/>
            </a:lvl8pPr>
            <a:lvl9pPr>
              <a:defRPr sz="18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F1E58764-B4DA-4820-AF16-09D1C061BD2C}" type="datetime1">
              <a:rPr lang="en-US" smtClean="0"/>
              <a:t>3/20/2019</a:t>
            </a:fld>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7" name="Slide Number Placeholder 6"/>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1239113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593436"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93436" y="2514706"/>
            <a:ext cx="4814586" cy="365749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6557349"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57349" y="2514600"/>
            <a:ext cx="4818888" cy="3655568"/>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1FDCDAE3-D99F-4DB5-92CF-EC25F043B892}" type="datetime1">
              <a:rPr lang="en-US" smtClean="0"/>
              <a:t>3/20/2019</a:t>
            </a:fld>
            <a:endParaRPr/>
          </a:p>
        </p:txBody>
      </p:sp>
      <p:sp>
        <p:nvSpPr>
          <p:cNvPr id="8" name="Footer Placeholder 7"/>
          <p:cNvSpPr>
            <a:spLocks noGrp="1"/>
          </p:cNvSpPr>
          <p:nvPr>
            <p:ph type="ftr" sz="quarter" idx="11"/>
          </p:nvPr>
        </p:nvSpPr>
        <p:spPr/>
        <p:txBody>
          <a:bodyPr/>
          <a:lstStyle/>
          <a:p>
            <a:r>
              <a:rPr lang="en-US" dirty="0"/>
              <a:t>Add a footer</a:t>
            </a:r>
            <a:endParaRPr dirty="0"/>
          </a:p>
        </p:txBody>
      </p:sp>
      <p:sp>
        <p:nvSpPr>
          <p:cNvPr id="9" name="Slide Number Placeholder 8"/>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2138358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8E85584B-CB7B-4501-B29A-965F0ADEEBF3}" type="datetime1">
              <a:rPr lang="en-US" smtClean="0"/>
              <a:t>3/20/2019</a:t>
            </a:fld>
            <a:endParaRPr/>
          </a:p>
        </p:txBody>
      </p:sp>
      <p:sp>
        <p:nvSpPr>
          <p:cNvPr id="4" name="Footer Placeholder 3"/>
          <p:cNvSpPr>
            <a:spLocks noGrp="1"/>
          </p:cNvSpPr>
          <p:nvPr>
            <p:ph type="ftr" sz="quarter" idx="11"/>
          </p:nvPr>
        </p:nvSpPr>
        <p:spPr/>
        <p:txBody>
          <a:bodyPr/>
          <a:lstStyle/>
          <a:p>
            <a:r>
              <a:rPr lang="en-US" dirty="0"/>
              <a:t>Add a footer</a:t>
            </a:r>
            <a:endParaRPr dirty="0"/>
          </a:p>
        </p:txBody>
      </p:sp>
      <p:sp>
        <p:nvSpPr>
          <p:cNvPr id="5" name="Slide Number Placeholder 4"/>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3163578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bwMode="ltGray">
          <a:xfrm>
            <a:off x="626239" y="0"/>
            <a:ext cx="30472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6" name="Rectangle 5"/>
          <p:cNvSpPr/>
          <p:nvPr/>
        </p:nvSpPr>
        <p:spPr bwMode="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cxnSp>
        <p:nvCxnSpPr>
          <p:cNvPr id="7" name="Straight Connector 6"/>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bwMode="gray">
          <a:xfrm>
            <a:off x="10969942" y="0"/>
            <a:ext cx="922621" cy="6858000"/>
          </a:xfrm>
          <a:prstGeom prst="rect">
            <a:avLst/>
          </a:prstGeom>
          <a:solidFill>
            <a:schemeClr val="accent1">
              <a:lumMod val="75000"/>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bwMode="black">
          <a:xfrm>
            <a:off x="11892563"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Date Placeholder 1"/>
          <p:cNvSpPr>
            <a:spLocks noGrp="1"/>
          </p:cNvSpPr>
          <p:nvPr>
            <p:ph type="dt" sz="half" idx="10"/>
          </p:nvPr>
        </p:nvSpPr>
        <p:spPr/>
        <p:txBody>
          <a:bodyPr/>
          <a:lstStyle/>
          <a:p>
            <a:fld id="{7647893C-7C59-46CE-AAD4-D5D17716B65D}" type="datetime1">
              <a:rPr lang="en-US" smtClean="0"/>
              <a:t>3/20/2019</a:t>
            </a:fld>
            <a:endParaRPr/>
          </a:p>
        </p:txBody>
      </p:sp>
      <p:sp>
        <p:nvSpPr>
          <p:cNvPr id="3" name="Footer Placeholder 2"/>
          <p:cNvSpPr>
            <a:spLocks noGrp="1"/>
          </p:cNvSpPr>
          <p:nvPr>
            <p:ph type="ftr" sz="quarter" idx="11"/>
          </p:nvPr>
        </p:nvSpPr>
        <p:spPr/>
        <p:txBody>
          <a:bodyPr/>
          <a:lstStyle/>
          <a:p>
            <a:r>
              <a:rPr lang="en-US" dirty="0"/>
              <a:t>Add a footer</a:t>
            </a:r>
            <a:endParaRPr dirty="0"/>
          </a:p>
        </p:txBody>
      </p:sp>
      <p:sp>
        <p:nvSpPr>
          <p:cNvPr id="4" name="Slide Number Placeholder 3"/>
          <p:cNvSpPr>
            <a:spLocks noGrp="1"/>
          </p:cNvSpPr>
          <p:nvPr>
            <p:ph type="sldNum" sz="quarter" idx="12"/>
          </p:nvPr>
        </p:nvSpPr>
        <p:spPr/>
        <p:txBody>
          <a:bodyPr/>
          <a:lstStyle>
            <a:lvl1pPr>
              <a:defRPr>
                <a:solidFill>
                  <a:schemeClr val="bg1"/>
                </a:solidFill>
              </a:defRPr>
            </a:lvl1pPr>
          </a:lstStyle>
          <a:p>
            <a:fld id="{7DC1BBB0-96F0-4077-A278-0F3FB5C104D3}" type="slidenum">
              <a:rPr/>
              <a:pPr/>
              <a:t>‹#›</a:t>
            </a:fld>
            <a:endParaRPr/>
          </a:p>
        </p:txBody>
      </p:sp>
    </p:spTree>
    <p:extLst>
      <p:ext uri="{BB962C8B-B14F-4D97-AF65-F5344CB8AC3E}">
        <p14:creationId xmlns:p14="http://schemas.microsoft.com/office/powerpoint/2010/main" val="178381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bwMode="gray">
          <a:xfrm>
            <a:off x="621792" y="0"/>
            <a:ext cx="4147717"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bwMode="lt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cxnSp>
        <p:nvCxnSpPr>
          <p:cNvPr id="10" name="Straight Connector 9"/>
          <p:cNvCxnSpPr/>
          <p:nvPr/>
        </p:nvCxnSpPr>
        <p:spPr bwMode="white">
          <a:xfrm>
            <a:off x="621792"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bwMode="gray">
          <a:xfrm>
            <a:off x="11884104" y="0"/>
            <a:ext cx="30472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title"/>
          </p:nvPr>
        </p:nvSpPr>
        <p:spPr bwMode="white">
          <a:xfrm>
            <a:off x="1074240" y="381000"/>
            <a:ext cx="3293422" cy="1371600"/>
          </a:xfrm>
        </p:spPr>
        <p:txBody>
          <a:bodyPr anchor="b">
            <a:normAutofit/>
          </a:bodyPr>
          <a:lstStyle>
            <a:lvl1pPr algn="l">
              <a:defRPr sz="2800" b="0" cap="all" baseline="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5180251" y="482600"/>
            <a:ext cx="6195986" cy="56896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baseline="0"/>
            </a:lvl8pPr>
            <a:lvl9pPr>
              <a:defRPr sz="18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bwMode="white">
          <a:xfrm>
            <a:off x="1074240" y="1828800"/>
            <a:ext cx="3293422" cy="4343400"/>
          </a:xfrm>
        </p:spPr>
        <p:txBody>
          <a:bodyPr>
            <a:normAutofit/>
          </a:bodyPr>
          <a:lstStyle>
            <a:lvl1pPr marL="0" indent="0">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0464CA-77DF-4DC1-9AC0-8F20C768AD74}" type="datetime1">
              <a:rPr lang="en-US" smtClean="0"/>
              <a:t>3/20/2019</a:t>
            </a:fld>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7" name="Slide Number Placeholder 6"/>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3518043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bwMode="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bwMode="black">
          <a:xfrm>
            <a:off x="11884104" y="0"/>
            <a:ext cx="30472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bwMode="ltGray">
          <a:xfrm>
            <a:off x="4875530" y="0"/>
            <a:ext cx="7017034" cy="6858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title"/>
          </p:nvPr>
        </p:nvSpPr>
        <p:spPr>
          <a:xfrm>
            <a:off x="1074240" y="381000"/>
            <a:ext cx="3293422" cy="1371600"/>
          </a:xfrm>
        </p:spPr>
        <p:txBody>
          <a:bodyPr anchor="b">
            <a:normAutofit/>
          </a:bodyPr>
          <a:lstStyle>
            <a:lvl1pPr algn="l">
              <a:defRPr sz="2800" b="0" cap="all" baseline="0">
                <a:solidFill>
                  <a:schemeClr val="tx1">
                    <a:lumMod val="75000"/>
                  </a:schemeClr>
                </a:solidFill>
              </a:defRPr>
            </a:lvl1pPr>
          </a:lstStyle>
          <a:p>
            <a:r>
              <a:rPr lang="en-US" smtClean="0"/>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bwMode="auto">
          <a:xfrm>
            <a:off x="5180251" y="482600"/>
            <a:ext cx="6195986" cy="5689600"/>
          </a:xfrm>
          <a:ln w="19050">
            <a:solidFill>
              <a:schemeClr val="bg1"/>
            </a:solidFill>
          </a:ln>
        </p:spPr>
        <p:txBody>
          <a:bodyPr>
            <a:normAutofit/>
          </a:bodyPr>
          <a:lstStyle>
            <a:lvl1pPr marL="0" indent="0">
              <a:buNone/>
              <a:defRPr sz="28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dirty="0"/>
          </a:p>
        </p:txBody>
      </p:sp>
      <p:sp>
        <p:nvSpPr>
          <p:cNvPr id="4" name="Text Placeholder 3"/>
          <p:cNvSpPr>
            <a:spLocks noGrp="1"/>
          </p:cNvSpPr>
          <p:nvPr>
            <p:ph type="body" sz="half" idx="2"/>
          </p:nvPr>
        </p:nvSpPr>
        <p:spPr>
          <a:xfrm>
            <a:off x="1074240"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baseline="0">
                <a:solidFill>
                  <a:schemeClr val="tx2"/>
                </a:solidFill>
              </a:defRPr>
            </a:lvl1pPr>
          </a:lstStyle>
          <a:p>
            <a:fld id="{9C07F2A5-6421-43FC-82A0-698F498E7CCF}" type="datetime1">
              <a:rPr lang="en-US" smtClean="0"/>
              <a:t>3/20/2019</a:t>
            </a:fld>
            <a:endParaRPr lang="en-US" dirty="0"/>
          </a:p>
        </p:txBody>
      </p:sp>
      <p:sp>
        <p:nvSpPr>
          <p:cNvPr id="6" name="Footer Placeholder 5"/>
          <p:cNvSpPr>
            <a:spLocks noGrp="1"/>
          </p:cNvSpPr>
          <p:nvPr>
            <p:ph type="ftr" sz="quarter" idx="11"/>
          </p:nvPr>
        </p:nvSpPr>
        <p:spPr/>
        <p:txBody>
          <a:bodyPr/>
          <a:lstStyle>
            <a:lvl1pPr>
              <a:defRPr baseline="0">
                <a:solidFill>
                  <a:schemeClr val="tx2"/>
                </a:solidFill>
              </a:defRPr>
            </a:lvl1pPr>
          </a:lstStyle>
          <a:p>
            <a:r>
              <a:rPr lang="en-US"/>
              <a:t>Add a footer</a:t>
            </a:r>
            <a:endParaRPr lang="en-US" dirty="0"/>
          </a:p>
        </p:txBody>
      </p:sp>
      <p:sp>
        <p:nvSpPr>
          <p:cNvPr id="7" name="Slide Number Placeholder 6"/>
          <p:cNvSpPr>
            <a:spLocks noGrp="1"/>
          </p:cNvSpPr>
          <p:nvPr>
            <p:ph type="sldNum" sz="quarter" idx="12"/>
          </p:nvPr>
        </p:nvSpPr>
        <p:spPr/>
        <p:txBody>
          <a:bodyPr/>
          <a:lstStyle>
            <a:lvl1pPr>
              <a:defRPr baseline="0">
                <a:solidFill>
                  <a:schemeClr val="tx2"/>
                </a:solidFill>
              </a:defRPr>
            </a:lvl1pPr>
          </a:lstStyle>
          <a:p>
            <a:fld id="{7DC1BBB0-96F0-4077-A278-0F3FB5C104D3}" type="slidenum">
              <a:rPr lang="en-US" smtClean="0"/>
              <a:pPr/>
              <a:t>‹#›</a:t>
            </a:fld>
            <a:endParaRPr lang="en-US"/>
          </a:p>
        </p:txBody>
      </p:sp>
      <p:cxnSp>
        <p:nvCxnSpPr>
          <p:cNvPr id="10" name="Straight Connector 9"/>
          <p:cNvCxnSpPr/>
          <p:nvPr/>
        </p:nvCxnSpPr>
        <p:spPr bwMode="white">
          <a:xfrm>
            <a:off x="11879867"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3900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bwMode="gray">
          <a:xfrm>
            <a:off x="11884104"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bwMode="ltGray">
          <a:xfrm>
            <a:off x="61714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bwMode="gray">
          <a:xfrm>
            <a:off x="0" y="0"/>
            <a:ext cx="609441" cy="6858000"/>
          </a:xfrm>
          <a:prstGeom prst="rect">
            <a:avLst/>
          </a:prstGeom>
          <a:solidFill>
            <a:schemeClr val="accent1">
              <a:lumMod val="75000"/>
              <a:alpha val="8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3" name="Rectangle 12"/>
          <p:cNvSpPr/>
          <p:nvPr/>
        </p:nvSpPr>
        <p:spPr bwMode="black">
          <a:xfrm>
            <a:off x="617143" y="736219"/>
            <a:ext cx="609441"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bwMode="white">
          <a:xfrm>
            <a:off x="617143" y="7362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white">
          <a:xfrm>
            <a:off x="617143" y="13458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Pi"/>
          <p:cNvSpPr>
            <a:spLocks/>
          </p:cNvSpPr>
          <p:nvPr/>
        </p:nvSpPr>
        <p:spPr bwMode="white">
          <a:xfrm>
            <a:off x="756095" y="898102"/>
            <a:ext cx="336023" cy="294097"/>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a:p>
        </p:txBody>
      </p:sp>
      <p:cxnSp>
        <p:nvCxnSpPr>
          <p:cNvPr id="16" name="Straight Connector 15"/>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593436" y="177800"/>
            <a:ext cx="9782801" cy="1239837"/>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93436" y="1600200"/>
            <a:ext cx="9782801" cy="4572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5180250" y="6356351"/>
            <a:ext cx="1218883" cy="365125"/>
          </a:xfrm>
          <a:prstGeom prst="rect">
            <a:avLst/>
          </a:prstGeom>
        </p:spPr>
        <p:txBody>
          <a:bodyPr vert="horz" lIns="91440" tIns="45720" rIns="91440" bIns="45720" rtlCol="0" anchor="ctr"/>
          <a:lstStyle>
            <a:lvl1pPr algn="l">
              <a:defRPr sz="1200" cap="all" baseline="0">
                <a:solidFill>
                  <a:schemeClr val="tx1"/>
                </a:solidFill>
              </a:defRPr>
            </a:lvl1pPr>
          </a:lstStyle>
          <a:p>
            <a:fld id="{ADF7B01A-ED36-4247-93F6-75EA5C07295B}" type="datetime1">
              <a:rPr lang="en-US" smtClean="0"/>
              <a:t>3/20/2019</a:t>
            </a:fld>
            <a:endParaRPr lang="en-US" dirty="0"/>
          </a:p>
        </p:txBody>
      </p:sp>
      <p:sp>
        <p:nvSpPr>
          <p:cNvPr id="5" name="Footer Placeholder 4"/>
          <p:cNvSpPr>
            <a:spLocks noGrp="1"/>
          </p:cNvSpPr>
          <p:nvPr>
            <p:ph type="ftr" sz="quarter" idx="3"/>
          </p:nvPr>
        </p:nvSpPr>
        <p:spPr>
          <a:xfrm>
            <a:off x="6595933" y="6356351"/>
            <a:ext cx="3974065" cy="365125"/>
          </a:xfrm>
          <a:prstGeom prst="rect">
            <a:avLst/>
          </a:prstGeom>
        </p:spPr>
        <p:txBody>
          <a:bodyPr vert="horz" lIns="91440" tIns="45720" rIns="91440" bIns="45720" rtlCol="0" anchor="ctr"/>
          <a:lstStyle>
            <a:lvl1pPr algn="ctr">
              <a:defRPr sz="1200" cap="all" baseline="0">
                <a:solidFill>
                  <a:schemeClr val="tx1"/>
                </a:solidFill>
              </a:defRPr>
            </a:lvl1pPr>
          </a:lstStyle>
          <a:p>
            <a:r>
              <a:rPr lang="en-US"/>
              <a:t>Add a footer</a:t>
            </a:r>
            <a:endParaRPr lang="en-US" dirty="0"/>
          </a:p>
        </p:txBody>
      </p:sp>
      <p:sp>
        <p:nvSpPr>
          <p:cNvPr id="6" name="Slide Number Placeholder 5"/>
          <p:cNvSpPr>
            <a:spLocks noGrp="1"/>
          </p:cNvSpPr>
          <p:nvPr>
            <p:ph type="sldNum" sz="quarter" idx="4"/>
          </p:nvPr>
        </p:nvSpPr>
        <p:spPr>
          <a:xfrm>
            <a:off x="10766796" y="6356351"/>
            <a:ext cx="609441" cy="365125"/>
          </a:xfrm>
          <a:prstGeom prst="rect">
            <a:avLst/>
          </a:prstGeom>
        </p:spPr>
        <p:txBody>
          <a:bodyPr vert="horz" lIns="91440" tIns="45720" rIns="91440" bIns="45720" rtlCol="0" anchor="ctr"/>
          <a:lstStyle>
            <a:lvl1pPr algn="r">
              <a:defRPr sz="1200" cap="all" baseline="0">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2054322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600" kern="1200">
          <a:solidFill>
            <a:schemeClr val="tx1">
              <a:lumMod val="75000"/>
            </a:schemeClr>
          </a:solidFill>
          <a:latin typeface="+mj-lt"/>
          <a:ea typeface="+mj-ea"/>
          <a:cs typeface="+mj-cs"/>
        </a:defRPr>
      </a:lvl1pPr>
    </p:titleStyle>
    <p:body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Te9mYmonVjE"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5: MANAGEMENT ACCOUNTING</a:t>
            </a:r>
            <a:br>
              <a:rPr lang="en-US" dirty="0" smtClean="0"/>
            </a:br>
            <a:endParaRPr lang="en-US" dirty="0"/>
          </a:p>
        </p:txBody>
      </p:sp>
      <p:sp>
        <p:nvSpPr>
          <p:cNvPr id="3" name="Subtitle 2"/>
          <p:cNvSpPr>
            <a:spLocks noGrp="1"/>
          </p:cNvSpPr>
          <p:nvPr>
            <p:ph type="subTitle" idx="1"/>
          </p:nvPr>
        </p:nvSpPr>
        <p:spPr/>
        <p:txBody>
          <a:bodyPr/>
          <a:lstStyle/>
          <a:p>
            <a:r>
              <a:rPr lang="en-US" dirty="0" smtClean="0"/>
              <a:t>Unit Code</a:t>
            </a:r>
            <a:r>
              <a:rPr lang="en-US" dirty="0"/>
              <a:t>: H/508/0489</a:t>
            </a:r>
          </a:p>
        </p:txBody>
      </p:sp>
      <p:sp>
        <p:nvSpPr>
          <p:cNvPr id="4" name="Slide Number Placeholder 3"/>
          <p:cNvSpPr>
            <a:spLocks noGrp="1"/>
          </p:cNvSpPr>
          <p:nvPr>
            <p:ph type="sldNum" sz="quarter" idx="12"/>
          </p:nvPr>
        </p:nvSpPr>
        <p:spPr/>
        <p:txBody>
          <a:bodyPr/>
          <a:lstStyle/>
          <a:p>
            <a:fld id="{7DC1BBB0-96F0-4077-A278-0F3FB5C104D3}" type="slidenum">
              <a:rPr lang="en-US" smtClean="0"/>
              <a:pPr/>
              <a:t>1</a:t>
            </a:fld>
            <a:endParaRPr lang="en-US"/>
          </a:p>
        </p:txBody>
      </p:sp>
      <p:pic>
        <p:nvPicPr>
          <p:cNvPr id="5" name="Picture 4"/>
          <p:cNvPicPr>
            <a:picLocks noChangeAspect="1"/>
          </p:cNvPicPr>
          <p:nvPr/>
        </p:nvPicPr>
        <p:blipFill>
          <a:blip r:embed="rId2"/>
          <a:stretch>
            <a:fillRect/>
          </a:stretch>
        </p:blipFill>
        <p:spPr>
          <a:xfrm>
            <a:off x="0" y="5772440"/>
            <a:ext cx="1143000" cy="949036"/>
          </a:xfrm>
          <a:prstGeom prst="rect">
            <a:avLst/>
          </a:prstGeom>
        </p:spPr>
      </p:pic>
    </p:spTree>
    <p:extLst>
      <p:ext uri="{BB962C8B-B14F-4D97-AF65-F5344CB8AC3E}">
        <p14:creationId xmlns:p14="http://schemas.microsoft.com/office/powerpoint/2010/main" val="506761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smtClean="0"/>
              <a:t>KEY PERFORMANCE  INDICATORS </a:t>
            </a:r>
            <a:endParaRPr lang="en-US" sz="36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smtClean="0"/>
              <a:t>Please watch the following videos on KPI:</a:t>
            </a:r>
          </a:p>
          <a:p>
            <a:endParaRPr lang="en-JM" b="1" dirty="0" smtClean="0"/>
          </a:p>
          <a:p>
            <a:pPr marL="514350" indent="-514350">
              <a:buAutoNum type="arabicPeriod"/>
            </a:pPr>
            <a:r>
              <a:rPr lang="en-JM" sz="2800" b="1" dirty="0" smtClean="0">
                <a:hlinkClick r:id="rId3"/>
              </a:rPr>
              <a:t>https</a:t>
            </a:r>
            <a:r>
              <a:rPr lang="en-JM" sz="2800" b="1" dirty="0">
                <a:hlinkClick r:id="rId3"/>
              </a:rPr>
              <a:t>://</a:t>
            </a:r>
            <a:r>
              <a:rPr lang="en-JM" sz="2800" b="1" dirty="0" smtClean="0">
                <a:hlinkClick r:id="rId3"/>
              </a:rPr>
              <a:t>www.youtube.com/watch?v=Te9mYmonVjE</a:t>
            </a:r>
            <a:endParaRPr lang="en-JM" sz="2800" b="1" dirty="0" smtClean="0"/>
          </a:p>
          <a:p>
            <a:pPr marL="514350" indent="-514350">
              <a:buAutoNum type="arabicPeriod"/>
            </a:pPr>
            <a:r>
              <a:rPr lang="en-JM" sz="2800" b="1" dirty="0"/>
              <a:t>https://www.youtube.com/watch?v=TiMAFGxveQ4</a:t>
            </a:r>
            <a:endParaRPr lang="en-JM" sz="2800" b="1"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10</a:t>
            </a:fld>
            <a:endParaRPr lang="en-US"/>
          </a:p>
        </p:txBody>
      </p:sp>
      <p:pic>
        <p:nvPicPr>
          <p:cNvPr id="4" name="Picture 3"/>
          <p:cNvPicPr>
            <a:picLocks noChangeAspect="1"/>
          </p:cNvPicPr>
          <p:nvPr/>
        </p:nvPicPr>
        <p:blipFill>
          <a:blip r:embed="rId4"/>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40326465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smtClean="0"/>
              <a:t>BUDGETARY TARGETS TO IDENTIFY </a:t>
            </a:r>
            <a:r>
              <a:rPr lang="en-JM" sz="3600" dirty="0" smtClean="0"/>
              <a:t>VARIANCES </a:t>
            </a:r>
            <a:r>
              <a:rPr lang="en-JM" sz="3600" dirty="0" smtClean="0"/>
              <a:t>AND PROBLEMS</a:t>
            </a:r>
            <a:endParaRPr lang="en-US" sz="3600" dirty="0"/>
          </a:p>
        </p:txBody>
      </p:sp>
      <p:sp>
        <p:nvSpPr>
          <p:cNvPr id="5" name="Text Placeholder 4"/>
          <p:cNvSpPr>
            <a:spLocks noGrp="1"/>
          </p:cNvSpPr>
          <p:nvPr>
            <p:ph type="body" idx="1"/>
          </p:nvPr>
        </p:nvSpPr>
        <p:spPr>
          <a:xfrm>
            <a:off x="1598613" y="2286000"/>
            <a:ext cx="8762999" cy="3276600"/>
          </a:xfrm>
        </p:spPr>
        <p:txBody>
          <a:bodyPr>
            <a:normAutofit fontScale="92500" lnSpcReduction="20000"/>
          </a:bodyPr>
          <a:lstStyle/>
          <a:p>
            <a:r>
              <a:rPr lang="en-JM" b="1" dirty="0"/>
              <a:t>A budget variance is the difference between the budgeted or baseline amount of expense or revenue, and the actual amount. The budget variance is </a:t>
            </a:r>
            <a:r>
              <a:rPr lang="en-JM" b="1" dirty="0" smtClean="0"/>
              <a:t>favourable </a:t>
            </a:r>
            <a:r>
              <a:rPr lang="en-JM" b="1" dirty="0"/>
              <a:t>when the actual revenue is higher than the budget or when the actual expense is less than the budget. In rare cases, the budget variance can also refer to the difference between actual and budgeted assets and liabilities.</a:t>
            </a:r>
          </a:p>
          <a:p>
            <a:endParaRPr lang="en-JM" b="1"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11</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645218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smtClean="0"/>
              <a:t>BUDGETARY TARGETS TO IDENTIFY </a:t>
            </a:r>
            <a:r>
              <a:rPr lang="en-JM" sz="3600" dirty="0" smtClean="0"/>
              <a:t>VARIANCES </a:t>
            </a:r>
            <a:r>
              <a:rPr lang="en-JM" sz="3600" dirty="0" smtClean="0"/>
              <a:t>AND PROBLEMS</a:t>
            </a:r>
            <a:endParaRPr lang="en-US" sz="3600" dirty="0"/>
          </a:p>
        </p:txBody>
      </p:sp>
      <p:sp>
        <p:nvSpPr>
          <p:cNvPr id="5" name="Text Placeholder 4"/>
          <p:cNvSpPr>
            <a:spLocks noGrp="1"/>
          </p:cNvSpPr>
          <p:nvPr>
            <p:ph type="body" idx="1"/>
          </p:nvPr>
        </p:nvSpPr>
        <p:spPr>
          <a:xfrm>
            <a:off x="1598613" y="2286000"/>
            <a:ext cx="8762999" cy="3276600"/>
          </a:xfrm>
        </p:spPr>
        <p:txBody>
          <a:bodyPr>
            <a:normAutofit fontScale="77500" lnSpcReduction="20000"/>
          </a:bodyPr>
          <a:lstStyle/>
          <a:p>
            <a:endParaRPr lang="en-JM" b="1" dirty="0"/>
          </a:p>
          <a:p>
            <a:r>
              <a:rPr lang="en-JM" b="1" dirty="0"/>
              <a:t>A budget variance is frequently caused by bad assumptions or improper budgeting (such as using politics to derive an unusually easy budget target), so that the baseline against which actual results are measured is not reasonable.</a:t>
            </a:r>
          </a:p>
          <a:p>
            <a:r>
              <a:rPr lang="en-JM" b="1" dirty="0" smtClean="0"/>
              <a:t>Those </a:t>
            </a:r>
            <a:r>
              <a:rPr lang="en-JM" b="1" dirty="0"/>
              <a:t>budget variances that are controllable are usually expenses, though a large portion of expenses may be committed expenses that cannot be altered in the short term. Truly controllable expenses are discretionary expenses, which can be eliminated without an immediate adverse impact on profits</a:t>
            </a:r>
            <a:r>
              <a:rPr lang="en-JM" b="1" dirty="0" smtClean="0"/>
              <a:t>.</a:t>
            </a:r>
          </a:p>
        </p:txBody>
      </p:sp>
      <p:sp>
        <p:nvSpPr>
          <p:cNvPr id="3" name="Slide Number Placeholder 2"/>
          <p:cNvSpPr>
            <a:spLocks noGrp="1"/>
          </p:cNvSpPr>
          <p:nvPr>
            <p:ph type="sldNum" sz="quarter" idx="12"/>
          </p:nvPr>
        </p:nvSpPr>
        <p:spPr/>
        <p:txBody>
          <a:bodyPr/>
          <a:lstStyle/>
          <a:p>
            <a:fld id="{7DC1BBB0-96F0-4077-A278-0F3FB5C104D3}" type="slidenum">
              <a:rPr lang="en-US" smtClean="0"/>
              <a:pPr/>
              <a:t>12</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4841758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smtClean="0"/>
              <a:t>BUDGETARY TARGETS TO IDENTIFY </a:t>
            </a:r>
            <a:r>
              <a:rPr lang="en-JM" sz="3600" dirty="0" smtClean="0"/>
              <a:t>VARIANCES </a:t>
            </a:r>
            <a:r>
              <a:rPr lang="en-JM" sz="3600" dirty="0" smtClean="0"/>
              <a:t>AND PROBLEMS</a:t>
            </a:r>
            <a:endParaRPr lang="en-US" sz="3600" dirty="0"/>
          </a:p>
        </p:txBody>
      </p:sp>
      <p:sp>
        <p:nvSpPr>
          <p:cNvPr id="5" name="Text Placeholder 4"/>
          <p:cNvSpPr>
            <a:spLocks noGrp="1"/>
          </p:cNvSpPr>
          <p:nvPr>
            <p:ph type="body" idx="1"/>
          </p:nvPr>
        </p:nvSpPr>
        <p:spPr>
          <a:xfrm>
            <a:off x="1598613" y="2286000"/>
            <a:ext cx="8762999" cy="3276600"/>
          </a:xfrm>
        </p:spPr>
        <p:txBody>
          <a:bodyPr>
            <a:normAutofit lnSpcReduction="10000"/>
          </a:bodyPr>
          <a:lstStyle/>
          <a:p>
            <a:endParaRPr lang="en-JM" b="1" dirty="0"/>
          </a:p>
          <a:p>
            <a:r>
              <a:rPr lang="en-JM" b="1" dirty="0"/>
              <a:t>Those budget variances that are uncontrollable usually originate in the marketplace, when customers do not buy the company's products in the quantities or at the price points anticipated in the budget. The result is actual revenues that may vary substantially from expectations</a:t>
            </a:r>
            <a:r>
              <a:rPr lang="en-JM" b="1" dirty="0" smtClean="0"/>
              <a:t>.</a:t>
            </a:r>
            <a:endParaRPr lang="en-JM" b="1"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13</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41932513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smtClean="0"/>
              <a:t>BUDGETARY TARGETS TO IDENTIFY </a:t>
            </a:r>
            <a:r>
              <a:rPr lang="en-JM" sz="3600" dirty="0" smtClean="0"/>
              <a:t>VARIANCES </a:t>
            </a:r>
            <a:r>
              <a:rPr lang="en-JM" sz="3600" dirty="0" smtClean="0"/>
              <a:t>AND PROBLEMS</a:t>
            </a:r>
            <a:endParaRPr lang="en-US" sz="3600" dirty="0"/>
          </a:p>
        </p:txBody>
      </p:sp>
      <p:sp>
        <p:nvSpPr>
          <p:cNvPr id="5" name="Text Placeholder 4"/>
          <p:cNvSpPr>
            <a:spLocks noGrp="1"/>
          </p:cNvSpPr>
          <p:nvPr>
            <p:ph type="body" idx="1"/>
          </p:nvPr>
        </p:nvSpPr>
        <p:spPr>
          <a:xfrm>
            <a:off x="1598613" y="2286000"/>
            <a:ext cx="8762999" cy="3276600"/>
          </a:xfrm>
        </p:spPr>
        <p:txBody>
          <a:bodyPr>
            <a:normAutofit fontScale="92500" lnSpcReduction="10000"/>
          </a:bodyPr>
          <a:lstStyle/>
          <a:p>
            <a:r>
              <a:rPr lang="en-JM" b="1" dirty="0" smtClean="0"/>
              <a:t>Variances </a:t>
            </a:r>
            <a:r>
              <a:rPr lang="en-JM" b="1" dirty="0"/>
              <a:t>found in budgets are generally classified as adverse or </a:t>
            </a:r>
            <a:r>
              <a:rPr lang="en-JM" b="1" dirty="0" smtClean="0"/>
              <a:t>favourable, </a:t>
            </a:r>
            <a:r>
              <a:rPr lang="en-JM" b="1" dirty="0"/>
              <a:t>depending on whether the difference in your performance was good for your business or bad for the company. Don’t just look at raw numbers when performing a variable analysis; use percentages to help you better examine your profit margins and performance in relation to gross sales</a:t>
            </a:r>
            <a:r>
              <a:rPr lang="en-JM" b="1" dirty="0" smtClean="0"/>
              <a:t>.</a:t>
            </a:r>
          </a:p>
        </p:txBody>
      </p:sp>
      <p:sp>
        <p:nvSpPr>
          <p:cNvPr id="3" name="Slide Number Placeholder 2"/>
          <p:cNvSpPr>
            <a:spLocks noGrp="1"/>
          </p:cNvSpPr>
          <p:nvPr>
            <p:ph type="sldNum" sz="quarter" idx="12"/>
          </p:nvPr>
        </p:nvSpPr>
        <p:spPr/>
        <p:txBody>
          <a:bodyPr/>
          <a:lstStyle/>
          <a:p>
            <a:fld id="{7DC1BBB0-96F0-4077-A278-0F3FB5C104D3}" type="slidenum">
              <a:rPr lang="en-US" smtClean="0"/>
              <a:pPr/>
              <a:t>14</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4682495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smtClean="0"/>
              <a:t>BUDGETARY TARGETS TO IDENTIFY </a:t>
            </a:r>
            <a:r>
              <a:rPr lang="en-JM" sz="3600" dirty="0" smtClean="0"/>
              <a:t>VARIANCES </a:t>
            </a:r>
            <a:r>
              <a:rPr lang="en-JM" sz="3600" dirty="0" smtClean="0"/>
              <a:t>AND PROBLEMS</a:t>
            </a:r>
            <a:endParaRPr lang="en-US" sz="36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a:t>Adverse </a:t>
            </a:r>
            <a:r>
              <a:rPr lang="en-JM" b="1" dirty="0" smtClean="0"/>
              <a:t>Variance: Occurs when you </a:t>
            </a:r>
            <a:r>
              <a:rPr lang="en-JM" b="1" dirty="0"/>
              <a:t>experience increased costs or decreased income from your original budget, at first glance, these would appear to have an adverse affect on your company. </a:t>
            </a:r>
            <a:endParaRPr lang="en-JM" b="1"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15</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1214321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smtClean="0"/>
              <a:t>BUDGETARY TARGETS TO IDENTIFY </a:t>
            </a:r>
            <a:r>
              <a:rPr lang="en-JM" sz="3600" dirty="0" smtClean="0"/>
              <a:t>VARIANCES </a:t>
            </a:r>
            <a:r>
              <a:rPr lang="en-JM" sz="3600" dirty="0" smtClean="0"/>
              <a:t>AND PROBLEMS</a:t>
            </a:r>
            <a:endParaRPr lang="en-US" sz="3600" dirty="0"/>
          </a:p>
        </p:txBody>
      </p:sp>
      <p:sp>
        <p:nvSpPr>
          <p:cNvPr id="5" name="Text Placeholder 4"/>
          <p:cNvSpPr>
            <a:spLocks noGrp="1"/>
          </p:cNvSpPr>
          <p:nvPr>
            <p:ph type="body" idx="1"/>
          </p:nvPr>
        </p:nvSpPr>
        <p:spPr>
          <a:xfrm>
            <a:off x="1598613" y="2286000"/>
            <a:ext cx="8762999" cy="3276600"/>
          </a:xfrm>
        </p:spPr>
        <p:txBody>
          <a:bodyPr>
            <a:normAutofit lnSpcReduction="10000"/>
          </a:bodyPr>
          <a:lstStyle/>
          <a:p>
            <a:r>
              <a:rPr lang="en-JM" b="1" dirty="0" smtClean="0"/>
              <a:t>A </a:t>
            </a:r>
            <a:r>
              <a:rPr lang="en-JM" b="1" dirty="0"/>
              <a:t>closer analysis of the variance might show that your gross production costs increased because of higher sales, while your costs per unit decreased, which is a positive. Even if your income was lower than expected, if you were able to reduce your expenses, you might have actually improved your profits or margins</a:t>
            </a:r>
            <a:r>
              <a:rPr lang="en-JM" b="1" dirty="0" smtClean="0"/>
              <a:t>.</a:t>
            </a:r>
          </a:p>
          <a:p>
            <a:endParaRPr lang="en-JM" b="1"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16</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6246151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smtClean="0"/>
              <a:t>BUDGETARY TARGETS TO IDENTIFY </a:t>
            </a:r>
            <a:r>
              <a:rPr lang="en-JM" sz="3600" dirty="0" smtClean="0"/>
              <a:t>VARIANCES </a:t>
            </a:r>
            <a:r>
              <a:rPr lang="en-JM" sz="3600" dirty="0" smtClean="0"/>
              <a:t>AND PROBLEMS</a:t>
            </a:r>
            <a:endParaRPr lang="en-US" sz="36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a:t>For example, if there is a material budget variance of $2,000 and an actual material expense of $3,000, adverse variance of $1,000</a:t>
            </a:r>
            <a:r>
              <a:rPr lang="en-JM" b="1" dirty="0" smtClean="0"/>
              <a:t>.</a:t>
            </a:r>
            <a:endParaRPr lang="en-JM" b="1"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17</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5079193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smtClean="0"/>
              <a:t>BUDGETARY TARGETS TO IDENTIFY </a:t>
            </a:r>
            <a:r>
              <a:rPr lang="en-JM" sz="3600" dirty="0" smtClean="0"/>
              <a:t>VARIANCES </a:t>
            </a:r>
            <a:r>
              <a:rPr lang="en-JM" sz="3600" dirty="0" smtClean="0"/>
              <a:t>AND PROBLEMS</a:t>
            </a:r>
            <a:endParaRPr lang="en-US" sz="3600" dirty="0"/>
          </a:p>
        </p:txBody>
      </p:sp>
      <p:sp>
        <p:nvSpPr>
          <p:cNvPr id="5" name="Text Placeholder 4"/>
          <p:cNvSpPr>
            <a:spLocks noGrp="1"/>
          </p:cNvSpPr>
          <p:nvPr>
            <p:ph type="body" idx="1"/>
          </p:nvPr>
        </p:nvSpPr>
        <p:spPr>
          <a:xfrm>
            <a:off x="1598613" y="2286000"/>
            <a:ext cx="8762999" cy="3276600"/>
          </a:xfrm>
        </p:spPr>
        <p:txBody>
          <a:bodyPr>
            <a:normAutofit fontScale="92500" lnSpcReduction="20000"/>
          </a:bodyPr>
          <a:lstStyle/>
          <a:p>
            <a:r>
              <a:rPr lang="en-JM" b="1" dirty="0"/>
              <a:t>Lower-than-budgeted spending and better-than-expected income generally signal a </a:t>
            </a:r>
            <a:r>
              <a:rPr lang="en-JM" b="1" dirty="0" smtClean="0"/>
              <a:t>favourable </a:t>
            </a:r>
            <a:r>
              <a:rPr lang="en-JM" b="1" dirty="0"/>
              <a:t>variance. A deeper analysis might show problems and opportunities. For example, a budget variance analysis might show that your production costs were lower because you accidentally ordered an inferior material to make your product, or because you were temporarily short-staffed. </a:t>
            </a:r>
          </a:p>
        </p:txBody>
      </p:sp>
      <p:sp>
        <p:nvSpPr>
          <p:cNvPr id="3" name="Slide Number Placeholder 2"/>
          <p:cNvSpPr>
            <a:spLocks noGrp="1"/>
          </p:cNvSpPr>
          <p:nvPr>
            <p:ph type="sldNum" sz="quarter" idx="12"/>
          </p:nvPr>
        </p:nvSpPr>
        <p:spPr/>
        <p:txBody>
          <a:bodyPr/>
          <a:lstStyle/>
          <a:p>
            <a:fld id="{7DC1BBB0-96F0-4077-A278-0F3FB5C104D3}" type="slidenum">
              <a:rPr lang="en-US" smtClean="0"/>
              <a:pPr/>
              <a:t>18</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7659943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smtClean="0"/>
              <a:t>BUDGETARY TARGETS TO IDENTIFY </a:t>
            </a:r>
            <a:r>
              <a:rPr lang="en-JM" sz="3600" dirty="0" smtClean="0"/>
              <a:t>VARIANCES </a:t>
            </a:r>
            <a:r>
              <a:rPr lang="en-JM" sz="3600" dirty="0" smtClean="0"/>
              <a:t>AND PROBLEMS</a:t>
            </a:r>
            <a:endParaRPr lang="en-US" sz="36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smtClean="0"/>
              <a:t>Knowing </a:t>
            </a:r>
            <a:r>
              <a:rPr lang="en-JM" b="1" dirty="0"/>
              <a:t>this will help you fix problems at your business and plan more accurately next year. Determining where your increased income came from helps you make better decisions about which products to focus on, what distribution channels are working best for you or which price points result in higher sales</a:t>
            </a:r>
            <a:r>
              <a:rPr lang="en-JM" b="1" dirty="0" smtClean="0"/>
              <a:t>.</a:t>
            </a:r>
          </a:p>
          <a:p>
            <a:endParaRPr lang="en-JM" b="1"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19</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8262633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93436" y="609600"/>
            <a:ext cx="9782801" cy="1219200"/>
          </a:xfrm>
        </p:spPr>
        <p:txBody>
          <a:bodyPr>
            <a:normAutofit fontScale="90000"/>
          </a:bodyPr>
          <a:lstStyle/>
          <a:p>
            <a:pPr algn="ctr"/>
            <a:r>
              <a:rPr lang="en-US" sz="4400" b="1" dirty="0"/>
              <a:t>UNIT 5: MANAGEMENT ACCOUNTING</a:t>
            </a:r>
            <a:br>
              <a:rPr lang="en-US" sz="4400" b="1" dirty="0"/>
            </a:br>
            <a:endParaRPr lang="en-US" sz="4400" b="1" dirty="0"/>
          </a:p>
        </p:txBody>
      </p:sp>
      <p:sp>
        <p:nvSpPr>
          <p:cNvPr id="14" name="Content Placeholder 13"/>
          <p:cNvSpPr>
            <a:spLocks noGrp="1"/>
          </p:cNvSpPr>
          <p:nvPr>
            <p:ph idx="1"/>
          </p:nvPr>
        </p:nvSpPr>
        <p:spPr/>
        <p:txBody>
          <a:bodyPr/>
          <a:lstStyle/>
          <a:p>
            <a:endParaRPr lang="en-JM" b="1" dirty="0" smtClean="0"/>
          </a:p>
          <a:p>
            <a:endParaRPr lang="en-JM" b="1" dirty="0"/>
          </a:p>
          <a:p>
            <a:pPr algn="ctr"/>
            <a:r>
              <a:rPr lang="en-JM" b="1" dirty="0" smtClean="0"/>
              <a:t>LO 4 : Compare ways in which organisations could use management accounting to respond to financial problems. </a:t>
            </a:r>
            <a:endParaRPr lang="en-JM" b="1" dirty="0"/>
          </a:p>
        </p:txBody>
      </p:sp>
      <p:sp>
        <p:nvSpPr>
          <p:cNvPr id="2" name="Slide Number Placeholder 1"/>
          <p:cNvSpPr>
            <a:spLocks noGrp="1"/>
          </p:cNvSpPr>
          <p:nvPr>
            <p:ph type="sldNum" sz="quarter" idx="12"/>
          </p:nvPr>
        </p:nvSpPr>
        <p:spPr/>
        <p:txBody>
          <a:bodyPr/>
          <a:lstStyle/>
          <a:p>
            <a:fld id="{7DC1BBB0-96F0-4077-A278-0F3FB5C104D3}" type="slidenum">
              <a:rPr lang="en-JM" smtClean="0"/>
              <a:t>2</a:t>
            </a:fld>
            <a:endParaRPr lang="en-JM"/>
          </a:p>
        </p:txBody>
      </p:sp>
      <p:sp>
        <p:nvSpPr>
          <p:cNvPr id="3" name="AutoShape 2" descr="Image result for costing clip ar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JM"/>
          </a:p>
        </p:txBody>
      </p:sp>
      <p:pic>
        <p:nvPicPr>
          <p:cNvPr id="4" name="Picture 3"/>
          <p:cNvPicPr>
            <a:picLocks noChangeAspect="1"/>
          </p:cNvPicPr>
          <p:nvPr/>
        </p:nvPicPr>
        <p:blipFill>
          <a:blip r:embed="rId2"/>
          <a:stretch>
            <a:fillRect/>
          </a:stretch>
        </p:blipFill>
        <p:spPr>
          <a:xfrm>
            <a:off x="608012" y="762000"/>
            <a:ext cx="685800" cy="685800"/>
          </a:xfrm>
          <a:prstGeom prst="rect">
            <a:avLst/>
          </a:prstGeom>
        </p:spPr>
      </p:pic>
    </p:spTree>
    <p:extLst>
      <p:ext uri="{BB962C8B-B14F-4D97-AF65-F5344CB8AC3E}">
        <p14:creationId xmlns:p14="http://schemas.microsoft.com/office/powerpoint/2010/main" val="1720426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smtClean="0"/>
              <a:t>BUDGETARY TARGETS TO IDENTIFY </a:t>
            </a:r>
            <a:r>
              <a:rPr lang="en-JM" sz="3600" dirty="0" smtClean="0"/>
              <a:t>VARIANCES </a:t>
            </a:r>
            <a:r>
              <a:rPr lang="en-JM" sz="3600" dirty="0" smtClean="0"/>
              <a:t>AND PROBLEMS</a:t>
            </a:r>
            <a:endParaRPr lang="en-US" sz="36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a:t>For example, if there is a labour budget variance of $5,000 and an actual labour expense of $3,000, favourable variance of $2,000.</a:t>
            </a:r>
          </a:p>
          <a:p>
            <a:endParaRPr lang="en-JM" b="1"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20</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3431277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smtClean="0"/>
              <a:t>FINANCIAL  GOVERANCE</a:t>
            </a:r>
            <a:endParaRPr lang="en-US" sz="36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a:t>Financial governance refers to the way a company collects, manages, monitors and controls financial information. Financial governance includes how companies track financial transactions, manage performance and control data, compliance, operations, and disclosures</a:t>
            </a:r>
            <a:r>
              <a:rPr lang="en-JM" b="1" dirty="0" smtClean="0"/>
              <a:t>.</a:t>
            </a:r>
          </a:p>
          <a:p>
            <a:endParaRPr lang="en-JM" b="1"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21</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40084646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smtClean="0"/>
              <a:t>FINANCIAL  GOVERANCE</a:t>
            </a:r>
            <a:endParaRPr lang="en-US" sz="36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a:t>The risks of poor financial governance include fraud, misappropriation, material errors, regulatory penalties, poor decision making and reduced stakeholder confidence</a:t>
            </a:r>
            <a:r>
              <a:rPr lang="en-JM" b="1" dirty="0" smtClean="0"/>
              <a:t>.</a:t>
            </a:r>
          </a:p>
          <a:p>
            <a:endParaRPr lang="en-JM" b="1"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22</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4803761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smtClean="0"/>
              <a:t>FINANCIAL  GOVERANCE</a:t>
            </a:r>
            <a:endParaRPr lang="en-US" sz="36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a:t>The fundamental success of a strategy depends on three critical factors: a firm’s alignment with the external environment, a realistic internal view of its core competencies and sustainable competitive advantages, and careful implementation and </a:t>
            </a:r>
            <a:r>
              <a:rPr lang="en-JM" b="1" dirty="0" smtClean="0"/>
              <a:t>monitoring.</a:t>
            </a:r>
          </a:p>
          <a:p>
            <a:endParaRPr lang="en-JM" b="1"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23</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876295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smtClean="0"/>
              <a:t>FINANCIAL  GOVERANCE</a:t>
            </a:r>
            <a:endParaRPr lang="en-US" sz="36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a:t>A good strategic plan includes metrics that translate the vision and mission into specific end </a:t>
            </a:r>
            <a:r>
              <a:rPr lang="en-JM" b="1" dirty="0" err="1" smtClean="0"/>
              <a:t>points.This</a:t>
            </a:r>
            <a:r>
              <a:rPr lang="en-JM" b="1" dirty="0" smtClean="0"/>
              <a:t> </a:t>
            </a:r>
            <a:r>
              <a:rPr lang="en-JM" b="1" dirty="0"/>
              <a:t>is critical because strategic planning is ultimately about resource allocation and would not be relevant if resources were unlimited. </a:t>
            </a:r>
          </a:p>
        </p:txBody>
      </p:sp>
      <p:sp>
        <p:nvSpPr>
          <p:cNvPr id="3" name="Slide Number Placeholder 2"/>
          <p:cNvSpPr>
            <a:spLocks noGrp="1"/>
          </p:cNvSpPr>
          <p:nvPr>
            <p:ph type="sldNum" sz="quarter" idx="12"/>
          </p:nvPr>
        </p:nvSpPr>
        <p:spPr/>
        <p:txBody>
          <a:bodyPr/>
          <a:lstStyle/>
          <a:p>
            <a:fld id="{7DC1BBB0-96F0-4077-A278-0F3FB5C104D3}" type="slidenum">
              <a:rPr lang="en-US" smtClean="0"/>
              <a:pPr/>
              <a:t>24</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41824262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smtClean="0"/>
              <a:t>FINANCIAL  GOVERANCE</a:t>
            </a:r>
            <a:endParaRPr lang="en-US" sz="36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a:t>Financial metrics have long been the standard for assessing a firm’s performance. The balanced </a:t>
            </a:r>
            <a:r>
              <a:rPr lang="en-JM" b="1" dirty="0" smtClean="0"/>
              <a:t>scorecard (BSC) </a:t>
            </a:r>
            <a:r>
              <a:rPr lang="en-JM" b="1" dirty="0"/>
              <a:t>supports the role of finance in establishing and monitoring specific and measurable financial strategic goals on a coordinated, integrated basis, thus enabling the firm to operate efficiently and effectively. </a:t>
            </a:r>
            <a:endParaRPr lang="en-JM" b="1"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25</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8455684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smtClean="0"/>
              <a:t>FINANCIAL  GOVERANCE</a:t>
            </a:r>
            <a:endParaRPr lang="en-US" sz="36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smtClean="0"/>
              <a:t>Financial </a:t>
            </a:r>
            <a:r>
              <a:rPr lang="en-JM" b="1" dirty="0"/>
              <a:t>goals and metrics are established based on benchmarking the </a:t>
            </a:r>
            <a:r>
              <a:rPr lang="en-JM" b="1" dirty="0" smtClean="0"/>
              <a:t>best-in-industry.</a:t>
            </a:r>
          </a:p>
          <a:p>
            <a:r>
              <a:rPr lang="en-JM" b="1" dirty="0"/>
              <a:t>Please watch the following </a:t>
            </a:r>
            <a:r>
              <a:rPr lang="en-JM" b="1" dirty="0" err="1"/>
              <a:t>video:https</a:t>
            </a:r>
            <a:r>
              <a:rPr lang="en-JM" b="1"/>
              <a:t>://www.bing.com/videos/search?q=finanacail+goverance&amp;&amp;view=detail&amp;mid=66688B637E9B0CAFB53466688B637E9B0CAFB534&amp;&amp;FORM=VRDGAR</a:t>
            </a:r>
            <a:endParaRPr lang="en-JM" b="1" i="1"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26</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7489326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1295401"/>
            <a:ext cx="8283272" cy="761999"/>
          </a:xfrm>
        </p:spPr>
        <p:txBody>
          <a:bodyPr>
            <a:normAutofit/>
          </a:bodyPr>
          <a:lstStyle/>
          <a:p>
            <a:pPr algn="ctr"/>
            <a:r>
              <a:rPr lang="en-US" sz="4400" dirty="0" smtClean="0"/>
              <a:t>REFERENCES</a:t>
            </a:r>
            <a:endParaRPr lang="en-US" sz="4400" dirty="0"/>
          </a:p>
        </p:txBody>
      </p:sp>
      <p:sp>
        <p:nvSpPr>
          <p:cNvPr id="5" name="Text Placeholder 4"/>
          <p:cNvSpPr>
            <a:spLocks noGrp="1"/>
          </p:cNvSpPr>
          <p:nvPr>
            <p:ph type="body" idx="1"/>
          </p:nvPr>
        </p:nvSpPr>
        <p:spPr>
          <a:xfrm>
            <a:off x="1244449" y="1905000"/>
            <a:ext cx="8991599" cy="3200400"/>
          </a:xfrm>
        </p:spPr>
        <p:txBody>
          <a:bodyPr>
            <a:normAutofit lnSpcReduction="10000"/>
          </a:bodyPr>
          <a:lstStyle/>
          <a:p>
            <a:endParaRPr lang="en-JM" sz="1600" dirty="0" smtClean="0"/>
          </a:p>
          <a:p>
            <a:r>
              <a:rPr lang="en-JM" sz="1600" dirty="0" err="1"/>
              <a:t>Investopedia</a:t>
            </a:r>
            <a:r>
              <a:rPr lang="en-JM" sz="1600" dirty="0"/>
              <a:t>. (2019). Key Performance Indicators - KPI. [online] Available at: https://www.investopedia.com/terms/k/kpi.asp [Accessed 16 Mar. 2019</a:t>
            </a:r>
            <a:r>
              <a:rPr lang="en-JM" sz="1600" dirty="0" smtClean="0"/>
              <a:t>].</a:t>
            </a:r>
          </a:p>
          <a:p>
            <a:endParaRPr lang="en-JM" sz="1600" dirty="0"/>
          </a:p>
          <a:p>
            <a:r>
              <a:rPr lang="en-JM" sz="1600" dirty="0">
                <a:solidFill>
                  <a:srgbClr val="000000"/>
                </a:solidFill>
                <a:latin typeface="Open Sans" panose="020B0606030504020204" pitchFamily="34" charset="0"/>
              </a:rPr>
              <a:t>Bragg, S. and Bragg, S. (2019). </a:t>
            </a:r>
            <a:r>
              <a:rPr lang="en-JM" sz="1600" i="1" dirty="0">
                <a:solidFill>
                  <a:srgbClr val="000000"/>
                </a:solidFill>
                <a:latin typeface="Open Sans" panose="020B0606030504020204" pitchFamily="34" charset="0"/>
              </a:rPr>
              <a:t>Budget variance</a:t>
            </a:r>
            <a:r>
              <a:rPr lang="en-JM" sz="1600" dirty="0">
                <a:solidFill>
                  <a:srgbClr val="000000"/>
                </a:solidFill>
                <a:latin typeface="Open Sans" panose="020B0606030504020204" pitchFamily="34" charset="0"/>
              </a:rPr>
              <a:t>. [online] </a:t>
            </a:r>
            <a:r>
              <a:rPr lang="en-JM" sz="1600" dirty="0" err="1">
                <a:solidFill>
                  <a:srgbClr val="000000"/>
                </a:solidFill>
                <a:latin typeface="Open Sans" panose="020B0606030504020204" pitchFamily="34" charset="0"/>
              </a:rPr>
              <a:t>AccountingTools</a:t>
            </a:r>
            <a:r>
              <a:rPr lang="en-JM" sz="1600" dirty="0">
                <a:solidFill>
                  <a:srgbClr val="000000"/>
                </a:solidFill>
                <a:latin typeface="Open Sans" panose="020B0606030504020204" pitchFamily="34" charset="0"/>
              </a:rPr>
              <a:t>. Available at: https://www.accountingtools.com/articles/what-is-a-budget-variance.html [Accessed 20 Mar. 2019</a:t>
            </a:r>
            <a:r>
              <a:rPr lang="en-JM" sz="1600" dirty="0" smtClean="0">
                <a:solidFill>
                  <a:srgbClr val="000000"/>
                </a:solidFill>
                <a:latin typeface="Open Sans" panose="020B0606030504020204" pitchFamily="34" charset="0"/>
              </a:rPr>
              <a:t>].</a:t>
            </a:r>
          </a:p>
          <a:p>
            <a:endParaRPr lang="en-JM" sz="1600" dirty="0">
              <a:solidFill>
                <a:srgbClr val="000000"/>
              </a:solidFill>
              <a:latin typeface="Open Sans" panose="020B0606030504020204" pitchFamily="34" charset="0"/>
            </a:endParaRPr>
          </a:p>
          <a:p>
            <a:r>
              <a:rPr lang="en-JM" sz="1600" dirty="0"/>
              <a:t>Yourbusiness.azcentral.com. (2019). What Is Budget Variance Analysis?. [online] Available at: https://yourbusiness.azcentral.com/budget-variance-analysis-11741.html [Accessed 20 Mar. 2019</a:t>
            </a:r>
            <a:r>
              <a:rPr lang="en-JM" sz="1600" dirty="0" smtClean="0"/>
              <a:t>].</a:t>
            </a:r>
          </a:p>
          <a:p>
            <a:endParaRPr lang="en-JM" sz="1600" dirty="0"/>
          </a:p>
          <a:p>
            <a:r>
              <a:rPr lang="en-JM" sz="1600" dirty="0"/>
              <a:t>Tagetik.com. (2019). Financial Governance - Glossary | CCH </a:t>
            </a:r>
            <a:r>
              <a:rPr lang="en-JM" sz="1600" dirty="0" err="1"/>
              <a:t>Tagetik</a:t>
            </a:r>
            <a:r>
              <a:rPr lang="en-JM" sz="1600" dirty="0"/>
              <a:t>. [online] Available at: https://www.tagetik.com/uk/glossary/financial-governance#.XJI8vSJKiUk [Accessed 20 Mar. 2019].</a:t>
            </a:r>
          </a:p>
          <a:p>
            <a:endParaRPr lang="en-JM" sz="1600"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27</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934862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1295401"/>
            <a:ext cx="8283272" cy="761999"/>
          </a:xfrm>
        </p:spPr>
        <p:txBody>
          <a:bodyPr>
            <a:normAutofit/>
          </a:bodyPr>
          <a:lstStyle/>
          <a:p>
            <a:pPr algn="ctr"/>
            <a:r>
              <a:rPr lang="en-US" sz="4400" dirty="0" smtClean="0"/>
              <a:t>REFERENCES</a:t>
            </a:r>
            <a:endParaRPr lang="en-US" sz="4400" dirty="0"/>
          </a:p>
        </p:txBody>
      </p:sp>
      <p:sp>
        <p:nvSpPr>
          <p:cNvPr id="5" name="Text Placeholder 4"/>
          <p:cNvSpPr>
            <a:spLocks noGrp="1"/>
          </p:cNvSpPr>
          <p:nvPr>
            <p:ph type="body" idx="1"/>
          </p:nvPr>
        </p:nvSpPr>
        <p:spPr>
          <a:xfrm>
            <a:off x="1244449" y="1905000"/>
            <a:ext cx="8991599" cy="3200400"/>
          </a:xfrm>
        </p:spPr>
        <p:txBody>
          <a:bodyPr>
            <a:normAutofit/>
          </a:bodyPr>
          <a:lstStyle/>
          <a:p>
            <a:endParaRPr lang="en-JM" sz="1600" dirty="0" smtClean="0"/>
          </a:p>
          <a:p>
            <a:r>
              <a:rPr lang="en-JM" sz="1600" dirty="0" smtClean="0"/>
              <a:t>Pedro </a:t>
            </a:r>
            <a:r>
              <a:rPr lang="en-JM" sz="1600" dirty="0"/>
              <a:t>M. </a:t>
            </a:r>
            <a:r>
              <a:rPr lang="en-JM" sz="1600" dirty="0" err="1"/>
              <a:t>Kono</a:t>
            </a:r>
            <a:r>
              <a:rPr lang="en-JM" sz="1600" dirty="0"/>
              <a:t>, D. and Barry Barnes, P. (2019). The Role of Finance in the Strategic-Planning and Decision-Making Process. [online] </a:t>
            </a:r>
            <a:r>
              <a:rPr lang="en-JM" sz="1600" dirty="0" err="1"/>
              <a:t>Graziadio</a:t>
            </a:r>
            <a:r>
              <a:rPr lang="en-JM" sz="1600" dirty="0"/>
              <a:t> Business Review | </a:t>
            </a:r>
            <a:r>
              <a:rPr lang="en-JM" sz="1600" dirty="0" err="1"/>
              <a:t>Graziadio</a:t>
            </a:r>
            <a:r>
              <a:rPr lang="en-JM" sz="1600" dirty="0"/>
              <a:t> School of Business and Management | Pepperdine University. Available at: https://gbr.pepperdine.edu/2010/08/the-role-of-finance-in-the-strategic-planning-and-decision-making-process/ [Accessed 20 Mar. 2019].</a:t>
            </a:r>
            <a:endParaRPr lang="en-JM" sz="1600"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28</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889065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1600201"/>
            <a:ext cx="8283272" cy="1523999"/>
          </a:xfrm>
        </p:spPr>
        <p:txBody>
          <a:bodyPr>
            <a:normAutofit fontScale="90000"/>
          </a:bodyPr>
          <a:lstStyle/>
          <a:p>
            <a:r>
              <a:rPr lang="en-US" dirty="0"/>
              <a:t>UNIT 5: MANAGEMENT ACCOUNTING</a:t>
            </a:r>
            <a:br>
              <a:rPr lang="en-US" dirty="0"/>
            </a:br>
            <a:endParaRPr lang="en-US" dirty="0"/>
          </a:p>
        </p:txBody>
      </p:sp>
      <p:sp>
        <p:nvSpPr>
          <p:cNvPr id="5" name="Text Placeholder 4"/>
          <p:cNvSpPr>
            <a:spLocks noGrp="1"/>
          </p:cNvSpPr>
          <p:nvPr>
            <p:ph type="body" idx="1"/>
          </p:nvPr>
        </p:nvSpPr>
        <p:spPr>
          <a:xfrm>
            <a:off x="1598613" y="3429000"/>
            <a:ext cx="8915399" cy="1981199"/>
          </a:xfrm>
        </p:spPr>
        <p:txBody>
          <a:bodyPr>
            <a:normAutofit/>
          </a:bodyPr>
          <a:lstStyle/>
          <a:p>
            <a:r>
              <a:rPr lang="en-JM" dirty="0" smtClean="0"/>
              <a:t>P5:Compare how organisations are adapting management accounting systems to respond to financial problems.</a:t>
            </a:r>
            <a:endParaRPr lang="en-US"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3</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52090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smtClean="0"/>
              <a:t>KEY PERFORMANCE  INDICATORS </a:t>
            </a:r>
            <a:endParaRPr lang="en-US" sz="3600" dirty="0"/>
          </a:p>
        </p:txBody>
      </p:sp>
      <p:sp>
        <p:nvSpPr>
          <p:cNvPr id="5" name="Text Placeholder 4"/>
          <p:cNvSpPr>
            <a:spLocks noGrp="1"/>
          </p:cNvSpPr>
          <p:nvPr>
            <p:ph type="body" idx="1"/>
          </p:nvPr>
        </p:nvSpPr>
        <p:spPr>
          <a:xfrm>
            <a:off x="1598613" y="2286000"/>
            <a:ext cx="8762999" cy="3276600"/>
          </a:xfrm>
        </p:spPr>
        <p:txBody>
          <a:bodyPr>
            <a:normAutofit fontScale="92500" lnSpcReduction="10000"/>
          </a:bodyPr>
          <a:lstStyle/>
          <a:p>
            <a:r>
              <a:rPr lang="en-JM" b="1" dirty="0"/>
              <a:t>Key performance indicators (KPI) are a set of quantifiable measures that a company uses to gauge its performance over time. These metrics are used to determine a company's progress in achieving its strategic and operational goals, and also to compare a company's finances and performance against other businesses within its industry</a:t>
            </a:r>
            <a:r>
              <a:rPr lang="en-JM" b="1" dirty="0" smtClean="0"/>
              <a:t>.</a:t>
            </a:r>
          </a:p>
          <a:p>
            <a:endParaRPr lang="en-JM" b="1"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4</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4265875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smtClean="0"/>
              <a:t>KEY PERFORMANCE  INDICATORS </a:t>
            </a:r>
            <a:endParaRPr lang="en-US" sz="3600" dirty="0"/>
          </a:p>
        </p:txBody>
      </p:sp>
      <p:sp>
        <p:nvSpPr>
          <p:cNvPr id="5" name="Text Placeholder 4"/>
          <p:cNvSpPr>
            <a:spLocks noGrp="1"/>
          </p:cNvSpPr>
          <p:nvPr>
            <p:ph type="body" idx="1"/>
          </p:nvPr>
        </p:nvSpPr>
        <p:spPr>
          <a:xfrm>
            <a:off x="1598613" y="2286000"/>
            <a:ext cx="8762999" cy="3276600"/>
          </a:xfrm>
        </p:spPr>
        <p:txBody>
          <a:bodyPr>
            <a:normAutofit fontScale="92500" lnSpcReduction="20000"/>
          </a:bodyPr>
          <a:lstStyle/>
          <a:p>
            <a:r>
              <a:rPr lang="en-JM" b="1" dirty="0"/>
              <a:t>Key performance indicators tied to the financials are usually focused on revenue and profit margins. One of the basic profit-based measurements is the net profit, also known as the bottom line. This number represents the amount of revenue that remains as profit for a given period after accounting for all the company's expenses, taxes and interest payments for the same period.</a:t>
            </a:r>
          </a:p>
          <a:p>
            <a:endParaRPr lang="en-JM" b="1"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5</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536346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smtClean="0"/>
              <a:t>KEY PERFORMANCE  INDICATORS </a:t>
            </a:r>
            <a:endParaRPr lang="en-US" sz="3600" dirty="0"/>
          </a:p>
        </p:txBody>
      </p:sp>
      <p:sp>
        <p:nvSpPr>
          <p:cNvPr id="5" name="Text Placeholder 4"/>
          <p:cNvSpPr>
            <a:spLocks noGrp="1"/>
          </p:cNvSpPr>
          <p:nvPr>
            <p:ph type="body" idx="1"/>
          </p:nvPr>
        </p:nvSpPr>
        <p:spPr>
          <a:xfrm>
            <a:off x="1598613" y="2286000"/>
            <a:ext cx="8762999" cy="3276600"/>
          </a:xfrm>
        </p:spPr>
        <p:txBody>
          <a:bodyPr>
            <a:normAutofit fontScale="85000" lnSpcReduction="20000"/>
          </a:bodyPr>
          <a:lstStyle/>
          <a:p>
            <a:endParaRPr lang="en-JM" b="1" dirty="0"/>
          </a:p>
          <a:p>
            <a:r>
              <a:rPr lang="en-JM" b="1" dirty="0"/>
              <a:t>Since net profit is calculated as a dollar amount, it must be converted into a percentage of revenue, or net profit margin, to be used in comparative analysis. For example, if the standard net profit margin for a given industry is 50%, a new business in the industry knows it needs to work toward meeting or beating that figure to be competitive. The gross profit margin, which measures revenues after accounting for only those expenses directly associated with the production of goods for sale, is another common profit-based KPI.</a:t>
            </a:r>
          </a:p>
          <a:p>
            <a:endParaRPr lang="en-JM" b="1"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6</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185972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smtClean="0"/>
              <a:t>KEY PERFORMANCE  INDICATORS </a:t>
            </a:r>
            <a:endParaRPr lang="en-US" sz="3600" dirty="0"/>
          </a:p>
        </p:txBody>
      </p:sp>
      <p:sp>
        <p:nvSpPr>
          <p:cNvPr id="5" name="Text Placeholder 4"/>
          <p:cNvSpPr>
            <a:spLocks noGrp="1"/>
          </p:cNvSpPr>
          <p:nvPr>
            <p:ph type="body" idx="1"/>
          </p:nvPr>
        </p:nvSpPr>
        <p:spPr>
          <a:xfrm>
            <a:off x="1598613" y="2286000"/>
            <a:ext cx="8762999" cy="3276600"/>
          </a:xfrm>
        </p:spPr>
        <p:txBody>
          <a:bodyPr>
            <a:normAutofit fontScale="85000" lnSpcReduction="20000"/>
          </a:bodyPr>
          <a:lstStyle/>
          <a:p>
            <a:r>
              <a:rPr lang="en-JM" b="1" dirty="0" smtClean="0"/>
              <a:t>The </a:t>
            </a:r>
            <a:r>
              <a:rPr lang="en-JM" b="1" dirty="0"/>
              <a:t>current ratio is a financial KPI focused on liquidity and is calculated by dividing a company's current assets by its current debts. A financially healthy company typically has more than enough cash and cash equivalents on hand to meet all its financial obligations for the current 12-month period. However, different industries use different amounts of debt financing, so comparing a company's current ratio to those of other businesses within the same industry is a good way to establish whether the business' cash flow is in line with industry standards. </a:t>
            </a:r>
          </a:p>
        </p:txBody>
      </p:sp>
      <p:sp>
        <p:nvSpPr>
          <p:cNvPr id="3" name="Slide Number Placeholder 2"/>
          <p:cNvSpPr>
            <a:spLocks noGrp="1"/>
          </p:cNvSpPr>
          <p:nvPr>
            <p:ph type="sldNum" sz="quarter" idx="12"/>
          </p:nvPr>
        </p:nvSpPr>
        <p:spPr/>
        <p:txBody>
          <a:bodyPr/>
          <a:lstStyle/>
          <a:p>
            <a:fld id="{7DC1BBB0-96F0-4077-A278-0F3FB5C104D3}" type="slidenum">
              <a:rPr lang="en-US" smtClean="0"/>
              <a:pPr/>
              <a:t>7</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107640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smtClean="0"/>
              <a:t>KEY PERFORMANCE  INDICATORS </a:t>
            </a:r>
            <a:endParaRPr lang="en-US" sz="3600" dirty="0"/>
          </a:p>
        </p:txBody>
      </p:sp>
      <p:sp>
        <p:nvSpPr>
          <p:cNvPr id="5" name="Text Placeholder 4"/>
          <p:cNvSpPr>
            <a:spLocks noGrp="1"/>
          </p:cNvSpPr>
          <p:nvPr>
            <p:ph type="body" idx="1"/>
          </p:nvPr>
        </p:nvSpPr>
        <p:spPr>
          <a:xfrm>
            <a:off x="1598613" y="2286000"/>
            <a:ext cx="8762999" cy="3276600"/>
          </a:xfrm>
        </p:spPr>
        <p:txBody>
          <a:bodyPr>
            <a:normAutofit fontScale="92500" lnSpcReduction="10000"/>
          </a:bodyPr>
          <a:lstStyle/>
          <a:p>
            <a:r>
              <a:rPr lang="en-JM" b="1" dirty="0"/>
              <a:t>KPI doesn't have to be tied the financials, as a business' success depends on more than its profits and debt levels. Its relationship with customers and employees are important as well. Some common non-financial KPI includes measures of foot traffic, employee turnover, the number of repeat customers versus new customers, and various quality metrics. </a:t>
            </a:r>
            <a:endParaRPr lang="en-JM" b="1"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8</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497105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smtClean="0"/>
              <a:t>KEY PERFORMANCE  INDICATORS </a:t>
            </a:r>
            <a:endParaRPr lang="en-US" sz="36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smtClean="0"/>
              <a:t>The </a:t>
            </a:r>
            <a:r>
              <a:rPr lang="en-JM" b="1" dirty="0"/>
              <a:t>specific metrics a company tracks are dictated by its current aims and may change over time as the business evolves and sets new performance measures</a:t>
            </a:r>
            <a:r>
              <a:rPr lang="en-JM" b="1" dirty="0" smtClean="0"/>
              <a:t>.</a:t>
            </a:r>
          </a:p>
        </p:txBody>
      </p:sp>
      <p:sp>
        <p:nvSpPr>
          <p:cNvPr id="3" name="Slide Number Placeholder 2"/>
          <p:cNvSpPr>
            <a:spLocks noGrp="1"/>
          </p:cNvSpPr>
          <p:nvPr>
            <p:ph type="sldNum" sz="quarter" idx="12"/>
          </p:nvPr>
        </p:nvSpPr>
        <p:spPr/>
        <p:txBody>
          <a:bodyPr/>
          <a:lstStyle/>
          <a:p>
            <a:fld id="{7DC1BBB0-96F0-4077-A278-0F3FB5C104D3}" type="slidenum">
              <a:rPr lang="en-US" smtClean="0"/>
              <a:pPr/>
              <a:t>9</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3381687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Math 16x9">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9696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th education presentation with Pi  (widescreen).potx" id="{DF132673-7A8C-4FB7-A35E-0123B6C0D98B}" vid="{CCAAB50D-2EF2-4925-80C2-C83131AE58AC}"/>
    </a:ext>
  </a:extLst>
</a:theme>
</file>

<file path=ppt/theme/theme2.xml><?xml version="1.0" encoding="utf-8"?>
<a:theme xmlns:a="http://schemas.openxmlformats.org/drawingml/2006/main" name="Office Them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Math education presentation with Pi  (widescreen)</Template>
  <TotalTime>1841</TotalTime>
  <Words>1457</Words>
  <Application>Microsoft Office PowerPoint</Application>
  <PresentationFormat>Custom</PresentationFormat>
  <Paragraphs>128</Paragraphs>
  <Slides>28</Slides>
  <Notes>26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Euphemia</vt:lpstr>
      <vt:lpstr>Open Sans</vt:lpstr>
      <vt:lpstr>Math 16x9</vt:lpstr>
      <vt:lpstr>UNIT 5: MANAGEMENT ACCOUNTING </vt:lpstr>
      <vt:lpstr>UNIT 5: MANAGEMENT ACCOUNTING </vt:lpstr>
      <vt:lpstr>UNIT 5: MANAGEMENT ACCOUNTING </vt:lpstr>
      <vt:lpstr>KEY PERFORMANCE  INDICATORS </vt:lpstr>
      <vt:lpstr>KEY PERFORMANCE  INDICATORS </vt:lpstr>
      <vt:lpstr>KEY PERFORMANCE  INDICATORS </vt:lpstr>
      <vt:lpstr>KEY PERFORMANCE  INDICATORS </vt:lpstr>
      <vt:lpstr>KEY PERFORMANCE  INDICATORS </vt:lpstr>
      <vt:lpstr>KEY PERFORMANCE  INDICATORS </vt:lpstr>
      <vt:lpstr>KEY PERFORMANCE  INDICATORS </vt:lpstr>
      <vt:lpstr>BUDGETARY TARGETS TO IDENTIFY VARIANCES AND PROBLEMS</vt:lpstr>
      <vt:lpstr>BUDGETARY TARGETS TO IDENTIFY VARIANCES AND PROBLEMS</vt:lpstr>
      <vt:lpstr>BUDGETARY TARGETS TO IDENTIFY VARIANCES AND PROBLEMS</vt:lpstr>
      <vt:lpstr>BUDGETARY TARGETS TO IDENTIFY VARIANCES AND PROBLEMS</vt:lpstr>
      <vt:lpstr>BUDGETARY TARGETS TO IDENTIFY VARIANCES AND PROBLEMS</vt:lpstr>
      <vt:lpstr>BUDGETARY TARGETS TO IDENTIFY VARIANCES AND PROBLEMS</vt:lpstr>
      <vt:lpstr>BUDGETARY TARGETS TO IDENTIFY VARIANCES AND PROBLEMS</vt:lpstr>
      <vt:lpstr>BUDGETARY TARGETS TO IDENTIFY VARIANCES AND PROBLEMS</vt:lpstr>
      <vt:lpstr>BUDGETARY TARGETS TO IDENTIFY VARIANCES AND PROBLEMS</vt:lpstr>
      <vt:lpstr>BUDGETARY TARGETS TO IDENTIFY VARIANCES AND PROBLEMS</vt:lpstr>
      <vt:lpstr>FINANCIAL  GOVERANCE</vt:lpstr>
      <vt:lpstr>FINANCIAL  GOVERANCE</vt:lpstr>
      <vt:lpstr>FINANCIAL  GOVERANCE</vt:lpstr>
      <vt:lpstr>FINANCIAL  GOVERANCE</vt:lpstr>
      <vt:lpstr>FINANCIAL  GOVERANCE</vt:lpstr>
      <vt:lpstr>FINANCIAL  GOVERANCE</vt:lpstr>
      <vt:lpstr>REFERENCES</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5: MANAGEMENT ACCOUNTING</dc:title>
  <dc:creator>judith walters</dc:creator>
  <cp:lastModifiedBy>Judith Robb-Walters</cp:lastModifiedBy>
  <cp:revision>167</cp:revision>
  <cp:lastPrinted>2019-03-20T13:50:59Z</cp:lastPrinted>
  <dcterms:created xsi:type="dcterms:W3CDTF">2019-01-04T00:00:15Z</dcterms:created>
  <dcterms:modified xsi:type="dcterms:W3CDTF">2019-03-20T14:21:56Z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