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256" r:id="rId2"/>
    <p:sldId id="267" r:id="rId3"/>
    <p:sldId id="258" r:id="rId4"/>
    <p:sldId id="268" r:id="rId5"/>
    <p:sldId id="300" r:id="rId6"/>
    <p:sldId id="301" r:id="rId7"/>
    <p:sldId id="302" r:id="rId8"/>
    <p:sldId id="303" r:id="rId9"/>
    <p:sldId id="304" r:id="rId10"/>
    <p:sldId id="305" r:id="rId11"/>
    <p:sldId id="307" r:id="rId12"/>
    <p:sldId id="308" r:id="rId13"/>
    <p:sldId id="309" r:id="rId14"/>
    <p:sldId id="310" r:id="rId15"/>
    <p:sldId id="311" r:id="rId16"/>
    <p:sldId id="312" r:id="rId17"/>
    <p:sldId id="313" r:id="rId18"/>
    <p:sldId id="314" r:id="rId19"/>
    <p:sldId id="315" r:id="rId20"/>
    <p:sldId id="316" r:id="rId21"/>
    <p:sldId id="317" r:id="rId22"/>
    <p:sldId id="319" r:id="rId23"/>
    <p:sldId id="320" r:id="rId24"/>
    <p:sldId id="321" r:id="rId25"/>
    <p:sldId id="322" r:id="rId26"/>
    <p:sldId id="323" r:id="rId27"/>
    <p:sldId id="324" r:id="rId28"/>
    <p:sldId id="299" r:id="rId29"/>
    <p:sldId id="271" r:id="rId30"/>
    <p:sldId id="318" r:id="rId31"/>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0" autoAdjust="0"/>
    <p:restoredTop sz="94660"/>
  </p:normalViewPr>
  <p:slideViewPr>
    <p:cSldViewPr showGuides="1">
      <p:cViewPr varScale="1">
        <p:scale>
          <a:sx n="116" d="100"/>
          <a:sy n="116" d="100"/>
        </p:scale>
        <p:origin x="162" y="108"/>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DB7646E-8811-423A-9C42-2CBFADA00A96}" type="datetimeFigureOut">
              <a:rPr lang="en-US" smtClean="0"/>
              <a:t>1/29/2019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tx1"/>
                </a:solidFill>
              </a:defRPr>
            </a:lvl1pPr>
          </a:lstStyle>
          <a:p>
            <a:fld id="{D677E230-58DD-43ED-96A1-552DDAB53532}" type="datetimeFigureOut">
              <a:rPr lang="en-US" smtClean="0"/>
              <a:pPr/>
              <a:t>1/29/2019</a:t>
            </a:fld>
            <a:endParaRPr lang="en-US"/>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a:t>
            </a:fld>
            <a:endParaRPr lang="en-US"/>
          </a:p>
        </p:txBody>
      </p:sp>
    </p:spTree>
    <p:extLst>
      <p:ext uri="{BB962C8B-B14F-4D97-AF65-F5344CB8AC3E}">
        <p14:creationId xmlns:p14="http://schemas.microsoft.com/office/powerpoint/2010/main" val="3383367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12</a:t>
            </a:fld>
            <a:endParaRPr lang="en-US"/>
          </a:p>
        </p:txBody>
      </p:sp>
    </p:spTree>
    <p:extLst>
      <p:ext uri="{BB962C8B-B14F-4D97-AF65-F5344CB8AC3E}">
        <p14:creationId xmlns:p14="http://schemas.microsoft.com/office/powerpoint/2010/main" val="403330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13</a:t>
            </a:fld>
            <a:endParaRPr lang="en-US"/>
          </a:p>
        </p:txBody>
      </p:sp>
    </p:spTree>
    <p:extLst>
      <p:ext uri="{BB962C8B-B14F-4D97-AF65-F5344CB8AC3E}">
        <p14:creationId xmlns:p14="http://schemas.microsoft.com/office/powerpoint/2010/main" val="3743583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14</a:t>
            </a:fld>
            <a:endParaRPr lang="en-US"/>
          </a:p>
        </p:txBody>
      </p:sp>
    </p:spTree>
    <p:extLst>
      <p:ext uri="{BB962C8B-B14F-4D97-AF65-F5344CB8AC3E}">
        <p14:creationId xmlns:p14="http://schemas.microsoft.com/office/powerpoint/2010/main" val="452736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15</a:t>
            </a:fld>
            <a:endParaRPr lang="en-US"/>
          </a:p>
        </p:txBody>
      </p:sp>
    </p:spTree>
    <p:extLst>
      <p:ext uri="{BB962C8B-B14F-4D97-AF65-F5344CB8AC3E}">
        <p14:creationId xmlns:p14="http://schemas.microsoft.com/office/powerpoint/2010/main" val="2736543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16</a:t>
            </a:fld>
            <a:endParaRPr lang="en-US"/>
          </a:p>
        </p:txBody>
      </p:sp>
    </p:spTree>
    <p:extLst>
      <p:ext uri="{BB962C8B-B14F-4D97-AF65-F5344CB8AC3E}">
        <p14:creationId xmlns:p14="http://schemas.microsoft.com/office/powerpoint/2010/main" val="7852160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17</a:t>
            </a:fld>
            <a:endParaRPr lang="en-US"/>
          </a:p>
        </p:txBody>
      </p:sp>
    </p:spTree>
    <p:extLst>
      <p:ext uri="{BB962C8B-B14F-4D97-AF65-F5344CB8AC3E}">
        <p14:creationId xmlns:p14="http://schemas.microsoft.com/office/powerpoint/2010/main" val="3906007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18</a:t>
            </a:fld>
            <a:endParaRPr lang="en-US"/>
          </a:p>
        </p:txBody>
      </p:sp>
    </p:spTree>
    <p:extLst>
      <p:ext uri="{BB962C8B-B14F-4D97-AF65-F5344CB8AC3E}">
        <p14:creationId xmlns:p14="http://schemas.microsoft.com/office/powerpoint/2010/main" val="30813572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19</a:t>
            </a:fld>
            <a:endParaRPr lang="en-US"/>
          </a:p>
        </p:txBody>
      </p:sp>
    </p:spTree>
    <p:extLst>
      <p:ext uri="{BB962C8B-B14F-4D97-AF65-F5344CB8AC3E}">
        <p14:creationId xmlns:p14="http://schemas.microsoft.com/office/powerpoint/2010/main" val="2211534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20</a:t>
            </a:fld>
            <a:endParaRPr lang="en-US"/>
          </a:p>
        </p:txBody>
      </p:sp>
    </p:spTree>
    <p:extLst>
      <p:ext uri="{BB962C8B-B14F-4D97-AF65-F5344CB8AC3E}">
        <p14:creationId xmlns:p14="http://schemas.microsoft.com/office/powerpoint/2010/main" val="15732512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21</a:t>
            </a:fld>
            <a:endParaRPr lang="en-US"/>
          </a:p>
        </p:txBody>
      </p:sp>
    </p:spTree>
    <p:extLst>
      <p:ext uri="{BB962C8B-B14F-4D97-AF65-F5344CB8AC3E}">
        <p14:creationId xmlns:p14="http://schemas.microsoft.com/office/powerpoint/2010/main" val="1830560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a:t>
            </a:fld>
            <a:endParaRPr lang="en-US"/>
          </a:p>
        </p:txBody>
      </p:sp>
    </p:spTree>
    <p:extLst>
      <p:ext uri="{BB962C8B-B14F-4D97-AF65-F5344CB8AC3E}">
        <p14:creationId xmlns:p14="http://schemas.microsoft.com/office/powerpoint/2010/main" val="35888333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22</a:t>
            </a:fld>
            <a:endParaRPr lang="en-US"/>
          </a:p>
        </p:txBody>
      </p:sp>
    </p:spTree>
    <p:extLst>
      <p:ext uri="{BB962C8B-B14F-4D97-AF65-F5344CB8AC3E}">
        <p14:creationId xmlns:p14="http://schemas.microsoft.com/office/powerpoint/2010/main" val="27778032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23</a:t>
            </a:fld>
            <a:endParaRPr lang="en-US"/>
          </a:p>
        </p:txBody>
      </p:sp>
    </p:spTree>
    <p:extLst>
      <p:ext uri="{BB962C8B-B14F-4D97-AF65-F5344CB8AC3E}">
        <p14:creationId xmlns:p14="http://schemas.microsoft.com/office/powerpoint/2010/main" val="41235946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24</a:t>
            </a:fld>
            <a:endParaRPr lang="en-US"/>
          </a:p>
        </p:txBody>
      </p:sp>
    </p:spTree>
    <p:extLst>
      <p:ext uri="{BB962C8B-B14F-4D97-AF65-F5344CB8AC3E}">
        <p14:creationId xmlns:p14="http://schemas.microsoft.com/office/powerpoint/2010/main" val="2413389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25</a:t>
            </a:fld>
            <a:endParaRPr lang="en-US"/>
          </a:p>
        </p:txBody>
      </p:sp>
    </p:spTree>
    <p:extLst>
      <p:ext uri="{BB962C8B-B14F-4D97-AF65-F5344CB8AC3E}">
        <p14:creationId xmlns:p14="http://schemas.microsoft.com/office/powerpoint/2010/main" val="7376752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26</a:t>
            </a:fld>
            <a:endParaRPr lang="en-US"/>
          </a:p>
        </p:txBody>
      </p:sp>
    </p:spTree>
    <p:extLst>
      <p:ext uri="{BB962C8B-B14F-4D97-AF65-F5344CB8AC3E}">
        <p14:creationId xmlns:p14="http://schemas.microsoft.com/office/powerpoint/2010/main" val="4224264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27</a:t>
            </a:fld>
            <a:endParaRPr lang="en-US"/>
          </a:p>
        </p:txBody>
      </p:sp>
    </p:spTree>
    <p:extLst>
      <p:ext uri="{BB962C8B-B14F-4D97-AF65-F5344CB8AC3E}">
        <p14:creationId xmlns:p14="http://schemas.microsoft.com/office/powerpoint/2010/main" val="40162978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28</a:t>
            </a:fld>
            <a:endParaRPr lang="en-US"/>
          </a:p>
        </p:txBody>
      </p:sp>
    </p:spTree>
    <p:extLst>
      <p:ext uri="{BB962C8B-B14F-4D97-AF65-F5344CB8AC3E}">
        <p14:creationId xmlns:p14="http://schemas.microsoft.com/office/powerpoint/2010/main" val="29350327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29</a:t>
            </a:fld>
            <a:endParaRPr lang="en-US"/>
          </a:p>
        </p:txBody>
      </p:sp>
    </p:spTree>
    <p:extLst>
      <p:ext uri="{BB962C8B-B14F-4D97-AF65-F5344CB8AC3E}">
        <p14:creationId xmlns:p14="http://schemas.microsoft.com/office/powerpoint/2010/main" val="22076639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30</a:t>
            </a:fld>
            <a:endParaRPr lang="en-US"/>
          </a:p>
        </p:txBody>
      </p:sp>
    </p:spTree>
    <p:extLst>
      <p:ext uri="{BB962C8B-B14F-4D97-AF65-F5344CB8AC3E}">
        <p14:creationId xmlns:p14="http://schemas.microsoft.com/office/powerpoint/2010/main" val="186896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5</a:t>
            </a:fld>
            <a:endParaRPr lang="en-US"/>
          </a:p>
        </p:txBody>
      </p:sp>
    </p:spTree>
    <p:extLst>
      <p:ext uri="{BB962C8B-B14F-4D97-AF65-F5344CB8AC3E}">
        <p14:creationId xmlns:p14="http://schemas.microsoft.com/office/powerpoint/2010/main" val="3873844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6</a:t>
            </a:fld>
            <a:endParaRPr lang="en-US"/>
          </a:p>
        </p:txBody>
      </p:sp>
    </p:spTree>
    <p:extLst>
      <p:ext uri="{BB962C8B-B14F-4D97-AF65-F5344CB8AC3E}">
        <p14:creationId xmlns:p14="http://schemas.microsoft.com/office/powerpoint/2010/main" val="2366201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7</a:t>
            </a:fld>
            <a:endParaRPr lang="en-US"/>
          </a:p>
        </p:txBody>
      </p:sp>
    </p:spTree>
    <p:extLst>
      <p:ext uri="{BB962C8B-B14F-4D97-AF65-F5344CB8AC3E}">
        <p14:creationId xmlns:p14="http://schemas.microsoft.com/office/powerpoint/2010/main" val="2370298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8</a:t>
            </a:fld>
            <a:endParaRPr lang="en-US"/>
          </a:p>
        </p:txBody>
      </p:sp>
    </p:spTree>
    <p:extLst>
      <p:ext uri="{BB962C8B-B14F-4D97-AF65-F5344CB8AC3E}">
        <p14:creationId xmlns:p14="http://schemas.microsoft.com/office/powerpoint/2010/main" val="2075532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9</a:t>
            </a:fld>
            <a:endParaRPr lang="en-US"/>
          </a:p>
        </p:txBody>
      </p:sp>
    </p:spTree>
    <p:extLst>
      <p:ext uri="{BB962C8B-B14F-4D97-AF65-F5344CB8AC3E}">
        <p14:creationId xmlns:p14="http://schemas.microsoft.com/office/powerpoint/2010/main" val="1051611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10</a:t>
            </a:fld>
            <a:endParaRPr lang="en-US"/>
          </a:p>
        </p:txBody>
      </p:sp>
    </p:spTree>
    <p:extLst>
      <p:ext uri="{BB962C8B-B14F-4D97-AF65-F5344CB8AC3E}">
        <p14:creationId xmlns:p14="http://schemas.microsoft.com/office/powerpoint/2010/main" val="358568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11</a:t>
            </a:fld>
            <a:endParaRPr lang="en-US"/>
          </a:p>
        </p:txBody>
      </p:sp>
    </p:spTree>
    <p:extLst>
      <p:ext uri="{BB962C8B-B14F-4D97-AF65-F5344CB8AC3E}">
        <p14:creationId xmlns:p14="http://schemas.microsoft.com/office/powerpoint/2010/main" val="1637715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3F352FCC-938E-4E3B-84E9-90907413D865}" type="datetime1">
              <a:rPr lang="en-US" smtClean="0"/>
              <a:t>1/29/2019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99A31D6-01B8-46B7-B5EE-C29036B213E2}" type="datetime1">
              <a:rPr lang="en-US" smtClean="0"/>
              <a:t>1/29/2019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ED649E3-6C32-431F-9C98-3CBAEA60C692}" type="datetime1">
              <a:rPr lang="en-US" smtClean="0"/>
              <a:t>1/29/2019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D36F05-0D7F-4B16-9052-DF8CB125208E}" type="datetime1">
              <a:rPr lang="en-US" smtClean="0"/>
              <a:t>1/29/2019</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A5F3EE72-9CE9-4E84-99F2-64A9F347F9D4}" type="datetime1">
              <a:rPr lang="en-US" smtClean="0"/>
              <a:t>1/29/2019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E58764-B4DA-4820-AF16-09D1C061BD2C}" type="datetime1">
              <a:rPr lang="en-US" smtClean="0"/>
              <a:t>1/29/2019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FDCDAE3-D99F-4DB5-92CF-EC25F043B892}" type="datetime1">
              <a:rPr lang="en-US" smtClean="0"/>
              <a:t>1/29/2019</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85584B-CB7B-4501-B29A-965F0ADEEBF3}" type="datetime1">
              <a:rPr lang="en-US" smtClean="0"/>
              <a:t>1/29/2019</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7647893C-7C59-46CE-AAD4-D5D17716B65D}" type="datetime1">
              <a:rPr lang="en-US" smtClean="0"/>
              <a:t>1/29/2019</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464CA-77DF-4DC1-9AC0-8F20C768AD74}" type="datetime1">
              <a:rPr lang="en-US" smtClean="0"/>
              <a:t>1/29/2019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baseline="0">
                <a:solidFill>
                  <a:schemeClr val="tx2"/>
                </a:solidFill>
              </a:defRPr>
            </a:lvl1pPr>
          </a:lstStyle>
          <a:p>
            <a:fld id="{9C07F2A5-6421-43FC-82A0-698F498E7CCF}" type="datetime1">
              <a:rPr lang="en-US" smtClean="0"/>
              <a:t>1/29/2019</a:t>
            </a:fld>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ADF7B01A-ED36-4247-93F6-75EA5C07295B}" type="datetime1">
              <a:rPr lang="en-US" smtClean="0"/>
              <a:t>1/29/2019</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5: MANAGEMENT ACCOUNTING</a:t>
            </a:r>
            <a:br>
              <a:rPr lang="en-US" dirty="0" smtClean="0"/>
            </a:br>
            <a:endParaRPr lang="en-US" dirty="0"/>
          </a:p>
        </p:txBody>
      </p:sp>
      <p:sp>
        <p:nvSpPr>
          <p:cNvPr id="3" name="Subtitle 2"/>
          <p:cNvSpPr>
            <a:spLocks noGrp="1"/>
          </p:cNvSpPr>
          <p:nvPr>
            <p:ph type="subTitle" idx="1"/>
          </p:nvPr>
        </p:nvSpPr>
        <p:spPr/>
        <p:txBody>
          <a:bodyPr/>
          <a:lstStyle/>
          <a:p>
            <a:r>
              <a:rPr lang="en-US" dirty="0" smtClean="0"/>
              <a:t>Unit Code</a:t>
            </a:r>
            <a:r>
              <a:rPr lang="en-US" dirty="0"/>
              <a:t>: H/508/0489</a:t>
            </a:r>
          </a:p>
        </p:txBody>
      </p:sp>
      <p:sp>
        <p:nvSpPr>
          <p:cNvPr id="4" name="Slide Number Placeholder 3"/>
          <p:cNvSpPr>
            <a:spLocks noGrp="1"/>
          </p:cNvSpPr>
          <p:nvPr>
            <p:ph type="sldNum" sz="quarter" idx="12"/>
          </p:nvPr>
        </p:nvSpPr>
        <p:spPr/>
        <p:txBody>
          <a:bodyPr/>
          <a:lstStyle/>
          <a:p>
            <a:fld id="{7DC1BBB0-96F0-4077-A278-0F3FB5C104D3}" type="slidenum">
              <a:rPr lang="en-US" smtClean="0"/>
              <a:pPr/>
              <a:t>1</a:t>
            </a:fld>
            <a:endParaRPr lang="en-US"/>
          </a:p>
        </p:txBody>
      </p:sp>
      <p:pic>
        <p:nvPicPr>
          <p:cNvPr id="5" name="Picture 4"/>
          <p:cNvPicPr>
            <a:picLocks noChangeAspect="1"/>
          </p:cNvPicPr>
          <p:nvPr/>
        </p:nvPicPr>
        <p:blipFill>
          <a:blip r:embed="rId2"/>
          <a:stretch>
            <a:fillRect/>
          </a:stretch>
        </p:blipFill>
        <p:spPr>
          <a:xfrm>
            <a:off x="0" y="5772440"/>
            <a:ext cx="1143000" cy="949036"/>
          </a:xfrm>
          <a:prstGeom prst="rect">
            <a:avLst/>
          </a:prstGeom>
        </p:spPr>
      </p:pic>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US" sz="2800" dirty="0" smtClean="0"/>
              <a:t>WHY THE WAY IN WHICH THE INFORMATION IS PRESENTED MUST BE UNDERSTANDABLE</a:t>
            </a:r>
            <a:endParaRPr lang="en-US" sz="28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dirty="0"/>
              <a:t>The preceding concepts do not mean that complex information should be excluded from the financial statements. For example, the concepts related to pensions and derivatives are not easy to understand. In these situations, apply the </a:t>
            </a:r>
            <a:r>
              <a:rPr lang="en-JM" dirty="0" err="1"/>
              <a:t>understandability</a:t>
            </a:r>
            <a:r>
              <a:rPr lang="en-JM" dirty="0"/>
              <a:t> concept as much as possible, but still present the required information</a:t>
            </a:r>
            <a:r>
              <a:rPr lang="en-JM" dirty="0" smtClean="0"/>
              <a:t>.</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01377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smtClean="0"/>
              <a:t>BUDGET REPORT</a:t>
            </a:r>
            <a:endParaRPr lang="en-US" b="1"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dirty="0"/>
              <a:t>Budget reports are documents that present a single company’s various budgets at any given time. Examples of budgets include operations, production, sales and marketing. The goal of a budget report is to determine how much each area is given in funds and how well the departments use their given funds to reach the goals of the business. </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019968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smtClean="0"/>
              <a:t>BUDGET REPORT</a:t>
            </a:r>
            <a:endParaRPr lang="en-US"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A </a:t>
            </a:r>
            <a:r>
              <a:rPr lang="en-JM" dirty="0"/>
              <a:t>budget report only shows the company’s incoming and outgoing cash flow and expenses, so the report does not reveal how well the company is </a:t>
            </a:r>
            <a:r>
              <a:rPr lang="en-JM" dirty="0" err="1" smtClean="0"/>
              <a:t>doing,not</a:t>
            </a:r>
            <a:r>
              <a:rPr lang="en-JM" dirty="0" smtClean="0"/>
              <a:t>  </a:t>
            </a:r>
            <a:r>
              <a:rPr lang="en-JM" dirty="0"/>
              <a:t>only how it spends its available money</a:t>
            </a:r>
            <a:r>
              <a:rPr lang="en-JM" dirty="0" smtClean="0"/>
              <a:t>.</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960989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smtClean="0"/>
              <a:t>BUDGET REPORT</a:t>
            </a:r>
            <a:endParaRPr lang="en-US" b="1"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dirty="0"/>
              <a:t>A budget report is written to show how a given business is managing its funding. It is prepared by accountants and reviewed by managers and executives responsible for operations and production. The purpose is to see how the company spends its available funds and how much is available for new </a:t>
            </a:r>
            <a:r>
              <a:rPr lang="en-JM" dirty="0" smtClean="0"/>
              <a:t>products</a:t>
            </a:r>
            <a:r>
              <a:rPr lang="en-JM" dirty="0"/>
              <a:t>.</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538920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b="1" dirty="0" smtClean="0"/>
              <a:t>ACCOUNTS RECEIVABLE AGING</a:t>
            </a:r>
            <a:endParaRPr lang="en-US" sz="44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a:t>Accounts receivable aging is a periodic report that categorizes a company's accounts receivable according to the length of time an invoice has been outstanding. It is used as a gauge to determine the financial health of a company's customers. </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68499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b="1" dirty="0" smtClean="0"/>
              <a:t>ACCOUNTS RECEIVABLE AGING</a:t>
            </a:r>
            <a:endParaRPr lang="en-US" sz="44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If </a:t>
            </a:r>
            <a:r>
              <a:rPr lang="en-JM" dirty="0"/>
              <a:t>the accounts receivable aging shows a company's receivables are being collected much slower than normal, this is a warning sign that business may be slowing down or that the company is taking greater credit risk in its sales </a:t>
            </a:r>
            <a:r>
              <a:rPr lang="en-JM" dirty="0" smtClean="0"/>
              <a:t>practices.</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185842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b="1" dirty="0" smtClean="0"/>
              <a:t>ACCOUNTS RECEIVABLE AGING</a:t>
            </a:r>
            <a:endParaRPr lang="en-US" sz="44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a:t>The report, or table, depicting accounts receivable aging provides details of specific receivables based on age. The specific receivables are aggregated at the bottom of the table to display the total receivables of a company, based on the number of days the invoice is past due. </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28151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b="1" dirty="0" smtClean="0"/>
              <a:t>ACCOUNTS RECEIVABLE AGING</a:t>
            </a:r>
            <a:endParaRPr lang="en-US" sz="44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The </a:t>
            </a:r>
            <a:r>
              <a:rPr lang="en-JM" dirty="0"/>
              <a:t>typical column headers include 30-day windows of time, and the rows represent the receivables of each customer. Here's an example of an accounts receivable aging report. </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611585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b="1" dirty="0" smtClean="0"/>
              <a:t>ACCOUNTS RECEIVABLE AGING</a:t>
            </a:r>
            <a:endParaRPr lang="en-US" sz="44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 </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pic>
        <p:nvPicPr>
          <p:cNvPr id="6" name="Picture 5"/>
          <p:cNvPicPr>
            <a:picLocks noChangeAspect="1"/>
          </p:cNvPicPr>
          <p:nvPr/>
        </p:nvPicPr>
        <p:blipFill>
          <a:blip r:embed="rId4"/>
          <a:stretch>
            <a:fillRect/>
          </a:stretch>
        </p:blipFill>
        <p:spPr>
          <a:xfrm>
            <a:off x="2284412" y="2286000"/>
            <a:ext cx="7696200" cy="1981200"/>
          </a:xfrm>
          <a:prstGeom prst="rect">
            <a:avLst/>
          </a:prstGeom>
        </p:spPr>
      </p:pic>
    </p:spTree>
    <p:extLst>
      <p:ext uri="{BB962C8B-B14F-4D97-AF65-F5344CB8AC3E}">
        <p14:creationId xmlns:p14="http://schemas.microsoft.com/office/powerpoint/2010/main" val="3199144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b="1" dirty="0" smtClean="0"/>
              <a:t>JOB COST REPORT</a:t>
            </a:r>
            <a:endParaRPr lang="en-US" sz="4400" b="1" dirty="0"/>
          </a:p>
        </p:txBody>
      </p:sp>
      <p:sp>
        <p:nvSpPr>
          <p:cNvPr id="5" name="Text Placeholder 4"/>
          <p:cNvSpPr>
            <a:spLocks noGrp="1"/>
          </p:cNvSpPr>
          <p:nvPr>
            <p:ph type="body" idx="1"/>
          </p:nvPr>
        </p:nvSpPr>
        <p:spPr>
          <a:xfrm>
            <a:off x="1598613" y="2286000"/>
            <a:ext cx="8762999" cy="3276600"/>
          </a:xfrm>
        </p:spPr>
        <p:txBody>
          <a:bodyPr>
            <a:normAutofit fontScale="85000" lnSpcReduction="20000"/>
          </a:bodyPr>
          <a:lstStyle/>
          <a:p>
            <a:r>
              <a:rPr lang="en-JM" dirty="0"/>
              <a:t>Job costing is a form of specific order costing and it is used when a customer orders a specific job to be done. Each job is priced separately and each job is unique.</a:t>
            </a:r>
          </a:p>
          <a:p>
            <a:r>
              <a:rPr lang="en-JM" dirty="0" smtClean="0"/>
              <a:t>The </a:t>
            </a:r>
            <a:r>
              <a:rPr lang="en-JM" dirty="0"/>
              <a:t>main aim of job costing is to identify the costs associated with completing the order and to record them carefully.</a:t>
            </a:r>
          </a:p>
          <a:p>
            <a:r>
              <a:rPr lang="en-JM" dirty="0"/>
              <a:t>Individual jobs are given a unique job number and the costs involved in completing the job are recorded on a job cost sheet or job card</a:t>
            </a:r>
            <a:r>
              <a:rPr lang="en-JM" dirty="0" smtClean="0"/>
              <a:t>.</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738883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3436" y="609600"/>
            <a:ext cx="9782801" cy="1219200"/>
          </a:xfrm>
        </p:spPr>
        <p:txBody>
          <a:bodyPr>
            <a:normAutofit fontScale="90000"/>
          </a:bodyPr>
          <a:lstStyle/>
          <a:p>
            <a:pPr algn="ctr"/>
            <a:r>
              <a:rPr lang="en-US" sz="4400" b="1" dirty="0"/>
              <a:t>UNIT 5: MANAGEMENT ACCOUNTING</a:t>
            </a:r>
            <a:br>
              <a:rPr lang="en-US" sz="4400" b="1" dirty="0"/>
            </a:br>
            <a:endParaRPr lang="en-US" sz="4400" b="1" dirty="0"/>
          </a:p>
        </p:txBody>
      </p:sp>
      <p:sp>
        <p:nvSpPr>
          <p:cNvPr id="14" name="Content Placeholder 13"/>
          <p:cNvSpPr>
            <a:spLocks noGrp="1"/>
          </p:cNvSpPr>
          <p:nvPr>
            <p:ph idx="1"/>
          </p:nvPr>
        </p:nvSpPr>
        <p:spPr/>
        <p:txBody>
          <a:bodyPr/>
          <a:lstStyle/>
          <a:p>
            <a:endParaRPr lang="en-JM" b="1" dirty="0" smtClean="0"/>
          </a:p>
          <a:p>
            <a:endParaRPr lang="en-JM" b="1" dirty="0"/>
          </a:p>
          <a:p>
            <a:pPr algn="ctr"/>
            <a:r>
              <a:rPr lang="en-JM" b="1" dirty="0" smtClean="0"/>
              <a:t>LO 1: Demonstrate </a:t>
            </a:r>
            <a:r>
              <a:rPr lang="en-JM" b="1" dirty="0"/>
              <a:t>an understanding </a:t>
            </a:r>
            <a:endParaRPr lang="en-JM" b="1" dirty="0" smtClean="0"/>
          </a:p>
          <a:p>
            <a:pPr marL="0" indent="0" algn="ctr">
              <a:buNone/>
            </a:pPr>
            <a:r>
              <a:rPr lang="en-JM" b="1" dirty="0" smtClean="0"/>
              <a:t>of </a:t>
            </a:r>
            <a:r>
              <a:rPr lang="en-JM" b="1" dirty="0"/>
              <a:t>management accounting systems</a:t>
            </a:r>
            <a:r>
              <a:rPr lang="en-JM" b="1" dirty="0" smtClean="0"/>
              <a:t>.</a:t>
            </a:r>
            <a:endParaRPr lang="en-JM" b="1" dirty="0"/>
          </a:p>
        </p:txBody>
      </p:sp>
      <p:sp>
        <p:nvSpPr>
          <p:cNvPr id="2" name="Slide Number Placeholder 1"/>
          <p:cNvSpPr>
            <a:spLocks noGrp="1"/>
          </p:cNvSpPr>
          <p:nvPr>
            <p:ph type="sldNum" sz="quarter" idx="12"/>
          </p:nvPr>
        </p:nvSpPr>
        <p:spPr/>
        <p:txBody>
          <a:bodyPr/>
          <a:lstStyle/>
          <a:p>
            <a:fld id="{7DC1BBB0-96F0-4077-A278-0F3FB5C104D3}" type="slidenum">
              <a:rPr lang="en-JM" smtClean="0"/>
              <a:t>2</a:t>
            </a:fld>
            <a:endParaRPr lang="en-JM"/>
          </a:p>
        </p:txBody>
      </p:sp>
      <p:sp>
        <p:nvSpPr>
          <p:cNvPr id="3" name="AutoShape 2" descr="Image result for costing clip 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JM"/>
          </a:p>
        </p:txBody>
      </p:sp>
      <p:pic>
        <p:nvPicPr>
          <p:cNvPr id="4" name="Picture 3"/>
          <p:cNvPicPr>
            <a:picLocks noChangeAspect="1"/>
          </p:cNvPicPr>
          <p:nvPr/>
        </p:nvPicPr>
        <p:blipFill>
          <a:blip r:embed="rId2"/>
          <a:stretch>
            <a:fillRect/>
          </a:stretch>
        </p:blipFill>
        <p:spPr>
          <a:xfrm>
            <a:off x="608012" y="762000"/>
            <a:ext cx="685800" cy="685800"/>
          </a:xfrm>
          <a:prstGeom prst="rect">
            <a:avLst/>
          </a:prstGeom>
        </p:spPr>
      </p:pic>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b="1" dirty="0" smtClean="0"/>
              <a:t>JOB COST REPORT</a:t>
            </a:r>
            <a:endParaRPr lang="en-US" sz="4400" b="1"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dirty="0" smtClean="0"/>
              <a:t>The </a:t>
            </a:r>
            <a:r>
              <a:rPr lang="en-JM" dirty="0"/>
              <a:t>selling prices of jobs are calculated by adding a certain amount of profit to the cost of the job.</a:t>
            </a:r>
          </a:p>
          <a:p>
            <a:r>
              <a:rPr lang="en-JM" dirty="0"/>
              <a:t>To </a:t>
            </a:r>
            <a:r>
              <a:rPr lang="en-JM" dirty="0" smtClean="0"/>
              <a:t>determine </a:t>
            </a:r>
            <a:r>
              <a:rPr lang="en-JM" dirty="0"/>
              <a:t>the cost involves the following:</a:t>
            </a:r>
          </a:p>
          <a:p>
            <a:r>
              <a:rPr lang="en-JM" dirty="0" smtClean="0"/>
              <a:t>-identifying </a:t>
            </a:r>
            <a:r>
              <a:rPr lang="en-JM" dirty="0"/>
              <a:t>the cost of materials used for the job</a:t>
            </a:r>
          </a:p>
          <a:p>
            <a:r>
              <a:rPr lang="en-JM" dirty="0" smtClean="0"/>
              <a:t>-identifying </a:t>
            </a:r>
            <a:r>
              <a:rPr lang="en-JM" dirty="0"/>
              <a:t>the cost of labour used on the job</a:t>
            </a:r>
          </a:p>
          <a:p>
            <a:r>
              <a:rPr lang="en-JM" dirty="0"/>
              <a:t>absorbing overheads</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60214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b="1" dirty="0" smtClean="0"/>
              <a:t>JOB COST REPORT</a:t>
            </a:r>
            <a:endParaRPr lang="en-US" sz="4400" b="1"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dirty="0"/>
              <a:t>Proper job cost reporting begins with solid cost estimates. Start each job by arranging the estimates in the same cost categories that will be used to accumulate the actual job cost information. This will enable you to effectively manage contract activities. You also will be better able to compare the actual job costs to estimated costs.</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09652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b="1" dirty="0" smtClean="0"/>
              <a:t>JOB COST REPORT</a:t>
            </a:r>
            <a:endParaRPr lang="en-US" sz="4400" b="1"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dirty="0" smtClean="0"/>
              <a:t>The </a:t>
            </a:r>
            <a:r>
              <a:rPr lang="en-JM" dirty="0"/>
              <a:t>proper format often depends on how many job-costing levels were used in the estimate. For instance, larger jobs may require phase, activity, or even unit costing. For smaller jobs, totals for, say, materials, </a:t>
            </a:r>
            <a:r>
              <a:rPr lang="en-JM" dirty="0" smtClean="0"/>
              <a:t>labour, </a:t>
            </a:r>
            <a:r>
              <a:rPr lang="en-JM" dirty="0"/>
              <a:t>and subcontracts are sufficient. If you perform service-type work, your cost information needs may include just job totals by </a:t>
            </a:r>
            <a:r>
              <a:rPr lang="en-JM" dirty="0" smtClean="0"/>
              <a:t>labour, </a:t>
            </a:r>
            <a:r>
              <a:rPr lang="en-JM" dirty="0"/>
              <a:t>materials, and other direct </a:t>
            </a:r>
            <a:r>
              <a:rPr lang="en-JM" dirty="0" smtClean="0"/>
              <a:t>costs.</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938317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b="1" dirty="0" smtClean="0"/>
              <a:t>INVENTORY  REPORT</a:t>
            </a:r>
            <a:br>
              <a:rPr lang="en-US" sz="4400" b="1" dirty="0" smtClean="0"/>
            </a:br>
            <a:endParaRPr lang="en-US" sz="44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a:t>Inventory reports help inventory supervisors to manage inventory, track the movement of inventory within the warehouse, and get visibility on the different categories of inventory, such as, inventory that are on hold. These reports can also be used to categorize inventory based on </a:t>
            </a:r>
            <a:r>
              <a:rPr lang="en-JM" dirty="0" smtClean="0"/>
              <a:t>cost.</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724403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b="1" dirty="0" smtClean="0"/>
              <a:t>INVENTORY  REPORT</a:t>
            </a:r>
            <a:br>
              <a:rPr lang="en-US" sz="4400" b="1" dirty="0" smtClean="0"/>
            </a:br>
            <a:endParaRPr lang="en-US" sz="44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a:t>To gain a better understanding of your business health, it is crucial to know how profitable your products are to ensure it is performing at an optimal level. To measure inventory performance, you will need to compare previously collected data. </a:t>
            </a:r>
            <a:endParaRPr lang="en-JM" dirty="0" smtClean="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654523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b="1" dirty="0" smtClean="0"/>
              <a:t>INVENTORY  REPORT</a:t>
            </a:r>
            <a:br>
              <a:rPr lang="en-US" sz="4400" b="1" dirty="0" smtClean="0"/>
            </a:br>
            <a:endParaRPr lang="en-US" sz="4400" b="1"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endParaRPr lang="en-JM" dirty="0"/>
          </a:p>
          <a:p>
            <a:r>
              <a:rPr lang="en-JM" b="1" dirty="0"/>
              <a:t>Item fill rate </a:t>
            </a:r>
            <a:r>
              <a:rPr lang="en-JM" dirty="0"/>
              <a:t>– the percentage of products from a customer’s order your business shipped. The higher the item fill rate is, the better the inventory performance is.</a:t>
            </a:r>
          </a:p>
          <a:p>
            <a:r>
              <a:rPr lang="en-JM" b="1" dirty="0"/>
              <a:t>Inventory accuracy </a:t>
            </a:r>
            <a:r>
              <a:rPr lang="en-JM" dirty="0"/>
              <a:t>– regular inventory count cycles ensures all stock is accounted for and there is decreased discrepancies with what is recorded and what actually is there</a:t>
            </a:r>
            <a:r>
              <a:rPr lang="en-JM" dirty="0" smtClean="0"/>
              <a:t>.</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609451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b="1" dirty="0" smtClean="0"/>
              <a:t>INVENTORY  REPORT</a:t>
            </a:r>
            <a:br>
              <a:rPr lang="en-US" sz="4400" b="1" dirty="0" smtClean="0"/>
            </a:br>
            <a:endParaRPr lang="en-US" sz="4400" b="1" dirty="0"/>
          </a:p>
        </p:txBody>
      </p:sp>
      <p:sp>
        <p:nvSpPr>
          <p:cNvPr id="5" name="Text Placeholder 4"/>
          <p:cNvSpPr>
            <a:spLocks noGrp="1"/>
          </p:cNvSpPr>
          <p:nvPr>
            <p:ph type="body" idx="1"/>
          </p:nvPr>
        </p:nvSpPr>
        <p:spPr>
          <a:xfrm>
            <a:off x="1598613" y="2286000"/>
            <a:ext cx="8762999" cy="3276600"/>
          </a:xfrm>
        </p:spPr>
        <p:txBody>
          <a:bodyPr>
            <a:normAutofit/>
          </a:bodyPr>
          <a:lstStyle/>
          <a:p>
            <a:endParaRPr lang="en-JM" dirty="0"/>
          </a:p>
          <a:p>
            <a:r>
              <a:rPr lang="en-JM" b="1" dirty="0" smtClean="0"/>
              <a:t>Inventory </a:t>
            </a:r>
            <a:r>
              <a:rPr lang="en-JM" b="1" dirty="0"/>
              <a:t>turnover </a:t>
            </a:r>
            <a:r>
              <a:rPr lang="en-JM" dirty="0"/>
              <a:t>– the number of times inventory stock is replaced in a given period. The higher the rate, the less time inventory stock sits on the </a:t>
            </a:r>
            <a:r>
              <a:rPr lang="en-JM" dirty="0" smtClean="0"/>
              <a:t>shelf.</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290356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b="1" dirty="0" smtClean="0"/>
              <a:t>MANUFACTURING  REPORTS</a:t>
            </a:r>
            <a:endParaRPr lang="en-US" sz="4400" b="1"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dirty="0" smtClean="0"/>
              <a:t>The manufacturing  </a:t>
            </a:r>
            <a:r>
              <a:rPr lang="en-JM" dirty="0"/>
              <a:t>report is a document used in the </a:t>
            </a:r>
            <a:r>
              <a:rPr lang="en-JM" dirty="0" smtClean="0"/>
              <a:t>manufacturing  </a:t>
            </a:r>
            <a:r>
              <a:rPr lang="en-JM" dirty="0"/>
              <a:t>process to summarize the goods used during a specific accounting period. In other words, the materials consumption report tracks how much raw materials and goods in process are used to produce products during a period like a week, month, quarter.</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402063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295401"/>
            <a:ext cx="9372599" cy="914399"/>
          </a:xfrm>
        </p:spPr>
        <p:txBody>
          <a:bodyPr>
            <a:normAutofit/>
          </a:bodyPr>
          <a:lstStyle/>
          <a:p>
            <a:r>
              <a:rPr lang="en-JM" dirty="0" smtClean="0"/>
              <a:t>REVIEW QUESTIONS </a:t>
            </a:r>
            <a:endParaRPr lang="en-US" dirty="0"/>
          </a:p>
        </p:txBody>
      </p:sp>
      <p:sp>
        <p:nvSpPr>
          <p:cNvPr id="5" name="Text Placeholder 4"/>
          <p:cNvSpPr>
            <a:spLocks noGrp="1"/>
          </p:cNvSpPr>
          <p:nvPr>
            <p:ph type="body" idx="1"/>
          </p:nvPr>
        </p:nvSpPr>
        <p:spPr>
          <a:xfrm>
            <a:off x="1598613" y="2514600"/>
            <a:ext cx="9143999" cy="2438400"/>
          </a:xfrm>
        </p:spPr>
        <p:txBody>
          <a:bodyPr>
            <a:normAutofit/>
          </a:bodyPr>
          <a:lstStyle/>
          <a:p>
            <a:pPr marL="514350" indent="-514350">
              <a:buAutoNum type="arabicPeriod"/>
            </a:pPr>
            <a:r>
              <a:rPr lang="en-US" sz="2800" dirty="0" smtClean="0"/>
              <a:t>What is the purpose of management reports?</a:t>
            </a:r>
          </a:p>
          <a:p>
            <a:pPr marL="514350" indent="-514350">
              <a:buAutoNum type="arabicPeriod"/>
            </a:pPr>
            <a:r>
              <a:rPr lang="en-JM" sz="2800" dirty="0" smtClean="0"/>
              <a:t>Why should the information from management reports be important to its users?</a:t>
            </a:r>
          </a:p>
          <a:p>
            <a:pPr marL="514350" indent="-514350">
              <a:buAutoNum type="arabicPeriod"/>
            </a:pPr>
            <a:r>
              <a:rPr lang="en-US" sz="2800" dirty="0" smtClean="0"/>
              <a:t>Identify at least two internal stakeholders who are users of management reports.</a:t>
            </a:r>
            <a:endParaRPr lang="en-US" sz="2800"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596578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fontScale="92500"/>
          </a:bodyPr>
          <a:lstStyle/>
          <a:p>
            <a:endParaRPr lang="en-JM" sz="1600" dirty="0" smtClean="0"/>
          </a:p>
          <a:p>
            <a:r>
              <a:rPr lang="en-JM" sz="1600" dirty="0" smtClean="0"/>
              <a:t>Bragg</a:t>
            </a:r>
            <a:r>
              <a:rPr lang="en-JM" sz="1600" dirty="0"/>
              <a:t>, S. and Bragg, S. (2019). </a:t>
            </a:r>
            <a:r>
              <a:rPr lang="en-JM" sz="1600" dirty="0" err="1"/>
              <a:t>Understandability</a:t>
            </a:r>
            <a:r>
              <a:rPr lang="en-JM" sz="1600" dirty="0"/>
              <a:t>. [online] </a:t>
            </a:r>
            <a:r>
              <a:rPr lang="en-JM" sz="1600" dirty="0" err="1"/>
              <a:t>AccountingTools</a:t>
            </a:r>
            <a:r>
              <a:rPr lang="en-JM" sz="1600" dirty="0"/>
              <a:t>. Available at: https</a:t>
            </a:r>
            <a:r>
              <a:rPr lang="en-JM" sz="1600" dirty="0" smtClean="0"/>
              <a:t>://www.accountingtools.com/articles/what-is-understandability.html </a:t>
            </a:r>
            <a:r>
              <a:rPr lang="en-JM" sz="1600" dirty="0"/>
              <a:t>[Accessed 25 Jan. 2019</a:t>
            </a:r>
            <a:r>
              <a:rPr lang="en-JM" sz="1600" dirty="0" smtClean="0"/>
              <a:t>].</a:t>
            </a:r>
          </a:p>
          <a:p>
            <a:endParaRPr lang="en-US" sz="1600" dirty="0"/>
          </a:p>
          <a:p>
            <a:r>
              <a:rPr lang="en-JM" sz="1600" dirty="0"/>
              <a:t>Smallbusiness.chron.com. (2019). What Is the Difference Between a Financial Report &amp; a Budget Report?. [online] Available at: https://smallbusiness.chron.com/difference-between-financial-report-budget-report-22555.html [Accessed 25 Jan. 2019</a:t>
            </a:r>
            <a:r>
              <a:rPr lang="en-JM" sz="1600" dirty="0" smtClean="0"/>
              <a:t>].</a:t>
            </a:r>
          </a:p>
          <a:p>
            <a:endParaRPr lang="en-US" sz="1600" dirty="0"/>
          </a:p>
          <a:p>
            <a:r>
              <a:rPr lang="en-JM" sz="1600" dirty="0"/>
              <a:t>Investopedia. (2019). Accounts Receivable Aging. [online] Available at: https://www.investopedia.com/terms/a/accounts-receivable-aging.asp [Accessed 25 Jan. 2019</a:t>
            </a:r>
            <a:r>
              <a:rPr lang="en-JM" sz="1600" dirty="0" smtClean="0"/>
              <a:t>].</a:t>
            </a:r>
          </a:p>
          <a:p>
            <a:endParaRPr lang="en-US" sz="1600" dirty="0"/>
          </a:p>
          <a:p>
            <a:r>
              <a:rPr lang="en-JM" sz="1600" dirty="0"/>
              <a:t>Kfknowledgebank.kaplan.co.uk. (2019). [online] Available at: http://kfknowledgebank.kaplan.co.uk/KFKB/Wiki%20Pages/Job%20Costing.aspx [Accessed 25 Jan. 2019].</a:t>
            </a:r>
            <a:endParaRPr lang="en-US" sz="1600"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58640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1523999"/>
          </a:xfrm>
        </p:spPr>
        <p:txBody>
          <a:bodyPr>
            <a:normAutofit fontScale="90000"/>
          </a:bodyPr>
          <a:lstStyle/>
          <a:p>
            <a:r>
              <a:rPr lang="en-US" dirty="0"/>
              <a:t>UNIT 5: MANAGEMENT ACCOUNTING</a:t>
            </a:r>
            <a:br>
              <a:rPr lang="en-US" dirty="0"/>
            </a:br>
            <a:endParaRPr lang="en-US" dirty="0"/>
          </a:p>
        </p:txBody>
      </p:sp>
      <p:sp>
        <p:nvSpPr>
          <p:cNvPr id="5" name="Text Placeholder 4"/>
          <p:cNvSpPr>
            <a:spLocks noGrp="1"/>
          </p:cNvSpPr>
          <p:nvPr>
            <p:ph type="body" idx="1"/>
          </p:nvPr>
        </p:nvSpPr>
        <p:spPr>
          <a:xfrm>
            <a:off x="1598613" y="3429000"/>
            <a:ext cx="8915399" cy="1981199"/>
          </a:xfrm>
        </p:spPr>
        <p:txBody>
          <a:bodyPr>
            <a:normAutofit/>
          </a:bodyPr>
          <a:lstStyle/>
          <a:p>
            <a:r>
              <a:rPr lang="en-JM" dirty="0" smtClean="0"/>
              <a:t>D1 Produce financial reports that accurately apply and interpret data for a range of business activities.</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209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a:bodyPr>
          <a:lstStyle/>
          <a:p>
            <a:endParaRPr lang="en-JM" sz="1600" dirty="0" smtClean="0"/>
          </a:p>
          <a:p>
            <a:r>
              <a:rPr lang="en-JM" sz="1600" dirty="0"/>
              <a:t>Kpmcpa.com. (2019). | What is Job Cost Reporting?. [online] Available at: https://www.kpmcpa.com/what-is-job-cost-reporting/ [Accessed 25 Jan. 2019</a:t>
            </a:r>
            <a:r>
              <a:rPr lang="en-JM" sz="1600" dirty="0" smtClean="0"/>
              <a:t>].</a:t>
            </a:r>
          </a:p>
          <a:p>
            <a:endParaRPr lang="en-US" sz="1600" dirty="0"/>
          </a:p>
          <a:p>
            <a:r>
              <a:rPr lang="en-JM" sz="1600" dirty="0"/>
              <a:t>Unleashed Software. (2019). 5 Key Inventory Management Reports for Business Owners - Unleashed Software. [online] Available at: https://www.unleashedsoftware.com/blog/5-key-inventory-management-reports-business-owners [Accessed 26 Jan. 2019</a:t>
            </a:r>
            <a:r>
              <a:rPr lang="en-JM" sz="1600" dirty="0" smtClean="0"/>
              <a:t>].</a:t>
            </a:r>
          </a:p>
          <a:p>
            <a:endParaRPr lang="en-US" sz="1600" dirty="0"/>
          </a:p>
          <a:p>
            <a:r>
              <a:rPr lang="en-JM" sz="1600" dirty="0"/>
              <a:t>My Accounting Course. (2019). What is a Materials Consumption Report? - Definition | Meaning | Example. [online] Available at: https://www.myaccountingcourse.com/accounting-dictionary/materials-consumption-report [Accessed 26 Jan. </a:t>
            </a:r>
            <a:r>
              <a:rPr lang="en-JM" sz="1600"/>
              <a:t>2019].</a:t>
            </a:r>
            <a:endParaRPr lang="en-US" sz="1600"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843729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US" sz="2800" dirty="0" smtClean="0"/>
              <a:t>WHY THE WAY IN WHICH THE INFORMATION IS PRESENTED MUST BE UNDERSTANDABLE</a:t>
            </a:r>
            <a:endParaRPr lang="en-US" sz="28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err="1"/>
              <a:t>Understandability</a:t>
            </a:r>
            <a:r>
              <a:rPr lang="en-JM" dirty="0"/>
              <a:t> is the concept that financial information should be presented so that a reader can easily comprehend it. This concept assumes a reasonable knowledge of business by the reader, but does not require advanced business knowledge to gain a high level of comprehension. </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10186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US" sz="2800" dirty="0" smtClean="0"/>
              <a:t>WHY THE WAY IN WHICH THE INFORMATION IS PRESENTED MUST BE UNDERSTANDABLE</a:t>
            </a:r>
            <a:endParaRPr lang="en-US" sz="28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Adherence </a:t>
            </a:r>
            <a:r>
              <a:rPr lang="en-JM" dirty="0"/>
              <a:t>to a reasonable level of </a:t>
            </a:r>
            <a:r>
              <a:rPr lang="en-JM" dirty="0" err="1"/>
              <a:t>u</a:t>
            </a:r>
            <a:r>
              <a:rPr lang="en-JM" dirty="0" err="1" smtClean="0"/>
              <a:t>nderstandability</a:t>
            </a:r>
            <a:r>
              <a:rPr lang="en-JM" dirty="0" smtClean="0"/>
              <a:t> </a:t>
            </a:r>
            <a:r>
              <a:rPr lang="en-JM" dirty="0"/>
              <a:t>would prevent an organization from deliberately </a:t>
            </a:r>
            <a:r>
              <a:rPr lang="en-JM" dirty="0" smtClean="0"/>
              <a:t>making the  </a:t>
            </a:r>
            <a:r>
              <a:rPr lang="en-JM" dirty="0"/>
              <a:t>financial information </a:t>
            </a:r>
            <a:r>
              <a:rPr lang="en-JM" dirty="0" smtClean="0"/>
              <a:t>unclear in </a:t>
            </a:r>
            <a:r>
              <a:rPr lang="en-JM" dirty="0"/>
              <a:t>order to mislead users of its financial statements</a:t>
            </a:r>
            <a:r>
              <a:rPr lang="en-JM" dirty="0" smtClean="0"/>
              <a:t>.</a:t>
            </a:r>
          </a:p>
          <a:p>
            <a:r>
              <a:rPr lang="en-JM" dirty="0" smtClean="0"/>
              <a:t>Information should be relevant to the decision making needs of the user. </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735312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US" sz="2800" dirty="0" smtClean="0"/>
              <a:t>WHY THE WAY IN WHICH THE INFORMATION IS PRESENTED MUST BE UNDERSTANDABLE</a:t>
            </a:r>
            <a:endParaRPr lang="en-US" sz="2800"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dirty="0"/>
              <a:t>In order to be understandable, information should be presented using the following guidelines:</a:t>
            </a:r>
          </a:p>
          <a:p>
            <a:r>
              <a:rPr lang="en-JM" b="1" dirty="0" smtClean="0"/>
              <a:t>Complete</a:t>
            </a:r>
            <a:r>
              <a:rPr lang="en-JM" b="1" dirty="0"/>
              <a:t>. </a:t>
            </a:r>
            <a:r>
              <a:rPr lang="en-JM" dirty="0"/>
              <a:t>The text presented should not be missing any key information. For example, a table of future lease payments should include all future periods for which lease payments will be made, so that a reader can understand the entire scope of future obligations</a:t>
            </a:r>
            <a:r>
              <a:rPr lang="en-JM" dirty="0" smtClean="0"/>
              <a:t>.</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19121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US" sz="2800" dirty="0" smtClean="0"/>
              <a:t>WHY THE WAY IN WHICH THE INFORMATION IS PRESENTED MUST BE UNDERSTANDABLE</a:t>
            </a:r>
            <a:endParaRPr lang="en-US" sz="2800"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b="1" dirty="0" smtClean="0"/>
              <a:t>Concise</a:t>
            </a:r>
            <a:r>
              <a:rPr lang="en-JM" dirty="0"/>
              <a:t>. Do not bury the users of financial information with an excessive amount of detail. This means presenting </a:t>
            </a:r>
            <a:r>
              <a:rPr lang="en-JM" dirty="0" smtClean="0"/>
              <a:t> </a:t>
            </a:r>
            <a:r>
              <a:rPr lang="en-JM" dirty="0"/>
              <a:t>sufficient amount of information that is easily scanned for highlights. Also, do not replicate disclosures throughout the financial statements; instead, set forth information in one place, and then insert references to it elsewhere in the financial statements, as needed</a:t>
            </a:r>
            <a:r>
              <a:rPr lang="en-JM" dirty="0" smtClean="0"/>
              <a:t>.</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26587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US" sz="2800" dirty="0" smtClean="0"/>
              <a:t>WHY THE WAY IN WHICH THE INFORMATION IS PRESENTED MUST BE UNDERSTANDABLE</a:t>
            </a:r>
            <a:endParaRPr lang="en-US" sz="2800" dirty="0"/>
          </a:p>
        </p:txBody>
      </p:sp>
      <p:sp>
        <p:nvSpPr>
          <p:cNvPr id="5" name="Text Placeholder 4"/>
          <p:cNvSpPr>
            <a:spLocks noGrp="1"/>
          </p:cNvSpPr>
          <p:nvPr>
            <p:ph type="body" idx="1"/>
          </p:nvPr>
        </p:nvSpPr>
        <p:spPr>
          <a:xfrm>
            <a:off x="1598613" y="2286000"/>
            <a:ext cx="8762999" cy="3276600"/>
          </a:xfrm>
        </p:spPr>
        <p:txBody>
          <a:bodyPr>
            <a:normAutofit/>
          </a:bodyPr>
          <a:lstStyle/>
          <a:p>
            <a:endParaRPr lang="en-JM" dirty="0"/>
          </a:p>
          <a:p>
            <a:r>
              <a:rPr lang="en-JM" b="1" dirty="0" smtClean="0"/>
              <a:t>Clear</a:t>
            </a:r>
            <a:r>
              <a:rPr lang="en-JM" b="1" dirty="0"/>
              <a:t>. </a:t>
            </a:r>
            <a:r>
              <a:rPr lang="en-JM" dirty="0"/>
              <a:t>Use a presentation methodology that is easy for the reader to scan. This typically means that charts and tables take the place of text, or are at least the preferred form of presentation</a:t>
            </a:r>
            <a:r>
              <a:rPr lang="en-JM" dirty="0" smtClean="0"/>
              <a:t>.</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98481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US" sz="2800" dirty="0" smtClean="0"/>
              <a:t>WHY THE WAY IN WHICH THE INFORMATION IS PRESENTED MUST BE UNDERSTANDABLE</a:t>
            </a:r>
            <a:endParaRPr lang="en-US" sz="28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Organized</a:t>
            </a:r>
            <a:r>
              <a:rPr lang="en-JM" dirty="0"/>
              <a:t>. The reader should be able to easily locate cross-referenced information within the financial statements. This means that all supporting schedules should be identified with a footnote number or letter, with this identifier listed in the main financial statements.</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66073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Math education presentation with Pi  (widescreen)</Template>
  <TotalTime>1159</TotalTime>
  <Words>1657</Words>
  <Application>Microsoft Office PowerPoint</Application>
  <PresentationFormat>Custom</PresentationFormat>
  <Paragraphs>147</Paragraphs>
  <Slides>30</Slides>
  <Notes>28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Euphemia</vt:lpstr>
      <vt:lpstr>Math 16x9</vt:lpstr>
      <vt:lpstr>UNIT 5: MANAGEMENT ACCOUNTING </vt:lpstr>
      <vt:lpstr>UNIT 5: MANAGEMENT ACCOUNTING </vt:lpstr>
      <vt:lpstr>UNIT 5: MANAGEMENT ACCOUNTING </vt:lpstr>
      <vt:lpstr>WHY THE WAY IN WHICH THE INFORMATION IS PRESENTED MUST BE UNDERSTANDABLE</vt:lpstr>
      <vt:lpstr>WHY THE WAY IN WHICH THE INFORMATION IS PRESENTED MUST BE UNDERSTANDABLE</vt:lpstr>
      <vt:lpstr>WHY THE WAY IN WHICH THE INFORMATION IS PRESENTED MUST BE UNDERSTANDABLE</vt:lpstr>
      <vt:lpstr>WHY THE WAY IN WHICH THE INFORMATION IS PRESENTED MUST BE UNDERSTANDABLE</vt:lpstr>
      <vt:lpstr>WHY THE WAY IN WHICH THE INFORMATION IS PRESENTED MUST BE UNDERSTANDABLE</vt:lpstr>
      <vt:lpstr>WHY THE WAY IN WHICH THE INFORMATION IS PRESENTED MUST BE UNDERSTANDABLE</vt:lpstr>
      <vt:lpstr>WHY THE WAY IN WHICH THE INFORMATION IS PRESENTED MUST BE UNDERSTANDABLE</vt:lpstr>
      <vt:lpstr>BUDGET REPORT</vt:lpstr>
      <vt:lpstr>BUDGET REPORT</vt:lpstr>
      <vt:lpstr>BUDGET REPORT</vt:lpstr>
      <vt:lpstr>ACCOUNTS RECEIVABLE AGING</vt:lpstr>
      <vt:lpstr>ACCOUNTS RECEIVABLE AGING</vt:lpstr>
      <vt:lpstr>ACCOUNTS RECEIVABLE AGING</vt:lpstr>
      <vt:lpstr>ACCOUNTS RECEIVABLE AGING</vt:lpstr>
      <vt:lpstr>ACCOUNTS RECEIVABLE AGING</vt:lpstr>
      <vt:lpstr>JOB COST REPORT</vt:lpstr>
      <vt:lpstr>JOB COST REPORT</vt:lpstr>
      <vt:lpstr>JOB COST REPORT</vt:lpstr>
      <vt:lpstr>JOB COST REPORT</vt:lpstr>
      <vt:lpstr>INVENTORY  REPORT </vt:lpstr>
      <vt:lpstr>INVENTORY  REPORT </vt:lpstr>
      <vt:lpstr>INVENTORY  REPORT </vt:lpstr>
      <vt:lpstr>INVENTORY  REPORT </vt:lpstr>
      <vt:lpstr>MANUFACTURING  REPORTS</vt:lpstr>
      <vt:lpstr>REVIEW QUESTIONS </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MANAGEMENT ACCOUNTING</dc:title>
  <dc:creator>judith walters</dc:creator>
  <cp:lastModifiedBy>Judith Robb-Walters</cp:lastModifiedBy>
  <cp:revision>107</cp:revision>
  <cp:lastPrinted>2019-01-29T13:30:47Z</cp:lastPrinted>
  <dcterms:created xsi:type="dcterms:W3CDTF">2019-01-04T00:00:15Z</dcterms:created>
  <dcterms:modified xsi:type="dcterms:W3CDTF">2019-01-29T13:43:40Z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