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6" r:id="rId2"/>
    <p:sldId id="267" r:id="rId3"/>
    <p:sldId id="258" r:id="rId4"/>
    <p:sldId id="302" r:id="rId5"/>
    <p:sldId id="303" r:id="rId6"/>
    <p:sldId id="330" r:id="rId7"/>
    <p:sldId id="319" r:id="rId8"/>
    <p:sldId id="332" r:id="rId9"/>
    <p:sldId id="331" r:id="rId10"/>
    <p:sldId id="334" r:id="rId11"/>
    <p:sldId id="333" r:id="rId12"/>
    <p:sldId id="320" r:id="rId13"/>
    <p:sldId id="304" r:id="rId14"/>
    <p:sldId id="335" r:id="rId15"/>
    <p:sldId id="323" r:id="rId16"/>
    <p:sldId id="305" r:id="rId17"/>
    <p:sldId id="336" r:id="rId18"/>
    <p:sldId id="324" r:id="rId19"/>
    <p:sldId id="307" r:id="rId20"/>
    <p:sldId id="338" r:id="rId21"/>
    <p:sldId id="325" r:id="rId22"/>
    <p:sldId id="339" r:id="rId23"/>
    <p:sldId id="340" r:id="rId24"/>
    <p:sldId id="308" r:id="rId25"/>
    <p:sldId id="326" r:id="rId26"/>
    <p:sldId id="341" r:id="rId27"/>
    <p:sldId id="347" r:id="rId28"/>
    <p:sldId id="349" r:id="rId29"/>
    <p:sldId id="309" r:id="rId30"/>
    <p:sldId id="343" r:id="rId31"/>
    <p:sldId id="344" r:id="rId32"/>
    <p:sldId id="345" r:id="rId33"/>
    <p:sldId id="348" r:id="rId34"/>
    <p:sldId id="299" r:id="rId35"/>
    <p:sldId id="346" r:id="rId36"/>
    <p:sldId id="271" r:id="rId37"/>
    <p:sldId id="318" r:id="rId38"/>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2/13/2019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2/13/2019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389324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1051611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4207315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3910788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358568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3460587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2124602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1637715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1017240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2735887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3039157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1254023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403330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212353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4072215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6984616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11170566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3743583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3033644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3412136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20755325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32</a:t>
            </a:fld>
            <a:endParaRPr lang="en-US"/>
          </a:p>
        </p:txBody>
      </p:sp>
    </p:spTree>
    <p:extLst>
      <p:ext uri="{BB962C8B-B14F-4D97-AF65-F5344CB8AC3E}">
        <p14:creationId xmlns:p14="http://schemas.microsoft.com/office/powerpoint/2010/main" val="4027347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33</a:t>
            </a:fld>
            <a:endParaRPr lang="en-US"/>
          </a:p>
        </p:txBody>
      </p:sp>
    </p:spTree>
    <p:extLst>
      <p:ext uri="{BB962C8B-B14F-4D97-AF65-F5344CB8AC3E}">
        <p14:creationId xmlns:p14="http://schemas.microsoft.com/office/powerpoint/2010/main" val="36478701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34</a:t>
            </a:fld>
            <a:endParaRPr lang="en-US"/>
          </a:p>
        </p:txBody>
      </p:sp>
    </p:spTree>
    <p:extLst>
      <p:ext uri="{BB962C8B-B14F-4D97-AF65-F5344CB8AC3E}">
        <p14:creationId xmlns:p14="http://schemas.microsoft.com/office/powerpoint/2010/main" val="29350327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35</a:t>
            </a:fld>
            <a:endParaRPr lang="en-US"/>
          </a:p>
        </p:txBody>
      </p:sp>
    </p:spTree>
    <p:extLst>
      <p:ext uri="{BB962C8B-B14F-4D97-AF65-F5344CB8AC3E}">
        <p14:creationId xmlns:p14="http://schemas.microsoft.com/office/powerpoint/2010/main" val="4305647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36</a:t>
            </a:fld>
            <a:endParaRPr lang="en-US"/>
          </a:p>
        </p:txBody>
      </p:sp>
    </p:spTree>
    <p:extLst>
      <p:ext uri="{BB962C8B-B14F-4D97-AF65-F5344CB8AC3E}">
        <p14:creationId xmlns:p14="http://schemas.microsoft.com/office/powerpoint/2010/main" val="22076639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37</a:t>
            </a:fld>
            <a:endParaRPr lang="en-US"/>
          </a:p>
        </p:txBody>
      </p:sp>
    </p:spTree>
    <p:extLst>
      <p:ext uri="{BB962C8B-B14F-4D97-AF65-F5344CB8AC3E}">
        <p14:creationId xmlns:p14="http://schemas.microsoft.com/office/powerpoint/2010/main" val="186896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243626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1960319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2498923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3142064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576826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410601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2/13/2019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2/13/2019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2/13/2019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2/13/2019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2/13/2019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2/13/2019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2/13/2019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2/13/2019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2/13/2019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2/13/2019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2/13/2019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2/13/2019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accountingformanagement.org/income-statement/"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a:t>DIFFERENT COSTS AND COSTS </a:t>
            </a:r>
            <a:r>
              <a:rPr lang="en-JM" sz="3600" dirty="0" smtClean="0"/>
              <a:t>ANALYSIS</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endParaRPr lang="en-JM" dirty="0"/>
          </a:p>
          <a:p>
            <a:r>
              <a:rPr lang="en-JM" dirty="0" smtClean="0"/>
              <a:t>Sunk Costs: </a:t>
            </a:r>
            <a:r>
              <a:rPr lang="en-JM" dirty="0"/>
              <a:t>These are costs that have been incurred and cannot be recouped. If you left the industry, you could not reclaim sunk costs. For example, if you spend money on advertising to enter an industry, you can never claim these costs back. If you buy a machine, you might be able to sell if you leave the industry. </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78816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600200"/>
          </a:xfrm>
        </p:spPr>
        <p:txBody>
          <a:bodyPr>
            <a:noAutofit/>
          </a:bodyPr>
          <a:lstStyle/>
          <a:p>
            <a:pPr algn="ctr"/>
            <a:r>
              <a:rPr lang="en-JM" sz="2800" dirty="0"/>
              <a:t> </a:t>
            </a:r>
            <a:r>
              <a:rPr lang="en-JM" sz="4400" dirty="0"/>
              <a:t>DIFFERENT COSTS AND COSTS </a:t>
            </a:r>
            <a:r>
              <a:rPr lang="en-JM" sz="4400" dirty="0" smtClean="0"/>
              <a:t>ANALYSIS</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dirty="0"/>
          </a:p>
          <a:p>
            <a:r>
              <a:rPr lang="en-JM" dirty="0"/>
              <a:t>Avoidable Costs. Costs that can be avoided. If you stop producing cars, you don’t have to pay for extra raw materials and electricity. Sometimes known as an escapable cost</a:t>
            </a:r>
            <a:r>
              <a:rPr lang="en-JM" dirty="0" smtClean="0"/>
              <a:t>.</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2745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dirty="0" smtClean="0"/>
              <a:t>COST ANALYSIS </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A </a:t>
            </a:r>
            <a:r>
              <a:rPr lang="en-JM" dirty="0"/>
              <a:t>cost analysis is conducted to perform an opinion on the degree to which the proposed cost, including profit, represents what the performance of the contract ‘should cost’, assuming reasonable economy and efficiency.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51445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dirty="0" smtClean="0"/>
              <a:t>COST VOLUME PROFIT </a:t>
            </a:r>
            <a:endParaRPr lang="en-US" sz="44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Cost-volume-profit (CVP) analysis is a technique that examines changes in profits in </a:t>
            </a:r>
            <a:r>
              <a:rPr lang="en-JM" b="1" dirty="0" smtClean="0"/>
              <a:t>response to </a:t>
            </a:r>
            <a:r>
              <a:rPr lang="en-JM" b="1" dirty="0"/>
              <a:t>changes in sales volumes, costs, and prices.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6607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dirty="0" smtClean="0"/>
              <a:t>COST VOLUME PROFIT </a:t>
            </a:r>
            <a:endParaRPr lang="en-US" sz="44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Accountants </a:t>
            </a:r>
            <a:r>
              <a:rPr lang="en-JM" b="1" dirty="0"/>
              <a:t>often perform CVP analysis to </a:t>
            </a:r>
            <a:r>
              <a:rPr lang="en-JM" b="1" dirty="0" smtClean="0"/>
              <a:t>plan future </a:t>
            </a:r>
            <a:r>
              <a:rPr lang="en-JM" b="1" dirty="0"/>
              <a:t>levels of operating activity and provide information about:</a:t>
            </a:r>
          </a:p>
          <a:p>
            <a:r>
              <a:rPr lang="en-JM" b="1" dirty="0"/>
              <a:t>● Which products or services to emphasize</a:t>
            </a:r>
          </a:p>
          <a:p>
            <a:r>
              <a:rPr lang="en-JM" b="1" dirty="0"/>
              <a:t>● The volume of sales needed to achieve a targeted level of profit</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51909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800" dirty="0"/>
              <a:t>COST VOLUME PROFIT </a:t>
            </a:r>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a:t>CVP analysis begins with the basic profit equation. Profit Total </a:t>
            </a:r>
            <a:r>
              <a:rPr lang="en-JM" dirty="0" smtClean="0"/>
              <a:t>= Total revenue -Total costs. </a:t>
            </a:r>
          </a:p>
          <a:p>
            <a:r>
              <a:rPr lang="en-JM" dirty="0" smtClean="0"/>
              <a:t>Separating </a:t>
            </a:r>
            <a:r>
              <a:rPr lang="en-JM" dirty="0"/>
              <a:t>costs into variable and fixed categories, we express profit as: </a:t>
            </a:r>
            <a:endParaRPr lang="en-JM" dirty="0" smtClean="0"/>
          </a:p>
          <a:p>
            <a:r>
              <a:rPr lang="en-JM" dirty="0" smtClean="0"/>
              <a:t>Profit =Total </a:t>
            </a:r>
            <a:r>
              <a:rPr lang="en-JM" dirty="0"/>
              <a:t>revenue Total variable costs Total fixed </a:t>
            </a:r>
            <a:r>
              <a:rPr lang="en-JM" dirty="0" smtClean="0"/>
              <a:t>costs</a:t>
            </a:r>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08166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dirty="0" smtClean="0"/>
              <a:t>FLEXIBLE BUDGETING </a:t>
            </a:r>
            <a:endParaRPr lang="en-US" sz="44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a:t>A flexible budget is a budget that adjusts or flexes with changes in volume or activity. The flexible budget is more sophisticated and useful than a static budget. (The static budget amounts do not change. They remain unchanged from the amounts established at the time that the static budget was prepared and approved.)</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1377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dirty="0" smtClean="0"/>
              <a:t>FLEXIBLE BUDGETING </a:t>
            </a:r>
            <a:endParaRPr lang="en-US" sz="44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For </a:t>
            </a:r>
            <a:r>
              <a:rPr lang="en-JM" dirty="0"/>
              <a:t>costs that vary with volume or activity, the flexible budget will flex because the budget will include a variable rate per unit of activity instead of one fixed total amount. In short, the flexible budget is a more useful tool when measuring a manager's </a:t>
            </a:r>
            <a:r>
              <a:rPr lang="en-JM" dirty="0" smtClean="0"/>
              <a:t>efficiency.</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3813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800" dirty="0" smtClean="0"/>
              <a:t>FLEXIBLE BUDGET</a:t>
            </a:r>
            <a:endParaRPr lang="en-US" sz="48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1611441" y="1770620"/>
            <a:ext cx="7267575" cy="3829050"/>
          </a:xfrm>
          <a:prstGeom prst="rect">
            <a:avLst/>
          </a:prstGeom>
        </p:spPr>
      </p:pic>
    </p:spTree>
    <p:extLst>
      <p:ext uri="{BB962C8B-B14F-4D97-AF65-F5344CB8AC3E}">
        <p14:creationId xmlns:p14="http://schemas.microsoft.com/office/powerpoint/2010/main" val="259401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COST VARIANCES</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dirty="0"/>
              <a:t>A cost variance is the difference between the cost actually incurred and the budgeted or planned amount of cost that should have been incurred. Cost variances are most commonly tracked for expense line items, but can also be tracked at the job or project level, as long as there is a budget or standard against which it can be calculated. </a:t>
            </a:r>
            <a:r>
              <a:rPr lang="en-JM" dirty="0" smtClean="0"/>
              <a:t>These </a:t>
            </a:r>
            <a:r>
              <a:rPr lang="en-JM" dirty="0"/>
              <a:t>variances form a standard part of many management reporting systems.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01996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LO2 </a:t>
            </a:r>
            <a:r>
              <a:rPr lang="en-JM" b="1" dirty="0"/>
              <a:t>Apply a range of management accounting </a:t>
            </a:r>
            <a:r>
              <a:rPr lang="en-JM" b="1" dirty="0" smtClean="0"/>
              <a:t>technique.</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COST VARIANCES</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smtClean="0"/>
              <a:t>Some </a:t>
            </a:r>
            <a:r>
              <a:rPr lang="en-JM" dirty="0"/>
              <a:t>cost variances are formalized into standard calculations. The following are examples of variances related to specific types of costs:</a:t>
            </a:r>
          </a:p>
          <a:p>
            <a:pPr marL="457200" indent="-457200">
              <a:buFont typeface="Arial" panose="020B0604020202020204" pitchFamily="34" charset="0"/>
              <a:buChar char="•"/>
            </a:pPr>
            <a:r>
              <a:rPr lang="en-JM" dirty="0" smtClean="0"/>
              <a:t>Direct </a:t>
            </a:r>
            <a:r>
              <a:rPr lang="en-JM" dirty="0"/>
              <a:t>material price variance</a:t>
            </a:r>
          </a:p>
          <a:p>
            <a:pPr marL="457200" indent="-457200">
              <a:buFont typeface="Arial" panose="020B0604020202020204" pitchFamily="34" charset="0"/>
              <a:buChar char="•"/>
            </a:pPr>
            <a:r>
              <a:rPr lang="en-JM" dirty="0"/>
              <a:t>Fixed overhead spending variance</a:t>
            </a:r>
          </a:p>
          <a:p>
            <a:pPr marL="457200" indent="-457200">
              <a:buFont typeface="Arial" panose="020B0604020202020204" pitchFamily="34" charset="0"/>
              <a:buChar char="•"/>
            </a:pPr>
            <a:r>
              <a:rPr lang="en-JM" dirty="0" smtClean="0"/>
              <a:t>Labour </a:t>
            </a:r>
            <a:r>
              <a:rPr lang="en-JM" dirty="0"/>
              <a:t>rate variance</a:t>
            </a:r>
          </a:p>
          <a:p>
            <a:pPr marL="457200" indent="-457200">
              <a:buFont typeface="Arial" panose="020B0604020202020204" pitchFamily="34" charset="0"/>
              <a:buChar char="•"/>
            </a:pPr>
            <a:r>
              <a:rPr lang="en-JM" dirty="0"/>
              <a:t>Purchase price variance</a:t>
            </a:r>
          </a:p>
          <a:p>
            <a:pPr marL="457200" indent="-457200">
              <a:buFont typeface="Arial" panose="020B0604020202020204" pitchFamily="34" charset="0"/>
              <a:buChar char="•"/>
            </a:pPr>
            <a:r>
              <a:rPr lang="en-JM" dirty="0"/>
              <a:t>Variable overhead spending </a:t>
            </a:r>
            <a:r>
              <a:rPr lang="en-JM" dirty="0" smtClean="0"/>
              <a:t>variance</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8254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a:t>COST </a:t>
            </a:r>
            <a:r>
              <a:rPr lang="en-US" b="1" dirty="0" smtClean="0"/>
              <a:t>VARIANCES</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smtClean="0"/>
              <a:t>There </a:t>
            </a:r>
            <a:r>
              <a:rPr lang="en-JM" dirty="0"/>
              <a:t>is an </a:t>
            </a:r>
            <a:r>
              <a:rPr lang="en-JM" dirty="0" smtClean="0"/>
              <a:t>unfavourable </a:t>
            </a:r>
            <a:r>
              <a:rPr lang="en-JM" dirty="0"/>
              <a:t>cost variance when the actual cost incurred is greater than the budgeted amount. There is a </a:t>
            </a:r>
            <a:r>
              <a:rPr lang="en-JM" dirty="0" smtClean="0"/>
              <a:t>favourable </a:t>
            </a:r>
            <a:r>
              <a:rPr lang="en-JM" dirty="0"/>
              <a:t>cost variance when the actual cost incurred is lower than the budgeted amount. Whether a variance ends up being positive or negative is partially due to the care with which the original budget was assembled. </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0149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a:t>COST </a:t>
            </a:r>
            <a:r>
              <a:rPr lang="en-US" b="1" dirty="0" smtClean="0"/>
              <a:t>VARIANCES</a:t>
            </a:r>
            <a:endParaRPr lang="en-US"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If </a:t>
            </a:r>
            <a:r>
              <a:rPr lang="en-JM" dirty="0"/>
              <a:t>there is no reasonable foundation for a budgeted cost, then the resulting variance may be irrelevant from a management perspective.</a:t>
            </a:r>
          </a:p>
          <a:p>
            <a:r>
              <a:rPr lang="en-JM" dirty="0" smtClean="0"/>
              <a:t>Cost </a:t>
            </a:r>
            <a:r>
              <a:rPr lang="en-JM" dirty="0"/>
              <a:t>variances are usually tracked, investigated, and reported on by a cost accountant</a:t>
            </a:r>
            <a:r>
              <a:rPr lang="en-JM" dirty="0" smtClean="0"/>
              <a:t>.</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4268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a:t>COST </a:t>
            </a:r>
            <a:r>
              <a:rPr lang="en-US" b="1" dirty="0" smtClean="0"/>
              <a:t>VARIANCES</a:t>
            </a:r>
            <a:endParaRPr lang="en-US"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This </a:t>
            </a:r>
            <a:r>
              <a:rPr lang="en-JM" dirty="0"/>
              <a:t>person determines the reason why a variance occurred and reports the results to management, possibly along with a recommendation for changing operations to reduce the size of the variance (if </a:t>
            </a:r>
            <a:r>
              <a:rPr lang="en-JM" dirty="0" smtClean="0"/>
              <a:t>unfavourable) </a:t>
            </a:r>
            <a:r>
              <a:rPr lang="en-JM" dirty="0"/>
              <a:t>in </a:t>
            </a:r>
            <a:r>
              <a:rPr lang="en-JM" dirty="0" smtClean="0"/>
              <a:t>the future.</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35033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ABSORPTION COSTING </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a:t>Absorption costing is a costing system that is used in valuing inventory. It not only includes the cost of materials and </a:t>
            </a:r>
            <a:r>
              <a:rPr lang="en-JM" dirty="0" err="1"/>
              <a:t>labor</a:t>
            </a:r>
            <a:r>
              <a:rPr lang="en-JM" dirty="0"/>
              <a:t>, but also both variable and fixed manufacturing overhead costs. Absorption costing is also referred to as full costing. This guide will show you what’s included, how to calculate it, and the advantages or disadvantages of using this accounting </a:t>
            </a:r>
            <a:r>
              <a:rPr lang="en-JM" dirty="0" smtClean="0"/>
              <a:t>method.</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6098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a:t>ABSORPTION </a:t>
            </a:r>
            <a:r>
              <a:rPr lang="en-US" b="1" dirty="0" smtClean="0"/>
              <a:t>COSTING</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a:t>Components of Absorption </a:t>
            </a:r>
            <a:r>
              <a:rPr lang="en-JM" b="1" dirty="0" smtClean="0"/>
              <a:t>Costing</a:t>
            </a:r>
          </a:p>
          <a:p>
            <a:endParaRPr lang="en-JM" dirty="0"/>
          </a:p>
          <a:p>
            <a:r>
              <a:rPr lang="en-JM" dirty="0"/>
              <a:t>Under the absorption method of costing (aka full costing), the following costs go into the product:</a:t>
            </a:r>
          </a:p>
          <a:p>
            <a:pPr marL="457200" indent="-457200">
              <a:buFont typeface="Arial" panose="020B0604020202020204" pitchFamily="34" charset="0"/>
              <a:buChar char="•"/>
            </a:pPr>
            <a:r>
              <a:rPr lang="en-JM" dirty="0" smtClean="0"/>
              <a:t>Direct </a:t>
            </a:r>
            <a:r>
              <a:rPr lang="en-JM" dirty="0"/>
              <a:t>material (DM)</a:t>
            </a:r>
          </a:p>
          <a:p>
            <a:pPr marL="457200" indent="-457200">
              <a:buFont typeface="Arial" panose="020B0604020202020204" pitchFamily="34" charset="0"/>
              <a:buChar char="•"/>
            </a:pPr>
            <a:r>
              <a:rPr lang="en-JM" dirty="0"/>
              <a:t>Direct </a:t>
            </a:r>
            <a:r>
              <a:rPr lang="en-JM" dirty="0" err="1"/>
              <a:t>labor</a:t>
            </a:r>
            <a:r>
              <a:rPr lang="en-JM" dirty="0"/>
              <a:t> (DL)</a:t>
            </a:r>
          </a:p>
          <a:p>
            <a:pPr marL="457200" indent="-457200">
              <a:buFont typeface="Arial" panose="020B0604020202020204" pitchFamily="34" charset="0"/>
              <a:buChar char="•"/>
            </a:pPr>
            <a:r>
              <a:rPr lang="en-JM" dirty="0"/>
              <a:t>Variable manufacturing overhead (VMOH)</a:t>
            </a:r>
          </a:p>
          <a:p>
            <a:pPr marL="457200" indent="-457200">
              <a:buFont typeface="Arial" panose="020B0604020202020204" pitchFamily="34" charset="0"/>
              <a:buChar char="•"/>
            </a:pPr>
            <a:r>
              <a:rPr lang="en-JM" dirty="0"/>
              <a:t>Fixed manufacturing overhead (FMOH)</a:t>
            </a:r>
          </a:p>
          <a:p>
            <a:r>
              <a:rPr lang="en-JM" dirty="0"/>
              <a: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24883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a:t>ABSORPTION </a:t>
            </a:r>
            <a:r>
              <a:rPr lang="en-US" b="1" dirty="0" smtClean="0"/>
              <a:t>COSTING</a:t>
            </a:r>
            <a:endParaRPr lang="en-US"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Under </a:t>
            </a:r>
            <a:r>
              <a:rPr lang="en-JM" dirty="0"/>
              <a:t>absorption costing, the costs below are considered period costs, do not go into the cost of a product, and are expensed in the period occurred:</a:t>
            </a:r>
          </a:p>
          <a:p>
            <a:pPr marL="457200" indent="-457200">
              <a:buFont typeface="Arial" panose="020B0604020202020204" pitchFamily="34" charset="0"/>
              <a:buChar char="•"/>
            </a:pPr>
            <a:r>
              <a:rPr lang="en-JM" dirty="0" smtClean="0"/>
              <a:t>Variable </a:t>
            </a:r>
            <a:r>
              <a:rPr lang="en-JM" dirty="0"/>
              <a:t>selling and administrative</a:t>
            </a:r>
          </a:p>
          <a:p>
            <a:pPr marL="457200" indent="-457200">
              <a:buFont typeface="Arial" panose="020B0604020202020204" pitchFamily="34" charset="0"/>
              <a:buChar char="•"/>
            </a:pPr>
            <a:r>
              <a:rPr lang="en-JM" dirty="0"/>
              <a:t>Fixed selling and </a:t>
            </a:r>
            <a:r>
              <a:rPr lang="en-JM" dirty="0" smtClean="0"/>
              <a:t>administrative</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982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a:t>ABSORPTION </a:t>
            </a:r>
            <a:r>
              <a:rPr lang="en-US" b="1" dirty="0" smtClean="0"/>
              <a:t>COSTING</a:t>
            </a:r>
            <a:endParaRPr lang="en-US" b="1"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Under </a:t>
            </a:r>
            <a:r>
              <a:rPr lang="en-JM" dirty="0"/>
              <a:t>absorption costing, the costs below are considered period costs, do not go into the cost of a product, and are expensed in the period occurred:</a:t>
            </a:r>
          </a:p>
          <a:p>
            <a:pPr marL="457200" indent="-457200">
              <a:buFont typeface="Arial" panose="020B0604020202020204" pitchFamily="34" charset="0"/>
              <a:buChar char="•"/>
            </a:pPr>
            <a:r>
              <a:rPr lang="en-JM" dirty="0" smtClean="0"/>
              <a:t>Variable </a:t>
            </a:r>
            <a:r>
              <a:rPr lang="en-JM" dirty="0"/>
              <a:t>selling and administrative</a:t>
            </a:r>
          </a:p>
          <a:p>
            <a:pPr marL="457200" indent="-457200">
              <a:buFont typeface="Arial" panose="020B0604020202020204" pitchFamily="34" charset="0"/>
              <a:buChar char="•"/>
            </a:pPr>
            <a:r>
              <a:rPr lang="en-JM" dirty="0"/>
              <a:t>Fixed selling and </a:t>
            </a:r>
            <a:r>
              <a:rPr lang="en-JM" dirty="0" smtClean="0"/>
              <a:t>administrative</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6273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a:t>ABSORPTION </a:t>
            </a:r>
            <a:r>
              <a:rPr lang="en-US" b="1" dirty="0" smtClean="0"/>
              <a:t>COSTING</a:t>
            </a:r>
            <a:endParaRPr lang="en-US" b="1"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1598613" y="2140794"/>
            <a:ext cx="8381999" cy="3567012"/>
          </a:xfrm>
          <a:prstGeom prst="rect">
            <a:avLst/>
          </a:prstGeom>
        </p:spPr>
      </p:pic>
    </p:spTree>
    <p:extLst>
      <p:ext uri="{BB962C8B-B14F-4D97-AF65-F5344CB8AC3E}">
        <p14:creationId xmlns:p14="http://schemas.microsoft.com/office/powerpoint/2010/main" val="2016131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MARGINAL COSTING</a:t>
            </a:r>
            <a:endParaRPr lang="en-US" b="1"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dirty="0"/>
              <a:t>Marginal costing is an alternative method of costing to absorption costing. In marginal costing, </a:t>
            </a:r>
            <a:r>
              <a:rPr lang="en-JM" dirty="0" smtClean="0"/>
              <a:t>only variable </a:t>
            </a:r>
            <a:r>
              <a:rPr lang="en-JM" dirty="0"/>
              <a:t>costs are charged as a cost of sale and a contribution is calculated (sales revenue </a:t>
            </a:r>
            <a:r>
              <a:rPr lang="en-JM" dirty="0" smtClean="0"/>
              <a:t>minus variable </a:t>
            </a:r>
            <a:r>
              <a:rPr lang="en-JM" dirty="0"/>
              <a:t>cost of sales). Closing inventories of work in progress or finished goods are valued at </a:t>
            </a:r>
            <a:r>
              <a:rPr lang="en-JM" dirty="0" smtClean="0"/>
              <a:t>marginal (</a:t>
            </a:r>
            <a:r>
              <a:rPr lang="en-JM" dirty="0"/>
              <a:t>variable) production cost.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38920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P3:Calculate </a:t>
            </a:r>
            <a:r>
              <a:rPr lang="en-JM" dirty="0"/>
              <a:t>costs using appropriate techniques of cost analysis to prepare an income statement using marginal and absorption </a:t>
            </a:r>
            <a:r>
              <a:rPr lang="en-JM" dirty="0" smtClean="0"/>
              <a:t>costs.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MARGINAL COSTING</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dirty="0" smtClean="0"/>
              <a:t>Fixed </a:t>
            </a:r>
            <a:r>
              <a:rPr lang="en-JM" dirty="0"/>
              <a:t>costs are treated as a period cost, and are charged in full to the </a:t>
            </a:r>
            <a:r>
              <a:rPr lang="en-JM" dirty="0" smtClean="0"/>
              <a:t>profit and </a:t>
            </a:r>
            <a:r>
              <a:rPr lang="en-JM" dirty="0"/>
              <a:t>loss account of the accounting period in which they are incurred.</a:t>
            </a:r>
          </a:p>
          <a:p>
            <a:r>
              <a:rPr lang="en-JM" dirty="0"/>
              <a:t>The marginal production cost per unit of an item usually consists of the following.</a:t>
            </a:r>
          </a:p>
          <a:p>
            <a:pPr marL="457200" indent="-457200">
              <a:buFont typeface="Arial" panose="020B0604020202020204" pitchFamily="34" charset="0"/>
              <a:buChar char="•"/>
            </a:pPr>
            <a:r>
              <a:rPr lang="en-JM" dirty="0" smtClean="0"/>
              <a:t>Direct </a:t>
            </a:r>
            <a:r>
              <a:rPr lang="en-JM" dirty="0"/>
              <a:t>materials </a:t>
            </a:r>
            <a:endParaRPr lang="en-JM" dirty="0" smtClean="0"/>
          </a:p>
          <a:p>
            <a:pPr marL="457200" indent="-457200">
              <a:buFont typeface="Arial" panose="020B0604020202020204" pitchFamily="34" charset="0"/>
              <a:buChar char="•"/>
            </a:pPr>
            <a:r>
              <a:rPr lang="en-JM" dirty="0" smtClean="0"/>
              <a:t>Variable </a:t>
            </a:r>
            <a:r>
              <a:rPr lang="en-JM" dirty="0"/>
              <a:t>production overheads</a:t>
            </a:r>
          </a:p>
          <a:p>
            <a:pPr marL="457200" indent="-457200">
              <a:buFont typeface="Arial" panose="020B0604020202020204" pitchFamily="34" charset="0"/>
              <a:buChar char="•"/>
            </a:pPr>
            <a:r>
              <a:rPr lang="en-JM" dirty="0" smtClean="0"/>
              <a:t>Direct labour</a:t>
            </a:r>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3630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MARGINAL COSTING</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dirty="0"/>
              <a:t>Direct labour costs might be excluded from marginal costs when the workforce is a given number of employees on a fixed wage or salary. Even so, it is not uncommon for direct labour to be treated as a variable cost, even when employees are paid a basic wage for a fixed working week. If in doubt, you should treat direct labour as a variable cost unless given clear indications to the </a:t>
            </a:r>
            <a:r>
              <a:rPr lang="en-JM" dirty="0" smtClean="0"/>
              <a:t>contrary.</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3846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b="1" dirty="0" smtClean="0"/>
              <a:t>MARGINAL COSTING</a:t>
            </a:r>
            <a:endParaRPr lang="en-US" b="1"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dirty="0"/>
              <a:t>Direct labour is often a step cost, with sufficiently short steps to make labour costs act in a variable fashion.</a:t>
            </a:r>
          </a:p>
          <a:p>
            <a:r>
              <a:rPr lang="en-JM" dirty="0"/>
              <a:t>The marginal cost of sales usually consists of the marginal cost of production adjusted for inventory movements plus the variable selling costs, which would include items such as sales commission and possibly some variable distribution costs.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27063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400" b="1" dirty="0" smtClean="0"/>
              <a:t>MARGINAL OR VARIABLE  COSTING STATEMENT</a:t>
            </a:r>
            <a:endParaRPr lang="en-US" sz="4400" b="1" dirty="0"/>
          </a:p>
        </p:txBody>
      </p:sp>
      <p:sp>
        <p:nvSpPr>
          <p:cNvPr id="5" name="Text Placeholder 4"/>
          <p:cNvSpPr>
            <a:spLocks noGrp="1"/>
          </p:cNvSpPr>
          <p:nvPr>
            <p:ph type="body" idx="1"/>
          </p:nvPr>
        </p:nvSpPr>
        <p:spPr>
          <a:xfrm>
            <a:off x="1903572" y="2294238"/>
            <a:ext cx="8762999" cy="3276600"/>
          </a:xfrm>
        </p:spPr>
        <p:txBody>
          <a:bodyPr>
            <a:normAutofit/>
          </a:bodyPr>
          <a:lstStyle/>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pic>
        <p:nvPicPr>
          <p:cNvPr id="6" name="Picture 5"/>
          <p:cNvPicPr>
            <a:picLocks noChangeAspect="1"/>
          </p:cNvPicPr>
          <p:nvPr/>
        </p:nvPicPr>
        <p:blipFill>
          <a:blip r:embed="rId4"/>
          <a:stretch>
            <a:fillRect/>
          </a:stretch>
        </p:blipFill>
        <p:spPr>
          <a:xfrm>
            <a:off x="3080473" y="2032546"/>
            <a:ext cx="5319552" cy="3538292"/>
          </a:xfrm>
          <a:prstGeom prst="rect">
            <a:avLst/>
          </a:prstGeom>
        </p:spPr>
      </p:pic>
    </p:spTree>
    <p:extLst>
      <p:ext uri="{BB962C8B-B14F-4D97-AF65-F5344CB8AC3E}">
        <p14:creationId xmlns:p14="http://schemas.microsoft.com/office/powerpoint/2010/main" val="52663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r>
              <a:rPr lang="en-JM" dirty="0" smtClean="0"/>
              <a:t>REVIEW QUESTIONS </a:t>
            </a:r>
            <a:endParaRPr lang="en-US" dirty="0"/>
          </a:p>
        </p:txBody>
      </p:sp>
      <p:sp>
        <p:nvSpPr>
          <p:cNvPr id="5" name="Text Placeholder 4"/>
          <p:cNvSpPr>
            <a:spLocks noGrp="1"/>
          </p:cNvSpPr>
          <p:nvPr>
            <p:ph type="body" idx="1"/>
          </p:nvPr>
        </p:nvSpPr>
        <p:spPr>
          <a:xfrm>
            <a:off x="1598613" y="2514600"/>
            <a:ext cx="9143999" cy="2438400"/>
          </a:xfrm>
        </p:spPr>
        <p:txBody>
          <a:bodyPr>
            <a:normAutofit fontScale="85000" lnSpcReduction="20000"/>
          </a:bodyPr>
          <a:lstStyle/>
          <a:p>
            <a:r>
              <a:rPr lang="en-JM" sz="2800" dirty="0" smtClean="0">
                <a:solidFill>
                  <a:srgbClr val="454545"/>
                </a:solidFill>
                <a:latin typeface="Helvetica Neue"/>
              </a:rPr>
              <a:t>PGA  </a:t>
            </a:r>
            <a:r>
              <a:rPr lang="en-JM" sz="2800" dirty="0">
                <a:solidFill>
                  <a:srgbClr val="454545"/>
                </a:solidFill>
                <a:latin typeface="Helvetica Neue"/>
              </a:rPr>
              <a:t>company manufactures and sells a product for </a:t>
            </a:r>
            <a:r>
              <a:rPr lang="en-JM" sz="2800" dirty="0" smtClean="0">
                <a:solidFill>
                  <a:srgbClr val="454545"/>
                </a:solidFill>
                <a:latin typeface="Helvetica Neue"/>
              </a:rPr>
              <a:t>$50 </a:t>
            </a:r>
            <a:r>
              <a:rPr lang="en-JM" sz="2800" dirty="0">
                <a:solidFill>
                  <a:srgbClr val="454545"/>
                </a:solidFill>
                <a:latin typeface="Helvetica Neue"/>
              </a:rPr>
              <a:t>per Kg. The data for </a:t>
            </a:r>
            <a:r>
              <a:rPr lang="en-JM" sz="2800" dirty="0" smtClean="0">
                <a:solidFill>
                  <a:srgbClr val="454545"/>
                </a:solidFill>
                <a:latin typeface="Helvetica Neue"/>
              </a:rPr>
              <a:t>the </a:t>
            </a:r>
            <a:r>
              <a:rPr lang="en-JM" sz="2800" dirty="0">
                <a:solidFill>
                  <a:srgbClr val="454545"/>
                </a:solidFill>
                <a:latin typeface="Helvetica Neue"/>
              </a:rPr>
              <a:t>year </a:t>
            </a:r>
            <a:r>
              <a:rPr lang="en-JM" sz="2800" dirty="0" smtClean="0">
                <a:solidFill>
                  <a:srgbClr val="454545"/>
                </a:solidFill>
                <a:latin typeface="Helvetica Neue"/>
              </a:rPr>
              <a:t>2018 </a:t>
            </a:r>
            <a:r>
              <a:rPr lang="en-JM" sz="2800" dirty="0">
                <a:solidFill>
                  <a:srgbClr val="454545"/>
                </a:solidFill>
                <a:latin typeface="Helvetica Neue"/>
              </a:rPr>
              <a:t>is given below:</a:t>
            </a:r>
          </a:p>
          <a:p>
            <a:pPr>
              <a:buFont typeface="Arial" panose="020B0604020202020204" pitchFamily="34" charset="0"/>
              <a:buChar char="•"/>
            </a:pPr>
            <a:r>
              <a:rPr lang="en-JM" sz="2800" dirty="0">
                <a:solidFill>
                  <a:srgbClr val="454545"/>
                </a:solidFill>
                <a:latin typeface="Helvetica Neue"/>
              </a:rPr>
              <a:t>Sales in </a:t>
            </a:r>
            <a:r>
              <a:rPr lang="en-JM" sz="2800" dirty="0" err="1">
                <a:solidFill>
                  <a:srgbClr val="454545"/>
                </a:solidFill>
                <a:latin typeface="Helvetica Neue"/>
              </a:rPr>
              <a:t>kgs</a:t>
            </a:r>
            <a:r>
              <a:rPr lang="en-JM" sz="2800" dirty="0">
                <a:solidFill>
                  <a:srgbClr val="454545"/>
                </a:solidFill>
                <a:latin typeface="Helvetica Neue"/>
              </a:rPr>
              <a:t>: </a:t>
            </a:r>
            <a:r>
              <a:rPr lang="en-JM" sz="2800" dirty="0" smtClean="0">
                <a:solidFill>
                  <a:srgbClr val="454545"/>
                </a:solidFill>
                <a:latin typeface="Helvetica Neue"/>
              </a:rPr>
              <a:t>80,000 </a:t>
            </a:r>
            <a:r>
              <a:rPr lang="en-JM" sz="2800" dirty="0" err="1">
                <a:solidFill>
                  <a:srgbClr val="454545"/>
                </a:solidFill>
                <a:latin typeface="Helvetica Neue"/>
              </a:rPr>
              <a:t>kgs</a:t>
            </a:r>
            <a:endParaRPr lang="en-JM" sz="2800" dirty="0">
              <a:solidFill>
                <a:srgbClr val="454545"/>
              </a:solidFill>
              <a:latin typeface="Helvetica Neue"/>
            </a:endParaRPr>
          </a:p>
          <a:p>
            <a:pPr>
              <a:buFont typeface="Arial" panose="020B0604020202020204" pitchFamily="34" charset="0"/>
              <a:buChar char="•"/>
            </a:pPr>
            <a:r>
              <a:rPr lang="en-JM" sz="2800" dirty="0">
                <a:solidFill>
                  <a:srgbClr val="454545"/>
                </a:solidFill>
                <a:latin typeface="Helvetica Neue"/>
              </a:rPr>
              <a:t>Finished goods inventory at the beginning of the period: </a:t>
            </a:r>
            <a:r>
              <a:rPr lang="en-JM" sz="2800" dirty="0" smtClean="0">
                <a:solidFill>
                  <a:srgbClr val="454545"/>
                </a:solidFill>
                <a:latin typeface="Helvetica Neue"/>
              </a:rPr>
              <a:t>10,000 </a:t>
            </a:r>
            <a:r>
              <a:rPr lang="en-JM" sz="2800" dirty="0" err="1">
                <a:solidFill>
                  <a:srgbClr val="454545"/>
                </a:solidFill>
                <a:latin typeface="Helvetica Neue"/>
              </a:rPr>
              <a:t>kgs</a:t>
            </a:r>
            <a:endParaRPr lang="en-JM" sz="2800" dirty="0">
              <a:solidFill>
                <a:srgbClr val="454545"/>
              </a:solidFill>
              <a:latin typeface="Helvetica Neue"/>
            </a:endParaRPr>
          </a:p>
          <a:p>
            <a:pPr>
              <a:buFont typeface="Arial" panose="020B0604020202020204" pitchFamily="34" charset="0"/>
              <a:buChar char="•"/>
            </a:pPr>
            <a:r>
              <a:rPr lang="en-JM" sz="2800" dirty="0">
                <a:solidFill>
                  <a:srgbClr val="454545"/>
                </a:solidFill>
                <a:latin typeface="Helvetica Neue"/>
              </a:rPr>
              <a:t>Finished goods inventory at the closing of the period: </a:t>
            </a:r>
            <a:r>
              <a:rPr lang="en-JM" sz="2800" dirty="0" smtClean="0">
                <a:solidFill>
                  <a:srgbClr val="454545"/>
                </a:solidFill>
                <a:latin typeface="Helvetica Neue"/>
              </a:rPr>
              <a:t>20,000 </a:t>
            </a:r>
            <a:r>
              <a:rPr lang="en-JM" sz="2800" dirty="0" err="1">
                <a:solidFill>
                  <a:srgbClr val="454545"/>
                </a:solidFill>
                <a:latin typeface="Helvetica Neue"/>
              </a:rPr>
              <a:t>kgs</a:t>
            </a:r>
            <a:endParaRPr lang="en-JM" sz="2800" dirty="0">
              <a:solidFill>
                <a:srgbClr val="454545"/>
              </a:solidFill>
              <a:latin typeface="Helvetica Neue"/>
            </a:endParaRPr>
          </a:p>
          <a:p>
            <a:r>
              <a:rPr lang="en-JM" sz="2800" b="1" dirty="0">
                <a:solidFill>
                  <a:srgbClr val="333333"/>
                </a:solidFill>
                <a:latin typeface="Helvetica Neue"/>
              </a:rPr>
              <a:t>Manufacturing costs:</a:t>
            </a:r>
            <a:endParaRPr lang="en-JM" sz="2800" dirty="0">
              <a:solidFill>
                <a:srgbClr val="454545"/>
              </a:solidFill>
              <a:latin typeface="Helvetica Neue"/>
            </a:endParaRPr>
          </a:p>
          <a:p>
            <a:pPr>
              <a:buFont typeface="Arial" panose="020B0604020202020204" pitchFamily="34" charset="0"/>
              <a:buChar char="•"/>
            </a:pPr>
            <a:r>
              <a:rPr lang="en-JM" sz="2800" dirty="0">
                <a:solidFill>
                  <a:srgbClr val="454545"/>
                </a:solidFill>
                <a:latin typeface="Helvetica Neue"/>
              </a:rPr>
              <a:t>Variable cost: </a:t>
            </a:r>
            <a:r>
              <a:rPr lang="en-JM" sz="2800" dirty="0" smtClean="0">
                <a:solidFill>
                  <a:srgbClr val="454545"/>
                </a:solidFill>
                <a:latin typeface="Helvetica Neue"/>
              </a:rPr>
              <a:t>$10 </a:t>
            </a:r>
            <a:r>
              <a:rPr lang="en-JM" sz="2800" dirty="0">
                <a:solidFill>
                  <a:srgbClr val="454545"/>
                </a:solidFill>
                <a:latin typeface="Helvetica Neue"/>
              </a:rPr>
              <a:t>per Kg</a:t>
            </a:r>
          </a:p>
          <a:p>
            <a:pPr>
              <a:buFont typeface="Arial" panose="020B0604020202020204" pitchFamily="34" charset="0"/>
              <a:buChar char="•"/>
            </a:pPr>
            <a:r>
              <a:rPr lang="en-JM" sz="2800" dirty="0">
                <a:solidFill>
                  <a:srgbClr val="454545"/>
                </a:solidFill>
                <a:latin typeface="Helvetica Neue"/>
              </a:rPr>
              <a:t>Fixed manufacturing overhead cost: $</a:t>
            </a:r>
            <a:r>
              <a:rPr lang="en-JM" sz="2800" dirty="0" smtClean="0">
                <a:solidFill>
                  <a:srgbClr val="454545"/>
                </a:solidFill>
                <a:latin typeface="Helvetica Neue"/>
              </a:rPr>
              <a:t>360,000 </a:t>
            </a:r>
            <a:r>
              <a:rPr lang="en-JM" sz="2800" dirty="0">
                <a:solidFill>
                  <a:srgbClr val="454545"/>
                </a:solidFill>
                <a:latin typeface="Helvetica Neue"/>
              </a:rPr>
              <a:t>per year</a:t>
            </a:r>
          </a:p>
          <a:p>
            <a:endParaRPr lang="en-US" sz="28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9657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295401"/>
            <a:ext cx="9372599" cy="914399"/>
          </a:xfrm>
        </p:spPr>
        <p:txBody>
          <a:bodyPr>
            <a:normAutofit/>
          </a:bodyPr>
          <a:lstStyle/>
          <a:p>
            <a:r>
              <a:rPr lang="en-JM" dirty="0" smtClean="0"/>
              <a:t>REVIEW QUESTIONS </a:t>
            </a:r>
            <a:endParaRPr lang="en-US" dirty="0"/>
          </a:p>
        </p:txBody>
      </p:sp>
      <p:sp>
        <p:nvSpPr>
          <p:cNvPr id="5" name="Text Placeholder 4"/>
          <p:cNvSpPr>
            <a:spLocks noGrp="1"/>
          </p:cNvSpPr>
          <p:nvPr>
            <p:ph type="body" idx="1"/>
          </p:nvPr>
        </p:nvSpPr>
        <p:spPr>
          <a:xfrm>
            <a:off x="1598613" y="2362200"/>
            <a:ext cx="9143999" cy="2590800"/>
          </a:xfrm>
        </p:spPr>
        <p:txBody>
          <a:bodyPr>
            <a:normAutofit fontScale="92500" lnSpcReduction="20000"/>
          </a:bodyPr>
          <a:lstStyle/>
          <a:p>
            <a:r>
              <a:rPr lang="en-JM" sz="2800" b="1" dirty="0" smtClean="0">
                <a:solidFill>
                  <a:srgbClr val="333333"/>
                </a:solidFill>
                <a:latin typeface="Helvetica Neue"/>
              </a:rPr>
              <a:t>Marketing </a:t>
            </a:r>
            <a:r>
              <a:rPr lang="en-JM" sz="2800" b="1" dirty="0">
                <a:solidFill>
                  <a:srgbClr val="333333"/>
                </a:solidFill>
                <a:latin typeface="Helvetica Neue"/>
              </a:rPr>
              <a:t>and administrative expenses:</a:t>
            </a:r>
            <a:endParaRPr lang="en-JM" sz="2800" dirty="0">
              <a:solidFill>
                <a:srgbClr val="454545"/>
              </a:solidFill>
              <a:latin typeface="Helvetica Neue"/>
            </a:endParaRPr>
          </a:p>
          <a:p>
            <a:pPr>
              <a:buFont typeface="Arial" panose="020B0604020202020204" pitchFamily="34" charset="0"/>
              <a:buChar char="•"/>
            </a:pPr>
            <a:r>
              <a:rPr lang="en-JM" sz="2800" dirty="0">
                <a:solidFill>
                  <a:srgbClr val="454545"/>
                </a:solidFill>
                <a:latin typeface="Helvetica Neue"/>
              </a:rPr>
              <a:t>Variable expenses: </a:t>
            </a:r>
            <a:r>
              <a:rPr lang="en-JM" sz="2800" dirty="0" smtClean="0">
                <a:solidFill>
                  <a:srgbClr val="454545"/>
                </a:solidFill>
                <a:latin typeface="Helvetica Neue"/>
              </a:rPr>
              <a:t>$5 </a:t>
            </a:r>
            <a:r>
              <a:rPr lang="en-JM" sz="2800" dirty="0">
                <a:solidFill>
                  <a:srgbClr val="454545"/>
                </a:solidFill>
                <a:latin typeface="Helvetica Neue"/>
              </a:rPr>
              <a:t>per Kg of sale</a:t>
            </a:r>
          </a:p>
          <a:p>
            <a:pPr>
              <a:buFont typeface="Arial" panose="020B0604020202020204" pitchFamily="34" charset="0"/>
              <a:buChar char="•"/>
            </a:pPr>
            <a:r>
              <a:rPr lang="en-JM" sz="2800" dirty="0">
                <a:solidFill>
                  <a:srgbClr val="454545"/>
                </a:solidFill>
                <a:latin typeface="Helvetica Neue"/>
              </a:rPr>
              <a:t>Fixed expenses: </a:t>
            </a:r>
            <a:r>
              <a:rPr lang="en-JM" sz="2800" dirty="0" smtClean="0">
                <a:solidFill>
                  <a:srgbClr val="454545"/>
                </a:solidFill>
                <a:latin typeface="Helvetica Neue"/>
              </a:rPr>
              <a:t>$800,000 </a:t>
            </a:r>
            <a:r>
              <a:rPr lang="en-JM" sz="2800" dirty="0">
                <a:solidFill>
                  <a:srgbClr val="454545"/>
                </a:solidFill>
                <a:latin typeface="Helvetica Neue"/>
              </a:rPr>
              <a:t>per year</a:t>
            </a:r>
          </a:p>
          <a:p>
            <a:r>
              <a:rPr lang="en-JM" sz="2800" b="1" dirty="0">
                <a:solidFill>
                  <a:srgbClr val="333333"/>
                </a:solidFill>
                <a:latin typeface="Helvetica Neue"/>
              </a:rPr>
              <a:t>Required:</a:t>
            </a:r>
            <a:endParaRPr lang="en-JM" sz="2800" dirty="0">
              <a:solidFill>
                <a:srgbClr val="454545"/>
              </a:solidFill>
              <a:latin typeface="Helvetica Neue"/>
            </a:endParaRPr>
          </a:p>
          <a:p>
            <a:pPr>
              <a:buFont typeface="+mj-lt"/>
              <a:buAutoNum type="arabicPeriod"/>
            </a:pPr>
            <a:r>
              <a:rPr lang="en-JM" sz="2800" dirty="0">
                <a:solidFill>
                  <a:srgbClr val="0695C9"/>
                </a:solidFill>
                <a:latin typeface="Helvetica Neue"/>
                <a:hlinkClick r:id="rId3"/>
              </a:rPr>
              <a:t>Income statement</a:t>
            </a:r>
            <a:r>
              <a:rPr lang="en-JM" sz="2800" dirty="0">
                <a:solidFill>
                  <a:srgbClr val="454545"/>
                </a:solidFill>
                <a:latin typeface="Helvetica Neue"/>
              </a:rPr>
              <a:t> using absorption and variable costing methods.</a:t>
            </a:r>
          </a:p>
          <a:p>
            <a:pPr>
              <a:buFont typeface="+mj-lt"/>
              <a:buAutoNum type="arabicPeriod"/>
            </a:pPr>
            <a:r>
              <a:rPr lang="en-JM" sz="2800" dirty="0">
                <a:solidFill>
                  <a:srgbClr val="454545"/>
                </a:solidFill>
                <a:latin typeface="Helvetica Neue"/>
              </a:rPr>
              <a:t>Explanation of the cause of difference in net operating income under two concepts.</a:t>
            </a:r>
          </a:p>
          <a:p>
            <a:endParaRPr lang="en-US" sz="28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35</a:t>
            </a:fld>
            <a:endParaRPr lang="en-US"/>
          </a:p>
        </p:txBody>
      </p:sp>
      <p:pic>
        <p:nvPicPr>
          <p:cNvPr id="4" name="Picture 3"/>
          <p:cNvPicPr>
            <a:picLocks noChangeAspect="1"/>
          </p:cNvPicPr>
          <p:nvPr/>
        </p:nvPicPr>
        <p:blipFill>
          <a:blip r:embed="rId4"/>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8553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lnSpcReduction="10000"/>
          </a:bodyPr>
          <a:lstStyle/>
          <a:p>
            <a:endParaRPr lang="en-JM" sz="1600" dirty="0" smtClean="0"/>
          </a:p>
          <a:p>
            <a:r>
              <a:rPr lang="en-JM" sz="1600" dirty="0" err="1"/>
              <a:t>Encyclopedia</a:t>
            </a:r>
            <a:r>
              <a:rPr lang="en-JM" sz="1600" dirty="0"/>
              <a:t> Britannica. (2019). Cost | economics. [online] Available at: https://www.britannica.com/topic/cost [Accessed 1 Feb. 2019</a:t>
            </a:r>
            <a:r>
              <a:rPr lang="en-JM" sz="1600" dirty="0" smtClean="0"/>
              <a:t>].</a:t>
            </a:r>
          </a:p>
          <a:p>
            <a:r>
              <a:rPr lang="en-JM" sz="1600" dirty="0"/>
              <a:t>Economicshelp.org. (2019). [online] Available at: https://www.economicshelp.org/blog/4890/economics/types-of-costs/ [Accessed 1 Feb. 2019</a:t>
            </a:r>
            <a:r>
              <a:rPr lang="en-JM" sz="1600" dirty="0" smtClean="0"/>
              <a:t>].</a:t>
            </a:r>
          </a:p>
          <a:p>
            <a:r>
              <a:rPr lang="en-JM" sz="1600" dirty="0"/>
              <a:t>Federal Transit Administration. (2019). Cost/Price Analysis. [online] Available at: https://www.transit.dot.gov/funding/procurement/third-party-procurement/costprice-analysis [Accessed 1 Feb. 2019</a:t>
            </a:r>
            <a:r>
              <a:rPr lang="en-JM" sz="1600" dirty="0" smtClean="0"/>
              <a:t>].</a:t>
            </a:r>
          </a:p>
          <a:p>
            <a:endParaRPr lang="en-JM" sz="1600" dirty="0"/>
          </a:p>
          <a:p>
            <a:r>
              <a:rPr lang="en-JM" sz="1600" dirty="0"/>
              <a:t>Wiley.com. (2019). [online] Available at: https://www.wiley.com/college/sc/eldenburg/ch03.pdf [Accessed 1 Feb. 2019</a:t>
            </a:r>
            <a:r>
              <a:rPr lang="en-JM" sz="1600" dirty="0" smtClean="0"/>
              <a:t>].</a:t>
            </a:r>
          </a:p>
          <a:p>
            <a:endParaRPr lang="en-JM" sz="1600" dirty="0"/>
          </a:p>
          <a:p>
            <a:r>
              <a:rPr lang="en-JM" sz="1600" dirty="0"/>
              <a:t>AccountingCoach.com. (2019). What is a flexible budget? | </a:t>
            </a:r>
            <a:r>
              <a:rPr lang="en-JM" sz="1600" dirty="0" err="1"/>
              <a:t>AccountingCoach</a:t>
            </a:r>
            <a:r>
              <a:rPr lang="en-JM" sz="1600" dirty="0"/>
              <a:t>. [online] Available at: https://www.accountingcoach.com/blog/flexible-budget [Accessed 1 Feb. 2019].</a:t>
            </a:r>
          </a:p>
          <a:p>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5864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fontScale="92500" lnSpcReduction="10000"/>
          </a:bodyPr>
          <a:lstStyle/>
          <a:p>
            <a:endParaRPr lang="en-JM" sz="1600" dirty="0" smtClean="0"/>
          </a:p>
          <a:p>
            <a:r>
              <a:rPr lang="en-JM" sz="1600" dirty="0"/>
              <a:t>Notestoaccounts.com. (2019). [online] Available at: http://notestoaccounts.com/wp-content/uploads/2015/08/flexible_budget.png [Accessed 1 Feb. 2019</a:t>
            </a:r>
            <a:r>
              <a:rPr lang="en-JM" sz="1600" dirty="0" smtClean="0"/>
              <a:t>].</a:t>
            </a:r>
          </a:p>
          <a:p>
            <a:r>
              <a:rPr lang="en-JM" sz="1600" dirty="0"/>
              <a:t>Bragg, S. and Bragg, S. (2019). Cost variance. [online] </a:t>
            </a:r>
            <a:r>
              <a:rPr lang="en-JM" sz="1600" dirty="0" err="1"/>
              <a:t>AccountingTools</a:t>
            </a:r>
            <a:r>
              <a:rPr lang="en-JM" sz="1600" dirty="0"/>
              <a:t>. Available at: https://www.accountingtools.com/articles/what-is-a-cost-variance.html [Accessed 1 Feb. 2019].</a:t>
            </a:r>
          </a:p>
          <a:p>
            <a:r>
              <a:rPr lang="en-JM" sz="1600" dirty="0"/>
              <a:t>Corporate Finance Institute. (2019). Absorption Costing - How to Use the Full Costing Method, Guide. [online] Available at: https://corporatefinanceinstitute.com/resources/knowledge/accounting/absorption-costing-guide/ [Accessed 1 Feb. 2019].</a:t>
            </a:r>
            <a:endParaRPr lang="en-JM" sz="1600" dirty="0" smtClean="0"/>
          </a:p>
          <a:p>
            <a:endParaRPr lang="en-JM" sz="1600" dirty="0"/>
          </a:p>
          <a:p>
            <a:r>
              <a:rPr lang="en-JM" sz="1600" dirty="0"/>
              <a:t>Media, B. (2009). ACCA Paper F2 - Management Accounting Study Text, 2009. London: BPP Learning Media</a:t>
            </a:r>
            <a:r>
              <a:rPr lang="en-JM" sz="1600" dirty="0" smtClean="0"/>
              <a:t>.</a:t>
            </a:r>
          </a:p>
          <a:p>
            <a:endParaRPr lang="en-JM" sz="1600" dirty="0"/>
          </a:p>
          <a:p>
            <a:r>
              <a:rPr lang="en-JM" sz="1600" dirty="0"/>
              <a:t>Accounting for Management. (2019). Exercise-5 (Variable and absorption costing income statement, reconciliation) - Accounting for Management. [online] Available at: https://www.accountingformanagement.org/exercise-5-va [Accessed 6 Feb. 2019].</a:t>
            </a:r>
            <a:endParaRPr lang="en-US" sz="16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84372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WHAT IS MEANT BY COST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Cost can be defined as common usage, the monetary value of goods and services that producers and consumers purchase.</a:t>
            </a:r>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smtClean="0"/>
              <a:t>DIFFERENT COSTS AND COSTS ANALYSIS</a:t>
            </a:r>
            <a:r>
              <a:rPr lang="en-JM" sz="2800" dirty="0" smtClean="0"/>
              <a:t>.</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85000" lnSpcReduction="20000"/>
          </a:bodyPr>
          <a:lstStyle/>
          <a:p>
            <a:r>
              <a:rPr lang="en-JM" dirty="0"/>
              <a:t>Fixed Costs (FC). The costs which don’t vary with changing output. Fixed costs might include the cost of building a factory, insurance and legal bills. Even if your output changes or you don’t produce anything, your fixed costs stay the same. In the above example, fixed costs are always £1,000.</a:t>
            </a:r>
          </a:p>
          <a:p>
            <a:endParaRPr lang="en-JM" dirty="0"/>
          </a:p>
          <a:p>
            <a:r>
              <a:rPr lang="en-JM" dirty="0"/>
              <a:t>Variable Costs (VC). Costs which depend on the output produced. For example, if you produce more cars, you have to use more raw materials such as metal. This is a variable cost.</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98481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a:t>DIFFERENT COSTS AND COSTS </a:t>
            </a:r>
            <a:r>
              <a:rPr lang="en-JM" sz="3600" dirty="0" smtClean="0"/>
              <a:t>ANALYSIS</a:t>
            </a:r>
            <a:endParaRPr lang="en-US" sz="2800" dirty="0"/>
          </a:p>
        </p:txBody>
      </p:sp>
      <p:sp>
        <p:nvSpPr>
          <p:cNvPr id="5" name="Text Placeholder 4"/>
          <p:cNvSpPr>
            <a:spLocks noGrp="1"/>
          </p:cNvSpPr>
          <p:nvPr>
            <p:ph type="body" idx="1"/>
          </p:nvPr>
        </p:nvSpPr>
        <p:spPr>
          <a:xfrm>
            <a:off x="1598613" y="2286000"/>
            <a:ext cx="8762999" cy="3276600"/>
          </a:xfrm>
        </p:spPr>
        <p:txBody>
          <a:bodyPr>
            <a:normAutofit fontScale="70000" lnSpcReduction="20000"/>
          </a:bodyPr>
          <a:lstStyle/>
          <a:p>
            <a:r>
              <a:rPr lang="en-JM" dirty="0" smtClean="0"/>
              <a:t>Semi-Variable </a:t>
            </a:r>
            <a:r>
              <a:rPr lang="en-JM" dirty="0"/>
              <a:t>Cost. Labour might be a semi-variable cost. If you produce more cars, you need to employ more workers; this is a variable cost. However, even if you didn’t produce any cars, you may still need some workers to look after empty factory.</a:t>
            </a:r>
          </a:p>
          <a:p>
            <a:endParaRPr lang="en-JM" dirty="0"/>
          </a:p>
          <a:p>
            <a:r>
              <a:rPr lang="en-JM" dirty="0"/>
              <a:t>Total Costs (TC)  – Fixed + Variable Costs</a:t>
            </a:r>
          </a:p>
          <a:p>
            <a:endParaRPr lang="en-JM" dirty="0"/>
          </a:p>
          <a:p>
            <a:r>
              <a:rPr lang="en-JM" dirty="0"/>
              <a:t>Marginal Costs – Marginal cost is the cost of producing an extra unit. If the total cost of 3 units is 1550, and the total cost of 4 units is 1900. The marginal cost of the 4th unit is 350.</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8555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4000" dirty="0"/>
              <a:t>DIFFERENT COSTS AND COSTS </a:t>
            </a:r>
            <a:r>
              <a:rPr lang="en-JM" sz="4000" dirty="0" smtClean="0"/>
              <a:t>ANALYSIS</a:t>
            </a:r>
            <a:endParaRPr lang="en-US" sz="60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dirty="0" smtClean="0"/>
              <a:t>Opportunity </a:t>
            </a:r>
            <a:r>
              <a:rPr lang="en-JM" dirty="0"/>
              <a:t>Cost – Opportunity cost is the next best alternative foregone. If you invest £1million in developing a cure for pancreatic cancer, the opportunity cost is that you can’t use that money to invest in developing a cure for skin cancer.</a:t>
            </a:r>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430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4000" dirty="0"/>
              <a:t>DIFFERENT COSTS AND COSTS </a:t>
            </a:r>
            <a:r>
              <a:rPr lang="en-JM" sz="4000" dirty="0" smtClean="0"/>
              <a:t>ANALYSIS</a:t>
            </a:r>
            <a:endParaRPr lang="en-US" sz="4000" dirty="0"/>
          </a:p>
        </p:txBody>
      </p:sp>
      <p:sp>
        <p:nvSpPr>
          <p:cNvPr id="5" name="Text Placeholder 4"/>
          <p:cNvSpPr>
            <a:spLocks noGrp="1"/>
          </p:cNvSpPr>
          <p:nvPr>
            <p:ph type="body" idx="1"/>
          </p:nvPr>
        </p:nvSpPr>
        <p:spPr>
          <a:xfrm>
            <a:off x="1598613" y="2057400"/>
            <a:ext cx="8762999" cy="3505200"/>
          </a:xfrm>
        </p:spPr>
        <p:txBody>
          <a:bodyPr>
            <a:normAutofit lnSpcReduction="10000"/>
          </a:bodyPr>
          <a:lstStyle/>
          <a:p>
            <a:endParaRPr lang="en-JM" dirty="0"/>
          </a:p>
          <a:p>
            <a:r>
              <a:rPr lang="en-JM" dirty="0" smtClean="0"/>
              <a:t>Economic </a:t>
            </a:r>
            <a:r>
              <a:rPr lang="en-JM" dirty="0"/>
              <a:t>Cost. Economic cost includes both the actual direct costs (accounting costs) plus the opportunity cost. For example, if you take time off work to a training scheme. You may lose a weeks pay of £350, plus also have to pay the direct cost of £200. Thus the total economic cost = £550.</a:t>
            </a:r>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42065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2800" dirty="0"/>
              <a:t> </a:t>
            </a:r>
            <a:r>
              <a:rPr lang="en-JM" sz="3600" dirty="0"/>
              <a:t>DIFFERENT COSTS AND COSTS </a:t>
            </a:r>
            <a:r>
              <a:rPr lang="en-JM" sz="3600" dirty="0" smtClean="0"/>
              <a:t>ANALYSIS</a:t>
            </a:r>
            <a:endParaRPr lang="en-US" sz="28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dirty="0"/>
          </a:p>
          <a:p>
            <a:r>
              <a:rPr lang="en-JM" dirty="0"/>
              <a:t>Accounting Costs – this is the monetary outlay for producing a certain good. Accounting costs will include your variable and fixed costs you have to pay.</a:t>
            </a:r>
          </a:p>
          <a:p>
            <a:endParaRPr lang="en-JM" dirty="0"/>
          </a:p>
          <a:p>
            <a:endParaRPr lang="en-JM" dirty="0"/>
          </a:p>
          <a:p>
            <a:endParaRPr lang="en-JM"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13890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1349</TotalTime>
  <Words>1945</Words>
  <Application>Microsoft Office PowerPoint</Application>
  <PresentationFormat>Custom</PresentationFormat>
  <Paragraphs>207</Paragraphs>
  <Slides>37</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Euphemia</vt:lpstr>
      <vt:lpstr>Helvetica Neue</vt:lpstr>
      <vt:lpstr>Math 16x9</vt:lpstr>
      <vt:lpstr>UNIT 5: MANAGEMENT ACCOUNTING </vt:lpstr>
      <vt:lpstr>UNIT 5: MANAGEMENT ACCOUNTING </vt:lpstr>
      <vt:lpstr>UNIT 5: MANAGEMENT ACCOUNTING </vt:lpstr>
      <vt:lpstr>WHAT IS MEANT BY COST ?</vt:lpstr>
      <vt:lpstr> DIFFERENT COSTS AND COSTS ANALYSIS.</vt:lpstr>
      <vt:lpstr> DIFFERENT COSTS AND COSTS ANALYSIS</vt:lpstr>
      <vt:lpstr> DIFFERENT COSTS AND COSTS ANALYSIS</vt:lpstr>
      <vt:lpstr> DIFFERENT COSTS AND COSTS ANALYSIS</vt:lpstr>
      <vt:lpstr> DIFFERENT COSTS AND COSTS ANALYSIS</vt:lpstr>
      <vt:lpstr> DIFFERENT COSTS AND COSTS ANALYSIS</vt:lpstr>
      <vt:lpstr> DIFFERENT COSTS AND COSTS ANALYSIS</vt:lpstr>
      <vt:lpstr>COST ANALYSIS </vt:lpstr>
      <vt:lpstr>COST VOLUME PROFIT </vt:lpstr>
      <vt:lpstr>COST VOLUME PROFIT </vt:lpstr>
      <vt:lpstr>COST VOLUME PROFIT </vt:lpstr>
      <vt:lpstr>FLEXIBLE BUDGETING </vt:lpstr>
      <vt:lpstr>FLEXIBLE BUDGETING </vt:lpstr>
      <vt:lpstr>FLEXIBLE BUDGET</vt:lpstr>
      <vt:lpstr>COST VARIANCES</vt:lpstr>
      <vt:lpstr>COST VARIANCES</vt:lpstr>
      <vt:lpstr>COST VARIANCES</vt:lpstr>
      <vt:lpstr>COST VARIANCES</vt:lpstr>
      <vt:lpstr>COST VARIANCES</vt:lpstr>
      <vt:lpstr>ABSORPTION COSTING </vt:lpstr>
      <vt:lpstr>ABSORPTION COSTING</vt:lpstr>
      <vt:lpstr>ABSORPTION COSTING</vt:lpstr>
      <vt:lpstr>ABSORPTION COSTING</vt:lpstr>
      <vt:lpstr>ABSORPTION COSTING</vt:lpstr>
      <vt:lpstr>MARGINAL COSTING</vt:lpstr>
      <vt:lpstr>MARGINAL COSTING</vt:lpstr>
      <vt:lpstr>MARGINAL COSTING</vt:lpstr>
      <vt:lpstr>MARGINAL COSTING</vt:lpstr>
      <vt:lpstr>MARGINAL OR VARIABLE  COSTING STATEMENT</vt:lpstr>
      <vt:lpstr>REVIEW QUESTIONS </vt:lpstr>
      <vt:lpstr>REVIEW QUESTIONS </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128</cp:revision>
  <cp:lastPrinted>2019-02-01T21:38:26Z</cp:lastPrinted>
  <dcterms:created xsi:type="dcterms:W3CDTF">2019-01-04T00:00:15Z</dcterms:created>
  <dcterms:modified xsi:type="dcterms:W3CDTF">2019-02-13T12:47:25Z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