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256" r:id="rId2"/>
    <p:sldId id="267" r:id="rId3"/>
    <p:sldId id="258" r:id="rId4"/>
    <p:sldId id="303" r:id="rId5"/>
    <p:sldId id="330" r:id="rId6"/>
    <p:sldId id="319" r:id="rId7"/>
    <p:sldId id="377" r:id="rId8"/>
    <p:sldId id="347" r:id="rId9"/>
    <p:sldId id="348" r:id="rId10"/>
    <p:sldId id="349" r:id="rId11"/>
    <p:sldId id="353" r:id="rId12"/>
    <p:sldId id="378" r:id="rId13"/>
    <p:sldId id="350" r:id="rId14"/>
    <p:sldId id="354" r:id="rId15"/>
    <p:sldId id="351" r:id="rId16"/>
    <p:sldId id="379" r:id="rId17"/>
    <p:sldId id="352" r:id="rId18"/>
    <p:sldId id="332" r:id="rId19"/>
    <p:sldId id="380" r:id="rId20"/>
    <p:sldId id="357" r:id="rId21"/>
    <p:sldId id="381" r:id="rId22"/>
    <p:sldId id="331" r:id="rId23"/>
    <p:sldId id="358" r:id="rId24"/>
    <p:sldId id="359" r:id="rId25"/>
    <p:sldId id="361" r:id="rId26"/>
    <p:sldId id="363" r:id="rId27"/>
    <p:sldId id="365" r:id="rId28"/>
    <p:sldId id="367" r:id="rId29"/>
    <p:sldId id="366" r:id="rId30"/>
    <p:sldId id="382" r:id="rId31"/>
    <p:sldId id="299" r:id="rId32"/>
    <p:sldId id="371" r:id="rId33"/>
    <p:sldId id="369" r:id="rId34"/>
    <p:sldId id="370" r:id="rId35"/>
    <p:sldId id="373" r:id="rId36"/>
    <p:sldId id="374" r:id="rId37"/>
    <p:sldId id="271" r:id="rId38"/>
    <p:sldId id="368" r:id="rId39"/>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2/22/2019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2/22/2019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2725909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270433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191033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1313413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1383468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2492157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2498923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544156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1817712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241243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3142064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872704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1287430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3780480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1685409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2791602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3952969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1464316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11448605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2935032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2436267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16269783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27613765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423981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6858661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36</a:t>
            </a:fld>
            <a:endParaRPr lang="en-US"/>
          </a:p>
        </p:txBody>
      </p:sp>
    </p:spTree>
    <p:extLst>
      <p:ext uri="{BB962C8B-B14F-4D97-AF65-F5344CB8AC3E}">
        <p14:creationId xmlns:p14="http://schemas.microsoft.com/office/powerpoint/2010/main" val="41264679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37</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38</a:t>
            </a:fld>
            <a:endParaRPr lang="en-US"/>
          </a:p>
        </p:txBody>
      </p:sp>
    </p:spTree>
    <p:extLst>
      <p:ext uri="{BB962C8B-B14F-4D97-AF65-F5344CB8AC3E}">
        <p14:creationId xmlns:p14="http://schemas.microsoft.com/office/powerpoint/2010/main" val="257543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1960319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112963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3756567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998435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4201066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126867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2/22/2019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2/22/2019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2/22/2019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2/22/2019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2/22/2019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2/22/2019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2/22/2019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2/22/2019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2/22/2019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2/22/2019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2/22/2019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2/22/2019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sz="3800" dirty="0"/>
              <a:t>Costs are allocated for three main purposes</a:t>
            </a:r>
            <a:r>
              <a:rPr lang="en-JM" sz="3800" dirty="0" smtClean="0"/>
              <a:t>:</a:t>
            </a:r>
          </a:p>
          <a:p>
            <a:endParaRPr lang="en-JM" sz="3800" dirty="0"/>
          </a:p>
          <a:p>
            <a:r>
              <a:rPr lang="en-JM" sz="3800" dirty="0"/>
              <a:t>1. </a:t>
            </a:r>
            <a:r>
              <a:rPr lang="en-JM" sz="3800" b="1" dirty="0"/>
              <a:t>To obtain desired motivation</a:t>
            </a:r>
            <a:r>
              <a:rPr lang="en-JM" sz="3800" dirty="0"/>
              <a:t>. Cost allocations are sometimes made </a:t>
            </a:r>
            <a:r>
              <a:rPr lang="en-JM" sz="3800" dirty="0" smtClean="0"/>
              <a:t>to influence </a:t>
            </a:r>
            <a:r>
              <a:rPr lang="en-JM" sz="3800" dirty="0"/>
              <a:t>management behaviour and thus promote goal </a:t>
            </a:r>
            <a:r>
              <a:rPr lang="en-JM" sz="3800" dirty="0" smtClean="0"/>
              <a:t>congruence and </a:t>
            </a:r>
            <a:r>
              <a:rPr lang="en-JM" sz="3800" dirty="0"/>
              <a:t>managerial effort. </a:t>
            </a:r>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2663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sz="3300" dirty="0" smtClean="0"/>
              <a:t>Consequently</a:t>
            </a:r>
            <a:r>
              <a:rPr lang="en-JM" sz="3300" dirty="0"/>
              <a:t>, in some organizations there is </a:t>
            </a:r>
            <a:r>
              <a:rPr lang="en-JM" sz="3300" dirty="0" smtClean="0"/>
              <a:t>no cost </a:t>
            </a:r>
            <a:r>
              <a:rPr lang="en-JM" sz="3300" dirty="0"/>
              <a:t>allocation for legal or internal auditing services or internal management consulting services because top management wants </a:t>
            </a:r>
            <a:r>
              <a:rPr lang="en-JM" sz="3300" dirty="0" smtClean="0"/>
              <a:t>to encourage </a:t>
            </a:r>
            <a:r>
              <a:rPr lang="en-JM" sz="3300" dirty="0"/>
              <a:t>their use. </a:t>
            </a:r>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7891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sz="3300" dirty="0" smtClean="0"/>
              <a:t>In </a:t>
            </a:r>
            <a:r>
              <a:rPr lang="en-JM" sz="3300" dirty="0"/>
              <a:t>other organizations there is a cost allocation </a:t>
            </a:r>
            <a:r>
              <a:rPr lang="en-JM" sz="3300" dirty="0" smtClean="0"/>
              <a:t>for such </a:t>
            </a:r>
            <a:r>
              <a:rPr lang="en-JM" sz="3300" dirty="0"/>
              <a:t>items to spur managers to make sure the benefits of the </a:t>
            </a:r>
            <a:r>
              <a:rPr lang="en-JM" sz="3300" dirty="0" smtClean="0"/>
              <a:t>specified services </a:t>
            </a:r>
            <a:r>
              <a:rPr lang="en-JM" sz="3300" dirty="0"/>
              <a:t>exceed the costs.</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02212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2</a:t>
            </a:r>
            <a:r>
              <a:rPr lang="en-JM" dirty="0"/>
              <a:t>. </a:t>
            </a:r>
            <a:r>
              <a:rPr lang="en-JM" b="1" dirty="0"/>
              <a:t>To compute income and asset valuations</a:t>
            </a:r>
            <a:r>
              <a:rPr lang="en-JM" dirty="0"/>
              <a:t>. </a:t>
            </a:r>
            <a:endParaRPr lang="en-JM" dirty="0" smtClean="0"/>
          </a:p>
          <a:p>
            <a:endParaRPr lang="en-JM" dirty="0"/>
          </a:p>
          <a:p>
            <a:r>
              <a:rPr lang="en-JM" dirty="0" smtClean="0"/>
              <a:t>Costs </a:t>
            </a:r>
            <a:r>
              <a:rPr lang="en-JM" dirty="0"/>
              <a:t>are allocated to products and</a:t>
            </a:r>
          </a:p>
          <a:p>
            <a:r>
              <a:rPr lang="en-JM" dirty="0"/>
              <a:t>projects to measure inventory costs and cost of goods sold. </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4584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These </a:t>
            </a:r>
            <a:r>
              <a:rPr lang="en-JM" dirty="0"/>
              <a:t>allocations frequently service financial accounting purposes. However, </a:t>
            </a:r>
            <a:r>
              <a:rPr lang="en-JM" dirty="0" smtClean="0"/>
              <a:t>the resulting </a:t>
            </a:r>
            <a:r>
              <a:rPr lang="en-JM" dirty="0"/>
              <a:t>costs are also often used by managers in planning, performance evaluation, and to motivate </a:t>
            </a:r>
            <a:r>
              <a:rPr lang="en-JM" dirty="0" smtClean="0"/>
              <a:t>managers.</a:t>
            </a:r>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8942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sz="3800" dirty="0" smtClean="0"/>
              <a:t>3</a:t>
            </a:r>
            <a:r>
              <a:rPr lang="en-JM" sz="3800" dirty="0"/>
              <a:t>. </a:t>
            </a:r>
            <a:r>
              <a:rPr lang="en-JM" sz="3800" b="1" dirty="0"/>
              <a:t>To justify costs or obtain reimbursement</a:t>
            </a:r>
            <a:r>
              <a:rPr lang="en-JM" sz="3800" dirty="0"/>
              <a:t>. Sometimes prices are </a:t>
            </a:r>
            <a:r>
              <a:rPr lang="en-JM" sz="3800" dirty="0" smtClean="0"/>
              <a:t>based directly </a:t>
            </a:r>
            <a:r>
              <a:rPr lang="en-JM" sz="3800" dirty="0"/>
              <a:t>on costs, or it may be necessary to justify an accepted bid. </a:t>
            </a:r>
            <a:endParaRPr lang="en-JM" sz="3800" dirty="0" smtClean="0"/>
          </a:p>
          <a:p>
            <a:r>
              <a:rPr lang="en-JM" sz="3800" dirty="0" smtClean="0"/>
              <a:t>For example</a:t>
            </a:r>
            <a:r>
              <a:rPr lang="en-JM" sz="3800" dirty="0"/>
              <a:t>, government contracts often specify a price that </a:t>
            </a:r>
            <a:r>
              <a:rPr lang="en-JM" sz="3800" dirty="0" smtClean="0"/>
              <a:t>includes reimbursement </a:t>
            </a:r>
            <a:r>
              <a:rPr lang="en-JM" sz="3800" dirty="0"/>
              <a:t>for costs plus some profit margin</a:t>
            </a:r>
            <a:r>
              <a:rPr lang="en-JM" sz="3800" dirty="0" smtClean="0"/>
              <a:t>.</a:t>
            </a:r>
          </a:p>
          <a:p>
            <a:r>
              <a:rPr lang="en-JM" sz="3800" dirty="0" smtClean="0"/>
              <a:t> </a:t>
            </a:r>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65659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sz="3800" dirty="0" smtClean="0"/>
              <a:t>In these instances, cost allocations become substitutes for the usual working of the marketplace in setting prices.</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93955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sz="2000" dirty="0"/>
              <a:t>Three Types of Cost</a:t>
            </a:r>
          </a:p>
          <a:p>
            <a:r>
              <a:rPr lang="en-JM" sz="2000" dirty="0"/>
              <a:t>Allocations</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4951412" y="2563668"/>
            <a:ext cx="3295650" cy="3086100"/>
          </a:xfrm>
          <a:prstGeom prst="rect">
            <a:avLst/>
          </a:prstGeom>
        </p:spPr>
      </p:pic>
    </p:spTree>
    <p:extLst>
      <p:ext uri="{BB962C8B-B14F-4D97-AF65-F5344CB8AC3E}">
        <p14:creationId xmlns:p14="http://schemas.microsoft.com/office/powerpoint/2010/main" val="3686682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latin typeface="Times New Roman" panose="02020603050405020304" pitchFamily="18" charset="0"/>
                <a:cs typeface="Times New Roman" panose="02020603050405020304" pitchFamily="18" charset="0"/>
              </a:rPr>
              <a:t>NORMAL COSTING</a:t>
            </a:r>
            <a:endParaRPr lang="en-US" sz="4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057400"/>
            <a:ext cx="8762999" cy="3505200"/>
          </a:xfrm>
        </p:spPr>
        <p:txBody>
          <a:bodyPr>
            <a:normAutofit/>
          </a:bodyPr>
          <a:lstStyle/>
          <a:p>
            <a:r>
              <a:rPr lang="en-JM" dirty="0"/>
              <a:t>Normal costing is used to value manufactured products with the actual materials costs, the actual direct </a:t>
            </a:r>
            <a:r>
              <a:rPr lang="en-JM" dirty="0" smtClean="0"/>
              <a:t>labour </a:t>
            </a:r>
            <a:r>
              <a:rPr lang="en-JM" dirty="0"/>
              <a:t>costs, and manufacturing overhead based on a predetermined manufacturing overhead rate.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2065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b="1" dirty="0" smtClean="0">
                <a:latin typeface="Times New Roman" panose="02020603050405020304" pitchFamily="18" charset="0"/>
                <a:cs typeface="Times New Roman" panose="02020603050405020304" pitchFamily="18" charset="0"/>
              </a:rPr>
              <a:t>NORMAL COSTING</a:t>
            </a:r>
            <a:endParaRPr lang="en-US" sz="4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057400"/>
            <a:ext cx="8762999" cy="3505200"/>
          </a:xfrm>
        </p:spPr>
        <p:txBody>
          <a:bodyPr>
            <a:normAutofit/>
          </a:bodyPr>
          <a:lstStyle/>
          <a:p>
            <a:r>
              <a:rPr lang="en-JM" dirty="0" smtClean="0"/>
              <a:t>These </a:t>
            </a:r>
            <a:r>
              <a:rPr lang="en-JM" dirty="0"/>
              <a:t>three costs are referred to as product costs and are used for the cost of goods sold and for inventory valuation</a:t>
            </a:r>
            <a:r>
              <a:rPr lang="en-JM" dirty="0" smtClean="0"/>
              <a:t>.</a:t>
            </a:r>
          </a:p>
          <a:p>
            <a:r>
              <a:rPr lang="en-JM" dirty="0" smtClean="0"/>
              <a:t> </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88116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LO2 </a:t>
            </a:r>
            <a:r>
              <a:rPr lang="en-JM" b="1" dirty="0"/>
              <a:t>Apply a range of management accounting </a:t>
            </a:r>
            <a:r>
              <a:rPr lang="en-JM" b="1" dirty="0" smtClean="0"/>
              <a:t>technique.</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b="1" dirty="0" smtClean="0">
                <a:latin typeface="Times New Roman" panose="02020603050405020304" pitchFamily="18" charset="0"/>
                <a:cs typeface="Times New Roman" panose="02020603050405020304" pitchFamily="18" charset="0"/>
              </a:rPr>
              <a:t>NORMAL COSTING</a:t>
            </a:r>
            <a:endParaRPr lang="en-US"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057400"/>
            <a:ext cx="8762999" cy="3505200"/>
          </a:xfrm>
        </p:spPr>
        <p:txBody>
          <a:bodyPr>
            <a:normAutofit/>
          </a:bodyPr>
          <a:lstStyle/>
          <a:p>
            <a:r>
              <a:rPr lang="en-JM" dirty="0" smtClean="0"/>
              <a:t>If </a:t>
            </a:r>
            <a:r>
              <a:rPr lang="en-JM" dirty="0"/>
              <a:t>there is a difference </a:t>
            </a:r>
            <a:r>
              <a:rPr lang="en-JM" dirty="0" smtClean="0"/>
              <a:t>between:</a:t>
            </a:r>
          </a:p>
          <a:p>
            <a:pPr marL="514350" indent="-514350">
              <a:buAutoNum type="arabicParenR"/>
            </a:pPr>
            <a:r>
              <a:rPr lang="en-JM" dirty="0" smtClean="0"/>
              <a:t>the </a:t>
            </a:r>
            <a:r>
              <a:rPr lang="en-JM" dirty="0"/>
              <a:t>overhead costs assigned or applied to products, and </a:t>
            </a:r>
            <a:endParaRPr lang="en-JM" dirty="0" smtClean="0"/>
          </a:p>
          <a:p>
            <a:pPr marL="514350" indent="-514350">
              <a:buAutoNum type="arabicParenR"/>
            </a:pPr>
            <a:r>
              <a:rPr lang="en-JM" dirty="0" smtClean="0"/>
              <a:t>the overhead costs actually incurred, the difference is referred to as a variance. </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1570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latin typeface="Times New Roman" panose="02020603050405020304" pitchFamily="18" charset="0"/>
                <a:cs typeface="Times New Roman" panose="02020603050405020304" pitchFamily="18" charset="0"/>
              </a:rPr>
              <a:t>NORMAL COSTING</a:t>
            </a:r>
            <a:endParaRPr lang="en-US" sz="4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057400"/>
            <a:ext cx="8762999" cy="3505200"/>
          </a:xfrm>
        </p:spPr>
        <p:txBody>
          <a:bodyPr>
            <a:normAutofit/>
          </a:bodyPr>
          <a:lstStyle/>
          <a:p>
            <a:r>
              <a:rPr lang="en-JM" dirty="0" smtClean="0"/>
              <a:t>If </a:t>
            </a:r>
            <a:r>
              <a:rPr lang="en-JM" dirty="0"/>
              <a:t>the amount of the variance is not significant, it will usually be assigned to the cost of goods sold. If the variance is significant, it should be prorated to the cost of goods sold and to the work in process and finished goods inventories.</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19190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latin typeface="Times New Roman" panose="02020603050405020304" pitchFamily="18" charset="0"/>
                <a:cs typeface="Times New Roman" panose="02020603050405020304" pitchFamily="18" charset="0"/>
              </a:rPr>
              <a:t>STANDARD COSTING </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Standard costing values its manufactured products with a predetermined materials cost, a predetermined direct </a:t>
            </a:r>
            <a:r>
              <a:rPr lang="en-JM" dirty="0" smtClean="0"/>
              <a:t>labour </a:t>
            </a:r>
            <a:r>
              <a:rPr lang="en-JM" dirty="0"/>
              <a:t>cost, and a predetermined manufacturing overhead cost. These standard costs will be used for valuing the manufacturer's cost of goods sold and inventories.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13890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latin typeface="Times New Roman" panose="02020603050405020304" pitchFamily="18" charset="0"/>
                <a:cs typeface="Times New Roman" panose="02020603050405020304" pitchFamily="18" charset="0"/>
              </a:rPr>
              <a:t>STANDARD COSTING </a:t>
            </a:r>
            <a:endParaRPr lang="en-US" sz="36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If </a:t>
            </a:r>
            <a:r>
              <a:rPr lang="en-JM" dirty="0"/>
              <a:t>the actual costs vary only slightly from the standard costs, the resulting variances will be assigned to the cost of goods sold. If the variances are significant, they should be prorated to the cost of goods sold and to the inventories.</a:t>
            </a:r>
          </a:p>
          <a:p>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975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A</a:t>
            </a:r>
            <a:r>
              <a:rPr lang="en-JM" dirty="0" smtClean="0"/>
              <a:t>ctivity-based </a:t>
            </a:r>
            <a:r>
              <a:rPr lang="en-JM" dirty="0"/>
              <a:t>costing as an approach to the costing and monitoring of activities, which involves tracing resource consumption and costing final outputs. Resources are assigned to activities and activities to cost objects. The latter use cost drivers to attach activity costs to outputs.</a:t>
            </a:r>
          </a:p>
          <a:p>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1245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7848599" cy="3276600"/>
          </a:xfrm>
        </p:spPr>
        <p:txBody>
          <a:bodyPr>
            <a:normAutofit fontScale="92500" lnSpcReduction="10000"/>
          </a:bodyPr>
          <a:lstStyle/>
          <a:p>
            <a:endParaRPr lang="en-JM" dirty="0"/>
          </a:p>
          <a:p>
            <a:r>
              <a:rPr lang="en-JM" dirty="0"/>
              <a:t>ABC focuses attention on cost drivers, the activities that cause costs to increase. Traditional absorption costing tends to focus on volume-related drivers, such as labour hours, while activity-based costing also uses transaction-based drivers, such as number of orders received. </a:t>
            </a:r>
            <a:endParaRPr lang="en-JM" dirty="0" smtClean="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7081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The activity-based costing </a:t>
            </a:r>
            <a:r>
              <a:rPr lang="en-JM" dirty="0" smtClean="0"/>
              <a:t>process</a:t>
            </a:r>
          </a:p>
          <a:p>
            <a:endParaRPr lang="en-JM" dirty="0"/>
          </a:p>
          <a:p>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2513012" y="3048000"/>
            <a:ext cx="4886325" cy="1866900"/>
          </a:xfrm>
          <a:prstGeom prst="rect">
            <a:avLst/>
          </a:prstGeom>
        </p:spPr>
      </p:pic>
    </p:spTree>
    <p:extLst>
      <p:ext uri="{BB962C8B-B14F-4D97-AF65-F5344CB8AC3E}">
        <p14:creationId xmlns:p14="http://schemas.microsoft.com/office/powerpoint/2010/main" val="427050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Activity-based costing enhances the costing process in three ways. First, it expands the number of cost pools that can be used to assemble overhead costs. Instead of accumulating all costs in one company-wide pool, it pools costs by activity.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4446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It </a:t>
            </a:r>
            <a:r>
              <a:rPr lang="en-JM" dirty="0"/>
              <a:t>also creates new bases for assigning overhead costs to items such that costs are allocated based on the activities that generate costs instead of on volume measures, such as machine hours or direct </a:t>
            </a:r>
            <a:r>
              <a:rPr lang="en-JM" dirty="0" smtClean="0"/>
              <a:t>labour </a:t>
            </a:r>
            <a:r>
              <a:rPr lang="en-JM" dirty="0"/>
              <a:t>costs. </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318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Finally</a:t>
            </a:r>
            <a:r>
              <a:rPr lang="en-JM" dirty="0"/>
              <a:t>, ABC alters the nature of several indirect costs, making costs previously considered indirect- such as depreciation, inspection, or power- traceable to certain activities.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0818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b="1" dirty="0"/>
              <a:t>UNIT 5: MANAGEMENT ACCOUNTING</a:t>
            </a:r>
            <a:r>
              <a:rPr lang="en-US" dirty="0"/>
              <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M2: Accurately apply a range of management accounting techniques and provide appropriate financial reporting documents.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t>ACTIVITY BASED COSTING AND THE ROLE OF COSTING IN SETTING PRICE </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Alternatively</a:t>
            </a:r>
            <a:r>
              <a:rPr lang="en-JM" dirty="0"/>
              <a:t>, ABC transfers overhead costs from high-volume products to low-volume products, raising the unit cost of low-volume products</a:t>
            </a:r>
            <a:r>
              <a:rPr lang="en-JM" dirty="0" smtClean="0"/>
              <a:t>.</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09238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pPr algn="ctr"/>
            <a:r>
              <a:rPr lang="en-JM" sz="4800" b="1" dirty="0" smtClean="0"/>
              <a:t>REVIEW QUESTIONS </a:t>
            </a:r>
            <a:endParaRPr lang="en-US" sz="4800" b="1" dirty="0"/>
          </a:p>
        </p:txBody>
      </p:sp>
      <p:sp>
        <p:nvSpPr>
          <p:cNvPr id="5" name="Text Placeholder 4"/>
          <p:cNvSpPr>
            <a:spLocks noGrp="1"/>
          </p:cNvSpPr>
          <p:nvPr>
            <p:ph type="body" idx="1"/>
          </p:nvPr>
        </p:nvSpPr>
        <p:spPr>
          <a:xfrm>
            <a:off x="1598613" y="2514600"/>
            <a:ext cx="9143999" cy="2438400"/>
          </a:xfrm>
        </p:spPr>
        <p:txBody>
          <a:bodyPr>
            <a:normAutofit fontScale="70000" lnSpcReduction="20000"/>
          </a:bodyPr>
          <a:lstStyle/>
          <a:p>
            <a:r>
              <a:rPr lang="en-JM" sz="2800" dirty="0">
                <a:solidFill>
                  <a:srgbClr val="454545"/>
                </a:solidFill>
                <a:latin typeface="Helvetica Neue"/>
              </a:rPr>
              <a:t> </a:t>
            </a:r>
            <a:r>
              <a:rPr lang="en-JM" sz="3600" dirty="0">
                <a:solidFill>
                  <a:srgbClr val="454545"/>
                </a:solidFill>
                <a:latin typeface="Helvetica Neue"/>
              </a:rPr>
              <a:t>The following are costs that were incurred by  </a:t>
            </a:r>
            <a:r>
              <a:rPr lang="en-JM" sz="3600" dirty="0" smtClean="0">
                <a:solidFill>
                  <a:srgbClr val="454545"/>
                </a:solidFill>
                <a:latin typeface="Helvetica Neue"/>
              </a:rPr>
              <a:t>a shoe company  </a:t>
            </a:r>
            <a:r>
              <a:rPr lang="en-JM" sz="3600" dirty="0">
                <a:solidFill>
                  <a:srgbClr val="454545"/>
                </a:solidFill>
                <a:latin typeface="Helvetica Neue"/>
              </a:rPr>
              <a:t>Determine </a:t>
            </a:r>
            <a:r>
              <a:rPr lang="en-JM" sz="3600" dirty="0" smtClean="0">
                <a:solidFill>
                  <a:srgbClr val="454545"/>
                </a:solidFill>
                <a:latin typeface="Helvetica Neue"/>
              </a:rPr>
              <a:t>which costs </a:t>
            </a:r>
            <a:r>
              <a:rPr lang="en-JM" sz="3600" dirty="0">
                <a:solidFill>
                  <a:srgbClr val="454545"/>
                </a:solidFill>
                <a:latin typeface="Helvetica Neue"/>
              </a:rPr>
              <a:t>are fixed (F) and which are variable (V).</a:t>
            </a:r>
          </a:p>
          <a:p>
            <a:endParaRPr lang="en-JM" sz="3600" dirty="0">
              <a:solidFill>
                <a:srgbClr val="454545"/>
              </a:solidFill>
              <a:latin typeface="Helvetica Neue"/>
            </a:endParaRPr>
          </a:p>
          <a:p>
            <a:r>
              <a:rPr lang="en-JM" sz="3600" dirty="0">
                <a:solidFill>
                  <a:srgbClr val="454545"/>
                </a:solidFill>
                <a:latin typeface="Helvetica Neue"/>
              </a:rPr>
              <a:t>1. rubber for the sole of the shoe, $6 per shoe</a:t>
            </a:r>
          </a:p>
          <a:p>
            <a:r>
              <a:rPr lang="en-JM" sz="3600" dirty="0">
                <a:solidFill>
                  <a:srgbClr val="454545"/>
                </a:solidFill>
                <a:latin typeface="Helvetica Neue"/>
              </a:rPr>
              <a:t>2. rent on the manufacturing facility building, $188,000 annually</a:t>
            </a:r>
          </a:p>
          <a:p>
            <a:r>
              <a:rPr lang="en-JM" sz="3600" dirty="0">
                <a:solidFill>
                  <a:srgbClr val="454545"/>
                </a:solidFill>
                <a:latin typeface="Helvetica Neue"/>
              </a:rPr>
              <a:t>3. sales manager salary, $127,000 annually</a:t>
            </a:r>
          </a:p>
          <a:p>
            <a:r>
              <a:rPr lang="en-JM" sz="3600" dirty="0">
                <a:solidFill>
                  <a:srgbClr val="454545"/>
                </a:solidFill>
                <a:latin typeface="Helvetica Neue"/>
              </a:rPr>
              <a:t>4. worker who operates the machine that puts the shoe together, $2 per </a:t>
            </a:r>
            <a:r>
              <a:rPr lang="en-JM" sz="3600" dirty="0" smtClean="0">
                <a:solidFill>
                  <a:srgbClr val="454545"/>
                </a:solidFill>
                <a:latin typeface="Helvetica Neue"/>
              </a:rPr>
              <a:t>shoe</a:t>
            </a:r>
            <a:endParaRPr lang="en-JM" sz="3600" dirty="0">
              <a:solidFill>
                <a:srgbClr val="454545"/>
              </a:solidFill>
              <a:latin typeface="Helvetica Neue"/>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965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Autofit/>
          </a:bodyPr>
          <a:lstStyle/>
          <a:p>
            <a:pPr algn="ctr"/>
            <a:r>
              <a:rPr lang="en-JM" sz="4800" b="1" dirty="0" smtClean="0"/>
              <a:t>REVIEW QUESTIONS </a:t>
            </a:r>
            <a:endParaRPr lang="en-US" sz="4800" b="1" dirty="0"/>
          </a:p>
        </p:txBody>
      </p:sp>
      <p:sp>
        <p:nvSpPr>
          <p:cNvPr id="5" name="Text Placeholder 4"/>
          <p:cNvSpPr>
            <a:spLocks noGrp="1"/>
          </p:cNvSpPr>
          <p:nvPr>
            <p:ph type="body" idx="1"/>
          </p:nvPr>
        </p:nvSpPr>
        <p:spPr>
          <a:xfrm>
            <a:off x="1598613" y="2514600"/>
            <a:ext cx="9143999" cy="2438400"/>
          </a:xfrm>
        </p:spPr>
        <p:txBody>
          <a:bodyPr>
            <a:normAutofit lnSpcReduction="10000"/>
          </a:bodyPr>
          <a:lstStyle/>
          <a:p>
            <a:r>
              <a:rPr lang="en-JM" sz="3600" dirty="0" smtClean="0">
                <a:solidFill>
                  <a:srgbClr val="454545"/>
                </a:solidFill>
                <a:latin typeface="Helvetica Neue"/>
              </a:rPr>
              <a:t>5</a:t>
            </a:r>
            <a:r>
              <a:rPr lang="en-JM" sz="3600" dirty="0">
                <a:solidFill>
                  <a:srgbClr val="454545"/>
                </a:solidFill>
                <a:latin typeface="Helvetica Neue"/>
              </a:rPr>
              <a:t>. shoe laces, $1.80 per shoe</a:t>
            </a:r>
          </a:p>
          <a:p>
            <a:r>
              <a:rPr lang="en-JM" sz="3600" dirty="0">
                <a:solidFill>
                  <a:srgbClr val="454545"/>
                </a:solidFill>
                <a:latin typeface="Helvetica Neue"/>
              </a:rPr>
              <a:t>6. worker who puts the shoes in the shoe box, $0.20 per shoe</a:t>
            </a:r>
          </a:p>
          <a:p>
            <a:r>
              <a:rPr lang="en-JM" sz="3600" dirty="0">
                <a:solidFill>
                  <a:srgbClr val="454545"/>
                </a:solidFill>
                <a:latin typeface="Helvetica Neue"/>
              </a:rPr>
              <a:t>7. insurance on the manufacturing facility, $23,000 </a:t>
            </a:r>
            <a:r>
              <a:rPr lang="en-JM" sz="3600" dirty="0" smtClean="0">
                <a:solidFill>
                  <a:srgbClr val="454545"/>
                </a:solidFill>
                <a:latin typeface="Helvetica Neue"/>
              </a:rPr>
              <a:t>annually</a:t>
            </a:r>
            <a:endParaRPr lang="en-JM" sz="3600" dirty="0">
              <a:solidFill>
                <a:srgbClr val="454545"/>
              </a:solidFill>
              <a:latin typeface="Helvetica Neue"/>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3561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r>
              <a:rPr lang="en-JM" b="1" dirty="0" smtClean="0"/>
              <a:t>REVIEW QUESTIONS </a:t>
            </a:r>
            <a:endParaRPr lang="en-US" b="1" dirty="0"/>
          </a:p>
        </p:txBody>
      </p:sp>
      <p:sp>
        <p:nvSpPr>
          <p:cNvPr id="5" name="Text Placeholder 4"/>
          <p:cNvSpPr>
            <a:spLocks noGrp="1"/>
          </p:cNvSpPr>
          <p:nvPr>
            <p:ph type="body" idx="1"/>
          </p:nvPr>
        </p:nvSpPr>
        <p:spPr>
          <a:xfrm>
            <a:off x="1598613" y="2514600"/>
            <a:ext cx="9143999" cy="2438400"/>
          </a:xfrm>
        </p:spPr>
        <p:txBody>
          <a:bodyPr>
            <a:normAutofit fontScale="92500" lnSpcReduction="10000"/>
          </a:bodyPr>
          <a:lstStyle/>
          <a:p>
            <a:r>
              <a:rPr lang="en-JM" sz="2800" dirty="0" smtClean="0">
                <a:solidFill>
                  <a:srgbClr val="454545"/>
                </a:solidFill>
                <a:latin typeface="Helvetica Neue"/>
              </a:rPr>
              <a:t>8</a:t>
            </a:r>
            <a:r>
              <a:rPr lang="en-JM" sz="2800" dirty="0">
                <a:solidFill>
                  <a:srgbClr val="454545"/>
                </a:solidFill>
                <a:latin typeface="Helvetica Neue"/>
              </a:rPr>
              <a:t>. water and utilities, $22,000 per month consistently</a:t>
            </a:r>
          </a:p>
          <a:p>
            <a:r>
              <a:rPr lang="en-JM" sz="2800" dirty="0">
                <a:solidFill>
                  <a:srgbClr val="454545"/>
                </a:solidFill>
                <a:latin typeface="Helvetica Neue"/>
              </a:rPr>
              <a:t>9. depreciation on manufacturing equipment, $18,000 each month</a:t>
            </a:r>
          </a:p>
          <a:p>
            <a:r>
              <a:rPr lang="en-JM" sz="2800" dirty="0">
                <a:solidFill>
                  <a:srgbClr val="454545"/>
                </a:solidFill>
                <a:latin typeface="Helvetica Neue"/>
              </a:rPr>
              <a:t>10. already contracted advertising on television, $1,800,000 annually</a:t>
            </a:r>
          </a:p>
          <a:p>
            <a:r>
              <a:rPr lang="en-JM" sz="2800" dirty="0">
                <a:solidFill>
                  <a:srgbClr val="454545"/>
                </a:solidFill>
                <a:latin typeface="Helvetica Neue"/>
              </a:rPr>
              <a:t>11. sales commission paid to salespeople based on 5% of </a:t>
            </a:r>
            <a:r>
              <a:rPr lang="en-JM" sz="2800" dirty="0" smtClean="0">
                <a:solidFill>
                  <a:srgbClr val="454545"/>
                </a:solidFill>
                <a:latin typeface="Helvetica Neue"/>
              </a:rPr>
              <a:t>sales</a:t>
            </a:r>
            <a:endParaRPr lang="en-JM" sz="2800" dirty="0">
              <a:solidFill>
                <a:srgbClr val="454545"/>
              </a:solidFill>
              <a:latin typeface="Helvetica Neue"/>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08220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pPr algn="ctr"/>
            <a:r>
              <a:rPr lang="en-JM" b="1" dirty="0" smtClean="0"/>
              <a:t>REVIEW QUESTIONS </a:t>
            </a:r>
            <a:endParaRPr lang="en-US" b="1" dirty="0"/>
          </a:p>
        </p:txBody>
      </p:sp>
      <p:sp>
        <p:nvSpPr>
          <p:cNvPr id="5" name="Text Placeholder 4"/>
          <p:cNvSpPr>
            <a:spLocks noGrp="1"/>
          </p:cNvSpPr>
          <p:nvPr>
            <p:ph type="body" idx="1"/>
          </p:nvPr>
        </p:nvSpPr>
        <p:spPr>
          <a:xfrm>
            <a:off x="1598613" y="2514600"/>
            <a:ext cx="9143999" cy="2438400"/>
          </a:xfrm>
        </p:spPr>
        <p:txBody>
          <a:bodyPr>
            <a:normAutofit/>
          </a:bodyPr>
          <a:lstStyle/>
          <a:p>
            <a:r>
              <a:rPr lang="en-JM" sz="2800" dirty="0" smtClean="0">
                <a:solidFill>
                  <a:srgbClr val="454545"/>
                </a:solidFill>
                <a:latin typeface="Helvetica Neue"/>
              </a:rPr>
              <a:t>12</a:t>
            </a:r>
            <a:r>
              <a:rPr lang="en-JM" sz="2800" dirty="0">
                <a:solidFill>
                  <a:srgbClr val="454545"/>
                </a:solidFill>
                <a:latin typeface="Helvetica Neue"/>
              </a:rPr>
              <a:t>. office supplies, usually approximately $3,000 per month</a:t>
            </a:r>
          </a:p>
          <a:p>
            <a:r>
              <a:rPr lang="en-JM" sz="2800" dirty="0">
                <a:solidFill>
                  <a:srgbClr val="454545"/>
                </a:solidFill>
                <a:latin typeface="Helvetica Neue"/>
              </a:rPr>
              <a:t>13. paper for the copier in the executive offices, usually about $1,200 per month</a:t>
            </a:r>
          </a:p>
          <a:p>
            <a:r>
              <a:rPr lang="en-JM" sz="2800" dirty="0">
                <a:solidFill>
                  <a:srgbClr val="454545"/>
                </a:solidFill>
                <a:latin typeface="Helvetica Neue"/>
              </a:rPr>
              <a:t>14. glue used in the shoe, approximately $0.18 per shoe</a:t>
            </a:r>
          </a:p>
          <a:p>
            <a:r>
              <a:rPr lang="en-JM" sz="2800" dirty="0">
                <a:solidFill>
                  <a:srgbClr val="454545"/>
                </a:solidFill>
                <a:latin typeface="Helvetica Neue"/>
              </a:rPr>
              <a:t>15. company jet lease, $14,000 per </a:t>
            </a:r>
            <a:r>
              <a:rPr lang="en-JM" sz="2800" dirty="0" smtClean="0">
                <a:solidFill>
                  <a:srgbClr val="454545"/>
                </a:solidFill>
                <a:latin typeface="Helvetica Neue"/>
              </a:rPr>
              <a:t>month</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4044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pPr algn="ctr"/>
            <a:r>
              <a:rPr lang="en-JM" sz="4800" b="1" dirty="0" smtClean="0"/>
              <a:t>REVIEW QUESTIONS </a:t>
            </a:r>
            <a:endParaRPr lang="en-US" sz="4800" b="1" dirty="0"/>
          </a:p>
        </p:txBody>
      </p:sp>
      <p:sp>
        <p:nvSpPr>
          <p:cNvPr id="5" name="Text Placeholder 4"/>
          <p:cNvSpPr>
            <a:spLocks noGrp="1"/>
          </p:cNvSpPr>
          <p:nvPr>
            <p:ph type="body" idx="1"/>
          </p:nvPr>
        </p:nvSpPr>
        <p:spPr>
          <a:xfrm>
            <a:off x="1598613" y="2514600"/>
            <a:ext cx="9143999" cy="2438400"/>
          </a:xfrm>
        </p:spPr>
        <p:txBody>
          <a:bodyPr>
            <a:normAutofit/>
          </a:bodyPr>
          <a:lstStyle/>
          <a:p>
            <a:endParaRPr lang="en-JM" sz="2800" dirty="0" smtClean="0">
              <a:solidFill>
                <a:srgbClr val="454545"/>
              </a:solidFill>
              <a:latin typeface="Helvetica Neue"/>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1446212" y="2209800"/>
            <a:ext cx="9296400" cy="2819400"/>
          </a:xfrm>
          <a:prstGeom prst="rect">
            <a:avLst/>
          </a:prstGeom>
        </p:spPr>
      </p:pic>
    </p:spTree>
    <p:extLst>
      <p:ext uri="{BB962C8B-B14F-4D97-AF65-F5344CB8AC3E}">
        <p14:creationId xmlns:p14="http://schemas.microsoft.com/office/powerpoint/2010/main" val="245915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pPr algn="ctr"/>
            <a:r>
              <a:rPr lang="en-JM" sz="4800" b="1" dirty="0" smtClean="0"/>
              <a:t>REVIEW QUESTIONS </a:t>
            </a:r>
            <a:endParaRPr lang="en-US" sz="4800" b="1" dirty="0"/>
          </a:p>
        </p:txBody>
      </p:sp>
      <p:sp>
        <p:nvSpPr>
          <p:cNvPr id="5" name="Text Placeholder 4"/>
          <p:cNvSpPr>
            <a:spLocks noGrp="1"/>
          </p:cNvSpPr>
          <p:nvPr>
            <p:ph type="body" idx="1"/>
          </p:nvPr>
        </p:nvSpPr>
        <p:spPr>
          <a:xfrm>
            <a:off x="1598613" y="2514600"/>
            <a:ext cx="9143999" cy="3352800"/>
          </a:xfrm>
        </p:spPr>
        <p:txBody>
          <a:bodyPr>
            <a:normAutofit/>
          </a:bodyPr>
          <a:lstStyle/>
          <a:p>
            <a:endParaRPr lang="en-JM" sz="2800" dirty="0" smtClean="0">
              <a:solidFill>
                <a:srgbClr val="454545"/>
              </a:solidFill>
              <a:latin typeface="Helvetica Neue"/>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7" name="Picture 6"/>
          <p:cNvPicPr>
            <a:picLocks noChangeAspect="1"/>
          </p:cNvPicPr>
          <p:nvPr/>
        </p:nvPicPr>
        <p:blipFill>
          <a:blip r:embed="rId4"/>
          <a:stretch>
            <a:fillRect/>
          </a:stretch>
        </p:blipFill>
        <p:spPr>
          <a:xfrm>
            <a:off x="1598611" y="2514600"/>
            <a:ext cx="9115425" cy="2362200"/>
          </a:xfrm>
          <a:prstGeom prst="rect">
            <a:avLst/>
          </a:prstGeom>
        </p:spPr>
      </p:pic>
    </p:spTree>
    <p:extLst>
      <p:ext uri="{BB962C8B-B14F-4D97-AF65-F5344CB8AC3E}">
        <p14:creationId xmlns:p14="http://schemas.microsoft.com/office/powerpoint/2010/main" val="1851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800" b="1" dirty="0" smtClean="0"/>
              <a:t>REFERENCES</a:t>
            </a:r>
            <a:endParaRPr lang="en-US" sz="4800" b="1" dirty="0"/>
          </a:p>
        </p:txBody>
      </p:sp>
      <p:sp>
        <p:nvSpPr>
          <p:cNvPr id="5" name="Text Placeholder 4"/>
          <p:cNvSpPr>
            <a:spLocks noGrp="1"/>
          </p:cNvSpPr>
          <p:nvPr>
            <p:ph type="body" idx="1"/>
          </p:nvPr>
        </p:nvSpPr>
        <p:spPr>
          <a:xfrm>
            <a:off x="1244449" y="1905000"/>
            <a:ext cx="8991599" cy="3200400"/>
          </a:xfrm>
        </p:spPr>
        <p:txBody>
          <a:bodyPr>
            <a:normAutofit lnSpcReduction="10000"/>
          </a:bodyPr>
          <a:lstStyle/>
          <a:p>
            <a:endParaRPr lang="en-JM" sz="1600" dirty="0" smtClean="0"/>
          </a:p>
          <a:p>
            <a:r>
              <a:rPr lang="en-JM" sz="1600" dirty="0" smtClean="0"/>
              <a:t>P1 </a:t>
            </a:r>
            <a:r>
              <a:rPr lang="en-JM" sz="1600" dirty="0"/>
              <a:t>management accounting. (2014). Wokingham (Berkshire): Kaplan Publishing</a:t>
            </a:r>
            <a:r>
              <a:rPr lang="en-JM" sz="1600" dirty="0" smtClean="0"/>
              <a:t>.</a:t>
            </a:r>
          </a:p>
          <a:p>
            <a:endParaRPr lang="en-JM" sz="1600" dirty="0"/>
          </a:p>
          <a:p>
            <a:r>
              <a:rPr lang="en-JM" sz="1600" dirty="0"/>
              <a:t>Pearsoned.ca. (2019). [online] Available at: http://www.pearsoned.ca/highered/divisions/virtual_tours/horngren/man_acc/Ch05ManAcc.pdf [Accessed 13 Feb. 2019</a:t>
            </a:r>
            <a:r>
              <a:rPr lang="en-JM" sz="1600" dirty="0" smtClean="0"/>
              <a:t>].</a:t>
            </a:r>
          </a:p>
          <a:p>
            <a:endParaRPr lang="en-JM" sz="1600" dirty="0"/>
          </a:p>
          <a:p>
            <a:r>
              <a:rPr lang="en-JM" sz="1600" dirty="0"/>
              <a:t>AccountingCoach.com. (2019). What is the difference between normal costing and standard costing? | </a:t>
            </a:r>
            <a:r>
              <a:rPr lang="en-JM" sz="1600" dirty="0" err="1"/>
              <a:t>AccountingCoach</a:t>
            </a:r>
            <a:r>
              <a:rPr lang="en-JM" sz="1600" dirty="0"/>
              <a:t>. [online] Available at: https://www.accountingcoach.com/blog/normal-costing-standard-costing [Accessed 13 Feb. 2019</a:t>
            </a:r>
            <a:r>
              <a:rPr lang="en-JM" sz="1600" dirty="0" smtClean="0"/>
              <a:t>].</a:t>
            </a:r>
          </a:p>
          <a:p>
            <a:endParaRPr lang="en-JM" sz="1600" dirty="0"/>
          </a:p>
          <a:p>
            <a:r>
              <a:rPr lang="en-JM" sz="1600" dirty="0"/>
              <a:t>CGMA. (2019). Activity-based costing (ABC). [online] Available at: https://www.cgma.org/resources/tools/essential-tools/activity-based-costing.html [Accessed 13 Feb.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b="1" dirty="0" smtClean="0"/>
              <a:t>REFERENCES</a:t>
            </a:r>
            <a:endParaRPr lang="en-US" sz="4400" b="1"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err="1"/>
              <a:t>Investopedia</a:t>
            </a:r>
            <a:r>
              <a:rPr lang="en-JM" sz="1600" dirty="0"/>
              <a:t>. (2019). Activity-Based Costing (ABC). [online] Available at: https://www.investopedia.com/terms/a/abc.asp [Accessed 13 Feb. 2019</a:t>
            </a:r>
            <a:r>
              <a:rPr lang="en-JM" sz="1600" dirty="0" smtClean="0"/>
              <a:t>].</a:t>
            </a:r>
          </a:p>
          <a:p>
            <a:endParaRPr lang="en-JM" sz="1600" dirty="0"/>
          </a:p>
          <a:p>
            <a:r>
              <a:rPr lang="en-JM" sz="1600" dirty="0"/>
              <a:t>Learnmanagerialaccounting.com. (2019). Easy Practice Test Answers. [online] Available at: http://www.learnmanagerialaccounting.com/FreeMaterial/costbehavior/easyanswers.html [Accessed 13 Feb. 2019</a:t>
            </a:r>
            <a:r>
              <a:rPr lang="en-JM" sz="1600" dirty="0" smtClean="0"/>
              <a:t>].</a:t>
            </a:r>
          </a:p>
          <a:p>
            <a:endParaRPr lang="en-JM" sz="1600" dirty="0"/>
          </a:p>
          <a:p>
            <a:r>
              <a:rPr lang="en-JM" sz="1600" dirty="0"/>
              <a:t>Media, B. (2010). ACCA Paper F5 - Performance </a:t>
            </a:r>
            <a:r>
              <a:rPr lang="en-JM" sz="1600" dirty="0" err="1"/>
              <a:t>Mgt</a:t>
            </a:r>
            <a:r>
              <a:rPr lang="en-JM" sz="1600" dirty="0"/>
              <a:t> Study Text. </a:t>
            </a:r>
            <a:r>
              <a:rPr lang="en-JM" sz="1600"/>
              <a:t>London: BPP Learning Media.</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68142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b="1" dirty="0" smtClean="0"/>
              <a:t>FIXED COST</a:t>
            </a:r>
            <a:endParaRPr lang="en-US" sz="2800" b="1"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000" dirty="0" smtClean="0"/>
              <a:t>Fixed </a:t>
            </a:r>
            <a:r>
              <a:rPr lang="en-JM" sz="2000" dirty="0"/>
              <a:t>cost </a:t>
            </a:r>
            <a:r>
              <a:rPr lang="en-JM" sz="2000" dirty="0" smtClean="0"/>
              <a:t>is a cost </a:t>
            </a:r>
            <a:r>
              <a:rPr lang="en-JM" sz="2000" dirty="0"/>
              <a:t>which is incurred </a:t>
            </a:r>
            <a:r>
              <a:rPr lang="en-JM" sz="2000" dirty="0" smtClean="0"/>
              <a:t>for </a:t>
            </a:r>
            <a:r>
              <a:rPr lang="en-JM" sz="2000" dirty="0"/>
              <a:t>an accounting period that, within certain output or turnover limits, </a:t>
            </a:r>
            <a:r>
              <a:rPr lang="en-JM" sz="2000" dirty="0" smtClean="0"/>
              <a:t>tends </a:t>
            </a:r>
            <a:r>
              <a:rPr lang="en-JM" sz="2000" dirty="0"/>
              <a:t>to be unaffected by fluctuations in the levels of activity (output or </a:t>
            </a:r>
            <a:r>
              <a:rPr lang="en-JM" sz="2000" dirty="0" smtClean="0"/>
              <a:t>turnover).</a:t>
            </a:r>
          </a:p>
          <a:p>
            <a:endParaRPr lang="en-JM" sz="2000" dirty="0" smtClean="0"/>
          </a:p>
          <a:p>
            <a:r>
              <a:rPr lang="en-JM" sz="2000" dirty="0" smtClean="0"/>
              <a:t>Another </a:t>
            </a:r>
            <a:r>
              <a:rPr lang="en-JM" sz="2000" dirty="0"/>
              <a:t>term which can be used to refer to a fixed cost is ‘period cost’. </a:t>
            </a:r>
          </a:p>
          <a:p>
            <a:r>
              <a:rPr lang="en-JM" sz="2000" dirty="0"/>
              <a:t>This highlights the fact that a fixed cost is incurred according to the time </a:t>
            </a:r>
          </a:p>
          <a:p>
            <a:r>
              <a:rPr lang="en-JM" sz="2000" dirty="0"/>
              <a:t>elapsed, rather than according to the level of activity</a:t>
            </a:r>
            <a:r>
              <a:rPr lang="en-JM" sz="2000" dirty="0" smtClean="0"/>
              <a:t>.</a:t>
            </a:r>
          </a:p>
          <a:p>
            <a:r>
              <a:rPr lang="en-JM" sz="2000" dirty="0" smtClean="0"/>
              <a:t>Examples </a:t>
            </a:r>
            <a:r>
              <a:rPr lang="en-JM" sz="2000" dirty="0"/>
              <a:t>of fixed costs are rent, rates, insurance and executive </a:t>
            </a:r>
          </a:p>
          <a:p>
            <a:r>
              <a:rPr lang="en-JM" sz="2000" dirty="0" smtClean="0"/>
              <a:t>Salaries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200" b="1" dirty="0" smtClean="0"/>
              <a:t>VARIABLE COST</a:t>
            </a:r>
            <a:endParaRPr lang="en-US" sz="32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Variable </a:t>
            </a:r>
            <a:r>
              <a:rPr lang="en-JM" dirty="0"/>
              <a:t>cost </a:t>
            </a:r>
            <a:r>
              <a:rPr lang="en-JM" dirty="0" smtClean="0"/>
              <a:t>is a cost </a:t>
            </a:r>
            <a:r>
              <a:rPr lang="en-JM" dirty="0"/>
              <a:t>that varies </a:t>
            </a:r>
            <a:r>
              <a:rPr lang="en-JM" dirty="0" smtClean="0"/>
              <a:t>with </a:t>
            </a:r>
            <a:r>
              <a:rPr lang="en-JM" dirty="0"/>
              <a:t>a measure of </a:t>
            </a:r>
            <a:r>
              <a:rPr lang="en-JM" dirty="0" smtClean="0"/>
              <a:t>activity</a:t>
            </a:r>
            <a:r>
              <a:rPr lang="en-JM" dirty="0"/>
              <a:t>.</a:t>
            </a:r>
            <a:endParaRPr lang="en-JM" dirty="0"/>
          </a:p>
          <a:p>
            <a:r>
              <a:rPr lang="en-JM" dirty="0"/>
              <a:t>Examples of variable costs are direct material, direct labour and </a:t>
            </a:r>
            <a:r>
              <a:rPr lang="en-JM" dirty="0" smtClean="0"/>
              <a:t>variable </a:t>
            </a:r>
            <a:r>
              <a:rPr lang="en-JM" dirty="0"/>
              <a:t>overheads. In most examination situations, and very often in </a:t>
            </a:r>
          </a:p>
          <a:p>
            <a:r>
              <a:rPr lang="en-JM" dirty="0"/>
              <a:t>practice, variable costs are assumed to be linear.</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8555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Linking costs with cost objectives is </a:t>
            </a:r>
            <a:r>
              <a:rPr lang="en-JM" dirty="0" smtClean="0"/>
              <a:t>accomplished </a:t>
            </a:r>
            <a:r>
              <a:rPr lang="en-JM" dirty="0"/>
              <a:t>by selecting cost drivers</a:t>
            </a:r>
            <a:r>
              <a:rPr lang="en-JM" dirty="0" smtClean="0"/>
              <a:t>. When </a:t>
            </a:r>
            <a:r>
              <a:rPr lang="en-JM" dirty="0"/>
              <a:t>used for allocating costs, a cost driver is often called a </a:t>
            </a:r>
            <a:r>
              <a:rPr lang="en-JM" dirty="0" smtClean="0"/>
              <a:t>cost-allocation base</a:t>
            </a:r>
            <a:r>
              <a:rPr lang="en-JM" dirty="0"/>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430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Major </a:t>
            </a:r>
            <a:r>
              <a:rPr lang="en-JM" dirty="0"/>
              <a:t>costs, such as newsprint for a newspaper and direct </a:t>
            </a:r>
            <a:r>
              <a:rPr lang="en-JM" dirty="0" smtClean="0"/>
              <a:t>professional labour </a:t>
            </a:r>
            <a:r>
              <a:rPr lang="en-JM" dirty="0"/>
              <a:t>for a law firm, may each be allocated to departments, jobs, and projects </a:t>
            </a:r>
            <a:r>
              <a:rPr lang="en-JM" dirty="0" smtClean="0"/>
              <a:t>on an </a:t>
            </a:r>
            <a:r>
              <a:rPr lang="en-JM" dirty="0"/>
              <a:t>item-by-item basis, using obvious cost drivers such as tonnes of newsprint consumed or direct-labour-hours used.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33481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Other </a:t>
            </a:r>
            <a:r>
              <a:rPr lang="en-JM" dirty="0"/>
              <a:t>costs, taken one at a time, are </a:t>
            </a:r>
            <a:r>
              <a:rPr lang="en-JM" dirty="0" smtClean="0"/>
              <a:t>not important </a:t>
            </a:r>
            <a:r>
              <a:rPr lang="en-JM" dirty="0"/>
              <a:t>enough to justify being allocated individually. These costs are pooled </a:t>
            </a:r>
            <a:r>
              <a:rPr lang="en-JM" dirty="0" smtClean="0"/>
              <a:t>and then </a:t>
            </a:r>
            <a:r>
              <a:rPr lang="en-JM" dirty="0"/>
              <a:t>allocated together. </a:t>
            </a:r>
            <a:r>
              <a:rPr lang="en-JM" dirty="0" smtClean="0"/>
              <a:t>Many </a:t>
            </a:r>
            <a:r>
              <a:rPr lang="en-JM" dirty="0"/>
              <a:t>different terms are used by companies to describe cost allocation </a:t>
            </a:r>
            <a:r>
              <a:rPr lang="en-JM" dirty="0" smtClean="0"/>
              <a:t>in practice</a:t>
            </a:r>
            <a:r>
              <a:rPr lang="en-JM" dirty="0"/>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5473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COST ALLOCATION </a:t>
            </a:r>
            <a:endParaRPr lang="en-US" sz="60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Terms such </a:t>
            </a:r>
            <a:r>
              <a:rPr lang="en-JM" dirty="0"/>
              <a:t>as allocate, attribute, reallocate, trace, assign</a:t>
            </a:r>
            <a:r>
              <a:rPr lang="en-JM" dirty="0" smtClean="0"/>
              <a:t>, distribute</a:t>
            </a:r>
            <a:r>
              <a:rPr lang="en-JM" dirty="0"/>
              <a:t>, redistribute, load, burden, apportion, and reapportion, which can be </a:t>
            </a:r>
            <a:r>
              <a:rPr lang="en-JM" dirty="0" smtClean="0"/>
              <a:t>used interchangeably </a:t>
            </a:r>
            <a:r>
              <a:rPr lang="en-JM" dirty="0"/>
              <a:t>to describe the allocation of costs to cost </a:t>
            </a:r>
            <a:r>
              <a:rPr lang="en-JM" dirty="0" smtClean="0"/>
              <a:t>objectives.</a:t>
            </a:r>
            <a:endParaRPr lang="en-JM" dirty="0" smtClean="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7119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1569</TotalTime>
  <Words>1625</Words>
  <Application>Microsoft Office PowerPoint</Application>
  <PresentationFormat>Custom</PresentationFormat>
  <Paragraphs>199</Paragraphs>
  <Slides>38</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Euphemia</vt:lpstr>
      <vt:lpstr>Helvetica Neue</vt:lpstr>
      <vt:lpstr>Times New Roman</vt:lpstr>
      <vt:lpstr>Math 16x9</vt:lpstr>
      <vt:lpstr>UNIT 5: MANAGEMENT ACCOUNTING </vt:lpstr>
      <vt:lpstr>UNIT 5: MANAGEMENT ACCOUNTING </vt:lpstr>
      <vt:lpstr>UNIT 5: MANAGEMENT ACCOUNTING </vt:lpstr>
      <vt:lpstr> FIXED COST</vt:lpstr>
      <vt:lpstr> VARIABLE COST</vt:lpstr>
      <vt:lpstr> COST ALLOCATION </vt:lpstr>
      <vt:lpstr> COST ALLOCATION </vt:lpstr>
      <vt:lpstr> COST ALLOCATION </vt:lpstr>
      <vt:lpstr> COST ALLOCATION </vt:lpstr>
      <vt:lpstr> COST ALLOCATION </vt:lpstr>
      <vt:lpstr> COST ALLOCATION </vt:lpstr>
      <vt:lpstr> COST ALLOCATION </vt:lpstr>
      <vt:lpstr> COST ALLOCATION </vt:lpstr>
      <vt:lpstr> COST ALLOCATION </vt:lpstr>
      <vt:lpstr> COST ALLOCATION </vt:lpstr>
      <vt:lpstr> COST ALLOCATION </vt:lpstr>
      <vt:lpstr> COST ALLOCATION </vt:lpstr>
      <vt:lpstr> NORMAL COSTING</vt:lpstr>
      <vt:lpstr> NORMAL COSTING</vt:lpstr>
      <vt:lpstr> NORMAL COSTING</vt:lpstr>
      <vt:lpstr> NORMAL COSTING</vt:lpstr>
      <vt:lpstr> STANDARD COSTING </vt:lpstr>
      <vt:lpstr> STANDARD COSTING </vt:lpstr>
      <vt:lpstr> ACTIVITY BASED COSTING AND THE ROLE OF COSTING IN SETTING PRICE </vt:lpstr>
      <vt:lpstr> ACTIVITY BASED COSTING AND THE ROLE OF COSTING IN SETTING PRICE </vt:lpstr>
      <vt:lpstr> ACTIVITY BASED COSTING AND THE ROLE OF COSTING IN SETTING PRICE </vt:lpstr>
      <vt:lpstr> ACTIVITY BASED COSTING AND THE ROLE OF COSTING IN SETTING PRICE </vt:lpstr>
      <vt:lpstr> ACTIVITY BASED COSTING AND THE ROLE OF COSTING IN SETTING PRICE </vt:lpstr>
      <vt:lpstr> ACTIVITY BASED COSTING AND THE ROLE OF COSTING IN SETTING PRICE </vt:lpstr>
      <vt:lpstr> ACTIVITY BASED COSTING AND THE ROLE OF COSTING IN SETTING PRICE </vt:lpstr>
      <vt:lpstr>REVIEW QUESTIONS </vt:lpstr>
      <vt:lpstr>REVIEW QUESTIONS </vt:lpstr>
      <vt:lpstr>REVIEW QUESTIONS </vt:lpstr>
      <vt:lpstr>REVIEW QUESTIONS </vt:lpstr>
      <vt:lpstr>REVIEW QUESTIONS </vt:lpstr>
      <vt:lpstr>REVIEW QUESTIONS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147</cp:revision>
  <cp:lastPrinted>2019-02-22T19:48:27Z</cp:lastPrinted>
  <dcterms:created xsi:type="dcterms:W3CDTF">2019-01-04T00:00:15Z</dcterms:created>
  <dcterms:modified xsi:type="dcterms:W3CDTF">2019-02-22T19:55:37Z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