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1"/>
  </p:notesMasterIdLst>
  <p:handoutMasterIdLst>
    <p:handoutMasterId r:id="rId42"/>
  </p:handoutMasterIdLst>
  <p:sldIdLst>
    <p:sldId id="256" r:id="rId2"/>
    <p:sldId id="267" r:id="rId3"/>
    <p:sldId id="258" r:id="rId4"/>
    <p:sldId id="302" r:id="rId5"/>
    <p:sldId id="354" r:id="rId6"/>
    <p:sldId id="303" r:id="rId7"/>
    <p:sldId id="357" r:id="rId8"/>
    <p:sldId id="356" r:id="rId9"/>
    <p:sldId id="355" r:id="rId10"/>
    <p:sldId id="358" r:id="rId11"/>
    <p:sldId id="360" r:id="rId12"/>
    <p:sldId id="359" r:id="rId13"/>
    <p:sldId id="361" r:id="rId14"/>
    <p:sldId id="362" r:id="rId15"/>
    <p:sldId id="363" r:id="rId16"/>
    <p:sldId id="364" r:id="rId17"/>
    <p:sldId id="365" r:id="rId18"/>
    <p:sldId id="352" r:id="rId19"/>
    <p:sldId id="366" r:id="rId20"/>
    <p:sldId id="367" r:id="rId21"/>
    <p:sldId id="368" r:id="rId22"/>
    <p:sldId id="369" r:id="rId23"/>
    <p:sldId id="370" r:id="rId24"/>
    <p:sldId id="371" r:id="rId25"/>
    <p:sldId id="372" r:id="rId26"/>
    <p:sldId id="330" r:id="rId27"/>
    <p:sldId id="373" r:id="rId28"/>
    <p:sldId id="374" r:id="rId29"/>
    <p:sldId id="375" r:id="rId30"/>
    <p:sldId id="353" r:id="rId31"/>
    <p:sldId id="376" r:id="rId32"/>
    <p:sldId id="377" r:id="rId33"/>
    <p:sldId id="319" r:id="rId34"/>
    <p:sldId id="379" r:id="rId35"/>
    <p:sldId id="380" r:id="rId36"/>
    <p:sldId id="381" r:id="rId37"/>
    <p:sldId id="271" r:id="rId38"/>
    <p:sldId id="318" r:id="rId39"/>
    <p:sldId id="378" r:id="rId40"/>
  </p:sldIdLst>
  <p:sldSz cx="12188825"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5" pos="3839">
          <p15:clr>
            <a:srgbClr val="A4A3A4"/>
          </p15:clr>
        </p15:guide>
        <p15:guide id="6" pos="1007">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60" autoAdjust="0"/>
    <p:restoredTop sz="94660"/>
  </p:normalViewPr>
  <p:slideViewPr>
    <p:cSldViewPr showGuides="1">
      <p:cViewPr varScale="1">
        <p:scale>
          <a:sx n="116" d="100"/>
          <a:sy n="116" d="100"/>
        </p:scale>
        <p:origin x="162" y="108"/>
      </p:cViewPr>
      <p:guideLst>
        <p:guide orient="horz" pos="2160"/>
        <p:guide pos="3839"/>
        <p:guide pos="1007"/>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DB7646E-8811-423A-9C42-2CBFADA00A96}" type="datetimeFigureOut">
              <a:rPr lang="en-US" smtClean="0"/>
              <a:t>2/22/2019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4360E59-1627-4404-ACC5-51C744AB0F27}" type="slidenum">
              <a:rPr lang="en-US" smtClean="0"/>
              <a:t>‹#›</a:t>
            </a:fld>
            <a:endParaRPr lang="en-US"/>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solidFill>
                  <a:schemeClr val="tx1"/>
                </a:solidFill>
              </a:defRPr>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solidFill>
                  <a:schemeClr val="tx1"/>
                </a:solidFill>
              </a:defRPr>
            </a:lvl1pPr>
          </a:lstStyle>
          <a:p>
            <a:fld id="{D677E230-58DD-43ED-96A1-552DDAB53532}" type="datetimeFigureOut">
              <a:rPr lang="en-US" smtClean="0"/>
              <a:pPr/>
              <a:t>2/22/2019</a:t>
            </a:fld>
            <a:endParaRPr lang="en-US"/>
          </a:p>
        </p:txBody>
      </p:sp>
      <p:sp>
        <p:nvSpPr>
          <p:cNvPr id="4" name="Slide Image Placeholder 3"/>
          <p:cNvSpPr>
            <a:spLocks noGrp="1" noRot="1" noChangeAspect="1"/>
          </p:cNvSpPr>
          <p:nvPr>
            <p:ph type="sldImg" idx="2"/>
          </p:nvPr>
        </p:nvSpPr>
        <p:spPr>
          <a:xfrm>
            <a:off x="407988" y="696913"/>
            <a:ext cx="6194425"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solidFill>
                  <a:schemeClr val="tx1"/>
                </a:solidFill>
              </a:defRPr>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solidFill>
                  <a:schemeClr val="tx1"/>
                </a:solidFill>
              </a:defRPr>
            </a:lvl1pPr>
          </a:lstStyle>
          <a:p>
            <a:fld id="{841221E5-7225-48EB-A4EE-420E7BFCF705}" type="slidenum">
              <a:rPr lang="en-US" smtClean="0"/>
              <a:pPr/>
              <a:t>‹#›</a:t>
            </a:fld>
            <a:endParaRPr lang="en-US"/>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a:t>
            </a:fld>
            <a:endParaRPr lang="en-US"/>
          </a:p>
        </p:txBody>
      </p:sp>
    </p:spTree>
    <p:extLst>
      <p:ext uri="{BB962C8B-B14F-4D97-AF65-F5344CB8AC3E}">
        <p14:creationId xmlns:p14="http://schemas.microsoft.com/office/powerpoint/2010/main" val="33833671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12</a:t>
            </a:fld>
            <a:endParaRPr lang="en-US"/>
          </a:p>
        </p:txBody>
      </p:sp>
    </p:spTree>
    <p:extLst>
      <p:ext uri="{BB962C8B-B14F-4D97-AF65-F5344CB8AC3E}">
        <p14:creationId xmlns:p14="http://schemas.microsoft.com/office/powerpoint/2010/main" val="40968319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13</a:t>
            </a:fld>
            <a:endParaRPr lang="en-US"/>
          </a:p>
        </p:txBody>
      </p:sp>
    </p:spTree>
    <p:extLst>
      <p:ext uri="{BB962C8B-B14F-4D97-AF65-F5344CB8AC3E}">
        <p14:creationId xmlns:p14="http://schemas.microsoft.com/office/powerpoint/2010/main" val="32771802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14</a:t>
            </a:fld>
            <a:endParaRPr lang="en-US"/>
          </a:p>
        </p:txBody>
      </p:sp>
    </p:spTree>
    <p:extLst>
      <p:ext uri="{BB962C8B-B14F-4D97-AF65-F5344CB8AC3E}">
        <p14:creationId xmlns:p14="http://schemas.microsoft.com/office/powerpoint/2010/main" val="40997409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15</a:t>
            </a:fld>
            <a:endParaRPr lang="en-US"/>
          </a:p>
        </p:txBody>
      </p:sp>
    </p:spTree>
    <p:extLst>
      <p:ext uri="{BB962C8B-B14F-4D97-AF65-F5344CB8AC3E}">
        <p14:creationId xmlns:p14="http://schemas.microsoft.com/office/powerpoint/2010/main" val="36132155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16</a:t>
            </a:fld>
            <a:endParaRPr lang="en-US"/>
          </a:p>
        </p:txBody>
      </p:sp>
    </p:spTree>
    <p:extLst>
      <p:ext uri="{BB962C8B-B14F-4D97-AF65-F5344CB8AC3E}">
        <p14:creationId xmlns:p14="http://schemas.microsoft.com/office/powerpoint/2010/main" val="9232002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17</a:t>
            </a:fld>
            <a:endParaRPr lang="en-US"/>
          </a:p>
        </p:txBody>
      </p:sp>
    </p:spTree>
    <p:extLst>
      <p:ext uri="{BB962C8B-B14F-4D97-AF65-F5344CB8AC3E}">
        <p14:creationId xmlns:p14="http://schemas.microsoft.com/office/powerpoint/2010/main" val="20801407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18</a:t>
            </a:fld>
            <a:endParaRPr lang="en-US"/>
          </a:p>
        </p:txBody>
      </p:sp>
    </p:spTree>
    <p:extLst>
      <p:ext uri="{BB962C8B-B14F-4D97-AF65-F5344CB8AC3E}">
        <p14:creationId xmlns:p14="http://schemas.microsoft.com/office/powerpoint/2010/main" val="17422977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19</a:t>
            </a:fld>
            <a:endParaRPr lang="en-US"/>
          </a:p>
        </p:txBody>
      </p:sp>
    </p:spTree>
    <p:extLst>
      <p:ext uri="{BB962C8B-B14F-4D97-AF65-F5344CB8AC3E}">
        <p14:creationId xmlns:p14="http://schemas.microsoft.com/office/powerpoint/2010/main" val="192074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20</a:t>
            </a:fld>
            <a:endParaRPr lang="en-US"/>
          </a:p>
        </p:txBody>
      </p:sp>
    </p:spTree>
    <p:extLst>
      <p:ext uri="{BB962C8B-B14F-4D97-AF65-F5344CB8AC3E}">
        <p14:creationId xmlns:p14="http://schemas.microsoft.com/office/powerpoint/2010/main" val="38435657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21</a:t>
            </a:fld>
            <a:endParaRPr lang="en-US"/>
          </a:p>
        </p:txBody>
      </p:sp>
    </p:spTree>
    <p:extLst>
      <p:ext uri="{BB962C8B-B14F-4D97-AF65-F5344CB8AC3E}">
        <p14:creationId xmlns:p14="http://schemas.microsoft.com/office/powerpoint/2010/main" val="596938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4</a:t>
            </a:fld>
            <a:endParaRPr lang="en-US"/>
          </a:p>
        </p:txBody>
      </p:sp>
    </p:spTree>
    <p:extLst>
      <p:ext uri="{BB962C8B-B14F-4D97-AF65-F5344CB8AC3E}">
        <p14:creationId xmlns:p14="http://schemas.microsoft.com/office/powerpoint/2010/main" val="23702987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22</a:t>
            </a:fld>
            <a:endParaRPr lang="en-US"/>
          </a:p>
        </p:txBody>
      </p:sp>
    </p:spTree>
    <p:extLst>
      <p:ext uri="{BB962C8B-B14F-4D97-AF65-F5344CB8AC3E}">
        <p14:creationId xmlns:p14="http://schemas.microsoft.com/office/powerpoint/2010/main" val="34169988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23</a:t>
            </a:fld>
            <a:endParaRPr lang="en-US"/>
          </a:p>
        </p:txBody>
      </p:sp>
    </p:spTree>
    <p:extLst>
      <p:ext uri="{BB962C8B-B14F-4D97-AF65-F5344CB8AC3E}">
        <p14:creationId xmlns:p14="http://schemas.microsoft.com/office/powerpoint/2010/main" val="20914710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24</a:t>
            </a:fld>
            <a:endParaRPr lang="en-US"/>
          </a:p>
        </p:txBody>
      </p:sp>
    </p:spTree>
    <p:extLst>
      <p:ext uri="{BB962C8B-B14F-4D97-AF65-F5344CB8AC3E}">
        <p14:creationId xmlns:p14="http://schemas.microsoft.com/office/powerpoint/2010/main" val="30074137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25</a:t>
            </a:fld>
            <a:endParaRPr lang="en-US"/>
          </a:p>
        </p:txBody>
      </p:sp>
    </p:spTree>
    <p:extLst>
      <p:ext uri="{BB962C8B-B14F-4D97-AF65-F5344CB8AC3E}">
        <p14:creationId xmlns:p14="http://schemas.microsoft.com/office/powerpoint/2010/main" val="12413453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26</a:t>
            </a:fld>
            <a:endParaRPr lang="en-US"/>
          </a:p>
        </p:txBody>
      </p:sp>
    </p:spTree>
    <p:extLst>
      <p:ext uri="{BB962C8B-B14F-4D97-AF65-F5344CB8AC3E}">
        <p14:creationId xmlns:p14="http://schemas.microsoft.com/office/powerpoint/2010/main" val="2436267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27</a:t>
            </a:fld>
            <a:endParaRPr lang="en-US"/>
          </a:p>
        </p:txBody>
      </p:sp>
    </p:spTree>
    <p:extLst>
      <p:ext uri="{BB962C8B-B14F-4D97-AF65-F5344CB8AC3E}">
        <p14:creationId xmlns:p14="http://schemas.microsoft.com/office/powerpoint/2010/main" val="14467165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28</a:t>
            </a:fld>
            <a:endParaRPr lang="en-US"/>
          </a:p>
        </p:txBody>
      </p:sp>
    </p:spTree>
    <p:extLst>
      <p:ext uri="{BB962C8B-B14F-4D97-AF65-F5344CB8AC3E}">
        <p14:creationId xmlns:p14="http://schemas.microsoft.com/office/powerpoint/2010/main" val="35302487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29</a:t>
            </a:fld>
            <a:endParaRPr lang="en-US"/>
          </a:p>
        </p:txBody>
      </p:sp>
    </p:spTree>
    <p:extLst>
      <p:ext uri="{BB962C8B-B14F-4D97-AF65-F5344CB8AC3E}">
        <p14:creationId xmlns:p14="http://schemas.microsoft.com/office/powerpoint/2010/main" val="15569284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30</a:t>
            </a:fld>
            <a:endParaRPr lang="en-US"/>
          </a:p>
        </p:txBody>
      </p:sp>
    </p:spTree>
    <p:extLst>
      <p:ext uri="{BB962C8B-B14F-4D97-AF65-F5344CB8AC3E}">
        <p14:creationId xmlns:p14="http://schemas.microsoft.com/office/powerpoint/2010/main" val="36887046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31</a:t>
            </a:fld>
            <a:endParaRPr lang="en-US"/>
          </a:p>
        </p:txBody>
      </p:sp>
    </p:spTree>
    <p:extLst>
      <p:ext uri="{BB962C8B-B14F-4D97-AF65-F5344CB8AC3E}">
        <p14:creationId xmlns:p14="http://schemas.microsoft.com/office/powerpoint/2010/main" val="10859159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5</a:t>
            </a:fld>
            <a:endParaRPr lang="en-US"/>
          </a:p>
        </p:txBody>
      </p:sp>
    </p:spTree>
    <p:extLst>
      <p:ext uri="{BB962C8B-B14F-4D97-AF65-F5344CB8AC3E}">
        <p14:creationId xmlns:p14="http://schemas.microsoft.com/office/powerpoint/2010/main" val="302279287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32</a:t>
            </a:fld>
            <a:endParaRPr lang="en-US"/>
          </a:p>
        </p:txBody>
      </p:sp>
    </p:spTree>
    <p:extLst>
      <p:ext uri="{BB962C8B-B14F-4D97-AF65-F5344CB8AC3E}">
        <p14:creationId xmlns:p14="http://schemas.microsoft.com/office/powerpoint/2010/main" val="6162948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33</a:t>
            </a:fld>
            <a:endParaRPr lang="en-US"/>
          </a:p>
        </p:txBody>
      </p:sp>
    </p:spTree>
    <p:extLst>
      <p:ext uri="{BB962C8B-B14F-4D97-AF65-F5344CB8AC3E}">
        <p14:creationId xmlns:p14="http://schemas.microsoft.com/office/powerpoint/2010/main" val="19603190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34</a:t>
            </a:fld>
            <a:endParaRPr lang="en-US"/>
          </a:p>
        </p:txBody>
      </p:sp>
    </p:spTree>
    <p:extLst>
      <p:ext uri="{BB962C8B-B14F-4D97-AF65-F5344CB8AC3E}">
        <p14:creationId xmlns:p14="http://schemas.microsoft.com/office/powerpoint/2010/main" val="76641525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35</a:t>
            </a:fld>
            <a:endParaRPr lang="en-US"/>
          </a:p>
        </p:txBody>
      </p:sp>
    </p:spTree>
    <p:extLst>
      <p:ext uri="{BB962C8B-B14F-4D97-AF65-F5344CB8AC3E}">
        <p14:creationId xmlns:p14="http://schemas.microsoft.com/office/powerpoint/2010/main" val="342572252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36</a:t>
            </a:fld>
            <a:endParaRPr lang="en-US"/>
          </a:p>
        </p:txBody>
      </p:sp>
    </p:spTree>
    <p:extLst>
      <p:ext uri="{BB962C8B-B14F-4D97-AF65-F5344CB8AC3E}">
        <p14:creationId xmlns:p14="http://schemas.microsoft.com/office/powerpoint/2010/main" val="292358620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37</a:t>
            </a:fld>
            <a:endParaRPr lang="en-US"/>
          </a:p>
        </p:txBody>
      </p:sp>
    </p:spTree>
    <p:extLst>
      <p:ext uri="{BB962C8B-B14F-4D97-AF65-F5344CB8AC3E}">
        <p14:creationId xmlns:p14="http://schemas.microsoft.com/office/powerpoint/2010/main" val="220766390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38</a:t>
            </a:fld>
            <a:endParaRPr lang="en-US"/>
          </a:p>
        </p:txBody>
      </p:sp>
    </p:spTree>
    <p:extLst>
      <p:ext uri="{BB962C8B-B14F-4D97-AF65-F5344CB8AC3E}">
        <p14:creationId xmlns:p14="http://schemas.microsoft.com/office/powerpoint/2010/main" val="18689675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39</a:t>
            </a:fld>
            <a:endParaRPr lang="en-US"/>
          </a:p>
        </p:txBody>
      </p:sp>
    </p:spTree>
    <p:extLst>
      <p:ext uri="{BB962C8B-B14F-4D97-AF65-F5344CB8AC3E}">
        <p14:creationId xmlns:p14="http://schemas.microsoft.com/office/powerpoint/2010/main" val="11550749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6</a:t>
            </a:fld>
            <a:endParaRPr lang="en-US"/>
          </a:p>
        </p:txBody>
      </p:sp>
    </p:spTree>
    <p:extLst>
      <p:ext uri="{BB962C8B-B14F-4D97-AF65-F5344CB8AC3E}">
        <p14:creationId xmlns:p14="http://schemas.microsoft.com/office/powerpoint/2010/main" val="20755325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7</a:t>
            </a:fld>
            <a:endParaRPr lang="en-US"/>
          </a:p>
        </p:txBody>
      </p:sp>
    </p:spTree>
    <p:extLst>
      <p:ext uri="{BB962C8B-B14F-4D97-AF65-F5344CB8AC3E}">
        <p14:creationId xmlns:p14="http://schemas.microsoft.com/office/powerpoint/2010/main" val="27007209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8</a:t>
            </a:fld>
            <a:endParaRPr lang="en-US"/>
          </a:p>
        </p:txBody>
      </p:sp>
    </p:spTree>
    <p:extLst>
      <p:ext uri="{BB962C8B-B14F-4D97-AF65-F5344CB8AC3E}">
        <p14:creationId xmlns:p14="http://schemas.microsoft.com/office/powerpoint/2010/main" val="41342540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9</a:t>
            </a:fld>
            <a:endParaRPr lang="en-US"/>
          </a:p>
        </p:txBody>
      </p:sp>
    </p:spTree>
    <p:extLst>
      <p:ext uri="{BB962C8B-B14F-4D97-AF65-F5344CB8AC3E}">
        <p14:creationId xmlns:p14="http://schemas.microsoft.com/office/powerpoint/2010/main" val="14891578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10</a:t>
            </a:fld>
            <a:endParaRPr lang="en-US"/>
          </a:p>
        </p:txBody>
      </p:sp>
    </p:spTree>
    <p:extLst>
      <p:ext uri="{BB962C8B-B14F-4D97-AF65-F5344CB8AC3E}">
        <p14:creationId xmlns:p14="http://schemas.microsoft.com/office/powerpoint/2010/main" val="18349940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11</a:t>
            </a:fld>
            <a:endParaRPr lang="en-US"/>
          </a:p>
        </p:txBody>
      </p:sp>
    </p:spTree>
    <p:extLst>
      <p:ext uri="{BB962C8B-B14F-4D97-AF65-F5344CB8AC3E}">
        <p14:creationId xmlns:p14="http://schemas.microsoft.com/office/powerpoint/2010/main" val="3822321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bwMode="ltGray">
          <a:xfrm>
            <a:off x="11579384"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bwMode="gray">
          <a:xfrm>
            <a:off x="11274663" y="5638800"/>
            <a:ext cx="304721" cy="121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0" name="Rectangle 9"/>
          <p:cNvSpPr/>
          <p:nvPr/>
        </p:nvSpPr>
        <p:spPr bwMode="ltGray">
          <a:xfrm>
            <a:off x="121888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1" name="Rectangle 10"/>
          <p:cNvSpPr/>
          <p:nvPr/>
        </p:nvSpPr>
        <p:spPr bwMode="gray">
          <a:xfrm>
            <a:off x="0" y="0"/>
            <a:ext cx="1218883"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2" name="Rectangle 11"/>
          <p:cNvSpPr/>
          <p:nvPr/>
        </p:nvSpPr>
        <p:spPr bwMode="ltGray">
          <a:xfrm>
            <a:off x="0" y="5638800"/>
            <a:ext cx="12188825" cy="12192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13" name="Straight Connector 12"/>
          <p:cNvCxnSpPr/>
          <p:nvPr/>
        </p:nvCxnSpPr>
        <p:spPr bwMode="white">
          <a:xfrm>
            <a:off x="11573293"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bwMode="black">
          <a:xfrm>
            <a:off x="0" y="5643132"/>
            <a:ext cx="1216152" cy="1214868"/>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15" name="Straight Connector 14"/>
          <p:cNvCxnSpPr/>
          <p:nvPr/>
        </p:nvCxnSpPr>
        <p:spPr bwMode="white">
          <a:xfrm>
            <a:off x="1218884"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white">
          <a:xfrm>
            <a:off x="0" y="5631204"/>
            <a:ext cx="182832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Pi"/>
          <p:cNvSpPr>
            <a:spLocks/>
          </p:cNvSpPr>
          <p:nvPr/>
        </p:nvSpPr>
        <p:spPr bwMode="white">
          <a:xfrm>
            <a:off x="276462" y="6032500"/>
            <a:ext cx="593189" cy="519176"/>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solidFill>
              <a:schemeClr val="bg1"/>
            </a:solidFill>
          </a:ln>
          <a:extLst/>
        </p:spPr>
        <p:txBody>
          <a:bodyPr vert="horz" wrap="square" lIns="121899" tIns="60949" rIns="121899" bIns="60949" numCol="1" anchor="t" anchorCtr="0" compatLnSpc="1">
            <a:prstTxWarp prst="textNoShape">
              <a:avLst/>
            </a:prstTxWarp>
          </a:bodyPr>
          <a:lstStyle/>
          <a:p>
            <a:endParaRPr/>
          </a:p>
        </p:txBody>
      </p:sp>
      <p:sp>
        <p:nvSpPr>
          <p:cNvPr id="2" name="Title 1"/>
          <p:cNvSpPr>
            <a:spLocks noGrp="1"/>
          </p:cNvSpPr>
          <p:nvPr>
            <p:ph type="ctrTitle"/>
          </p:nvPr>
        </p:nvSpPr>
        <p:spPr>
          <a:xfrm>
            <a:off x="2428669" y="1600200"/>
            <a:ext cx="8329031" cy="2680127"/>
          </a:xfrm>
        </p:spPr>
        <p:txBody>
          <a:bodyPr>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2428669" y="4344915"/>
            <a:ext cx="7516442" cy="1116085"/>
          </a:xfrm>
        </p:spPr>
        <p:txBody>
          <a:bodyPr>
            <a:normAutofit/>
          </a:bodyPr>
          <a:lstStyle>
            <a:lvl1pPr marL="0" indent="0" algn="l">
              <a:spcBef>
                <a:spcPts val="0"/>
              </a:spcBef>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lvl1pPr>
              <a:defRPr baseline="0">
                <a:solidFill>
                  <a:schemeClr val="tx2"/>
                </a:solidFill>
              </a:defRPr>
            </a:lvl1pPr>
          </a:lstStyle>
          <a:p>
            <a:fld id="{3F352FCC-938E-4E3B-84E9-90907413D865}" type="datetime1">
              <a:rPr lang="en-US" smtClean="0"/>
              <a:t>2/22/2019</a:t>
            </a:fld>
            <a:endParaRPr lang="en-US" dirty="0"/>
          </a:p>
        </p:txBody>
      </p:sp>
      <p:sp>
        <p:nvSpPr>
          <p:cNvPr id="5" name="Footer Placeholder 4"/>
          <p:cNvSpPr>
            <a:spLocks noGrp="1"/>
          </p:cNvSpPr>
          <p:nvPr>
            <p:ph type="ftr" sz="quarter" idx="11"/>
          </p:nvPr>
        </p:nvSpPr>
        <p:spPr/>
        <p:txBody>
          <a:bodyPr/>
          <a:lstStyle>
            <a:lvl1pPr>
              <a:defRPr baseline="0">
                <a:solidFill>
                  <a:schemeClr val="tx2"/>
                </a:solidFill>
              </a:defRPr>
            </a:lvl1pPr>
          </a:lstStyle>
          <a:p>
            <a:r>
              <a:rPr lang="en-US"/>
              <a:t>Add a footer</a:t>
            </a:r>
            <a:endParaRPr lang="en-US" dirty="0"/>
          </a:p>
        </p:txBody>
      </p:sp>
      <p:sp>
        <p:nvSpPr>
          <p:cNvPr id="6" name="Slide Number Placeholder 5"/>
          <p:cNvSpPr>
            <a:spLocks noGrp="1"/>
          </p:cNvSpPr>
          <p:nvPr>
            <p:ph type="sldNum" sz="quarter" idx="12"/>
          </p:nvPr>
        </p:nvSpPr>
        <p:spPr>
          <a:xfrm>
            <a:off x="10666412" y="6356351"/>
            <a:ext cx="609441" cy="365125"/>
          </a:xfrm>
        </p:spPr>
        <p:txBody>
          <a:bodyPr/>
          <a:lstStyle>
            <a:lvl1pPr>
              <a:defRPr baseline="0">
                <a:solidFill>
                  <a:schemeClr val="tx2"/>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3817955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99A31D6-01B8-46B7-B5EE-C29036B213E2}" type="datetime1">
              <a:rPr lang="en-US" smtClean="0"/>
              <a:t>2/22/2019</a:t>
            </a:fld>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6" name="Slide Number Placeholder 5"/>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2040880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black">
          <a:xfrm>
            <a:off x="11884104"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8" name="Rectangle 7"/>
          <p:cNvSpPr/>
          <p:nvPr/>
        </p:nvSpPr>
        <p:spPr bwMode="ltGray">
          <a:xfrm>
            <a:off x="61714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bwMode="gray">
          <a:xfrm>
            <a:off x="0" y="0"/>
            <a:ext cx="609441" cy="6858000"/>
          </a:xfrm>
          <a:prstGeom prst="rect">
            <a:avLst/>
          </a:prstGeom>
          <a:solidFill>
            <a:schemeClr val="accent1">
              <a:lumMod val="75000"/>
              <a:alpha val="8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0" name="Rectangle 9"/>
          <p:cNvSpPr/>
          <p:nvPr/>
        </p:nvSpPr>
        <p:spPr bwMode="black">
          <a:xfrm>
            <a:off x="617143" y="736219"/>
            <a:ext cx="609441"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1" name="Straight Connector 10"/>
          <p:cNvCxnSpPr/>
          <p:nvPr/>
        </p:nvCxnSpPr>
        <p:spPr bwMode="white">
          <a:xfrm>
            <a:off x="617143" y="7362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white">
          <a:xfrm>
            <a:off x="617143" y="13458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Pi"/>
          <p:cNvSpPr>
            <a:spLocks/>
          </p:cNvSpPr>
          <p:nvPr/>
        </p:nvSpPr>
        <p:spPr bwMode="white">
          <a:xfrm rot="5400000">
            <a:off x="756095" y="898102"/>
            <a:ext cx="336023" cy="294097"/>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a:p>
        </p:txBody>
      </p:sp>
      <p:cxnSp>
        <p:nvCxnSpPr>
          <p:cNvPr id="14" name="Straight Connector 13"/>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Vertical Title 1"/>
          <p:cNvSpPr>
            <a:spLocks noGrp="1"/>
          </p:cNvSpPr>
          <p:nvPr>
            <p:ph type="title" orient="vert"/>
          </p:nvPr>
        </p:nvSpPr>
        <p:spPr>
          <a:xfrm>
            <a:off x="9599612" y="685800"/>
            <a:ext cx="1787526" cy="54864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598613" y="685800"/>
            <a:ext cx="7848599"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ED649E3-6C32-431F-9C98-3CBAEA60C692}" type="datetime1">
              <a:rPr lang="en-US" smtClean="0"/>
              <a:t>2/22/2019</a:t>
            </a:fld>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6" name="Slide Number Placeholder 5"/>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612817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6D36F05-0D7F-4B16-9052-DF8CB125208E}" type="datetime1">
              <a:rPr lang="en-US" smtClean="0"/>
              <a:t>2/22/2019</a:t>
            </a:fld>
            <a:endParaRPr dirty="0"/>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6" name="Slide Number Placeholder 5"/>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2185532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bwMode="black">
          <a:xfrm>
            <a:off x="11579384"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0" name="Rectangle 19"/>
          <p:cNvSpPr/>
          <p:nvPr/>
        </p:nvSpPr>
        <p:spPr bwMode="gray">
          <a:xfrm>
            <a:off x="11274663" y="5638800"/>
            <a:ext cx="304721" cy="121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4" name="Rectangle 23"/>
          <p:cNvSpPr/>
          <p:nvPr/>
        </p:nvSpPr>
        <p:spPr bwMode="gray">
          <a:xfrm>
            <a:off x="1216152"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1" name="Rectangle 20"/>
          <p:cNvSpPr/>
          <p:nvPr/>
        </p:nvSpPr>
        <p:spPr bwMode="ltGray">
          <a:xfrm>
            <a:off x="0" y="5638800"/>
            <a:ext cx="12188825" cy="12192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22" name="Straight Connector 21"/>
          <p:cNvCxnSpPr/>
          <p:nvPr/>
        </p:nvCxnSpPr>
        <p:spPr bwMode="white">
          <a:xfrm>
            <a:off x="11573293"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bwMode="black">
          <a:xfrm>
            <a:off x="0" y="5643132"/>
            <a:ext cx="1216152" cy="1214868"/>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8" name="Pi"/>
          <p:cNvSpPr>
            <a:spLocks/>
          </p:cNvSpPr>
          <p:nvPr/>
        </p:nvSpPr>
        <p:spPr bwMode="white">
          <a:xfrm>
            <a:off x="276462" y="6032500"/>
            <a:ext cx="593189" cy="519176"/>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solidFill>
              <a:schemeClr val="bg1"/>
            </a:solidFill>
          </a:ln>
          <a:extLst/>
        </p:spPr>
        <p:txBody>
          <a:bodyPr vert="horz" wrap="square" lIns="121899" tIns="60949" rIns="121899" bIns="60949" numCol="1" anchor="t" anchorCtr="0" compatLnSpc="1">
            <a:prstTxWarp prst="textNoShape">
              <a:avLst/>
            </a:prstTxWarp>
          </a:bodyPr>
          <a:lstStyle/>
          <a:p>
            <a:endParaRPr/>
          </a:p>
        </p:txBody>
      </p:sp>
      <p:cxnSp>
        <p:nvCxnSpPr>
          <p:cNvPr id="23" name="Straight Connector 22"/>
          <p:cNvCxnSpPr/>
          <p:nvPr/>
        </p:nvCxnSpPr>
        <p:spPr bwMode="white">
          <a:xfrm>
            <a:off x="1216152"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bwMode="black">
          <a:xfrm>
            <a:off x="11579384" y="0"/>
            <a:ext cx="609441" cy="60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7" name="Rectangle 26"/>
          <p:cNvSpPr/>
          <p:nvPr/>
        </p:nvSpPr>
        <p:spPr bwMode="gray">
          <a:xfrm>
            <a:off x="11274663" y="0"/>
            <a:ext cx="304721" cy="609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8" name="Rectangle 27"/>
          <p:cNvSpPr/>
          <p:nvPr/>
        </p:nvSpPr>
        <p:spPr bwMode="gray">
          <a:xfrm>
            <a:off x="1218883" y="0"/>
            <a:ext cx="609441" cy="60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9" name="Rectangle 28"/>
          <p:cNvSpPr/>
          <p:nvPr/>
        </p:nvSpPr>
        <p:spPr>
          <a:xfrm>
            <a:off x="-2" y="0"/>
            <a:ext cx="1218883" cy="609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0" name="Rectangle 29"/>
          <p:cNvSpPr/>
          <p:nvPr/>
        </p:nvSpPr>
        <p:spPr bwMode="ltGray">
          <a:xfrm>
            <a:off x="0" y="0"/>
            <a:ext cx="12188825" cy="6096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31" name="Straight Connector 30"/>
          <p:cNvCxnSpPr/>
          <p:nvPr/>
        </p:nvCxnSpPr>
        <p:spPr bwMode="white">
          <a:xfrm>
            <a:off x="11573293" y="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bwMode="black">
          <a:xfrm>
            <a:off x="0" y="0"/>
            <a:ext cx="1216152"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33" name="Straight Connector 32"/>
          <p:cNvCxnSpPr/>
          <p:nvPr/>
        </p:nvCxnSpPr>
        <p:spPr bwMode="white">
          <a:xfrm>
            <a:off x="1218884" y="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98613" y="1600201"/>
            <a:ext cx="8283272" cy="2654064"/>
          </a:xfrm>
        </p:spPr>
        <p:txBody>
          <a:bodyPr anchor="b">
            <a:normAutofit/>
          </a:bodyPr>
          <a:lstStyle>
            <a:lvl1pPr algn="l">
              <a:defRPr sz="5400" b="0" cap="none" baseline="0"/>
            </a:lvl1pPr>
          </a:lstStyle>
          <a:p>
            <a:r>
              <a:rPr lang="en-US" smtClean="0"/>
              <a:t>Click to edit Master title style</a:t>
            </a:r>
            <a:endParaRPr/>
          </a:p>
        </p:txBody>
      </p:sp>
      <p:sp>
        <p:nvSpPr>
          <p:cNvPr id="3" name="Text Placeholder 2"/>
          <p:cNvSpPr>
            <a:spLocks noGrp="1"/>
          </p:cNvSpPr>
          <p:nvPr>
            <p:ph type="body" idx="1"/>
          </p:nvPr>
        </p:nvSpPr>
        <p:spPr>
          <a:xfrm>
            <a:off x="1598613" y="4259996"/>
            <a:ext cx="7264623" cy="1150203"/>
          </a:xfrm>
        </p:spPr>
        <p:txBody>
          <a:bodyPr anchor="t">
            <a:normAutofit/>
          </a:bodyPr>
          <a:lstStyle>
            <a:lvl1pPr marL="0" indent="0">
              <a:spcBef>
                <a:spcPts val="0"/>
              </a:spcBef>
              <a:buNone/>
              <a:defRPr sz="3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baseline="0">
                <a:solidFill>
                  <a:schemeClr val="tx2"/>
                </a:solidFill>
              </a:defRPr>
            </a:lvl1pPr>
          </a:lstStyle>
          <a:p>
            <a:fld id="{A5F3EE72-9CE9-4E84-99F2-64A9F347F9D4}" type="datetime1">
              <a:rPr lang="en-US" smtClean="0"/>
              <a:t>2/22/2019</a:t>
            </a:fld>
            <a:endParaRPr lang="en-US" dirty="0"/>
          </a:p>
        </p:txBody>
      </p:sp>
      <p:sp>
        <p:nvSpPr>
          <p:cNvPr id="5" name="Footer Placeholder 4"/>
          <p:cNvSpPr>
            <a:spLocks noGrp="1"/>
          </p:cNvSpPr>
          <p:nvPr>
            <p:ph type="ftr" sz="quarter" idx="11"/>
          </p:nvPr>
        </p:nvSpPr>
        <p:spPr/>
        <p:txBody>
          <a:bodyPr/>
          <a:lstStyle>
            <a:lvl1pPr>
              <a:defRPr baseline="0">
                <a:solidFill>
                  <a:schemeClr val="tx2"/>
                </a:solidFill>
              </a:defRPr>
            </a:lvl1pPr>
          </a:lstStyle>
          <a:p>
            <a:r>
              <a:rPr lang="en-US"/>
              <a:t>Add a footer</a:t>
            </a:r>
            <a:endParaRPr lang="en-US" dirty="0"/>
          </a:p>
        </p:txBody>
      </p:sp>
      <p:sp>
        <p:nvSpPr>
          <p:cNvPr id="6" name="Slide Number Placeholder 5"/>
          <p:cNvSpPr>
            <a:spLocks noGrp="1"/>
          </p:cNvSpPr>
          <p:nvPr>
            <p:ph type="sldNum" sz="quarter" idx="12"/>
          </p:nvPr>
        </p:nvSpPr>
        <p:spPr>
          <a:xfrm>
            <a:off x="10666571" y="6356351"/>
            <a:ext cx="609441" cy="365125"/>
          </a:xfrm>
        </p:spPr>
        <p:txBody>
          <a:bodyPr/>
          <a:lstStyle>
            <a:lvl1pPr>
              <a:defRPr baseline="0">
                <a:solidFill>
                  <a:schemeClr val="tx2"/>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3234467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593436" y="1600200"/>
            <a:ext cx="4814586"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561651" y="1600200"/>
            <a:ext cx="4814586" cy="4572000"/>
          </a:xfrm>
        </p:spPr>
        <p:txBody>
          <a:bodyPr/>
          <a:lstStyle>
            <a:lvl1pPr>
              <a:defRPr sz="2800"/>
            </a:lvl1pPr>
            <a:lvl2pPr>
              <a:defRPr sz="2400"/>
            </a:lvl2pPr>
            <a:lvl3pPr>
              <a:defRPr sz="2000"/>
            </a:lvl3pPr>
            <a:lvl4pPr>
              <a:defRPr sz="1800"/>
            </a:lvl4pPr>
            <a:lvl5pPr>
              <a:defRPr sz="1800"/>
            </a:lvl5pPr>
            <a:lvl6pPr>
              <a:defRPr sz="1800" baseline="0"/>
            </a:lvl6pPr>
            <a:lvl7pPr>
              <a:defRPr sz="1800" baseline="0"/>
            </a:lvl7pPr>
            <a:lvl8pPr>
              <a:defRPr sz="1800" baseline="0"/>
            </a:lvl8pPr>
            <a:lvl9pPr>
              <a:defRPr sz="18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F1E58764-B4DA-4820-AF16-09D1C061BD2C}" type="datetime1">
              <a:rPr lang="en-US" smtClean="0"/>
              <a:t>2/22/2019</a:t>
            </a:fld>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7" name="Slide Number Placeholder 6"/>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1239113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593436"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93436" y="2514706"/>
            <a:ext cx="4814586" cy="365749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6557349"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57349" y="2514600"/>
            <a:ext cx="4818888" cy="3655568"/>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1FDCDAE3-D99F-4DB5-92CF-EC25F043B892}" type="datetime1">
              <a:rPr lang="en-US" smtClean="0"/>
              <a:t>2/22/2019</a:t>
            </a:fld>
            <a:endParaRPr/>
          </a:p>
        </p:txBody>
      </p:sp>
      <p:sp>
        <p:nvSpPr>
          <p:cNvPr id="8" name="Footer Placeholder 7"/>
          <p:cNvSpPr>
            <a:spLocks noGrp="1"/>
          </p:cNvSpPr>
          <p:nvPr>
            <p:ph type="ftr" sz="quarter" idx="11"/>
          </p:nvPr>
        </p:nvSpPr>
        <p:spPr/>
        <p:txBody>
          <a:bodyPr/>
          <a:lstStyle/>
          <a:p>
            <a:r>
              <a:rPr lang="en-US" dirty="0"/>
              <a:t>Add a footer</a:t>
            </a:r>
            <a:endParaRPr dirty="0"/>
          </a:p>
        </p:txBody>
      </p:sp>
      <p:sp>
        <p:nvSpPr>
          <p:cNvPr id="9" name="Slide Number Placeholder 8"/>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2138358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8E85584B-CB7B-4501-B29A-965F0ADEEBF3}" type="datetime1">
              <a:rPr lang="en-US" smtClean="0"/>
              <a:t>2/22/2019</a:t>
            </a:fld>
            <a:endParaRPr/>
          </a:p>
        </p:txBody>
      </p:sp>
      <p:sp>
        <p:nvSpPr>
          <p:cNvPr id="4" name="Footer Placeholder 3"/>
          <p:cNvSpPr>
            <a:spLocks noGrp="1"/>
          </p:cNvSpPr>
          <p:nvPr>
            <p:ph type="ftr" sz="quarter" idx="11"/>
          </p:nvPr>
        </p:nvSpPr>
        <p:spPr/>
        <p:txBody>
          <a:bodyPr/>
          <a:lstStyle/>
          <a:p>
            <a:r>
              <a:rPr lang="en-US" dirty="0"/>
              <a:t>Add a footer</a:t>
            </a:r>
            <a:endParaRPr dirty="0"/>
          </a:p>
        </p:txBody>
      </p:sp>
      <p:sp>
        <p:nvSpPr>
          <p:cNvPr id="5" name="Slide Number Placeholder 4"/>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3163578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bwMode="ltGray">
          <a:xfrm>
            <a:off x="626239" y="0"/>
            <a:ext cx="30472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6" name="Rectangle 5"/>
          <p:cNvSpPr/>
          <p:nvPr/>
        </p:nvSpPr>
        <p:spPr bwMode="gray">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cxnSp>
        <p:nvCxnSpPr>
          <p:cNvPr id="7" name="Straight Connector 6"/>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bwMode="gray">
          <a:xfrm>
            <a:off x="10969942" y="0"/>
            <a:ext cx="922621" cy="6858000"/>
          </a:xfrm>
          <a:prstGeom prst="rect">
            <a:avLst/>
          </a:prstGeom>
          <a:solidFill>
            <a:schemeClr val="accent1">
              <a:lumMod val="75000"/>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9" name="Rectangle 8"/>
          <p:cNvSpPr/>
          <p:nvPr/>
        </p:nvSpPr>
        <p:spPr bwMode="black">
          <a:xfrm>
            <a:off x="11892563"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Date Placeholder 1"/>
          <p:cNvSpPr>
            <a:spLocks noGrp="1"/>
          </p:cNvSpPr>
          <p:nvPr>
            <p:ph type="dt" sz="half" idx="10"/>
          </p:nvPr>
        </p:nvSpPr>
        <p:spPr/>
        <p:txBody>
          <a:bodyPr/>
          <a:lstStyle/>
          <a:p>
            <a:fld id="{7647893C-7C59-46CE-AAD4-D5D17716B65D}" type="datetime1">
              <a:rPr lang="en-US" smtClean="0"/>
              <a:t>2/22/2019</a:t>
            </a:fld>
            <a:endParaRPr/>
          </a:p>
        </p:txBody>
      </p:sp>
      <p:sp>
        <p:nvSpPr>
          <p:cNvPr id="3" name="Footer Placeholder 2"/>
          <p:cNvSpPr>
            <a:spLocks noGrp="1"/>
          </p:cNvSpPr>
          <p:nvPr>
            <p:ph type="ftr" sz="quarter" idx="11"/>
          </p:nvPr>
        </p:nvSpPr>
        <p:spPr/>
        <p:txBody>
          <a:bodyPr/>
          <a:lstStyle/>
          <a:p>
            <a:r>
              <a:rPr lang="en-US" dirty="0"/>
              <a:t>Add a footer</a:t>
            </a:r>
            <a:endParaRPr dirty="0"/>
          </a:p>
        </p:txBody>
      </p:sp>
      <p:sp>
        <p:nvSpPr>
          <p:cNvPr id="4" name="Slide Number Placeholder 3"/>
          <p:cNvSpPr>
            <a:spLocks noGrp="1"/>
          </p:cNvSpPr>
          <p:nvPr>
            <p:ph type="sldNum" sz="quarter" idx="12"/>
          </p:nvPr>
        </p:nvSpPr>
        <p:spPr/>
        <p:txBody>
          <a:bodyPr/>
          <a:lstStyle>
            <a:lvl1pPr>
              <a:defRPr>
                <a:solidFill>
                  <a:schemeClr val="bg1"/>
                </a:solidFill>
              </a:defRPr>
            </a:lvl1pPr>
          </a:lstStyle>
          <a:p>
            <a:fld id="{7DC1BBB0-96F0-4077-A278-0F3FB5C104D3}" type="slidenum">
              <a:rPr/>
              <a:pPr/>
              <a:t>‹#›</a:t>
            </a:fld>
            <a:endParaRPr/>
          </a:p>
        </p:txBody>
      </p:sp>
    </p:spTree>
    <p:extLst>
      <p:ext uri="{BB962C8B-B14F-4D97-AF65-F5344CB8AC3E}">
        <p14:creationId xmlns:p14="http://schemas.microsoft.com/office/powerpoint/2010/main" val="178381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bwMode="gray">
          <a:xfrm>
            <a:off x="621792" y="0"/>
            <a:ext cx="4147717"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9" name="Rectangle 8"/>
          <p:cNvSpPr/>
          <p:nvPr/>
        </p:nvSpPr>
        <p:spPr bwMode="ltGray">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cxnSp>
        <p:nvCxnSpPr>
          <p:cNvPr id="10" name="Straight Connector 9"/>
          <p:cNvCxnSpPr/>
          <p:nvPr/>
        </p:nvCxnSpPr>
        <p:spPr bwMode="white">
          <a:xfrm>
            <a:off x="621792"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bwMode="gray">
          <a:xfrm>
            <a:off x="11884104" y="0"/>
            <a:ext cx="30472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Title 1"/>
          <p:cNvSpPr>
            <a:spLocks noGrp="1"/>
          </p:cNvSpPr>
          <p:nvPr>
            <p:ph type="title"/>
          </p:nvPr>
        </p:nvSpPr>
        <p:spPr bwMode="white">
          <a:xfrm>
            <a:off x="1074240" y="381000"/>
            <a:ext cx="3293422" cy="1371600"/>
          </a:xfrm>
        </p:spPr>
        <p:txBody>
          <a:bodyPr anchor="b">
            <a:normAutofit/>
          </a:bodyPr>
          <a:lstStyle>
            <a:lvl1pPr algn="l">
              <a:defRPr sz="2800" b="0" cap="all" baseline="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5180251" y="482600"/>
            <a:ext cx="6195986" cy="56896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baseline="0"/>
            </a:lvl8pPr>
            <a:lvl9pPr>
              <a:defRPr sz="18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bwMode="white">
          <a:xfrm>
            <a:off x="1074240" y="1828800"/>
            <a:ext cx="3293422" cy="4343400"/>
          </a:xfrm>
        </p:spPr>
        <p:txBody>
          <a:bodyPr>
            <a:normAutofit/>
          </a:bodyPr>
          <a:lstStyle>
            <a:lvl1pPr marL="0" indent="0">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0464CA-77DF-4DC1-9AC0-8F20C768AD74}" type="datetime1">
              <a:rPr lang="en-US" smtClean="0"/>
              <a:t>2/22/2019</a:t>
            </a:fld>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7" name="Slide Number Placeholder 6"/>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3518043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bwMode="gray">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8" name="Rectangle 7"/>
          <p:cNvSpPr/>
          <p:nvPr/>
        </p:nvSpPr>
        <p:spPr bwMode="black">
          <a:xfrm>
            <a:off x="11884104" y="0"/>
            <a:ext cx="30472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9" name="Rectangle 8"/>
          <p:cNvSpPr/>
          <p:nvPr/>
        </p:nvSpPr>
        <p:spPr bwMode="ltGray">
          <a:xfrm>
            <a:off x="4875530" y="0"/>
            <a:ext cx="7017034" cy="6858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Title 1"/>
          <p:cNvSpPr>
            <a:spLocks noGrp="1"/>
          </p:cNvSpPr>
          <p:nvPr>
            <p:ph type="title"/>
          </p:nvPr>
        </p:nvSpPr>
        <p:spPr>
          <a:xfrm>
            <a:off x="1074240" y="381000"/>
            <a:ext cx="3293422" cy="1371600"/>
          </a:xfrm>
        </p:spPr>
        <p:txBody>
          <a:bodyPr anchor="b">
            <a:normAutofit/>
          </a:bodyPr>
          <a:lstStyle>
            <a:lvl1pPr algn="l">
              <a:defRPr sz="2800" b="0" cap="all" baseline="0">
                <a:solidFill>
                  <a:schemeClr val="tx1">
                    <a:lumMod val="75000"/>
                  </a:schemeClr>
                </a:solidFill>
              </a:defRPr>
            </a:lvl1pPr>
          </a:lstStyle>
          <a:p>
            <a:r>
              <a:rPr lang="en-US" smtClean="0"/>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bwMode="auto">
          <a:xfrm>
            <a:off x="5180251" y="482600"/>
            <a:ext cx="6195986" cy="5689600"/>
          </a:xfrm>
          <a:ln w="19050">
            <a:solidFill>
              <a:schemeClr val="bg1"/>
            </a:solidFill>
          </a:ln>
        </p:spPr>
        <p:txBody>
          <a:bodyPr>
            <a:normAutofit/>
          </a:bodyPr>
          <a:lstStyle>
            <a:lvl1pPr marL="0" indent="0">
              <a:buNone/>
              <a:defRPr sz="28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dirty="0"/>
          </a:p>
        </p:txBody>
      </p:sp>
      <p:sp>
        <p:nvSpPr>
          <p:cNvPr id="4" name="Text Placeholder 3"/>
          <p:cNvSpPr>
            <a:spLocks noGrp="1"/>
          </p:cNvSpPr>
          <p:nvPr>
            <p:ph type="body" sz="half" idx="2"/>
          </p:nvPr>
        </p:nvSpPr>
        <p:spPr>
          <a:xfrm>
            <a:off x="1074240"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baseline="0">
                <a:solidFill>
                  <a:schemeClr val="tx2"/>
                </a:solidFill>
              </a:defRPr>
            </a:lvl1pPr>
          </a:lstStyle>
          <a:p>
            <a:fld id="{9C07F2A5-6421-43FC-82A0-698F498E7CCF}" type="datetime1">
              <a:rPr lang="en-US" smtClean="0"/>
              <a:t>2/22/2019</a:t>
            </a:fld>
            <a:endParaRPr lang="en-US" dirty="0"/>
          </a:p>
        </p:txBody>
      </p:sp>
      <p:sp>
        <p:nvSpPr>
          <p:cNvPr id="6" name="Footer Placeholder 5"/>
          <p:cNvSpPr>
            <a:spLocks noGrp="1"/>
          </p:cNvSpPr>
          <p:nvPr>
            <p:ph type="ftr" sz="quarter" idx="11"/>
          </p:nvPr>
        </p:nvSpPr>
        <p:spPr/>
        <p:txBody>
          <a:bodyPr/>
          <a:lstStyle>
            <a:lvl1pPr>
              <a:defRPr baseline="0">
                <a:solidFill>
                  <a:schemeClr val="tx2"/>
                </a:solidFill>
              </a:defRPr>
            </a:lvl1pPr>
          </a:lstStyle>
          <a:p>
            <a:r>
              <a:rPr lang="en-US"/>
              <a:t>Add a footer</a:t>
            </a:r>
            <a:endParaRPr lang="en-US" dirty="0"/>
          </a:p>
        </p:txBody>
      </p:sp>
      <p:sp>
        <p:nvSpPr>
          <p:cNvPr id="7" name="Slide Number Placeholder 6"/>
          <p:cNvSpPr>
            <a:spLocks noGrp="1"/>
          </p:cNvSpPr>
          <p:nvPr>
            <p:ph type="sldNum" sz="quarter" idx="12"/>
          </p:nvPr>
        </p:nvSpPr>
        <p:spPr/>
        <p:txBody>
          <a:bodyPr/>
          <a:lstStyle>
            <a:lvl1pPr>
              <a:defRPr baseline="0">
                <a:solidFill>
                  <a:schemeClr val="tx2"/>
                </a:solidFill>
              </a:defRPr>
            </a:lvl1pPr>
          </a:lstStyle>
          <a:p>
            <a:fld id="{7DC1BBB0-96F0-4077-A278-0F3FB5C104D3}" type="slidenum">
              <a:rPr lang="en-US" smtClean="0"/>
              <a:pPr/>
              <a:t>‹#›</a:t>
            </a:fld>
            <a:endParaRPr lang="en-US"/>
          </a:p>
        </p:txBody>
      </p:sp>
      <p:cxnSp>
        <p:nvCxnSpPr>
          <p:cNvPr id="10" name="Straight Connector 9"/>
          <p:cNvCxnSpPr/>
          <p:nvPr/>
        </p:nvCxnSpPr>
        <p:spPr bwMode="white">
          <a:xfrm>
            <a:off x="11879867"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3900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bwMode="gray">
          <a:xfrm>
            <a:off x="11884104"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8" name="Rectangle 7"/>
          <p:cNvSpPr/>
          <p:nvPr/>
        </p:nvSpPr>
        <p:spPr bwMode="ltGray">
          <a:xfrm>
            <a:off x="61714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bwMode="gray">
          <a:xfrm>
            <a:off x="0" y="0"/>
            <a:ext cx="609441" cy="6858000"/>
          </a:xfrm>
          <a:prstGeom prst="rect">
            <a:avLst/>
          </a:prstGeom>
          <a:solidFill>
            <a:schemeClr val="accent1">
              <a:lumMod val="75000"/>
              <a:alpha val="8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3" name="Rectangle 12"/>
          <p:cNvSpPr/>
          <p:nvPr/>
        </p:nvSpPr>
        <p:spPr bwMode="black">
          <a:xfrm>
            <a:off x="617143" y="736219"/>
            <a:ext cx="609441"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bwMode="white">
          <a:xfrm>
            <a:off x="617143" y="7362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white">
          <a:xfrm>
            <a:off x="617143" y="13458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Pi"/>
          <p:cNvSpPr>
            <a:spLocks/>
          </p:cNvSpPr>
          <p:nvPr/>
        </p:nvSpPr>
        <p:spPr bwMode="white">
          <a:xfrm>
            <a:off x="756095" y="898102"/>
            <a:ext cx="336023" cy="294097"/>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a:p>
        </p:txBody>
      </p:sp>
      <p:cxnSp>
        <p:nvCxnSpPr>
          <p:cNvPr id="16" name="Straight Connector 15"/>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593436" y="177800"/>
            <a:ext cx="9782801" cy="1239837"/>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593436" y="1600200"/>
            <a:ext cx="9782801" cy="4572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5180250" y="6356351"/>
            <a:ext cx="1218883" cy="365125"/>
          </a:xfrm>
          <a:prstGeom prst="rect">
            <a:avLst/>
          </a:prstGeom>
        </p:spPr>
        <p:txBody>
          <a:bodyPr vert="horz" lIns="91440" tIns="45720" rIns="91440" bIns="45720" rtlCol="0" anchor="ctr"/>
          <a:lstStyle>
            <a:lvl1pPr algn="l">
              <a:defRPr sz="1200" cap="all" baseline="0">
                <a:solidFill>
                  <a:schemeClr val="tx1"/>
                </a:solidFill>
              </a:defRPr>
            </a:lvl1pPr>
          </a:lstStyle>
          <a:p>
            <a:fld id="{ADF7B01A-ED36-4247-93F6-75EA5C07295B}" type="datetime1">
              <a:rPr lang="en-US" smtClean="0"/>
              <a:t>2/22/2019</a:t>
            </a:fld>
            <a:endParaRPr lang="en-US" dirty="0"/>
          </a:p>
        </p:txBody>
      </p:sp>
      <p:sp>
        <p:nvSpPr>
          <p:cNvPr id="5" name="Footer Placeholder 4"/>
          <p:cNvSpPr>
            <a:spLocks noGrp="1"/>
          </p:cNvSpPr>
          <p:nvPr>
            <p:ph type="ftr" sz="quarter" idx="3"/>
          </p:nvPr>
        </p:nvSpPr>
        <p:spPr>
          <a:xfrm>
            <a:off x="6595933" y="6356351"/>
            <a:ext cx="3974065" cy="365125"/>
          </a:xfrm>
          <a:prstGeom prst="rect">
            <a:avLst/>
          </a:prstGeom>
        </p:spPr>
        <p:txBody>
          <a:bodyPr vert="horz" lIns="91440" tIns="45720" rIns="91440" bIns="45720" rtlCol="0" anchor="ctr"/>
          <a:lstStyle>
            <a:lvl1pPr algn="ctr">
              <a:defRPr sz="1200" cap="all" baseline="0">
                <a:solidFill>
                  <a:schemeClr val="tx1"/>
                </a:solidFill>
              </a:defRPr>
            </a:lvl1pPr>
          </a:lstStyle>
          <a:p>
            <a:r>
              <a:rPr lang="en-US"/>
              <a:t>Add a footer</a:t>
            </a:r>
            <a:endParaRPr lang="en-US" dirty="0"/>
          </a:p>
        </p:txBody>
      </p:sp>
      <p:sp>
        <p:nvSpPr>
          <p:cNvPr id="6" name="Slide Number Placeholder 5"/>
          <p:cNvSpPr>
            <a:spLocks noGrp="1"/>
          </p:cNvSpPr>
          <p:nvPr>
            <p:ph type="sldNum" sz="quarter" idx="4"/>
          </p:nvPr>
        </p:nvSpPr>
        <p:spPr>
          <a:xfrm>
            <a:off x="10766796" y="6356351"/>
            <a:ext cx="609441" cy="365125"/>
          </a:xfrm>
          <a:prstGeom prst="rect">
            <a:avLst/>
          </a:prstGeom>
        </p:spPr>
        <p:txBody>
          <a:bodyPr vert="horz" lIns="91440" tIns="45720" rIns="91440" bIns="45720" rtlCol="0" anchor="ctr"/>
          <a:lstStyle>
            <a:lvl1pPr algn="r">
              <a:defRPr sz="1200" cap="all" baseline="0">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2054322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600" kern="1200">
          <a:solidFill>
            <a:schemeClr val="tx1">
              <a:lumMod val="75000"/>
            </a:schemeClr>
          </a:solidFill>
          <a:latin typeface="+mj-lt"/>
          <a:ea typeface="+mj-ea"/>
          <a:cs typeface="+mj-cs"/>
        </a:defRPr>
      </a:lvl1pPr>
    </p:titleStyle>
    <p:bodyStyle>
      <a:lvl1pPr marL="246888" indent="-246888" algn="l" defTabSz="914400" rtl="0" eaLnBrk="1" latinLnBrk="0" hangingPunct="1">
        <a:lnSpc>
          <a:spcPct val="90000"/>
        </a:lnSpc>
        <a:spcBef>
          <a:spcPts val="1400"/>
        </a:spcBef>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5: MANAGEMENT ACCOUNTING</a:t>
            </a:r>
            <a:br>
              <a:rPr lang="en-US" dirty="0" smtClean="0"/>
            </a:br>
            <a:endParaRPr lang="en-US" dirty="0"/>
          </a:p>
        </p:txBody>
      </p:sp>
      <p:sp>
        <p:nvSpPr>
          <p:cNvPr id="3" name="Subtitle 2"/>
          <p:cNvSpPr>
            <a:spLocks noGrp="1"/>
          </p:cNvSpPr>
          <p:nvPr>
            <p:ph type="subTitle" idx="1"/>
          </p:nvPr>
        </p:nvSpPr>
        <p:spPr/>
        <p:txBody>
          <a:bodyPr/>
          <a:lstStyle/>
          <a:p>
            <a:r>
              <a:rPr lang="en-US" dirty="0" smtClean="0"/>
              <a:t>Unit Code</a:t>
            </a:r>
            <a:r>
              <a:rPr lang="en-US" dirty="0"/>
              <a:t>: H/508/0489</a:t>
            </a:r>
          </a:p>
        </p:txBody>
      </p:sp>
      <p:sp>
        <p:nvSpPr>
          <p:cNvPr id="4" name="Slide Number Placeholder 3"/>
          <p:cNvSpPr>
            <a:spLocks noGrp="1"/>
          </p:cNvSpPr>
          <p:nvPr>
            <p:ph type="sldNum" sz="quarter" idx="12"/>
          </p:nvPr>
        </p:nvSpPr>
        <p:spPr/>
        <p:txBody>
          <a:bodyPr/>
          <a:lstStyle/>
          <a:p>
            <a:fld id="{7DC1BBB0-96F0-4077-A278-0F3FB5C104D3}" type="slidenum">
              <a:rPr lang="en-US" smtClean="0"/>
              <a:pPr/>
              <a:t>1</a:t>
            </a:fld>
            <a:endParaRPr lang="en-US"/>
          </a:p>
        </p:txBody>
      </p:sp>
      <p:pic>
        <p:nvPicPr>
          <p:cNvPr id="5" name="Picture 4"/>
          <p:cNvPicPr>
            <a:picLocks noChangeAspect="1"/>
          </p:cNvPicPr>
          <p:nvPr/>
        </p:nvPicPr>
        <p:blipFill>
          <a:blip r:embed="rId2"/>
          <a:stretch>
            <a:fillRect/>
          </a:stretch>
        </p:blipFill>
        <p:spPr>
          <a:xfrm>
            <a:off x="0" y="5772440"/>
            <a:ext cx="1143000" cy="949036"/>
          </a:xfrm>
          <a:prstGeom prst="rect">
            <a:avLst/>
          </a:prstGeom>
        </p:spPr>
      </p:pic>
    </p:spTree>
    <p:extLst>
      <p:ext uri="{BB962C8B-B14F-4D97-AF65-F5344CB8AC3E}">
        <p14:creationId xmlns:p14="http://schemas.microsoft.com/office/powerpoint/2010/main" val="506761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600" b="1" dirty="0" smtClean="0"/>
              <a:t>DIFFERENT TYPES OF INVENTORY</a:t>
            </a:r>
            <a:endParaRPr lang="en-US" sz="2800" b="1" dirty="0"/>
          </a:p>
        </p:txBody>
      </p:sp>
      <p:sp>
        <p:nvSpPr>
          <p:cNvPr id="5" name="Text Placeholder 4"/>
          <p:cNvSpPr>
            <a:spLocks noGrp="1"/>
          </p:cNvSpPr>
          <p:nvPr>
            <p:ph type="body" idx="1"/>
          </p:nvPr>
        </p:nvSpPr>
        <p:spPr>
          <a:xfrm>
            <a:off x="1598613" y="2286000"/>
            <a:ext cx="8762999" cy="3276600"/>
          </a:xfrm>
        </p:spPr>
        <p:txBody>
          <a:bodyPr>
            <a:normAutofit fontScale="92500" lnSpcReduction="10000"/>
          </a:bodyPr>
          <a:lstStyle/>
          <a:p>
            <a:r>
              <a:rPr lang="en-JM" dirty="0" smtClean="0"/>
              <a:t>A </a:t>
            </a:r>
            <a:r>
              <a:rPr lang="en-JM" dirty="0"/>
              <a:t>company can go bankrupt if it doesn’t properly manage its raw-material inventory. For example, a multi-billion dollar business had to shut down business and halt production for four days because they ran out of pallets on which to store and ship their supply. Pallets are very important for shipping and manufacturing companies and if they are ignored, then the business </a:t>
            </a:r>
            <a:r>
              <a:rPr lang="en-JM" dirty="0" smtClean="0"/>
              <a:t>suffers.</a:t>
            </a:r>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10</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2327842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600" b="1" dirty="0" smtClean="0"/>
              <a:t>DIFFERENT TYPES OF INVENTORY</a:t>
            </a:r>
            <a:endParaRPr lang="en-US" sz="2800" b="1" dirty="0"/>
          </a:p>
        </p:txBody>
      </p:sp>
      <p:sp>
        <p:nvSpPr>
          <p:cNvPr id="5" name="Text Placeholder 4"/>
          <p:cNvSpPr>
            <a:spLocks noGrp="1"/>
          </p:cNvSpPr>
          <p:nvPr>
            <p:ph type="body" idx="1"/>
          </p:nvPr>
        </p:nvSpPr>
        <p:spPr>
          <a:xfrm>
            <a:off x="1598613" y="2286000"/>
            <a:ext cx="8762999" cy="3276600"/>
          </a:xfrm>
        </p:spPr>
        <p:txBody>
          <a:bodyPr>
            <a:normAutofit fontScale="92500" lnSpcReduction="20000"/>
          </a:bodyPr>
          <a:lstStyle/>
          <a:p>
            <a:r>
              <a:rPr lang="en-JM" b="1" dirty="0"/>
              <a:t>Finished Goods </a:t>
            </a:r>
            <a:r>
              <a:rPr lang="en-JM" dirty="0"/>
              <a:t>– This type of inventory is usually controlled by your distributors or by your warehouse. For companies that have many distributors of their product it is important for them to know how much of their product is on the market. Especially when in the case of car manufacturers. It is hard to manufacture for multiple distributors when there is no visibility of your finished goods</a:t>
            </a:r>
            <a:r>
              <a:rPr lang="en-JM" dirty="0" smtClean="0"/>
              <a:t>.</a:t>
            </a:r>
          </a:p>
        </p:txBody>
      </p:sp>
      <p:sp>
        <p:nvSpPr>
          <p:cNvPr id="3" name="Slide Number Placeholder 2"/>
          <p:cNvSpPr>
            <a:spLocks noGrp="1"/>
          </p:cNvSpPr>
          <p:nvPr>
            <p:ph type="sldNum" sz="quarter" idx="12"/>
          </p:nvPr>
        </p:nvSpPr>
        <p:spPr/>
        <p:txBody>
          <a:bodyPr/>
          <a:lstStyle/>
          <a:p>
            <a:fld id="{7DC1BBB0-96F0-4077-A278-0F3FB5C104D3}" type="slidenum">
              <a:rPr lang="en-US" smtClean="0"/>
              <a:pPr/>
              <a:t>11</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7973324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600" b="1" dirty="0" smtClean="0"/>
              <a:t>DIFFERENT TYPES OF INVENTORY</a:t>
            </a:r>
            <a:endParaRPr lang="en-US" sz="2800" b="1" dirty="0"/>
          </a:p>
        </p:txBody>
      </p:sp>
      <p:sp>
        <p:nvSpPr>
          <p:cNvPr id="5" name="Text Placeholder 4"/>
          <p:cNvSpPr>
            <a:spLocks noGrp="1"/>
          </p:cNvSpPr>
          <p:nvPr>
            <p:ph type="body" idx="1"/>
          </p:nvPr>
        </p:nvSpPr>
        <p:spPr>
          <a:xfrm>
            <a:off x="1598613" y="2286000"/>
            <a:ext cx="8762999" cy="3276600"/>
          </a:xfrm>
        </p:spPr>
        <p:txBody>
          <a:bodyPr>
            <a:normAutofit fontScale="85000" lnSpcReduction="10000"/>
          </a:bodyPr>
          <a:lstStyle/>
          <a:p>
            <a:r>
              <a:rPr lang="en-JM" b="1" dirty="0"/>
              <a:t>Work in Progress </a:t>
            </a:r>
            <a:r>
              <a:rPr lang="en-JM" dirty="0"/>
              <a:t>– The second type of inventory is composed of the goods currently being produced in your, or a contract manufacturer’s company. Because many companies used to overlook this element, Enterprise Resource Planning (ERP) systems have been implemented to completely track all goods, those even being converted from raw to production, to accurately track profits and assist in the planning of future raw-material </a:t>
            </a:r>
            <a:r>
              <a:rPr lang="en-JM" dirty="0" smtClean="0"/>
              <a:t>purchases.</a:t>
            </a:r>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12</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1963276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600" b="1" dirty="0" smtClean="0"/>
              <a:t>DIFFERENT TYPES OF INVENTORY</a:t>
            </a:r>
            <a:endParaRPr lang="en-US" sz="2800" b="1" dirty="0"/>
          </a:p>
        </p:txBody>
      </p:sp>
      <p:sp>
        <p:nvSpPr>
          <p:cNvPr id="5" name="Text Placeholder 4"/>
          <p:cNvSpPr>
            <a:spLocks noGrp="1"/>
          </p:cNvSpPr>
          <p:nvPr>
            <p:ph type="body" idx="1"/>
          </p:nvPr>
        </p:nvSpPr>
        <p:spPr>
          <a:xfrm>
            <a:off x="1598613" y="2286000"/>
            <a:ext cx="8762999" cy="3276600"/>
          </a:xfrm>
        </p:spPr>
        <p:txBody>
          <a:bodyPr>
            <a:normAutofit fontScale="85000" lnSpcReduction="10000"/>
          </a:bodyPr>
          <a:lstStyle/>
          <a:p>
            <a:r>
              <a:rPr lang="en-JM" b="1" dirty="0"/>
              <a:t>Service Inventory </a:t>
            </a:r>
            <a:r>
              <a:rPr lang="en-JM" dirty="0"/>
              <a:t>– Distribution inventory barely holds a candle compared to the difficulties of service industry, on of the most difficult of the five types of inventory. Crucial to business, service inventory needs proper management. Global mandates such as recycling and energy regulations need to be managed. You can gather information about failed products, using failure analysis to design better products and be able to leverage parts </a:t>
            </a:r>
            <a:r>
              <a:rPr lang="en-JM" dirty="0" smtClean="0"/>
              <a:t>sales.</a:t>
            </a:r>
          </a:p>
        </p:txBody>
      </p:sp>
      <p:sp>
        <p:nvSpPr>
          <p:cNvPr id="3" name="Slide Number Placeholder 2"/>
          <p:cNvSpPr>
            <a:spLocks noGrp="1"/>
          </p:cNvSpPr>
          <p:nvPr>
            <p:ph type="sldNum" sz="quarter" idx="12"/>
          </p:nvPr>
        </p:nvSpPr>
        <p:spPr/>
        <p:txBody>
          <a:bodyPr/>
          <a:lstStyle/>
          <a:p>
            <a:fld id="{7DC1BBB0-96F0-4077-A278-0F3FB5C104D3}" type="slidenum">
              <a:rPr lang="en-US" smtClean="0"/>
              <a:pPr/>
              <a:t>13</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7720929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600" b="1" dirty="0" smtClean="0"/>
              <a:t>DIFFERENT TYPES OF INVENTORY</a:t>
            </a:r>
            <a:endParaRPr lang="en-US" sz="2800" b="1" dirty="0"/>
          </a:p>
        </p:txBody>
      </p:sp>
      <p:sp>
        <p:nvSpPr>
          <p:cNvPr id="5" name="Text Placeholder 4"/>
          <p:cNvSpPr>
            <a:spLocks noGrp="1"/>
          </p:cNvSpPr>
          <p:nvPr>
            <p:ph type="body" idx="1"/>
          </p:nvPr>
        </p:nvSpPr>
        <p:spPr>
          <a:xfrm>
            <a:off x="1598613" y="2286000"/>
            <a:ext cx="8762999" cy="3276600"/>
          </a:xfrm>
        </p:spPr>
        <p:txBody>
          <a:bodyPr>
            <a:normAutofit fontScale="92500" lnSpcReduction="10000"/>
          </a:bodyPr>
          <a:lstStyle/>
          <a:p>
            <a:r>
              <a:rPr lang="en-JM" b="1" dirty="0"/>
              <a:t>Transportation – </a:t>
            </a:r>
            <a:r>
              <a:rPr lang="en-JM" dirty="0"/>
              <a:t>A supply train of different inventories connected by transportation is the traditional definition of a supply chain, although this has changed now though. Talk to an accountant about the product in-transit and he or she will let you know that the products are in the books or in the books of your trading partners. </a:t>
            </a:r>
            <a:endParaRPr lang="en-JM"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14</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6555631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600" b="1" dirty="0" smtClean="0"/>
              <a:t>DIFFERENT TYPES OF INVENTORY</a:t>
            </a:r>
            <a:endParaRPr lang="en-US" sz="2800" b="1"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dirty="0" smtClean="0"/>
              <a:t>Accounting </a:t>
            </a:r>
            <a:r>
              <a:rPr lang="en-JM" dirty="0"/>
              <a:t>for about 5% to 20% of your inventory, this often goes overlooked because the inventory cannot be seen. Being on a plane, truck, or boat does not erase it from your inventory and in-transit inventory is very important to keep track </a:t>
            </a:r>
            <a:r>
              <a:rPr lang="en-JM" dirty="0" smtClean="0"/>
              <a:t>of</a:t>
            </a:r>
            <a:r>
              <a:rPr lang="en-JM" dirty="0"/>
              <a:t> </a:t>
            </a:r>
            <a:r>
              <a:rPr lang="en-JM" dirty="0" smtClean="0"/>
              <a:t> the items.</a:t>
            </a:r>
          </a:p>
        </p:txBody>
      </p:sp>
      <p:sp>
        <p:nvSpPr>
          <p:cNvPr id="3" name="Slide Number Placeholder 2"/>
          <p:cNvSpPr>
            <a:spLocks noGrp="1"/>
          </p:cNvSpPr>
          <p:nvPr>
            <p:ph type="sldNum" sz="quarter" idx="12"/>
          </p:nvPr>
        </p:nvSpPr>
        <p:spPr/>
        <p:txBody>
          <a:bodyPr/>
          <a:lstStyle/>
          <a:p>
            <a:fld id="{7DC1BBB0-96F0-4077-A278-0F3FB5C104D3}" type="slidenum">
              <a:rPr lang="en-US" smtClean="0"/>
              <a:pPr/>
              <a:t>15</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6932286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600" b="1" dirty="0" smtClean="0"/>
              <a:t>DIFFERENT TYPES OF INVENTORY</a:t>
            </a:r>
            <a:endParaRPr lang="en-US" sz="2800" b="1"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dirty="0" smtClean="0"/>
              <a:t>If </a:t>
            </a:r>
            <a:r>
              <a:rPr lang="en-JM" dirty="0"/>
              <a:t>shipments are delayed near the end of accounting periods and there is not appropriate visibility of those products you may receive a supply shipment at the end which would destroy your revenue because in-transit revenue was not accounted for</a:t>
            </a:r>
            <a:r>
              <a:rPr lang="en-JM" dirty="0" smtClean="0"/>
              <a:t>.</a:t>
            </a:r>
          </a:p>
        </p:txBody>
      </p:sp>
      <p:sp>
        <p:nvSpPr>
          <p:cNvPr id="3" name="Slide Number Placeholder 2"/>
          <p:cNvSpPr>
            <a:spLocks noGrp="1"/>
          </p:cNvSpPr>
          <p:nvPr>
            <p:ph type="sldNum" sz="quarter" idx="12"/>
          </p:nvPr>
        </p:nvSpPr>
        <p:spPr/>
        <p:txBody>
          <a:bodyPr/>
          <a:lstStyle/>
          <a:p>
            <a:fld id="{7DC1BBB0-96F0-4077-A278-0F3FB5C104D3}" type="slidenum">
              <a:rPr lang="en-US" smtClean="0"/>
              <a:pPr/>
              <a:t>16</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0469038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600" b="1" dirty="0" smtClean="0"/>
              <a:t>DIFFERENT TYPES OF INVENTORY</a:t>
            </a:r>
            <a:endParaRPr lang="en-US" sz="2800" b="1" dirty="0"/>
          </a:p>
        </p:txBody>
      </p:sp>
      <p:pic>
        <p:nvPicPr>
          <p:cNvPr id="9" name="Picture 8"/>
          <p:cNvPicPr>
            <a:picLocks noChangeAspect="1"/>
          </p:cNvPicPr>
          <p:nvPr/>
        </p:nvPicPr>
        <p:blipFill>
          <a:blip r:embed="rId3"/>
          <a:stretch>
            <a:fillRect/>
          </a:stretch>
        </p:blipFill>
        <p:spPr>
          <a:xfrm>
            <a:off x="2817812" y="1837038"/>
            <a:ext cx="4248150" cy="3189442"/>
          </a:xfrm>
          <a:prstGeom prst="rect">
            <a:avLst/>
          </a:prstGeom>
        </p:spPr>
      </p:pic>
      <p:sp>
        <p:nvSpPr>
          <p:cNvPr id="5" name="Text Placeholder 4"/>
          <p:cNvSpPr>
            <a:spLocks noGrp="1"/>
          </p:cNvSpPr>
          <p:nvPr>
            <p:ph type="body" idx="1"/>
          </p:nvPr>
        </p:nvSpPr>
        <p:spPr>
          <a:xfrm>
            <a:off x="3884612" y="2843212"/>
            <a:ext cx="7239000" cy="2057400"/>
          </a:xfrm>
        </p:spPr>
        <p:txBody>
          <a:bodyPr>
            <a:normAutofit/>
          </a:bodyPr>
          <a:lstStyle/>
          <a:p>
            <a:endParaRPr lang="en-JM"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17</a:t>
            </a:fld>
            <a:endParaRPr lang="en-US"/>
          </a:p>
        </p:txBody>
      </p:sp>
      <p:pic>
        <p:nvPicPr>
          <p:cNvPr id="4" name="Picture 3"/>
          <p:cNvPicPr>
            <a:picLocks noChangeAspect="1"/>
          </p:cNvPicPr>
          <p:nvPr/>
        </p:nvPicPr>
        <p:blipFill>
          <a:blip r:embed="rId4"/>
          <a:stretch>
            <a:fillRect/>
          </a:stretch>
        </p:blipFill>
        <p:spPr>
          <a:xfrm>
            <a:off x="15730" y="5649768"/>
            <a:ext cx="1217612" cy="1208232"/>
          </a:xfrm>
          <a:prstGeom prst="rect">
            <a:avLst/>
          </a:prstGeom>
        </p:spPr>
      </p:pic>
      <p:sp>
        <p:nvSpPr>
          <p:cNvPr id="8" name="Rectangle 7"/>
          <p:cNvSpPr/>
          <p:nvPr/>
        </p:nvSpPr>
        <p:spPr>
          <a:xfrm>
            <a:off x="1264705" y="4978723"/>
            <a:ext cx="6092825" cy="646331"/>
          </a:xfrm>
          <a:prstGeom prst="rect">
            <a:avLst/>
          </a:prstGeom>
        </p:spPr>
        <p:txBody>
          <a:bodyPr>
            <a:spAutoFit/>
          </a:bodyPr>
          <a:lstStyle/>
          <a:p>
            <a:r>
              <a:rPr lang="en-JM" dirty="0"/>
              <a:t>https://www.slideshare.net/pratikslideshare1/inventory-management-system-25878761</a:t>
            </a:r>
          </a:p>
        </p:txBody>
      </p:sp>
    </p:spTree>
    <p:extLst>
      <p:ext uri="{BB962C8B-B14F-4D97-AF65-F5344CB8AC3E}">
        <p14:creationId xmlns:p14="http://schemas.microsoft.com/office/powerpoint/2010/main" val="9274623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2800" b="1" dirty="0" smtClean="0">
                <a:latin typeface="Times New Roman" panose="02020603050405020304" pitchFamily="18" charset="0"/>
                <a:cs typeface="Times New Roman" panose="02020603050405020304" pitchFamily="18" charset="0"/>
              </a:rPr>
              <a:t>THE BENEFITS OF REDUCING INVENTORY COSTS TO AN ORGANISATION</a:t>
            </a:r>
            <a:r>
              <a:rPr lang="en-JM" sz="2800" dirty="0" smtClean="0"/>
              <a:t>.</a:t>
            </a:r>
            <a:endParaRPr lang="en-US" sz="2800" dirty="0"/>
          </a:p>
        </p:txBody>
      </p:sp>
      <p:sp>
        <p:nvSpPr>
          <p:cNvPr id="5" name="Text Placeholder 4"/>
          <p:cNvSpPr>
            <a:spLocks noGrp="1"/>
          </p:cNvSpPr>
          <p:nvPr>
            <p:ph type="body" idx="1"/>
          </p:nvPr>
        </p:nvSpPr>
        <p:spPr>
          <a:xfrm>
            <a:off x="1598613" y="2286000"/>
            <a:ext cx="8762999" cy="3276600"/>
          </a:xfrm>
        </p:spPr>
        <p:txBody>
          <a:bodyPr>
            <a:normAutofit fontScale="92500" lnSpcReduction="10000"/>
          </a:bodyPr>
          <a:lstStyle/>
          <a:p>
            <a:r>
              <a:rPr lang="en-JM" dirty="0"/>
              <a:t>Businesses invest considerable resources in their inventory. By estimating your customers' needs and researching your company's seasonal work flow, you may be able to reduce your inventory. The modern process of electronic ordering makes it easy for a business owner to quickly locate which supplier has the parts or materials he needs. </a:t>
            </a:r>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18</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330889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2800" b="1" dirty="0" smtClean="0">
                <a:latin typeface="Times New Roman" panose="02020603050405020304" pitchFamily="18" charset="0"/>
                <a:cs typeface="Times New Roman" panose="02020603050405020304" pitchFamily="18" charset="0"/>
              </a:rPr>
              <a:t>THE BENEFITS OF REDUCING INVENTORY COSTS TO AN ORGANISATION</a:t>
            </a:r>
            <a:r>
              <a:rPr lang="en-JM" sz="2800" dirty="0" smtClean="0"/>
              <a:t>.</a:t>
            </a:r>
            <a:endParaRPr lang="en-US" sz="28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dirty="0" smtClean="0"/>
              <a:t>When </a:t>
            </a:r>
            <a:r>
              <a:rPr lang="en-JM" dirty="0"/>
              <a:t>deciding how much to reduce inventory, consider the physical distance between your business and its suppliers, especially if a rush order would need to go through customs</a:t>
            </a:r>
            <a:r>
              <a:rPr lang="en-JM" dirty="0" smtClean="0"/>
              <a:t>.</a:t>
            </a:r>
          </a:p>
          <a:p>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19</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41008566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93436" y="609600"/>
            <a:ext cx="9782801" cy="1219200"/>
          </a:xfrm>
        </p:spPr>
        <p:txBody>
          <a:bodyPr>
            <a:normAutofit fontScale="90000"/>
          </a:bodyPr>
          <a:lstStyle/>
          <a:p>
            <a:pPr algn="ctr"/>
            <a:r>
              <a:rPr lang="en-US" sz="4400" b="1" dirty="0"/>
              <a:t>UNIT 5: MANAGEMENT ACCOUNTING</a:t>
            </a:r>
            <a:br>
              <a:rPr lang="en-US" sz="4400" b="1" dirty="0"/>
            </a:br>
            <a:endParaRPr lang="en-US" sz="4400" b="1" dirty="0"/>
          </a:p>
        </p:txBody>
      </p:sp>
      <p:sp>
        <p:nvSpPr>
          <p:cNvPr id="14" name="Content Placeholder 13"/>
          <p:cNvSpPr>
            <a:spLocks noGrp="1"/>
          </p:cNvSpPr>
          <p:nvPr>
            <p:ph idx="1"/>
          </p:nvPr>
        </p:nvSpPr>
        <p:spPr/>
        <p:txBody>
          <a:bodyPr/>
          <a:lstStyle/>
          <a:p>
            <a:endParaRPr lang="en-JM" b="1" dirty="0" smtClean="0"/>
          </a:p>
          <a:p>
            <a:endParaRPr lang="en-JM" b="1" dirty="0"/>
          </a:p>
          <a:p>
            <a:pPr algn="ctr"/>
            <a:r>
              <a:rPr lang="en-JM" b="1" dirty="0" smtClean="0"/>
              <a:t>LO2 </a:t>
            </a:r>
            <a:r>
              <a:rPr lang="en-JM" b="1" dirty="0"/>
              <a:t>Apply a range of management accounting </a:t>
            </a:r>
            <a:r>
              <a:rPr lang="en-JM" b="1" dirty="0" smtClean="0"/>
              <a:t>technique.</a:t>
            </a:r>
            <a:endParaRPr lang="en-JM" b="1" dirty="0"/>
          </a:p>
        </p:txBody>
      </p:sp>
      <p:sp>
        <p:nvSpPr>
          <p:cNvPr id="2" name="Slide Number Placeholder 1"/>
          <p:cNvSpPr>
            <a:spLocks noGrp="1"/>
          </p:cNvSpPr>
          <p:nvPr>
            <p:ph type="sldNum" sz="quarter" idx="12"/>
          </p:nvPr>
        </p:nvSpPr>
        <p:spPr/>
        <p:txBody>
          <a:bodyPr/>
          <a:lstStyle/>
          <a:p>
            <a:fld id="{7DC1BBB0-96F0-4077-A278-0F3FB5C104D3}" type="slidenum">
              <a:rPr lang="en-JM" smtClean="0"/>
              <a:t>2</a:t>
            </a:fld>
            <a:endParaRPr lang="en-JM"/>
          </a:p>
        </p:txBody>
      </p:sp>
      <p:sp>
        <p:nvSpPr>
          <p:cNvPr id="3" name="AutoShape 2" descr="Image result for costing clip ar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JM"/>
          </a:p>
        </p:txBody>
      </p:sp>
      <p:pic>
        <p:nvPicPr>
          <p:cNvPr id="4" name="Picture 3"/>
          <p:cNvPicPr>
            <a:picLocks noChangeAspect="1"/>
          </p:cNvPicPr>
          <p:nvPr/>
        </p:nvPicPr>
        <p:blipFill>
          <a:blip r:embed="rId2"/>
          <a:stretch>
            <a:fillRect/>
          </a:stretch>
        </p:blipFill>
        <p:spPr>
          <a:xfrm>
            <a:off x="608012" y="762000"/>
            <a:ext cx="685800" cy="685800"/>
          </a:xfrm>
          <a:prstGeom prst="rect">
            <a:avLst/>
          </a:prstGeom>
        </p:spPr>
      </p:pic>
    </p:spTree>
    <p:extLst>
      <p:ext uri="{BB962C8B-B14F-4D97-AF65-F5344CB8AC3E}">
        <p14:creationId xmlns:p14="http://schemas.microsoft.com/office/powerpoint/2010/main" val="1720426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2800" b="1" dirty="0" smtClean="0">
                <a:latin typeface="Times New Roman" panose="02020603050405020304" pitchFamily="18" charset="0"/>
                <a:cs typeface="Times New Roman" panose="02020603050405020304" pitchFamily="18" charset="0"/>
              </a:rPr>
              <a:t>THE BENEFITS OF REDUCING INVENTORY COSTS TO AN ORGANISATION</a:t>
            </a:r>
            <a:r>
              <a:rPr lang="en-JM" sz="2800" dirty="0" smtClean="0"/>
              <a:t>.</a:t>
            </a:r>
            <a:endParaRPr lang="en-US" sz="2800" dirty="0"/>
          </a:p>
        </p:txBody>
      </p:sp>
      <p:sp>
        <p:nvSpPr>
          <p:cNvPr id="5" name="Text Placeholder 4"/>
          <p:cNvSpPr>
            <a:spLocks noGrp="1"/>
          </p:cNvSpPr>
          <p:nvPr>
            <p:ph type="body" idx="1"/>
          </p:nvPr>
        </p:nvSpPr>
        <p:spPr>
          <a:xfrm>
            <a:off x="1598613" y="2286000"/>
            <a:ext cx="8762999" cy="3276600"/>
          </a:xfrm>
        </p:spPr>
        <p:txBody>
          <a:bodyPr>
            <a:normAutofit fontScale="85000" lnSpcReduction="10000"/>
          </a:bodyPr>
          <a:lstStyle/>
          <a:p>
            <a:r>
              <a:rPr lang="en-JM" dirty="0"/>
              <a:t>By reducing your inventory, you limit the amount of floor space and storage area you have to dedicate to holding the excess. You may cut the number of stock workers you need and reduce administrative costs of logging and moving inventory around. Plus, the more area of your business dedicated to holding excess inventory, the less space you have where you can merchandise items likely to sell in a timely manner</a:t>
            </a:r>
            <a:r>
              <a:rPr lang="en-JM" dirty="0" smtClean="0"/>
              <a:t>.</a:t>
            </a:r>
          </a:p>
        </p:txBody>
      </p:sp>
      <p:sp>
        <p:nvSpPr>
          <p:cNvPr id="3" name="Slide Number Placeholder 2"/>
          <p:cNvSpPr>
            <a:spLocks noGrp="1"/>
          </p:cNvSpPr>
          <p:nvPr>
            <p:ph type="sldNum" sz="quarter" idx="12"/>
          </p:nvPr>
        </p:nvSpPr>
        <p:spPr/>
        <p:txBody>
          <a:bodyPr/>
          <a:lstStyle/>
          <a:p>
            <a:fld id="{7DC1BBB0-96F0-4077-A278-0F3FB5C104D3}" type="slidenum">
              <a:rPr lang="en-US" smtClean="0"/>
              <a:pPr/>
              <a:t>20</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0434785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2800" b="1" dirty="0" smtClean="0">
                <a:latin typeface="Times New Roman" panose="02020603050405020304" pitchFamily="18" charset="0"/>
                <a:cs typeface="Times New Roman" panose="02020603050405020304" pitchFamily="18" charset="0"/>
              </a:rPr>
              <a:t>THE BENEFITS OF REDUCING INVENTORY COSTS TO AN ORGANISATION</a:t>
            </a:r>
            <a:r>
              <a:rPr lang="en-JM" sz="2800" dirty="0" smtClean="0"/>
              <a:t>.</a:t>
            </a:r>
            <a:endParaRPr lang="en-US" sz="2800" dirty="0"/>
          </a:p>
        </p:txBody>
      </p:sp>
      <p:sp>
        <p:nvSpPr>
          <p:cNvPr id="5" name="Text Placeholder 4"/>
          <p:cNvSpPr>
            <a:spLocks noGrp="1"/>
          </p:cNvSpPr>
          <p:nvPr>
            <p:ph type="body" idx="1"/>
          </p:nvPr>
        </p:nvSpPr>
        <p:spPr>
          <a:xfrm>
            <a:off x="1598613" y="2286000"/>
            <a:ext cx="8762999" cy="3276600"/>
          </a:xfrm>
        </p:spPr>
        <p:txBody>
          <a:bodyPr>
            <a:normAutofit fontScale="85000" lnSpcReduction="10000"/>
          </a:bodyPr>
          <a:lstStyle/>
          <a:p>
            <a:r>
              <a:rPr lang="en-JM" dirty="0"/>
              <a:t>Reducing inventory also minimizes your waste. Some products perish, expire or simply go out of season or style. By reducing your inventory levels, you mitigate the value of products that are thrown out or sold at marked down prices. This reduces your overall inventory costs and improves your bottom line. Plus, marking down items to get them sold can </a:t>
            </a:r>
            <a:r>
              <a:rPr lang="en-JM" dirty="0" err="1"/>
              <a:t>instill</a:t>
            </a:r>
            <a:r>
              <a:rPr lang="en-JM" dirty="0"/>
              <a:t> a price orientation in your customers that is hard to overcome</a:t>
            </a:r>
            <a:r>
              <a:rPr lang="en-JM" dirty="0" smtClean="0"/>
              <a:t>.</a:t>
            </a:r>
          </a:p>
          <a:p>
            <a:endParaRPr lang="en-JM"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21</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7319012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2800" b="1" dirty="0" smtClean="0">
                <a:latin typeface="Times New Roman" panose="02020603050405020304" pitchFamily="18" charset="0"/>
                <a:cs typeface="Times New Roman" panose="02020603050405020304" pitchFamily="18" charset="0"/>
              </a:rPr>
              <a:t>THE BENEFITS OF REDUCING INVENTORY COSTS TO AN ORGANISATION</a:t>
            </a:r>
            <a:r>
              <a:rPr lang="en-JM" sz="2800" dirty="0" smtClean="0"/>
              <a:t>.</a:t>
            </a:r>
            <a:endParaRPr lang="en-US" sz="28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dirty="0"/>
              <a:t>Regular customers often stop in to window shop their </a:t>
            </a:r>
            <a:r>
              <a:rPr lang="en-JM" dirty="0" smtClean="0"/>
              <a:t>favourite </a:t>
            </a:r>
            <a:r>
              <a:rPr lang="en-JM" dirty="0"/>
              <a:t>businesses on a regular basis. By reducing inventory and getting it turned over quickly, you can move merchandise around and keep fresh products rotating on a regular basis. </a:t>
            </a:r>
            <a:endParaRPr lang="en-JM"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22</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6119651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2800" b="1" dirty="0" smtClean="0">
                <a:latin typeface="Times New Roman" panose="02020603050405020304" pitchFamily="18" charset="0"/>
                <a:cs typeface="Times New Roman" panose="02020603050405020304" pitchFamily="18" charset="0"/>
              </a:rPr>
              <a:t>THE BENEFITS OF REDUCING INVENTORY COSTS TO AN ORGANISATION</a:t>
            </a:r>
            <a:r>
              <a:rPr lang="en-JM" sz="2800" dirty="0" smtClean="0"/>
              <a:t>.</a:t>
            </a:r>
            <a:endParaRPr lang="en-US" sz="28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dirty="0" smtClean="0"/>
              <a:t>The </a:t>
            </a:r>
            <a:r>
              <a:rPr lang="en-JM" dirty="0"/>
              <a:t>more new displays and products customers see when they stop in to browse, the more likely they are to continue to come back and spend money </a:t>
            </a:r>
            <a:r>
              <a:rPr lang="en-JM" dirty="0" smtClean="0"/>
              <a:t>routinely.</a:t>
            </a:r>
          </a:p>
          <a:p>
            <a:endParaRPr lang="en-JM"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23</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1852039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2800" b="1" dirty="0" smtClean="0">
                <a:latin typeface="Times New Roman" panose="02020603050405020304" pitchFamily="18" charset="0"/>
                <a:cs typeface="Times New Roman" panose="02020603050405020304" pitchFamily="18" charset="0"/>
              </a:rPr>
              <a:t>THE BENEFITS OF REDUCING INVENTORY COSTS TO AN ORGANISATION</a:t>
            </a:r>
            <a:r>
              <a:rPr lang="en-JM" sz="2800" dirty="0" smtClean="0"/>
              <a:t>.</a:t>
            </a:r>
            <a:endParaRPr lang="en-US" sz="2800" dirty="0"/>
          </a:p>
        </p:txBody>
      </p:sp>
      <p:sp>
        <p:nvSpPr>
          <p:cNvPr id="5" name="Text Placeholder 4"/>
          <p:cNvSpPr>
            <a:spLocks noGrp="1"/>
          </p:cNvSpPr>
          <p:nvPr>
            <p:ph type="body" idx="1"/>
          </p:nvPr>
        </p:nvSpPr>
        <p:spPr>
          <a:xfrm>
            <a:off x="1598613" y="2286000"/>
            <a:ext cx="8762999" cy="3276600"/>
          </a:xfrm>
        </p:spPr>
        <p:txBody>
          <a:bodyPr>
            <a:normAutofit fontScale="92500" lnSpcReduction="10000"/>
          </a:bodyPr>
          <a:lstStyle/>
          <a:p>
            <a:r>
              <a:rPr lang="en-JM" dirty="0"/>
              <a:t>When you only carry the inventory necessary to meet near-term customer demand, you free up working capital to invest in other business needs. Needed building and equipment repairs, renovations of stores and research and development are examples of areas where you could invest money saved by not over spending on inventory. </a:t>
            </a:r>
            <a:endParaRPr lang="en-JM"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24</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2726096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2800" b="1" dirty="0" smtClean="0">
                <a:latin typeface="Times New Roman" panose="02020603050405020304" pitchFamily="18" charset="0"/>
                <a:cs typeface="Times New Roman" panose="02020603050405020304" pitchFamily="18" charset="0"/>
              </a:rPr>
              <a:t>THE BENEFITS OF REDUCING INVENTORY COSTS TO AN ORGANISATION</a:t>
            </a:r>
            <a:r>
              <a:rPr lang="en-JM" sz="2800" dirty="0" smtClean="0"/>
              <a:t>.</a:t>
            </a:r>
            <a:endParaRPr lang="en-US" sz="28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dirty="0" smtClean="0"/>
              <a:t>Prioritizing </a:t>
            </a:r>
            <a:r>
              <a:rPr lang="en-JM" dirty="0"/>
              <a:t>where to put money in the short-term to drive business growth is key to getting the ball rolling toward long-term financial success</a:t>
            </a:r>
            <a:r>
              <a:rPr lang="en-JM" dirty="0" smtClean="0"/>
              <a:t>.</a:t>
            </a:r>
          </a:p>
          <a:p>
            <a:endParaRPr lang="en-JM"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25</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52008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2800" b="1" dirty="0" smtClean="0">
                <a:latin typeface="Times New Roman" panose="02020603050405020304" pitchFamily="18" charset="0"/>
                <a:cs typeface="Times New Roman" panose="02020603050405020304" pitchFamily="18" charset="0"/>
              </a:rPr>
              <a:t>VALUATION METHODS</a:t>
            </a:r>
            <a:endParaRPr lang="en-US" sz="2800" b="1" dirty="0">
              <a:latin typeface="Times New Roman" panose="02020603050405020304" pitchFamily="18" charset="0"/>
              <a:cs typeface="Times New Roman" panose="02020603050405020304" pitchFamily="18" charset="0"/>
            </a:endParaRPr>
          </a:p>
        </p:txBody>
      </p:sp>
      <p:sp>
        <p:nvSpPr>
          <p:cNvPr id="5" name="Text Placeholder 4"/>
          <p:cNvSpPr>
            <a:spLocks noGrp="1"/>
          </p:cNvSpPr>
          <p:nvPr>
            <p:ph type="body" idx="1"/>
          </p:nvPr>
        </p:nvSpPr>
        <p:spPr>
          <a:xfrm>
            <a:off x="1598613" y="2286000"/>
            <a:ext cx="8762999" cy="3276600"/>
          </a:xfrm>
        </p:spPr>
        <p:txBody>
          <a:bodyPr>
            <a:normAutofit fontScale="92500" lnSpcReduction="10000"/>
          </a:bodyPr>
          <a:lstStyle/>
          <a:p>
            <a:r>
              <a:rPr lang="en-JM" dirty="0"/>
              <a:t>Inventory valuation methods are used to calculate the cost of goods sold and cost of ending inventory. </a:t>
            </a:r>
            <a:endParaRPr lang="en-JM" dirty="0" smtClean="0"/>
          </a:p>
          <a:p>
            <a:r>
              <a:rPr lang="en-JM" dirty="0" smtClean="0"/>
              <a:t>Following </a:t>
            </a:r>
            <a:r>
              <a:rPr lang="en-JM" dirty="0"/>
              <a:t>are the most widely used inventory valuation methods:</a:t>
            </a:r>
          </a:p>
          <a:p>
            <a:pPr marL="457200" indent="-457200">
              <a:buFont typeface="Wingdings" panose="05000000000000000000" pitchFamily="2" charset="2"/>
              <a:buChar char="Ø"/>
            </a:pPr>
            <a:r>
              <a:rPr lang="en-JM" dirty="0" smtClean="0"/>
              <a:t>First-In</a:t>
            </a:r>
            <a:r>
              <a:rPr lang="en-JM" dirty="0"/>
              <a:t>, First-Out Method</a:t>
            </a:r>
          </a:p>
          <a:p>
            <a:pPr marL="457200" indent="-457200">
              <a:buFont typeface="Wingdings" panose="05000000000000000000" pitchFamily="2" charset="2"/>
              <a:buChar char="Ø"/>
            </a:pPr>
            <a:r>
              <a:rPr lang="en-JM" dirty="0"/>
              <a:t>Last-In, First-Out Method</a:t>
            </a:r>
          </a:p>
          <a:p>
            <a:pPr marL="457200" indent="-457200">
              <a:buFont typeface="Wingdings" panose="05000000000000000000" pitchFamily="2" charset="2"/>
              <a:buChar char="Ø"/>
            </a:pPr>
            <a:r>
              <a:rPr lang="en-JM" dirty="0"/>
              <a:t>Average Cost </a:t>
            </a:r>
            <a:r>
              <a:rPr lang="en-JM" dirty="0" smtClean="0"/>
              <a:t>Method</a:t>
            </a:r>
          </a:p>
        </p:txBody>
      </p:sp>
      <p:sp>
        <p:nvSpPr>
          <p:cNvPr id="3" name="Slide Number Placeholder 2"/>
          <p:cNvSpPr>
            <a:spLocks noGrp="1"/>
          </p:cNvSpPr>
          <p:nvPr>
            <p:ph type="sldNum" sz="quarter" idx="12"/>
          </p:nvPr>
        </p:nvSpPr>
        <p:spPr/>
        <p:txBody>
          <a:bodyPr/>
          <a:lstStyle/>
          <a:p>
            <a:fld id="{7DC1BBB0-96F0-4077-A278-0F3FB5C104D3}" type="slidenum">
              <a:rPr lang="en-US" smtClean="0"/>
              <a:pPr/>
              <a:t>26</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185554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2800" b="1" dirty="0" smtClean="0">
                <a:latin typeface="Times New Roman" panose="02020603050405020304" pitchFamily="18" charset="0"/>
                <a:cs typeface="Times New Roman" panose="02020603050405020304" pitchFamily="18" charset="0"/>
              </a:rPr>
              <a:t>VALUATION METHODS</a:t>
            </a:r>
            <a:endParaRPr lang="en-US" sz="2800" b="1" dirty="0">
              <a:latin typeface="Times New Roman" panose="02020603050405020304" pitchFamily="18" charset="0"/>
              <a:cs typeface="Times New Roman" panose="02020603050405020304" pitchFamily="18" charset="0"/>
            </a:endParaRPr>
          </a:p>
        </p:txBody>
      </p:sp>
      <p:sp>
        <p:nvSpPr>
          <p:cNvPr id="5" name="Text Placeholder 4"/>
          <p:cNvSpPr>
            <a:spLocks noGrp="1"/>
          </p:cNvSpPr>
          <p:nvPr>
            <p:ph type="body" idx="1"/>
          </p:nvPr>
        </p:nvSpPr>
        <p:spPr>
          <a:xfrm>
            <a:off x="1598613" y="2286000"/>
            <a:ext cx="8762999" cy="3276600"/>
          </a:xfrm>
        </p:spPr>
        <p:txBody>
          <a:bodyPr>
            <a:normAutofit fontScale="85000" lnSpcReduction="20000"/>
          </a:bodyPr>
          <a:lstStyle/>
          <a:p>
            <a:r>
              <a:rPr lang="en-JM" dirty="0"/>
              <a:t>According to </a:t>
            </a:r>
            <a:r>
              <a:rPr lang="en-JM" b="1" dirty="0"/>
              <a:t>FIFO, </a:t>
            </a:r>
            <a:r>
              <a:rPr lang="en-JM" dirty="0"/>
              <a:t>it is assumed that items from the inventory are sold in the order in which they are purchased or produced. This means that cost of older inventory is charged to cost of goods sold first and the ending inventory consists of those goods which are purchased or produced later. This is the most widely used method for inventory valuation. FIFO method is closer to actual physical flow of goods because companies normally sell goods in order in which they are purchased or produced</a:t>
            </a:r>
            <a:r>
              <a:rPr lang="en-JM" dirty="0" smtClean="0"/>
              <a:t>.</a:t>
            </a:r>
          </a:p>
        </p:txBody>
      </p:sp>
      <p:sp>
        <p:nvSpPr>
          <p:cNvPr id="3" name="Slide Number Placeholder 2"/>
          <p:cNvSpPr>
            <a:spLocks noGrp="1"/>
          </p:cNvSpPr>
          <p:nvPr>
            <p:ph type="sldNum" sz="quarter" idx="12"/>
          </p:nvPr>
        </p:nvSpPr>
        <p:spPr/>
        <p:txBody>
          <a:bodyPr/>
          <a:lstStyle/>
          <a:p>
            <a:fld id="{7DC1BBB0-96F0-4077-A278-0F3FB5C104D3}" type="slidenum">
              <a:rPr lang="en-US" smtClean="0"/>
              <a:pPr/>
              <a:t>27</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2693805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2800" b="1" dirty="0" smtClean="0">
                <a:latin typeface="Times New Roman" panose="02020603050405020304" pitchFamily="18" charset="0"/>
                <a:cs typeface="Times New Roman" panose="02020603050405020304" pitchFamily="18" charset="0"/>
              </a:rPr>
              <a:t>VALUATION METHODS</a:t>
            </a:r>
            <a:endParaRPr lang="en-US" sz="2800" b="1" dirty="0">
              <a:latin typeface="Times New Roman" panose="02020603050405020304" pitchFamily="18" charset="0"/>
              <a:cs typeface="Times New Roman" panose="02020603050405020304" pitchFamily="18" charset="0"/>
            </a:endParaRPr>
          </a:p>
        </p:txBody>
      </p:sp>
      <p:sp>
        <p:nvSpPr>
          <p:cNvPr id="5" name="Text Placeholder 4"/>
          <p:cNvSpPr>
            <a:spLocks noGrp="1"/>
          </p:cNvSpPr>
          <p:nvPr>
            <p:ph type="body" idx="1"/>
          </p:nvPr>
        </p:nvSpPr>
        <p:spPr>
          <a:xfrm>
            <a:off x="1598613" y="2286000"/>
            <a:ext cx="8762999" cy="3276600"/>
          </a:xfrm>
        </p:spPr>
        <p:txBody>
          <a:bodyPr>
            <a:normAutofit fontScale="85000" lnSpcReduction="10000"/>
          </a:bodyPr>
          <a:lstStyle/>
          <a:p>
            <a:r>
              <a:rPr lang="en-JM" dirty="0"/>
              <a:t>This method of inventory valuation is exactly opposite to first-in-first-out method. Here it is assumed that newer inventory is sold first and older remains in inventory. When prices of goods increase, cost of goods sold in LIFO method is relatively higher and ending inventory balance is relatively lower. This is because the cost goods sold mostly consists of newer higher priced goods and ending inventory cost consists of older low priced items</a:t>
            </a:r>
            <a:r>
              <a:rPr lang="en-JM" dirty="0" smtClean="0"/>
              <a:t>.</a:t>
            </a:r>
          </a:p>
        </p:txBody>
      </p:sp>
      <p:sp>
        <p:nvSpPr>
          <p:cNvPr id="3" name="Slide Number Placeholder 2"/>
          <p:cNvSpPr>
            <a:spLocks noGrp="1"/>
          </p:cNvSpPr>
          <p:nvPr>
            <p:ph type="sldNum" sz="quarter" idx="12"/>
          </p:nvPr>
        </p:nvSpPr>
        <p:spPr/>
        <p:txBody>
          <a:bodyPr/>
          <a:lstStyle/>
          <a:p>
            <a:fld id="{7DC1BBB0-96F0-4077-A278-0F3FB5C104D3}" type="slidenum">
              <a:rPr lang="en-US" smtClean="0"/>
              <a:pPr/>
              <a:t>28</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2851043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2800" b="1" dirty="0" smtClean="0">
                <a:latin typeface="Times New Roman" panose="02020603050405020304" pitchFamily="18" charset="0"/>
                <a:cs typeface="Times New Roman" panose="02020603050405020304" pitchFamily="18" charset="0"/>
              </a:rPr>
              <a:t>VALUATION METHODS</a:t>
            </a:r>
            <a:endParaRPr lang="en-US" sz="2800" b="1" dirty="0">
              <a:latin typeface="Times New Roman" panose="02020603050405020304" pitchFamily="18" charset="0"/>
              <a:cs typeface="Times New Roman" panose="02020603050405020304" pitchFamily="18" charset="0"/>
            </a:endParaRPr>
          </a:p>
        </p:txBody>
      </p:sp>
      <p:sp>
        <p:nvSpPr>
          <p:cNvPr id="5" name="Text Placeholder 4"/>
          <p:cNvSpPr>
            <a:spLocks noGrp="1"/>
          </p:cNvSpPr>
          <p:nvPr>
            <p:ph type="body" idx="1"/>
          </p:nvPr>
        </p:nvSpPr>
        <p:spPr>
          <a:xfrm>
            <a:off x="1598613" y="2286000"/>
            <a:ext cx="8762999" cy="3276600"/>
          </a:xfrm>
        </p:spPr>
        <p:txBody>
          <a:bodyPr>
            <a:normAutofit fontScale="70000" lnSpcReduction="20000"/>
          </a:bodyPr>
          <a:lstStyle/>
          <a:p>
            <a:r>
              <a:rPr lang="en-JM" dirty="0"/>
              <a:t>Under average cost method, weighted average cost per unit is calculated for the entire inventory on hand which is used to record cost of goods sold. Weighted average cost per unit is calculated as follows:</a:t>
            </a:r>
          </a:p>
          <a:p>
            <a:endParaRPr lang="en-JM" dirty="0"/>
          </a:p>
          <a:p>
            <a:r>
              <a:rPr lang="en-JM" dirty="0"/>
              <a:t>Weighted Average Cost Per Unit= </a:t>
            </a:r>
            <a:r>
              <a:rPr lang="en-JM" u="sng" dirty="0" smtClean="0"/>
              <a:t>Total </a:t>
            </a:r>
            <a:r>
              <a:rPr lang="en-JM" u="sng" dirty="0"/>
              <a:t>Cost of Goods in Inventory</a:t>
            </a:r>
          </a:p>
          <a:p>
            <a:r>
              <a:rPr lang="en-JM" dirty="0" smtClean="0"/>
              <a:t>                                Total </a:t>
            </a:r>
            <a:r>
              <a:rPr lang="en-JM" dirty="0"/>
              <a:t>Units in </a:t>
            </a:r>
            <a:r>
              <a:rPr lang="en-JM" dirty="0" smtClean="0"/>
              <a:t>Inventory</a:t>
            </a:r>
          </a:p>
          <a:p>
            <a:endParaRPr lang="en-JM" dirty="0"/>
          </a:p>
          <a:p>
            <a:r>
              <a:rPr lang="en-JM" dirty="0"/>
              <a:t>The weighted average cost as calculated above is multiplied by number of units sold to get cost of goods sold and with number of units in ending inventory to obtain cost of ending inventory</a:t>
            </a:r>
            <a:r>
              <a:rPr lang="en-JM" dirty="0" smtClean="0"/>
              <a:t>.</a:t>
            </a:r>
          </a:p>
        </p:txBody>
      </p:sp>
      <p:sp>
        <p:nvSpPr>
          <p:cNvPr id="3" name="Slide Number Placeholder 2"/>
          <p:cNvSpPr>
            <a:spLocks noGrp="1"/>
          </p:cNvSpPr>
          <p:nvPr>
            <p:ph type="sldNum" sz="quarter" idx="12"/>
          </p:nvPr>
        </p:nvSpPr>
        <p:spPr/>
        <p:txBody>
          <a:bodyPr/>
          <a:lstStyle/>
          <a:p>
            <a:fld id="{7DC1BBB0-96F0-4077-A278-0F3FB5C104D3}" type="slidenum">
              <a:rPr lang="en-US" smtClean="0"/>
              <a:pPr/>
              <a:t>29</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8090505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1600201"/>
            <a:ext cx="8283272" cy="1523999"/>
          </a:xfrm>
        </p:spPr>
        <p:txBody>
          <a:bodyPr>
            <a:normAutofit fontScale="90000"/>
          </a:bodyPr>
          <a:lstStyle/>
          <a:p>
            <a:r>
              <a:rPr lang="en-US" dirty="0"/>
              <a:t>UNIT 5: MANAGEMENT ACCOUNTING</a:t>
            </a:r>
            <a:br>
              <a:rPr lang="en-US" dirty="0"/>
            </a:br>
            <a:endParaRPr lang="en-US" dirty="0"/>
          </a:p>
        </p:txBody>
      </p:sp>
      <p:sp>
        <p:nvSpPr>
          <p:cNvPr id="5" name="Text Placeholder 4"/>
          <p:cNvSpPr>
            <a:spLocks noGrp="1"/>
          </p:cNvSpPr>
          <p:nvPr>
            <p:ph type="body" idx="1"/>
          </p:nvPr>
        </p:nvSpPr>
        <p:spPr>
          <a:xfrm>
            <a:off x="1598613" y="3429000"/>
            <a:ext cx="8915399" cy="1981199"/>
          </a:xfrm>
        </p:spPr>
        <p:txBody>
          <a:bodyPr>
            <a:normAutofit/>
          </a:bodyPr>
          <a:lstStyle/>
          <a:p>
            <a:r>
              <a:rPr lang="en-JM" dirty="0" smtClean="0"/>
              <a:t>D2: Produce financial reports that accurately apply and interpret data for a range of business activities.</a:t>
            </a:r>
            <a:endParaRPr lang="en-US"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3</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52090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2800" b="1" dirty="0" smtClean="0">
                <a:latin typeface="Times New Roman" panose="02020603050405020304" pitchFamily="18" charset="0"/>
                <a:cs typeface="Times New Roman" panose="02020603050405020304" pitchFamily="18" charset="0"/>
              </a:rPr>
              <a:t>COST VARIANCES </a:t>
            </a:r>
            <a:endParaRPr lang="en-US" sz="2800" b="1" dirty="0">
              <a:latin typeface="Times New Roman" panose="02020603050405020304" pitchFamily="18" charset="0"/>
              <a:cs typeface="Times New Roman" panose="02020603050405020304" pitchFamily="18" charset="0"/>
            </a:endParaRPr>
          </a:p>
        </p:txBody>
      </p:sp>
      <p:sp>
        <p:nvSpPr>
          <p:cNvPr id="5" name="Text Placeholder 4"/>
          <p:cNvSpPr>
            <a:spLocks noGrp="1"/>
          </p:cNvSpPr>
          <p:nvPr>
            <p:ph type="body" idx="1"/>
          </p:nvPr>
        </p:nvSpPr>
        <p:spPr>
          <a:xfrm>
            <a:off x="1598613" y="2286000"/>
            <a:ext cx="8762999" cy="3276600"/>
          </a:xfrm>
        </p:spPr>
        <p:txBody>
          <a:bodyPr>
            <a:normAutofit fontScale="85000" lnSpcReduction="10000"/>
          </a:bodyPr>
          <a:lstStyle/>
          <a:p>
            <a:r>
              <a:rPr lang="en-JM" dirty="0"/>
              <a:t>Generally a cost variance is the difference between a cost's actual amount and its budgeted or planned amount. For example, if a company had actual repairs expense of $950 for May but the budgeted amount was $800, the company had a cost variance of $150. Since the actual cost was more than the budgeted amount, the cost variance is said to be </a:t>
            </a:r>
            <a:r>
              <a:rPr lang="en-JM" dirty="0" smtClean="0"/>
              <a:t>unfavourable. </a:t>
            </a:r>
            <a:r>
              <a:rPr lang="en-JM" dirty="0"/>
              <a:t>When an actual cost is less than the budgeted amount, the cost variance is said to be </a:t>
            </a:r>
            <a:r>
              <a:rPr lang="en-JM" dirty="0" smtClean="0"/>
              <a:t>favourable.</a:t>
            </a:r>
            <a:endParaRPr lang="en-JM" dirty="0"/>
          </a:p>
          <a:p>
            <a:endParaRPr lang="en-JM" dirty="0"/>
          </a:p>
          <a:p>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30</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369297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2800" b="1" dirty="0" smtClean="0">
                <a:latin typeface="Times New Roman" panose="02020603050405020304" pitchFamily="18" charset="0"/>
                <a:cs typeface="Times New Roman" panose="02020603050405020304" pitchFamily="18" charset="0"/>
              </a:rPr>
              <a:t>COST VARIANCES </a:t>
            </a:r>
            <a:endParaRPr lang="en-US" sz="2800" b="1" dirty="0">
              <a:latin typeface="Times New Roman" panose="02020603050405020304" pitchFamily="18" charset="0"/>
              <a:cs typeface="Times New Roman" panose="02020603050405020304" pitchFamily="18" charset="0"/>
            </a:endParaRPr>
          </a:p>
        </p:txBody>
      </p:sp>
      <p:sp>
        <p:nvSpPr>
          <p:cNvPr id="5" name="Text Placeholder 4"/>
          <p:cNvSpPr>
            <a:spLocks noGrp="1"/>
          </p:cNvSpPr>
          <p:nvPr>
            <p:ph type="body" idx="1"/>
          </p:nvPr>
        </p:nvSpPr>
        <p:spPr>
          <a:xfrm>
            <a:off x="1598613" y="2286000"/>
            <a:ext cx="8762999" cy="3276600"/>
          </a:xfrm>
        </p:spPr>
        <p:txBody>
          <a:bodyPr>
            <a:normAutofit/>
          </a:bodyPr>
          <a:lstStyle/>
          <a:p>
            <a:r>
              <a:rPr lang="en-JM" dirty="0" smtClean="0"/>
              <a:t>Cost </a:t>
            </a:r>
            <a:r>
              <a:rPr lang="en-JM" dirty="0"/>
              <a:t>variances are a key part of the standard costing system used by many manufacturers. In such a system the cost variances explain the difference between 1) the standard, predetermined and expected costs of the good output, and 2) the actual manufacturing costs incurred. </a:t>
            </a:r>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31</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5735739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2800" b="1" dirty="0" smtClean="0">
                <a:latin typeface="Times New Roman" panose="02020603050405020304" pitchFamily="18" charset="0"/>
                <a:cs typeface="Times New Roman" panose="02020603050405020304" pitchFamily="18" charset="0"/>
              </a:rPr>
              <a:t>COST VARIANCES </a:t>
            </a:r>
            <a:endParaRPr lang="en-US" sz="2800" b="1" dirty="0">
              <a:latin typeface="Times New Roman" panose="02020603050405020304" pitchFamily="18" charset="0"/>
              <a:cs typeface="Times New Roman" panose="02020603050405020304" pitchFamily="18" charset="0"/>
            </a:endParaRPr>
          </a:p>
        </p:txBody>
      </p:sp>
      <p:sp>
        <p:nvSpPr>
          <p:cNvPr id="5" name="Text Placeholder 4"/>
          <p:cNvSpPr>
            <a:spLocks noGrp="1"/>
          </p:cNvSpPr>
          <p:nvPr>
            <p:ph type="body" idx="1"/>
          </p:nvPr>
        </p:nvSpPr>
        <p:spPr>
          <a:xfrm>
            <a:off x="1598613" y="2286000"/>
            <a:ext cx="8762999" cy="3276600"/>
          </a:xfrm>
        </p:spPr>
        <p:txBody>
          <a:bodyPr>
            <a:normAutofit fontScale="92500" lnSpcReduction="10000"/>
          </a:bodyPr>
          <a:lstStyle/>
          <a:p>
            <a:r>
              <a:rPr lang="en-JM" dirty="0" smtClean="0"/>
              <a:t>These </a:t>
            </a:r>
            <a:r>
              <a:rPr lang="en-JM" dirty="0"/>
              <a:t>cost variances send an early signal to management that the company is experiencing actual costs that are different from the company's plan. Standard costing systems will report a minimum of two cost variances for each of the following manufacturing costs: direct materials, direct </a:t>
            </a:r>
            <a:r>
              <a:rPr lang="en-JM" dirty="0" smtClean="0"/>
              <a:t>labour </a:t>
            </a:r>
            <a:r>
              <a:rPr lang="en-JM" dirty="0"/>
              <a:t>and manufacturing overhead</a:t>
            </a:r>
            <a:r>
              <a:rPr lang="en-JM" dirty="0" smtClean="0"/>
              <a:t>.</a:t>
            </a:r>
          </a:p>
          <a:p>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32</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8178623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2800" b="1" dirty="0" smtClean="0">
                <a:latin typeface="Times New Roman" panose="02020603050405020304" pitchFamily="18" charset="0"/>
                <a:cs typeface="Times New Roman" panose="02020603050405020304" pitchFamily="18" charset="0"/>
              </a:rPr>
              <a:t>OVERHEADS COSTS</a:t>
            </a:r>
            <a:endParaRPr lang="en-US" sz="6000" b="1" dirty="0">
              <a:latin typeface="Times New Roman" panose="02020603050405020304" pitchFamily="18" charset="0"/>
              <a:cs typeface="Times New Roman" panose="02020603050405020304" pitchFamily="18" charset="0"/>
            </a:endParaRPr>
          </a:p>
        </p:txBody>
      </p:sp>
      <p:sp>
        <p:nvSpPr>
          <p:cNvPr id="5" name="Text Placeholder 4"/>
          <p:cNvSpPr>
            <a:spLocks noGrp="1"/>
          </p:cNvSpPr>
          <p:nvPr>
            <p:ph type="body" idx="1"/>
          </p:nvPr>
        </p:nvSpPr>
        <p:spPr>
          <a:xfrm>
            <a:off x="1598613" y="2286000"/>
            <a:ext cx="8762999" cy="3276600"/>
          </a:xfrm>
        </p:spPr>
        <p:txBody>
          <a:bodyPr>
            <a:normAutofit/>
          </a:bodyPr>
          <a:lstStyle/>
          <a:p>
            <a:r>
              <a:rPr lang="en-JM" dirty="0"/>
              <a:t>Overhead costs, often referred to as overhead or operating expenses, refer to those expenses associated with running a business that can’t be linked to creating or producing a product or service. They are the expenses the business incurs to stay in business, regardless of its success level.</a:t>
            </a:r>
          </a:p>
          <a:p>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33</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743009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2800" b="1" dirty="0" smtClean="0">
                <a:latin typeface="Times New Roman" panose="02020603050405020304" pitchFamily="18" charset="0"/>
                <a:cs typeface="Times New Roman" panose="02020603050405020304" pitchFamily="18" charset="0"/>
              </a:rPr>
              <a:t>OVERHEADS COSTS</a:t>
            </a:r>
            <a:endParaRPr lang="en-US" sz="6000" b="1" dirty="0">
              <a:latin typeface="Times New Roman" panose="02020603050405020304" pitchFamily="18" charset="0"/>
              <a:cs typeface="Times New Roman" panose="02020603050405020304" pitchFamily="18" charset="0"/>
            </a:endParaRPr>
          </a:p>
        </p:txBody>
      </p:sp>
      <p:sp>
        <p:nvSpPr>
          <p:cNvPr id="5" name="Text Placeholder 4"/>
          <p:cNvSpPr>
            <a:spLocks noGrp="1"/>
          </p:cNvSpPr>
          <p:nvPr>
            <p:ph type="body" idx="1"/>
          </p:nvPr>
        </p:nvSpPr>
        <p:spPr>
          <a:xfrm>
            <a:off x="1598613" y="2286000"/>
            <a:ext cx="8762999" cy="3276600"/>
          </a:xfrm>
        </p:spPr>
        <p:txBody>
          <a:bodyPr>
            <a:normAutofit fontScale="85000" lnSpcReduction="10000"/>
          </a:bodyPr>
          <a:lstStyle/>
          <a:p>
            <a:r>
              <a:rPr lang="en-JM" dirty="0" smtClean="0"/>
              <a:t>Overhead </a:t>
            </a:r>
            <a:r>
              <a:rPr lang="en-JM" dirty="0"/>
              <a:t>costs are all of the costs on the company’s income statement except for those that are directly related to manufacturing or selling a product, or providing a service. A potter’s clay and potting wheel are not overhead costs because they are directly related to the products made. The rent for the facility where the potter creates is an overhead cost because the potter pays rent whether she’s creating products or not.</a:t>
            </a:r>
          </a:p>
          <a:p>
            <a:endParaRPr lang="en-JM" dirty="0"/>
          </a:p>
          <a:p>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34</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2907392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2800" b="1" dirty="0" smtClean="0">
                <a:latin typeface="Times New Roman" panose="02020603050405020304" pitchFamily="18" charset="0"/>
                <a:cs typeface="Times New Roman" panose="02020603050405020304" pitchFamily="18" charset="0"/>
              </a:rPr>
              <a:t>OVERHEADS COSTS</a:t>
            </a:r>
            <a:endParaRPr lang="en-US" sz="6000" b="1" dirty="0">
              <a:latin typeface="Times New Roman" panose="02020603050405020304" pitchFamily="18" charset="0"/>
              <a:cs typeface="Times New Roman" panose="02020603050405020304" pitchFamily="18" charset="0"/>
            </a:endParaRPr>
          </a:p>
        </p:txBody>
      </p:sp>
      <p:sp>
        <p:nvSpPr>
          <p:cNvPr id="5" name="Text Placeholder 4"/>
          <p:cNvSpPr>
            <a:spLocks noGrp="1"/>
          </p:cNvSpPr>
          <p:nvPr>
            <p:ph type="body" idx="1"/>
          </p:nvPr>
        </p:nvSpPr>
        <p:spPr>
          <a:xfrm>
            <a:off x="1598613" y="2286000"/>
            <a:ext cx="8762999" cy="3276600"/>
          </a:xfrm>
        </p:spPr>
        <p:txBody>
          <a:bodyPr>
            <a:normAutofit fontScale="62500" lnSpcReduction="20000"/>
          </a:bodyPr>
          <a:lstStyle/>
          <a:p>
            <a:r>
              <a:rPr lang="en-JM" dirty="0"/>
              <a:t>Overhead Cost </a:t>
            </a:r>
            <a:r>
              <a:rPr lang="en-JM" dirty="0" smtClean="0"/>
              <a:t>Examples</a:t>
            </a:r>
          </a:p>
          <a:p>
            <a:endParaRPr lang="en-JM" dirty="0"/>
          </a:p>
          <a:p>
            <a:r>
              <a:rPr lang="en-JM" dirty="0"/>
              <a:t>A company’s overhead costs depend on the nature of the business. A retailer’s expenses will be different from a repair shop or a crafter’s. </a:t>
            </a:r>
            <a:endParaRPr lang="en-JM" dirty="0" smtClean="0"/>
          </a:p>
          <a:p>
            <a:endParaRPr lang="en-JM" dirty="0"/>
          </a:p>
          <a:p>
            <a:r>
              <a:rPr lang="en-JM" dirty="0" smtClean="0"/>
              <a:t>Typical </a:t>
            </a:r>
            <a:r>
              <a:rPr lang="en-JM" dirty="0"/>
              <a:t>examples include:</a:t>
            </a:r>
          </a:p>
          <a:p>
            <a:endParaRPr lang="en-JM" dirty="0"/>
          </a:p>
          <a:p>
            <a:pPr marL="457200" indent="-457200">
              <a:buFont typeface="Wingdings" panose="05000000000000000000" pitchFamily="2" charset="2"/>
              <a:buChar char="Ø"/>
            </a:pPr>
            <a:r>
              <a:rPr lang="en-JM" dirty="0"/>
              <a:t>Rent</a:t>
            </a:r>
          </a:p>
          <a:p>
            <a:pPr marL="457200" indent="-457200">
              <a:buFont typeface="Wingdings" panose="05000000000000000000" pitchFamily="2" charset="2"/>
              <a:buChar char="Ø"/>
            </a:pPr>
            <a:r>
              <a:rPr lang="en-JM" dirty="0"/>
              <a:t>Utilities</a:t>
            </a:r>
          </a:p>
          <a:p>
            <a:pPr marL="457200" indent="-457200">
              <a:buFont typeface="Wingdings" panose="05000000000000000000" pitchFamily="2" charset="2"/>
              <a:buChar char="Ø"/>
            </a:pPr>
            <a:r>
              <a:rPr lang="en-JM" dirty="0"/>
              <a:t>Insurance</a:t>
            </a:r>
          </a:p>
          <a:p>
            <a:pPr marL="457200" indent="-457200">
              <a:buFont typeface="Wingdings" panose="05000000000000000000" pitchFamily="2" charset="2"/>
              <a:buChar char="Ø"/>
            </a:pPr>
            <a:r>
              <a:rPr lang="en-JM" dirty="0"/>
              <a:t>Salaries that aren’t job- or product-specific</a:t>
            </a:r>
          </a:p>
          <a:p>
            <a:pPr marL="457200" indent="-457200">
              <a:buFont typeface="Wingdings" panose="05000000000000000000" pitchFamily="2" charset="2"/>
              <a:buChar char="Ø"/>
            </a:pPr>
            <a:r>
              <a:rPr lang="en-JM" dirty="0"/>
              <a:t>Office equipment such as computers or telephones</a:t>
            </a:r>
          </a:p>
          <a:p>
            <a:pPr marL="457200" indent="-457200">
              <a:buFont typeface="Wingdings" panose="05000000000000000000" pitchFamily="2" charset="2"/>
              <a:buChar char="Ø"/>
            </a:pPr>
            <a:r>
              <a:rPr lang="en-JM" dirty="0"/>
              <a:t>Office </a:t>
            </a:r>
            <a:r>
              <a:rPr lang="en-JM" dirty="0" smtClean="0"/>
              <a:t>supplies</a:t>
            </a:r>
          </a:p>
        </p:txBody>
      </p:sp>
      <p:sp>
        <p:nvSpPr>
          <p:cNvPr id="3" name="Slide Number Placeholder 2"/>
          <p:cNvSpPr>
            <a:spLocks noGrp="1"/>
          </p:cNvSpPr>
          <p:nvPr>
            <p:ph type="sldNum" sz="quarter" idx="12"/>
          </p:nvPr>
        </p:nvSpPr>
        <p:spPr/>
        <p:txBody>
          <a:bodyPr/>
          <a:lstStyle/>
          <a:p>
            <a:fld id="{7DC1BBB0-96F0-4077-A278-0F3FB5C104D3}" type="slidenum">
              <a:rPr lang="en-US" smtClean="0"/>
              <a:pPr/>
              <a:t>35</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4128994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2800" b="1" dirty="0" smtClean="0">
                <a:latin typeface="Times New Roman" panose="02020603050405020304" pitchFamily="18" charset="0"/>
                <a:cs typeface="Times New Roman" panose="02020603050405020304" pitchFamily="18" charset="0"/>
              </a:rPr>
              <a:t>OVERHEADS COSTS</a:t>
            </a:r>
            <a:endParaRPr lang="en-US" sz="6000" b="1" dirty="0">
              <a:latin typeface="Times New Roman" panose="02020603050405020304" pitchFamily="18" charset="0"/>
              <a:cs typeface="Times New Roman" panose="02020603050405020304" pitchFamily="18" charset="0"/>
            </a:endParaRPr>
          </a:p>
        </p:txBody>
      </p:sp>
      <p:sp>
        <p:nvSpPr>
          <p:cNvPr id="5" name="Text Placeholder 4"/>
          <p:cNvSpPr>
            <a:spLocks noGrp="1"/>
          </p:cNvSpPr>
          <p:nvPr>
            <p:ph type="body" idx="1"/>
          </p:nvPr>
        </p:nvSpPr>
        <p:spPr>
          <a:xfrm>
            <a:off x="1598613" y="2286000"/>
            <a:ext cx="8762999" cy="3276600"/>
          </a:xfrm>
        </p:spPr>
        <p:txBody>
          <a:bodyPr>
            <a:normAutofit fontScale="85000" lnSpcReduction="10000"/>
          </a:bodyPr>
          <a:lstStyle/>
          <a:p>
            <a:r>
              <a:rPr lang="en-JM" dirty="0"/>
              <a:t>Overhead costs can be broken down into three </a:t>
            </a:r>
            <a:r>
              <a:rPr lang="en-JM" dirty="0" smtClean="0"/>
              <a:t>types:</a:t>
            </a:r>
          </a:p>
          <a:p>
            <a:pPr marL="457200" indent="-457200">
              <a:buFont typeface="Wingdings" panose="05000000000000000000" pitchFamily="2" charset="2"/>
              <a:buChar char="Ø"/>
            </a:pPr>
            <a:r>
              <a:rPr lang="en-JM" dirty="0"/>
              <a:t>Fixed expenses are the same every month – such as rent. </a:t>
            </a:r>
            <a:endParaRPr lang="en-JM" dirty="0" smtClean="0"/>
          </a:p>
          <a:p>
            <a:pPr marL="457200" indent="-457200">
              <a:buFont typeface="Wingdings" panose="05000000000000000000" pitchFamily="2" charset="2"/>
              <a:buChar char="Ø"/>
            </a:pPr>
            <a:r>
              <a:rPr lang="en-JM" dirty="0" smtClean="0"/>
              <a:t>Variable </a:t>
            </a:r>
            <a:r>
              <a:rPr lang="en-JM" dirty="0"/>
              <a:t>costs increase or decrease, depending on how busy the business is. This could include wages for certain employees</a:t>
            </a:r>
            <a:r>
              <a:rPr lang="en-JM" dirty="0" smtClean="0"/>
              <a:t>.</a:t>
            </a:r>
          </a:p>
          <a:p>
            <a:pPr marL="457200" indent="-457200">
              <a:buFont typeface="Wingdings" panose="05000000000000000000" pitchFamily="2" charset="2"/>
              <a:buChar char="Ø"/>
            </a:pPr>
            <a:r>
              <a:rPr lang="en-JM" dirty="0" smtClean="0"/>
              <a:t> </a:t>
            </a:r>
            <a:r>
              <a:rPr lang="en-JM" dirty="0"/>
              <a:t>Semi-variable costs are those that are incurred regardless of the activity level, but which might increase as business gets busier</a:t>
            </a:r>
            <a:endParaRPr lang="en-JM" dirty="0" smtClean="0"/>
          </a:p>
          <a:p>
            <a:endParaRPr lang="en-JM"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36</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5822416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1295401"/>
            <a:ext cx="8283272" cy="761999"/>
          </a:xfrm>
        </p:spPr>
        <p:txBody>
          <a:bodyPr>
            <a:normAutofit/>
          </a:bodyPr>
          <a:lstStyle/>
          <a:p>
            <a:pPr algn="ctr"/>
            <a:r>
              <a:rPr lang="en-US" sz="4400" dirty="0" smtClean="0"/>
              <a:t>REFERENCES</a:t>
            </a:r>
            <a:endParaRPr lang="en-US" sz="4400" dirty="0"/>
          </a:p>
        </p:txBody>
      </p:sp>
      <p:sp>
        <p:nvSpPr>
          <p:cNvPr id="5" name="Text Placeholder 4"/>
          <p:cNvSpPr>
            <a:spLocks noGrp="1"/>
          </p:cNvSpPr>
          <p:nvPr>
            <p:ph type="body" idx="1"/>
          </p:nvPr>
        </p:nvSpPr>
        <p:spPr>
          <a:xfrm>
            <a:off x="1244449" y="1905000"/>
            <a:ext cx="8991599" cy="3200400"/>
          </a:xfrm>
        </p:spPr>
        <p:txBody>
          <a:bodyPr>
            <a:normAutofit/>
          </a:bodyPr>
          <a:lstStyle/>
          <a:p>
            <a:endParaRPr lang="en-JM" sz="1600" dirty="0" smtClean="0"/>
          </a:p>
          <a:p>
            <a:r>
              <a:rPr lang="en-JM" sz="1600" dirty="0"/>
              <a:t>MBA </a:t>
            </a:r>
            <a:r>
              <a:rPr lang="en-JM" sz="1600" dirty="0" err="1"/>
              <a:t>Skool-Study.Learn.Share</a:t>
            </a:r>
            <a:r>
              <a:rPr lang="en-JM" sz="1600" dirty="0"/>
              <a:t>. (2019). Inventory Costs Definition | Operations &amp; Supply Chain Dictionary | MBA </a:t>
            </a:r>
            <a:r>
              <a:rPr lang="en-JM" sz="1600" dirty="0" err="1"/>
              <a:t>Skool-Study.Learn.Share</a:t>
            </a:r>
            <a:r>
              <a:rPr lang="en-JM" sz="1600" dirty="0"/>
              <a:t>.. [online] Available at: https://www.mbaskool.com/business-concepts/operations-logistics-supply-chain-terms/15039-inventory-costs.html [Accessed 22 Feb. 2019</a:t>
            </a:r>
            <a:r>
              <a:rPr lang="en-JM" sz="1600" dirty="0" smtClean="0"/>
              <a:t>].</a:t>
            </a:r>
          </a:p>
          <a:p>
            <a:endParaRPr lang="en-JM" sz="1600" dirty="0"/>
          </a:p>
          <a:p>
            <a:r>
              <a:rPr lang="en-JM" sz="1600" dirty="0"/>
              <a:t>Referenceforbusiness.com. (2019). Inventory Types - organization, system, examples, school, business, system, Raw materials. [online] Available at: https://www.referenceforbusiness.com/management/Int-Loc/Inventory-Types.html [Accessed 22 Feb. 2019</a:t>
            </a:r>
            <a:r>
              <a:rPr lang="en-JM" sz="1600" dirty="0" smtClean="0"/>
              <a:t>].</a:t>
            </a:r>
          </a:p>
          <a:p>
            <a:endParaRPr lang="en-JM" sz="1600" dirty="0"/>
          </a:p>
          <a:p>
            <a:r>
              <a:rPr lang="en-JM" sz="1600" dirty="0"/>
              <a:t>Blog.udemy.com. (2019). [online] Available at: https://blog.udemy.com/types-of-inventory-2/ [Accessed 22 Feb. 2019].</a:t>
            </a:r>
            <a:endParaRPr lang="en-JM" sz="1600"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37</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458640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1295401"/>
            <a:ext cx="8283272" cy="761999"/>
          </a:xfrm>
        </p:spPr>
        <p:txBody>
          <a:bodyPr>
            <a:normAutofit/>
          </a:bodyPr>
          <a:lstStyle/>
          <a:p>
            <a:pPr algn="ctr"/>
            <a:r>
              <a:rPr lang="en-US" sz="4400" dirty="0" smtClean="0"/>
              <a:t>REFERENCES</a:t>
            </a:r>
            <a:endParaRPr lang="en-US" sz="4400" dirty="0"/>
          </a:p>
        </p:txBody>
      </p:sp>
      <p:sp>
        <p:nvSpPr>
          <p:cNvPr id="5" name="Text Placeholder 4"/>
          <p:cNvSpPr>
            <a:spLocks noGrp="1"/>
          </p:cNvSpPr>
          <p:nvPr>
            <p:ph type="body" idx="1"/>
          </p:nvPr>
        </p:nvSpPr>
        <p:spPr>
          <a:xfrm>
            <a:off x="1244449" y="1905000"/>
            <a:ext cx="8991599" cy="3200400"/>
          </a:xfrm>
        </p:spPr>
        <p:txBody>
          <a:bodyPr>
            <a:normAutofit/>
          </a:bodyPr>
          <a:lstStyle/>
          <a:p>
            <a:endParaRPr lang="en-JM" sz="1600" dirty="0" smtClean="0"/>
          </a:p>
          <a:p>
            <a:r>
              <a:rPr lang="en-JM" sz="1600" dirty="0"/>
              <a:t>Smallbusiness.chron.com. (2019). The Advantages of Reducing Inventory. [online] Available at: https://smallbusiness.chron.com/advantages-reducing-inventory-10262.html [Accessed 22 Feb. 2019</a:t>
            </a:r>
            <a:r>
              <a:rPr lang="en-JM" sz="1600" dirty="0" smtClean="0"/>
              <a:t>].</a:t>
            </a:r>
          </a:p>
          <a:p>
            <a:endParaRPr lang="en-JM" sz="1600" dirty="0"/>
          </a:p>
          <a:p>
            <a:r>
              <a:rPr lang="en-JM" sz="1600" dirty="0"/>
              <a:t>Yourbusiness.azcentral.com. (2019). The Advantages of Reducing Inventory. [online] Available at: https://yourbusiness.azcentral.com/advantages-reducing-inventory-2015.html [Accessed 22 Feb. 2019</a:t>
            </a:r>
            <a:r>
              <a:rPr lang="en-JM" sz="1600" dirty="0" smtClean="0"/>
              <a:t>].</a:t>
            </a:r>
          </a:p>
          <a:p>
            <a:endParaRPr lang="en-JM" sz="1600" dirty="0"/>
          </a:p>
          <a:p>
            <a:r>
              <a:rPr lang="en-JM" sz="1600" dirty="0"/>
              <a:t>Accountingexplained.com. (2019). Inventory Valuation Methods | Introduction. [online] Available at: https://accountingexplained.com/financial/inventories/valuation-methods [Accessed 22 Feb. 2019</a:t>
            </a:r>
            <a:r>
              <a:rPr lang="en-JM" sz="1600" dirty="0" smtClean="0"/>
              <a:t>].</a:t>
            </a:r>
          </a:p>
          <a:p>
            <a:endParaRPr lang="en-JM" sz="1600" dirty="0"/>
          </a:p>
          <a:p>
            <a:endParaRPr lang="en-JM" sz="1600"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38</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843729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1295401"/>
            <a:ext cx="8283272" cy="761999"/>
          </a:xfrm>
        </p:spPr>
        <p:txBody>
          <a:bodyPr>
            <a:normAutofit/>
          </a:bodyPr>
          <a:lstStyle/>
          <a:p>
            <a:pPr algn="ctr"/>
            <a:r>
              <a:rPr lang="en-US" sz="4400" dirty="0" smtClean="0"/>
              <a:t>REFERENCES</a:t>
            </a:r>
            <a:endParaRPr lang="en-US" sz="4400" dirty="0"/>
          </a:p>
        </p:txBody>
      </p:sp>
      <p:sp>
        <p:nvSpPr>
          <p:cNvPr id="5" name="Text Placeholder 4"/>
          <p:cNvSpPr>
            <a:spLocks noGrp="1"/>
          </p:cNvSpPr>
          <p:nvPr>
            <p:ph type="body" idx="1"/>
          </p:nvPr>
        </p:nvSpPr>
        <p:spPr>
          <a:xfrm>
            <a:off x="1244449" y="1905000"/>
            <a:ext cx="8991599" cy="3200400"/>
          </a:xfrm>
        </p:spPr>
        <p:txBody>
          <a:bodyPr>
            <a:normAutofit/>
          </a:bodyPr>
          <a:lstStyle/>
          <a:p>
            <a:endParaRPr lang="en-JM" sz="1600" dirty="0" smtClean="0"/>
          </a:p>
          <a:p>
            <a:r>
              <a:rPr lang="en-JM" sz="1600" dirty="0"/>
              <a:t>AccountingCoach.com. (2019). What is a cost variance? | </a:t>
            </a:r>
            <a:r>
              <a:rPr lang="en-JM" sz="1600" dirty="0" err="1"/>
              <a:t>AccountingCoach</a:t>
            </a:r>
            <a:r>
              <a:rPr lang="en-JM" sz="1600" dirty="0"/>
              <a:t>. [online] Available at: https://www.accountingcoach.com/blog/what-is-a-cost-variance [Accessed 22 Feb. 2019</a:t>
            </a:r>
            <a:r>
              <a:rPr lang="en-JM" sz="1600" dirty="0" smtClean="0"/>
              <a:t>].</a:t>
            </a:r>
          </a:p>
          <a:p>
            <a:r>
              <a:rPr lang="en-JM" sz="1600" dirty="0" err="1"/>
              <a:t>Shopify</a:t>
            </a:r>
            <a:r>
              <a:rPr lang="en-JM" sz="1600" dirty="0"/>
              <a:t>. (2019). Overhead Costs Definition - What is Overhead Costs. [online] Available at: https://www.shopify.com/encyclopedia/overhead-costs [Accessed 22 Feb. 2019].</a:t>
            </a:r>
            <a:endParaRPr lang="en-JM" sz="1600" dirty="0" smtClean="0"/>
          </a:p>
          <a:p>
            <a:endParaRPr lang="en-JM" sz="1600"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39</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3561340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b="1" dirty="0" smtClean="0"/>
              <a:t>DEFINITION OF INVENTORY COSTS</a:t>
            </a:r>
            <a:endParaRPr lang="en-US" sz="3600" b="1"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b="1" dirty="0"/>
              <a:t>I</a:t>
            </a:r>
            <a:r>
              <a:rPr lang="en-JM" b="1" dirty="0" smtClean="0"/>
              <a:t>nventory </a:t>
            </a:r>
            <a:r>
              <a:rPr lang="en-JM" b="1" dirty="0"/>
              <a:t>costs are the costs associated with the procurement, storage and management of inventory. It includes costs like ordering costs, carrying costs and shortage / stock out costs</a:t>
            </a:r>
            <a:r>
              <a:rPr lang="en-JM" b="1" dirty="0" smtClean="0"/>
              <a:t>.</a:t>
            </a:r>
            <a:endParaRPr lang="en-JM" b="1"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4</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4265875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b="1" dirty="0" smtClean="0"/>
              <a:t>DEFINITION OF INVENTORY COSTS</a:t>
            </a:r>
            <a:endParaRPr lang="en-US" sz="3600" b="1"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b="1" dirty="0"/>
              <a:t>Inventory costs can be categorized into three sub </a:t>
            </a:r>
            <a:r>
              <a:rPr lang="en-JM" b="1" dirty="0" smtClean="0"/>
              <a:t>headings-</a:t>
            </a:r>
          </a:p>
          <a:p>
            <a:endParaRPr lang="en-JM" b="1"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5</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pic>
        <p:nvPicPr>
          <p:cNvPr id="8" name="Picture 7"/>
          <p:cNvPicPr>
            <a:picLocks noChangeAspect="1"/>
          </p:cNvPicPr>
          <p:nvPr/>
        </p:nvPicPr>
        <p:blipFill>
          <a:blip r:embed="rId4"/>
          <a:stretch>
            <a:fillRect/>
          </a:stretch>
        </p:blipFill>
        <p:spPr>
          <a:xfrm>
            <a:off x="4418012" y="3057234"/>
            <a:ext cx="3028950" cy="2517723"/>
          </a:xfrm>
          <a:prstGeom prst="rect">
            <a:avLst/>
          </a:prstGeom>
        </p:spPr>
      </p:pic>
    </p:spTree>
    <p:extLst>
      <p:ext uri="{BB962C8B-B14F-4D97-AF65-F5344CB8AC3E}">
        <p14:creationId xmlns:p14="http://schemas.microsoft.com/office/powerpoint/2010/main" val="41669928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600" b="1" dirty="0" smtClean="0"/>
              <a:t>DIFFERENT TYPES OF INVENTORY</a:t>
            </a:r>
            <a:endParaRPr lang="en-US" sz="2800" b="1" dirty="0"/>
          </a:p>
        </p:txBody>
      </p:sp>
      <p:sp>
        <p:nvSpPr>
          <p:cNvPr id="5" name="Text Placeholder 4"/>
          <p:cNvSpPr>
            <a:spLocks noGrp="1"/>
          </p:cNvSpPr>
          <p:nvPr>
            <p:ph type="body" idx="1"/>
          </p:nvPr>
        </p:nvSpPr>
        <p:spPr>
          <a:xfrm>
            <a:off x="1598613" y="2286000"/>
            <a:ext cx="8762999" cy="3276600"/>
          </a:xfrm>
        </p:spPr>
        <p:txBody>
          <a:bodyPr>
            <a:normAutofit fontScale="92500" lnSpcReduction="10000"/>
          </a:bodyPr>
          <a:lstStyle/>
          <a:p>
            <a:r>
              <a:rPr lang="en-JM" dirty="0"/>
              <a:t>Inventory is defined as a stock or store of goods. These goods are maintained on hand at or near a business's location so that the firm may meet demand and </a:t>
            </a:r>
            <a:r>
              <a:rPr lang="en-JM" dirty="0" err="1"/>
              <a:t>fulfill</a:t>
            </a:r>
            <a:r>
              <a:rPr lang="en-JM" dirty="0"/>
              <a:t> its reason for existence. If the firm is a retail establishment, a customer may look elsewhere to have his or her needs satisfied if the firm does not have the required item in stock when the customer arrives. </a:t>
            </a:r>
          </a:p>
        </p:txBody>
      </p:sp>
      <p:sp>
        <p:nvSpPr>
          <p:cNvPr id="3" name="Slide Number Placeholder 2"/>
          <p:cNvSpPr>
            <a:spLocks noGrp="1"/>
          </p:cNvSpPr>
          <p:nvPr>
            <p:ph type="sldNum" sz="quarter" idx="12"/>
          </p:nvPr>
        </p:nvSpPr>
        <p:spPr/>
        <p:txBody>
          <a:bodyPr/>
          <a:lstStyle/>
          <a:p>
            <a:fld id="{7DC1BBB0-96F0-4077-A278-0F3FB5C104D3}" type="slidenum">
              <a:rPr lang="en-US" smtClean="0"/>
              <a:pPr/>
              <a:t>6</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984815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600" b="1" dirty="0" smtClean="0"/>
              <a:t>DIFFERENT TYPES OF INVENTORY</a:t>
            </a:r>
            <a:endParaRPr lang="en-US" sz="2800" b="1"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dirty="0" smtClean="0"/>
              <a:t>If </a:t>
            </a:r>
            <a:r>
              <a:rPr lang="en-JM" dirty="0"/>
              <a:t>the firm is a manufacturer, it must maintain some inventory of raw materials and work-in-process in order to keep the factory running. In addition, it must maintain some supply of finished goods in order to meet demand.</a:t>
            </a:r>
          </a:p>
          <a:p>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7</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3469586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600" b="1" dirty="0" smtClean="0"/>
              <a:t>DIFFERENT TYPES OF INVENTORY</a:t>
            </a:r>
            <a:endParaRPr lang="en-US" sz="2800" b="1"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dirty="0"/>
              <a:t>Generally, inventory types can be grouped into four classifications: raw material, work-in-process, finished </a:t>
            </a:r>
            <a:r>
              <a:rPr lang="en-JM" dirty="0" smtClean="0"/>
              <a:t>goods.</a:t>
            </a:r>
            <a:endParaRPr lang="en-JM" dirty="0"/>
          </a:p>
          <a:p>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8</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844499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600" b="1" dirty="0" smtClean="0"/>
              <a:t>DIFFERENT TYPES OF INVENTORY</a:t>
            </a:r>
            <a:endParaRPr lang="en-US" sz="2800" b="1" dirty="0"/>
          </a:p>
        </p:txBody>
      </p:sp>
      <p:sp>
        <p:nvSpPr>
          <p:cNvPr id="5" name="Text Placeholder 4"/>
          <p:cNvSpPr>
            <a:spLocks noGrp="1"/>
          </p:cNvSpPr>
          <p:nvPr>
            <p:ph type="body" idx="1"/>
          </p:nvPr>
        </p:nvSpPr>
        <p:spPr>
          <a:xfrm>
            <a:off x="1598613" y="2286000"/>
            <a:ext cx="8762999" cy="3276600"/>
          </a:xfrm>
        </p:spPr>
        <p:txBody>
          <a:bodyPr>
            <a:normAutofit lnSpcReduction="10000"/>
          </a:bodyPr>
          <a:lstStyle/>
          <a:p>
            <a:r>
              <a:rPr lang="en-JM" b="1" dirty="0" smtClean="0"/>
              <a:t>Raw </a:t>
            </a:r>
            <a:r>
              <a:rPr lang="en-JM" b="1" dirty="0"/>
              <a:t>Materials </a:t>
            </a:r>
            <a:r>
              <a:rPr lang="en-JM" dirty="0"/>
              <a:t>– Raw materials are important for obvious reasons such as the production of goods. The raw goods are what comes from your suppliers and their suppliers. If you do not have a system in place that grants visibility of raw materials, you cannot accurately gauge what you will produce over the next quarter or year. </a:t>
            </a:r>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9</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7750626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Math 16x9">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9696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th education presentation with Pi  (widescreen).potx" id="{DF132673-7A8C-4FB7-A35E-0123B6C0D98B}" vid="{CCAAB50D-2EF2-4925-80C2-C83131AE58AC}"/>
    </a:ext>
  </a:extLst>
</a:theme>
</file>

<file path=ppt/theme/theme2.xml><?xml version="1.0" encoding="utf-8"?>
<a:theme xmlns:a="http://schemas.openxmlformats.org/drawingml/2006/main" name="Office Theme">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A97C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A97C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Math education presentation with Pi  (widescreen)</Template>
  <TotalTime>1444</TotalTime>
  <Words>2359</Words>
  <Application>Microsoft Office PowerPoint</Application>
  <PresentationFormat>Custom</PresentationFormat>
  <Paragraphs>191</Paragraphs>
  <Slides>39</Slides>
  <Notes>37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Euphemia</vt:lpstr>
      <vt:lpstr>Times New Roman</vt:lpstr>
      <vt:lpstr>Wingdings</vt:lpstr>
      <vt:lpstr>Math 16x9</vt:lpstr>
      <vt:lpstr>UNIT 5: MANAGEMENT ACCOUNTING </vt:lpstr>
      <vt:lpstr>UNIT 5: MANAGEMENT ACCOUNTING </vt:lpstr>
      <vt:lpstr>UNIT 5: MANAGEMENT ACCOUNTING </vt:lpstr>
      <vt:lpstr>DEFINITION OF INVENTORY COSTS</vt:lpstr>
      <vt:lpstr>DEFINITION OF INVENTORY COSTS</vt:lpstr>
      <vt:lpstr> DIFFERENT TYPES OF INVENTORY</vt:lpstr>
      <vt:lpstr> DIFFERENT TYPES OF INVENTORY</vt:lpstr>
      <vt:lpstr> DIFFERENT TYPES OF INVENTORY</vt:lpstr>
      <vt:lpstr> DIFFERENT TYPES OF INVENTORY</vt:lpstr>
      <vt:lpstr> DIFFERENT TYPES OF INVENTORY</vt:lpstr>
      <vt:lpstr> DIFFERENT TYPES OF INVENTORY</vt:lpstr>
      <vt:lpstr> DIFFERENT TYPES OF INVENTORY</vt:lpstr>
      <vt:lpstr> DIFFERENT TYPES OF INVENTORY</vt:lpstr>
      <vt:lpstr> DIFFERENT TYPES OF INVENTORY</vt:lpstr>
      <vt:lpstr> DIFFERENT TYPES OF INVENTORY</vt:lpstr>
      <vt:lpstr> DIFFERENT TYPES OF INVENTORY</vt:lpstr>
      <vt:lpstr> DIFFERENT TYPES OF INVENTORY</vt:lpstr>
      <vt:lpstr> THE BENEFITS OF REDUCING INVENTORY COSTS TO AN ORGANISATION.</vt:lpstr>
      <vt:lpstr> THE BENEFITS OF REDUCING INVENTORY COSTS TO AN ORGANISATION.</vt:lpstr>
      <vt:lpstr> THE BENEFITS OF REDUCING INVENTORY COSTS TO AN ORGANISATION.</vt:lpstr>
      <vt:lpstr> THE BENEFITS OF REDUCING INVENTORY COSTS TO AN ORGANISATION.</vt:lpstr>
      <vt:lpstr> THE BENEFITS OF REDUCING INVENTORY COSTS TO AN ORGANISATION.</vt:lpstr>
      <vt:lpstr> THE BENEFITS OF REDUCING INVENTORY COSTS TO AN ORGANISATION.</vt:lpstr>
      <vt:lpstr> THE BENEFITS OF REDUCING INVENTORY COSTS TO AN ORGANISATION.</vt:lpstr>
      <vt:lpstr> THE BENEFITS OF REDUCING INVENTORY COSTS TO AN ORGANISATION.</vt:lpstr>
      <vt:lpstr> VALUATION METHODS</vt:lpstr>
      <vt:lpstr> VALUATION METHODS</vt:lpstr>
      <vt:lpstr> VALUATION METHODS</vt:lpstr>
      <vt:lpstr> VALUATION METHODS</vt:lpstr>
      <vt:lpstr> COST VARIANCES </vt:lpstr>
      <vt:lpstr> COST VARIANCES </vt:lpstr>
      <vt:lpstr> COST VARIANCES </vt:lpstr>
      <vt:lpstr> OVERHEADS COSTS</vt:lpstr>
      <vt:lpstr> OVERHEADS COSTS</vt:lpstr>
      <vt:lpstr> OVERHEADS COSTS</vt:lpstr>
      <vt:lpstr> OVERHEADS COSTS</vt:lpstr>
      <vt:lpstr>REFERENCES</vt:lpstr>
      <vt:lpstr>REFERENCES</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5: MANAGEMENT ACCOUNTING</dc:title>
  <dc:creator>judith walters</dc:creator>
  <cp:lastModifiedBy>Judith Robb-Walters</cp:lastModifiedBy>
  <cp:revision>145</cp:revision>
  <cp:lastPrinted>2019-02-01T21:38:26Z</cp:lastPrinted>
  <dcterms:created xsi:type="dcterms:W3CDTF">2019-01-04T00:00:15Z</dcterms:created>
  <dcterms:modified xsi:type="dcterms:W3CDTF">2019-02-22T21:21:15Z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ies>
</file>