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handoutMasterIdLst>
    <p:handoutMasterId r:id="rId48"/>
  </p:handoutMasterIdLst>
  <p:sldIdLst>
    <p:sldId id="256" r:id="rId2"/>
    <p:sldId id="267" r:id="rId3"/>
    <p:sldId id="258" r:id="rId4"/>
    <p:sldId id="302" r:id="rId5"/>
    <p:sldId id="347" r:id="rId6"/>
    <p:sldId id="348" r:id="rId7"/>
    <p:sldId id="349" r:id="rId8"/>
    <p:sldId id="350" r:id="rId9"/>
    <p:sldId id="352" r:id="rId10"/>
    <p:sldId id="353" r:id="rId11"/>
    <p:sldId id="355" r:id="rId12"/>
    <p:sldId id="303" r:id="rId13"/>
    <p:sldId id="356" r:id="rId14"/>
    <p:sldId id="357" r:id="rId15"/>
    <p:sldId id="358" r:id="rId16"/>
    <p:sldId id="359" r:id="rId17"/>
    <p:sldId id="360" r:id="rId18"/>
    <p:sldId id="361" r:id="rId19"/>
    <p:sldId id="362" r:id="rId20"/>
    <p:sldId id="363" r:id="rId21"/>
    <p:sldId id="364" r:id="rId22"/>
    <p:sldId id="365" r:id="rId23"/>
    <p:sldId id="366" r:id="rId24"/>
    <p:sldId id="367" r:id="rId25"/>
    <p:sldId id="368" r:id="rId26"/>
    <p:sldId id="319" r:id="rId27"/>
    <p:sldId id="369" r:id="rId28"/>
    <p:sldId id="370" r:id="rId29"/>
    <p:sldId id="371" r:id="rId30"/>
    <p:sldId id="372" r:id="rId31"/>
    <p:sldId id="373" r:id="rId32"/>
    <p:sldId id="374" r:id="rId33"/>
    <p:sldId id="375" r:id="rId34"/>
    <p:sldId id="377" r:id="rId35"/>
    <p:sldId id="378" r:id="rId36"/>
    <p:sldId id="379" r:id="rId37"/>
    <p:sldId id="381" r:id="rId38"/>
    <p:sldId id="382" r:id="rId39"/>
    <p:sldId id="380" r:id="rId40"/>
    <p:sldId id="384" r:id="rId41"/>
    <p:sldId id="385" r:id="rId42"/>
    <p:sldId id="271" r:id="rId43"/>
    <p:sldId id="318" r:id="rId44"/>
    <p:sldId id="376" r:id="rId45"/>
    <p:sldId id="383" r:id="rId46"/>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0" autoAdjust="0"/>
    <p:restoredTop sz="94660"/>
  </p:normalViewPr>
  <p:slideViewPr>
    <p:cSldViewPr showGuides="1">
      <p:cViewPr varScale="1">
        <p:scale>
          <a:sx n="116" d="100"/>
          <a:sy n="116" d="100"/>
        </p:scale>
        <p:origin x="162" y="108"/>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DB7646E-8811-423A-9C42-2CBFADA00A96}" type="datetimeFigureOut">
              <a:rPr lang="en-US" smtClean="0"/>
              <a:t>3/8/2019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tx1"/>
                </a:solidFill>
              </a:defRPr>
            </a:lvl1pPr>
          </a:lstStyle>
          <a:p>
            <a:fld id="{D677E230-58DD-43ED-96A1-552DDAB53532}" type="datetimeFigureOut">
              <a:rPr lang="en-US" smtClean="0"/>
              <a:pPr/>
              <a:t>3/8/2019</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a:t>
            </a:fld>
            <a:endParaRPr lang="en-US"/>
          </a:p>
        </p:txBody>
      </p:sp>
    </p:spTree>
    <p:extLst>
      <p:ext uri="{BB962C8B-B14F-4D97-AF65-F5344CB8AC3E}">
        <p14:creationId xmlns:p14="http://schemas.microsoft.com/office/powerpoint/2010/main" val="3383367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2075532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13</a:t>
            </a:fld>
            <a:endParaRPr lang="en-US"/>
          </a:p>
        </p:txBody>
      </p:sp>
    </p:spTree>
    <p:extLst>
      <p:ext uri="{BB962C8B-B14F-4D97-AF65-F5344CB8AC3E}">
        <p14:creationId xmlns:p14="http://schemas.microsoft.com/office/powerpoint/2010/main" val="2648545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14</a:t>
            </a:fld>
            <a:endParaRPr lang="en-US"/>
          </a:p>
        </p:txBody>
      </p:sp>
    </p:spTree>
    <p:extLst>
      <p:ext uri="{BB962C8B-B14F-4D97-AF65-F5344CB8AC3E}">
        <p14:creationId xmlns:p14="http://schemas.microsoft.com/office/powerpoint/2010/main" val="2078822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15</a:t>
            </a:fld>
            <a:endParaRPr lang="en-US"/>
          </a:p>
        </p:txBody>
      </p:sp>
    </p:spTree>
    <p:extLst>
      <p:ext uri="{BB962C8B-B14F-4D97-AF65-F5344CB8AC3E}">
        <p14:creationId xmlns:p14="http://schemas.microsoft.com/office/powerpoint/2010/main" val="2068826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16</a:t>
            </a:fld>
            <a:endParaRPr lang="en-US"/>
          </a:p>
        </p:txBody>
      </p:sp>
    </p:spTree>
    <p:extLst>
      <p:ext uri="{BB962C8B-B14F-4D97-AF65-F5344CB8AC3E}">
        <p14:creationId xmlns:p14="http://schemas.microsoft.com/office/powerpoint/2010/main" val="4098248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17</a:t>
            </a:fld>
            <a:endParaRPr lang="en-US"/>
          </a:p>
        </p:txBody>
      </p:sp>
    </p:spTree>
    <p:extLst>
      <p:ext uri="{BB962C8B-B14F-4D97-AF65-F5344CB8AC3E}">
        <p14:creationId xmlns:p14="http://schemas.microsoft.com/office/powerpoint/2010/main" val="1522295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18</a:t>
            </a:fld>
            <a:endParaRPr lang="en-US"/>
          </a:p>
        </p:txBody>
      </p:sp>
    </p:spTree>
    <p:extLst>
      <p:ext uri="{BB962C8B-B14F-4D97-AF65-F5344CB8AC3E}">
        <p14:creationId xmlns:p14="http://schemas.microsoft.com/office/powerpoint/2010/main" val="774344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19</a:t>
            </a:fld>
            <a:endParaRPr lang="en-US"/>
          </a:p>
        </p:txBody>
      </p:sp>
    </p:spTree>
    <p:extLst>
      <p:ext uri="{BB962C8B-B14F-4D97-AF65-F5344CB8AC3E}">
        <p14:creationId xmlns:p14="http://schemas.microsoft.com/office/powerpoint/2010/main" val="2110846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20</a:t>
            </a:fld>
            <a:endParaRPr lang="en-US"/>
          </a:p>
        </p:txBody>
      </p:sp>
    </p:spTree>
    <p:extLst>
      <p:ext uri="{BB962C8B-B14F-4D97-AF65-F5344CB8AC3E}">
        <p14:creationId xmlns:p14="http://schemas.microsoft.com/office/powerpoint/2010/main" val="752083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21</a:t>
            </a:fld>
            <a:endParaRPr lang="en-US"/>
          </a:p>
        </p:txBody>
      </p:sp>
    </p:spTree>
    <p:extLst>
      <p:ext uri="{BB962C8B-B14F-4D97-AF65-F5344CB8AC3E}">
        <p14:creationId xmlns:p14="http://schemas.microsoft.com/office/powerpoint/2010/main" val="1898042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a:t>
            </a:fld>
            <a:endParaRPr lang="en-US"/>
          </a:p>
        </p:txBody>
      </p:sp>
    </p:spTree>
    <p:extLst>
      <p:ext uri="{BB962C8B-B14F-4D97-AF65-F5344CB8AC3E}">
        <p14:creationId xmlns:p14="http://schemas.microsoft.com/office/powerpoint/2010/main" val="2370298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22</a:t>
            </a:fld>
            <a:endParaRPr lang="en-US"/>
          </a:p>
        </p:txBody>
      </p:sp>
    </p:spTree>
    <p:extLst>
      <p:ext uri="{BB962C8B-B14F-4D97-AF65-F5344CB8AC3E}">
        <p14:creationId xmlns:p14="http://schemas.microsoft.com/office/powerpoint/2010/main" val="2141446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23</a:t>
            </a:fld>
            <a:endParaRPr lang="en-US"/>
          </a:p>
        </p:txBody>
      </p:sp>
    </p:spTree>
    <p:extLst>
      <p:ext uri="{BB962C8B-B14F-4D97-AF65-F5344CB8AC3E}">
        <p14:creationId xmlns:p14="http://schemas.microsoft.com/office/powerpoint/2010/main" val="30576881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24</a:t>
            </a:fld>
            <a:endParaRPr lang="en-US"/>
          </a:p>
        </p:txBody>
      </p:sp>
    </p:spTree>
    <p:extLst>
      <p:ext uri="{BB962C8B-B14F-4D97-AF65-F5344CB8AC3E}">
        <p14:creationId xmlns:p14="http://schemas.microsoft.com/office/powerpoint/2010/main" val="15535472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25</a:t>
            </a:fld>
            <a:endParaRPr lang="en-US"/>
          </a:p>
        </p:txBody>
      </p:sp>
    </p:spTree>
    <p:extLst>
      <p:ext uri="{BB962C8B-B14F-4D97-AF65-F5344CB8AC3E}">
        <p14:creationId xmlns:p14="http://schemas.microsoft.com/office/powerpoint/2010/main" val="8642674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26</a:t>
            </a:fld>
            <a:endParaRPr lang="en-US"/>
          </a:p>
        </p:txBody>
      </p:sp>
    </p:spTree>
    <p:extLst>
      <p:ext uri="{BB962C8B-B14F-4D97-AF65-F5344CB8AC3E}">
        <p14:creationId xmlns:p14="http://schemas.microsoft.com/office/powerpoint/2010/main" val="19603190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27</a:t>
            </a:fld>
            <a:endParaRPr lang="en-US"/>
          </a:p>
        </p:txBody>
      </p:sp>
    </p:spTree>
    <p:extLst>
      <p:ext uri="{BB962C8B-B14F-4D97-AF65-F5344CB8AC3E}">
        <p14:creationId xmlns:p14="http://schemas.microsoft.com/office/powerpoint/2010/main" val="40124907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28</a:t>
            </a:fld>
            <a:endParaRPr lang="en-US"/>
          </a:p>
        </p:txBody>
      </p:sp>
    </p:spTree>
    <p:extLst>
      <p:ext uri="{BB962C8B-B14F-4D97-AF65-F5344CB8AC3E}">
        <p14:creationId xmlns:p14="http://schemas.microsoft.com/office/powerpoint/2010/main" val="28363329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29</a:t>
            </a:fld>
            <a:endParaRPr lang="en-US"/>
          </a:p>
        </p:txBody>
      </p:sp>
    </p:spTree>
    <p:extLst>
      <p:ext uri="{BB962C8B-B14F-4D97-AF65-F5344CB8AC3E}">
        <p14:creationId xmlns:p14="http://schemas.microsoft.com/office/powerpoint/2010/main" val="23980320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30</a:t>
            </a:fld>
            <a:endParaRPr lang="en-US"/>
          </a:p>
        </p:txBody>
      </p:sp>
    </p:spTree>
    <p:extLst>
      <p:ext uri="{BB962C8B-B14F-4D97-AF65-F5344CB8AC3E}">
        <p14:creationId xmlns:p14="http://schemas.microsoft.com/office/powerpoint/2010/main" val="15417095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31</a:t>
            </a:fld>
            <a:endParaRPr lang="en-US"/>
          </a:p>
        </p:txBody>
      </p:sp>
    </p:spTree>
    <p:extLst>
      <p:ext uri="{BB962C8B-B14F-4D97-AF65-F5344CB8AC3E}">
        <p14:creationId xmlns:p14="http://schemas.microsoft.com/office/powerpoint/2010/main" val="3364220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5610239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32</a:t>
            </a:fld>
            <a:endParaRPr lang="en-US"/>
          </a:p>
        </p:txBody>
      </p:sp>
    </p:spTree>
    <p:extLst>
      <p:ext uri="{BB962C8B-B14F-4D97-AF65-F5344CB8AC3E}">
        <p14:creationId xmlns:p14="http://schemas.microsoft.com/office/powerpoint/2010/main" val="30218942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33</a:t>
            </a:fld>
            <a:endParaRPr lang="en-US"/>
          </a:p>
        </p:txBody>
      </p:sp>
    </p:spTree>
    <p:extLst>
      <p:ext uri="{BB962C8B-B14F-4D97-AF65-F5344CB8AC3E}">
        <p14:creationId xmlns:p14="http://schemas.microsoft.com/office/powerpoint/2010/main" val="15445310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34</a:t>
            </a:fld>
            <a:endParaRPr lang="en-US"/>
          </a:p>
        </p:txBody>
      </p:sp>
    </p:spTree>
    <p:extLst>
      <p:ext uri="{BB962C8B-B14F-4D97-AF65-F5344CB8AC3E}">
        <p14:creationId xmlns:p14="http://schemas.microsoft.com/office/powerpoint/2010/main" val="39206675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35</a:t>
            </a:fld>
            <a:endParaRPr lang="en-US"/>
          </a:p>
        </p:txBody>
      </p:sp>
    </p:spTree>
    <p:extLst>
      <p:ext uri="{BB962C8B-B14F-4D97-AF65-F5344CB8AC3E}">
        <p14:creationId xmlns:p14="http://schemas.microsoft.com/office/powerpoint/2010/main" val="31837690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36</a:t>
            </a:fld>
            <a:endParaRPr lang="en-US"/>
          </a:p>
        </p:txBody>
      </p:sp>
    </p:spTree>
    <p:extLst>
      <p:ext uri="{BB962C8B-B14F-4D97-AF65-F5344CB8AC3E}">
        <p14:creationId xmlns:p14="http://schemas.microsoft.com/office/powerpoint/2010/main" val="3941084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37</a:t>
            </a:fld>
            <a:endParaRPr lang="en-US"/>
          </a:p>
        </p:txBody>
      </p:sp>
    </p:spTree>
    <p:extLst>
      <p:ext uri="{BB962C8B-B14F-4D97-AF65-F5344CB8AC3E}">
        <p14:creationId xmlns:p14="http://schemas.microsoft.com/office/powerpoint/2010/main" val="10974874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38</a:t>
            </a:fld>
            <a:endParaRPr lang="en-US"/>
          </a:p>
        </p:txBody>
      </p:sp>
    </p:spTree>
    <p:extLst>
      <p:ext uri="{BB962C8B-B14F-4D97-AF65-F5344CB8AC3E}">
        <p14:creationId xmlns:p14="http://schemas.microsoft.com/office/powerpoint/2010/main" val="18680888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39</a:t>
            </a:fld>
            <a:endParaRPr lang="en-US"/>
          </a:p>
        </p:txBody>
      </p:sp>
    </p:spTree>
    <p:extLst>
      <p:ext uri="{BB962C8B-B14F-4D97-AF65-F5344CB8AC3E}">
        <p14:creationId xmlns:p14="http://schemas.microsoft.com/office/powerpoint/2010/main" val="4401486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40</a:t>
            </a:fld>
            <a:endParaRPr lang="en-US"/>
          </a:p>
        </p:txBody>
      </p:sp>
    </p:spTree>
    <p:extLst>
      <p:ext uri="{BB962C8B-B14F-4D97-AF65-F5344CB8AC3E}">
        <p14:creationId xmlns:p14="http://schemas.microsoft.com/office/powerpoint/2010/main" val="25706372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41</a:t>
            </a:fld>
            <a:endParaRPr lang="en-US"/>
          </a:p>
        </p:txBody>
      </p:sp>
    </p:spTree>
    <p:extLst>
      <p:ext uri="{BB962C8B-B14F-4D97-AF65-F5344CB8AC3E}">
        <p14:creationId xmlns:p14="http://schemas.microsoft.com/office/powerpoint/2010/main" val="2759350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6</a:t>
            </a:fld>
            <a:endParaRPr lang="en-US"/>
          </a:p>
        </p:txBody>
      </p:sp>
    </p:spTree>
    <p:extLst>
      <p:ext uri="{BB962C8B-B14F-4D97-AF65-F5344CB8AC3E}">
        <p14:creationId xmlns:p14="http://schemas.microsoft.com/office/powerpoint/2010/main" val="25459018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42</a:t>
            </a:fld>
            <a:endParaRPr lang="en-US"/>
          </a:p>
        </p:txBody>
      </p:sp>
    </p:spTree>
    <p:extLst>
      <p:ext uri="{BB962C8B-B14F-4D97-AF65-F5344CB8AC3E}">
        <p14:creationId xmlns:p14="http://schemas.microsoft.com/office/powerpoint/2010/main" val="22076639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43</a:t>
            </a:fld>
            <a:endParaRPr lang="en-US"/>
          </a:p>
        </p:txBody>
      </p:sp>
    </p:spTree>
    <p:extLst>
      <p:ext uri="{BB962C8B-B14F-4D97-AF65-F5344CB8AC3E}">
        <p14:creationId xmlns:p14="http://schemas.microsoft.com/office/powerpoint/2010/main" val="1868967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44</a:t>
            </a:fld>
            <a:endParaRPr lang="en-US"/>
          </a:p>
        </p:txBody>
      </p:sp>
    </p:spTree>
    <p:extLst>
      <p:ext uri="{BB962C8B-B14F-4D97-AF65-F5344CB8AC3E}">
        <p14:creationId xmlns:p14="http://schemas.microsoft.com/office/powerpoint/2010/main" val="3641322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45</a:t>
            </a:fld>
            <a:endParaRPr lang="en-US"/>
          </a:p>
        </p:txBody>
      </p:sp>
    </p:spTree>
    <p:extLst>
      <p:ext uri="{BB962C8B-B14F-4D97-AF65-F5344CB8AC3E}">
        <p14:creationId xmlns:p14="http://schemas.microsoft.com/office/powerpoint/2010/main" val="163288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7</a:t>
            </a:fld>
            <a:endParaRPr lang="en-US"/>
          </a:p>
        </p:txBody>
      </p:sp>
    </p:spTree>
    <p:extLst>
      <p:ext uri="{BB962C8B-B14F-4D97-AF65-F5344CB8AC3E}">
        <p14:creationId xmlns:p14="http://schemas.microsoft.com/office/powerpoint/2010/main" val="3941426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28087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1843121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10</a:t>
            </a:fld>
            <a:endParaRPr lang="en-US"/>
          </a:p>
        </p:txBody>
      </p:sp>
    </p:spTree>
    <p:extLst>
      <p:ext uri="{BB962C8B-B14F-4D97-AF65-F5344CB8AC3E}">
        <p14:creationId xmlns:p14="http://schemas.microsoft.com/office/powerpoint/2010/main" val="3665840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11</a:t>
            </a:fld>
            <a:endParaRPr lang="en-US"/>
          </a:p>
        </p:txBody>
      </p:sp>
    </p:spTree>
    <p:extLst>
      <p:ext uri="{BB962C8B-B14F-4D97-AF65-F5344CB8AC3E}">
        <p14:creationId xmlns:p14="http://schemas.microsoft.com/office/powerpoint/2010/main" val="2582376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3F352FCC-938E-4E3B-84E9-90907413D865}" type="datetime1">
              <a:rPr lang="en-US" smtClean="0"/>
              <a:t>3/8/2019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9A31D6-01B8-46B7-B5EE-C29036B213E2}" type="datetime1">
              <a:rPr lang="en-US" smtClean="0"/>
              <a:t>3/8/2019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ED649E3-6C32-431F-9C98-3CBAEA60C692}" type="datetime1">
              <a:rPr lang="en-US" smtClean="0"/>
              <a:t>3/8/2019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D36F05-0D7F-4B16-9052-DF8CB125208E}" type="datetime1">
              <a:rPr lang="en-US" smtClean="0"/>
              <a:t>3/8/2019</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A5F3EE72-9CE9-4E84-99F2-64A9F347F9D4}" type="datetime1">
              <a:rPr lang="en-US" smtClean="0"/>
              <a:t>3/8/2019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E58764-B4DA-4820-AF16-09D1C061BD2C}" type="datetime1">
              <a:rPr lang="en-US" smtClean="0"/>
              <a:t>3/8/2019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FDCDAE3-D99F-4DB5-92CF-EC25F043B892}" type="datetime1">
              <a:rPr lang="en-US" smtClean="0"/>
              <a:t>3/8/2019</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85584B-CB7B-4501-B29A-965F0ADEEBF3}" type="datetime1">
              <a:rPr lang="en-US" smtClean="0"/>
              <a:t>3/8/2019</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7647893C-7C59-46CE-AAD4-D5D17716B65D}" type="datetime1">
              <a:rPr lang="en-US" smtClean="0"/>
              <a:t>3/8/2019</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464CA-77DF-4DC1-9AC0-8F20C768AD74}" type="datetime1">
              <a:rPr lang="en-US" smtClean="0"/>
              <a:t>3/8/2019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9C07F2A5-6421-43FC-82A0-698F498E7CCF}" type="datetime1">
              <a:rPr lang="en-US" smtClean="0"/>
              <a:t>3/8/2019</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ADF7B01A-ED36-4247-93F6-75EA5C07295B}" type="datetime1">
              <a:rPr lang="en-US" smtClean="0"/>
              <a:t>3/8/2019</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ccountingtools.com/articles/what-is-capital-budgeting.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hyperlink" Target="https://www.accountingtools.com/articles/2017/5/5/constraint" TargetMode="External"/><Relationship Id="rId4" Type="http://schemas.openxmlformats.org/officeDocument/2006/relationships/hyperlink" Target="https://www.accountingtools.com/articles/2017/5/14/master-budget"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s://corporatefinanceinstitute.com/resources/knowledge/accounting/cost-driver/"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corporatefinanceinstitute.com/resources/knowledge/finance/top-down-budgeting/"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hyperlink" Target="https://corporatefinanceinstitute.com/resources/knowledge/accounting/zero-based-budgeting/"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accountingtools.com/articles/2017/5/11/bottleneck"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www.accountingtools.com/articles/what-is-a-step-cost.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s://www.accountingtools.com/articles/2017/5/7/annualiz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ccountingtools.com/articles/2017/5/10/forecast"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 MANAGEMENT ACCOUNTING</a:t>
            </a:r>
            <a:br>
              <a:rPr lang="en-US" dirty="0" smtClean="0"/>
            </a:br>
            <a:endParaRPr lang="en-US" dirty="0"/>
          </a:p>
        </p:txBody>
      </p:sp>
      <p:sp>
        <p:nvSpPr>
          <p:cNvPr id="3" name="Subtitle 2"/>
          <p:cNvSpPr>
            <a:spLocks noGrp="1"/>
          </p:cNvSpPr>
          <p:nvPr>
            <p:ph type="subTitle" idx="1"/>
          </p:nvPr>
        </p:nvSpPr>
        <p:spPr/>
        <p:txBody>
          <a:bodyPr/>
          <a:lstStyle/>
          <a:p>
            <a:r>
              <a:rPr lang="en-US" dirty="0" smtClean="0"/>
              <a:t>Unit Code</a:t>
            </a:r>
            <a:r>
              <a:rPr lang="en-US" dirty="0"/>
              <a:t>: H/508/0489</a:t>
            </a:r>
          </a:p>
        </p:txBody>
      </p:sp>
      <p:sp>
        <p:nvSpPr>
          <p:cNvPr id="4" name="Slide Number Placeholder 3"/>
          <p:cNvSpPr>
            <a:spLocks noGrp="1"/>
          </p:cNvSpPr>
          <p:nvPr>
            <p:ph type="sldNum" sz="quarter" idx="12"/>
          </p:nvPr>
        </p:nvSpPr>
        <p:spPr/>
        <p:txBody>
          <a:bodyPr/>
          <a:lstStyle/>
          <a:p>
            <a:fld id="{7DC1BBB0-96F0-4077-A278-0F3FB5C104D3}" type="slidenum">
              <a:rPr lang="en-US" smtClean="0"/>
              <a:pPr/>
              <a:t>1</a:t>
            </a:fld>
            <a:endParaRPr lang="en-US"/>
          </a:p>
        </p:txBody>
      </p:sp>
      <p:pic>
        <p:nvPicPr>
          <p:cNvPr id="5" name="Picture 4"/>
          <p:cNvPicPr>
            <a:picLocks noChangeAspect="1"/>
          </p:cNvPicPr>
          <p:nvPr/>
        </p:nvPicPr>
        <p:blipFill>
          <a:blip r:embed="rId2"/>
          <a:stretch>
            <a:fillRect/>
          </a:stretch>
        </p:blipFill>
        <p:spPr>
          <a:xfrm>
            <a:off x="0" y="5772440"/>
            <a:ext cx="1143000" cy="949036"/>
          </a:xfrm>
          <a:prstGeom prst="rect">
            <a:avLst/>
          </a:prstGeom>
        </p:spPr>
      </p:pic>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PREPARING A BUDGET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77500" lnSpcReduction="20000"/>
          </a:bodyPr>
          <a:lstStyle/>
          <a:p>
            <a:r>
              <a:rPr lang="en-JM" i="1" dirty="0" smtClean="0">
                <a:latin typeface="proxima-nova"/>
              </a:rPr>
              <a:t>8.Obtain </a:t>
            </a:r>
            <a:r>
              <a:rPr lang="en-JM" i="1" dirty="0">
                <a:latin typeface="proxima-nova"/>
              </a:rPr>
              <a:t>capital budget requests</a:t>
            </a:r>
            <a:r>
              <a:rPr lang="en-JM" dirty="0">
                <a:latin typeface="proxima-nova"/>
              </a:rPr>
              <a:t>. Validate all </a:t>
            </a:r>
            <a:r>
              <a:rPr lang="en-JM" dirty="0">
                <a:latin typeface="proxima-nova"/>
                <a:hlinkClick r:id="rId3"/>
              </a:rPr>
              <a:t>capital budget</a:t>
            </a:r>
            <a:r>
              <a:rPr lang="en-JM" dirty="0">
                <a:latin typeface="proxima-nova"/>
              </a:rPr>
              <a:t> requests and forward them to the senior management team with comments and recommendations.</a:t>
            </a:r>
          </a:p>
          <a:p>
            <a:r>
              <a:rPr lang="en-JM" i="1" dirty="0" smtClean="0">
                <a:latin typeface="proxima-nova"/>
              </a:rPr>
              <a:t>9.Update </a:t>
            </a:r>
            <a:r>
              <a:rPr lang="en-JM" i="1" dirty="0">
                <a:latin typeface="proxima-nova"/>
              </a:rPr>
              <a:t>the budget model</a:t>
            </a:r>
            <a:r>
              <a:rPr lang="en-JM" dirty="0">
                <a:latin typeface="proxima-nova"/>
              </a:rPr>
              <a:t>. Input all budget information into the </a:t>
            </a:r>
            <a:r>
              <a:rPr lang="en-JM" dirty="0">
                <a:latin typeface="proxima-nova"/>
                <a:hlinkClick r:id="rId4"/>
              </a:rPr>
              <a:t>master budget</a:t>
            </a:r>
            <a:r>
              <a:rPr lang="en-JM" dirty="0">
                <a:latin typeface="proxima-nova"/>
              </a:rPr>
              <a:t> model.</a:t>
            </a:r>
          </a:p>
          <a:p>
            <a:r>
              <a:rPr lang="en-JM" i="1" dirty="0" smtClean="0">
                <a:latin typeface="proxima-nova"/>
              </a:rPr>
              <a:t>10.Review the budget</a:t>
            </a:r>
            <a:r>
              <a:rPr lang="en-JM" dirty="0" smtClean="0">
                <a:latin typeface="proxima-nova"/>
              </a:rPr>
              <a:t>. Meet with the senior management team to review the budget. </a:t>
            </a:r>
          </a:p>
          <a:p>
            <a:r>
              <a:rPr lang="en-JM" dirty="0" smtClean="0">
                <a:latin typeface="proxima-nova"/>
              </a:rPr>
              <a:t>Highlight possible </a:t>
            </a:r>
            <a:r>
              <a:rPr lang="en-JM" dirty="0" smtClean="0">
                <a:latin typeface="proxima-nova"/>
                <a:hlinkClick r:id="rId5"/>
              </a:rPr>
              <a:t>constraint</a:t>
            </a:r>
            <a:r>
              <a:rPr lang="en-JM" dirty="0" smtClean="0">
                <a:latin typeface="proxima-nova"/>
              </a:rPr>
              <a:t> issues, and any limitations caused by funding problems. Note all comments made by the management team, and forward this information back to the budget originators, with requests to modify their budgets</a:t>
            </a:r>
            <a:r>
              <a:rPr lang="en-JM" dirty="0" smtClean="0">
                <a:solidFill>
                  <a:srgbClr val="444444"/>
                </a:solidFill>
                <a:latin typeface="proxima-nova"/>
              </a:rPr>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10</a:t>
            </a:fld>
            <a:endParaRPr lang="en-US"/>
          </a:p>
        </p:txBody>
      </p:sp>
      <p:pic>
        <p:nvPicPr>
          <p:cNvPr id="4" name="Picture 3"/>
          <p:cNvPicPr>
            <a:picLocks noChangeAspect="1"/>
          </p:cNvPicPr>
          <p:nvPr/>
        </p:nvPicPr>
        <p:blipFill>
          <a:blip r:embed="rId6"/>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08310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PREPARING A BUDGET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i="1" dirty="0" smtClean="0">
                <a:solidFill>
                  <a:srgbClr val="444444"/>
                </a:solidFill>
                <a:latin typeface="proxima-nova"/>
              </a:rPr>
              <a:t>11.Process budget iterations</a:t>
            </a:r>
            <a:r>
              <a:rPr lang="en-JM" dirty="0" smtClean="0">
                <a:solidFill>
                  <a:srgbClr val="444444"/>
                </a:solidFill>
                <a:latin typeface="proxima-nova"/>
              </a:rPr>
              <a:t>. Track outstanding budget change requests, and update the budget model with new iterations as they arrive.</a:t>
            </a:r>
          </a:p>
          <a:p>
            <a:r>
              <a:rPr lang="en-JM" i="1" dirty="0" smtClean="0">
                <a:solidFill>
                  <a:srgbClr val="444444"/>
                </a:solidFill>
                <a:latin typeface="proxima-nova"/>
              </a:rPr>
              <a:t>12.Issue </a:t>
            </a:r>
            <a:r>
              <a:rPr lang="en-JM" i="1" dirty="0">
                <a:solidFill>
                  <a:srgbClr val="444444"/>
                </a:solidFill>
                <a:latin typeface="proxima-nova"/>
              </a:rPr>
              <a:t>the budget</a:t>
            </a:r>
            <a:r>
              <a:rPr lang="en-JM" dirty="0">
                <a:solidFill>
                  <a:srgbClr val="444444"/>
                </a:solidFill>
                <a:latin typeface="proxima-nova"/>
              </a:rPr>
              <a:t>. Create a bound version of the budget and distribute it to all authorized recipients.</a:t>
            </a:r>
          </a:p>
          <a:p>
            <a:r>
              <a:rPr lang="en-JM" i="1" dirty="0" smtClean="0">
                <a:solidFill>
                  <a:srgbClr val="444444"/>
                </a:solidFill>
                <a:latin typeface="proxima-nova"/>
              </a:rPr>
              <a:t>13.Load </a:t>
            </a:r>
            <a:r>
              <a:rPr lang="en-JM" i="1" dirty="0">
                <a:solidFill>
                  <a:srgbClr val="444444"/>
                </a:solidFill>
                <a:latin typeface="proxima-nova"/>
              </a:rPr>
              <a:t>the budget</a:t>
            </a:r>
            <a:r>
              <a:rPr lang="en-JM" dirty="0">
                <a:solidFill>
                  <a:srgbClr val="444444"/>
                </a:solidFill>
                <a:latin typeface="proxima-nova"/>
              </a:rPr>
              <a:t>. Load the budget information into the financial software, so that you can generate budget versus actual reports.</a:t>
            </a:r>
            <a:endParaRPr lang="en-JM" b="0" i="0" dirty="0">
              <a:solidFill>
                <a:srgbClr val="444444"/>
              </a:solidFill>
              <a:effectLst/>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11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978049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DIFFERENT TYPES OF BUDGETS </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dirty="0"/>
              <a:t>Managerial accounting approaches a company's financial situation in an operational way, giving information in a manner that supports managers in planning and control procedures. Various budget formats in managerial accounting influence how a manager forecasts department activity and how he addresses progress or shortfall to meet goals. Companies may use several types of managerial budgets concurrently</a:t>
            </a:r>
            <a:r>
              <a:rPr lang="en-JM" dirty="0" smtClean="0"/>
              <a:t>.</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98481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DIFFERENT TYPES OF BUDGETS </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i="1" dirty="0"/>
              <a:t>Capital expenditure budget </a:t>
            </a:r>
            <a:r>
              <a:rPr lang="en-JM" dirty="0"/>
              <a:t>is the budget for expected investments in capital assets and long-term projects. It is usually prepared for 3 to 10 years. Investments in capital assets include purchasing fixed assets such as plant, land, buildings, machinery, equipment, and mineral resources. </a:t>
            </a:r>
            <a:endParaRPr lang="en-JM"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708468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DIFFERENT TYPES OF BUDGETS </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Long-term </a:t>
            </a:r>
            <a:r>
              <a:rPr lang="en-JM" dirty="0"/>
              <a:t>projects might be undertaken to develop new products, expand existing product lines, or reduce costs. Sometimes a capital project committee is created to overlook capital budgeting processes. Such a committee is typically separate from the budgeting </a:t>
            </a:r>
            <a:r>
              <a:rPr lang="en-JM" dirty="0" smtClean="0"/>
              <a:t>committee.</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885897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DIFFERENT TYPES OF BUDGETS </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i="1" dirty="0"/>
              <a:t>Master budget </a:t>
            </a:r>
            <a:r>
              <a:rPr lang="en-JM" dirty="0"/>
              <a:t>is the set of financial and operating budgets for a specific accounting period, usually the next fiscal or calendar year. Master budget is prepared quarterly or annually. The format of the master budget varies with business nature and size. Operating budgets are used in daily operations and are the basis for financial budgets. </a:t>
            </a:r>
            <a:endParaRPr lang="en-JM"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71075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DIFFERENT TYPES OF BUDGETS </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b="1" i="1" dirty="0" smtClean="0"/>
              <a:t>Operating </a:t>
            </a:r>
            <a:r>
              <a:rPr lang="en-JM" b="1" i="1" dirty="0"/>
              <a:t>budgets </a:t>
            </a:r>
            <a:r>
              <a:rPr lang="en-JM" dirty="0"/>
              <a:t>include the following: sales, production, direct materials, direct </a:t>
            </a:r>
            <a:r>
              <a:rPr lang="en-JM" dirty="0" err="1"/>
              <a:t>labor</a:t>
            </a:r>
            <a:r>
              <a:rPr lang="en-JM" dirty="0"/>
              <a:t>, overhead, selling and administrative expenses, cost of goods manufactured, and cost of goods sold. Financial budgets include a budgeted income statement and balance sheet, cash budget, and capital expenditures budget. Budgeted income statement and budgeted balance sheet are also called pro forma financial statements</a:t>
            </a:r>
            <a:r>
              <a:rPr lang="en-JM"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195908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DIFFERENT TYPES OF BUDGETS </a:t>
            </a:r>
            <a:r>
              <a:rPr lang="en-JM" sz="2800" dirty="0" smtClean="0"/>
              <a:t>.</a:t>
            </a:r>
            <a:endParaRPr lang="en-US" sz="2800" dirty="0"/>
          </a:p>
        </p:txBody>
      </p:sp>
      <p:sp>
        <p:nvSpPr>
          <p:cNvPr id="5" name="Text Placeholder 4"/>
          <p:cNvSpPr>
            <a:spLocks noGrp="1"/>
          </p:cNvSpPr>
          <p:nvPr>
            <p:ph type="body" idx="1"/>
          </p:nvPr>
        </p:nvSpPr>
        <p:spPr>
          <a:xfrm>
            <a:off x="1598613" y="1828800"/>
            <a:ext cx="8762999" cy="3581400"/>
          </a:xfrm>
        </p:spPr>
        <p:txBody>
          <a:bodyPr>
            <a:noAutofit/>
          </a:bodyPr>
          <a:lstStyle/>
          <a:p>
            <a:endParaRPr lang="en-JM" sz="2000" b="1" i="1" dirty="0" smtClean="0"/>
          </a:p>
          <a:p>
            <a:r>
              <a:rPr lang="en-JM" sz="2000" b="1" i="1" dirty="0" smtClean="0"/>
              <a:t>Cash </a:t>
            </a:r>
            <a:r>
              <a:rPr lang="en-JM" sz="2000" b="1" i="1" dirty="0"/>
              <a:t>Flow </a:t>
            </a:r>
            <a:r>
              <a:rPr lang="en-JM" sz="2000" b="1" i="1" dirty="0" smtClean="0"/>
              <a:t>Budget </a:t>
            </a:r>
            <a:r>
              <a:rPr lang="en-JM" sz="2000" b="1" dirty="0" smtClean="0"/>
              <a:t>is </a:t>
            </a:r>
            <a:r>
              <a:rPr lang="en-JM" sz="2000" b="1" dirty="0"/>
              <a:t>a means of projecting how and when cash comes in and flows out of a business within a specified time period. It can be useful in helping a company determine whether it's managing its cash wisely. Cash flow budgets consider factors such as accounts payable and accounts receivable to assess whether a company has ample cash on hand to continue operating, the extent to which it is using its cash productively, and its likelihood of generating cash in the near future. A construction company, for example, might use its cash flow budget to determine whether it can start a new building project before getting paid for the work it has in progress</a:t>
            </a:r>
            <a:r>
              <a:rPr lang="en-JM" sz="2000"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60896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ALTERNATIVE METHODS OF BUDGETING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6" name="Picture 5"/>
          <p:cNvPicPr>
            <a:picLocks noChangeAspect="1"/>
          </p:cNvPicPr>
          <p:nvPr/>
        </p:nvPicPr>
        <p:blipFill>
          <a:blip r:embed="rId4"/>
          <a:stretch>
            <a:fillRect/>
          </a:stretch>
        </p:blipFill>
        <p:spPr>
          <a:xfrm>
            <a:off x="1598612" y="1835280"/>
            <a:ext cx="8839199" cy="3814488"/>
          </a:xfrm>
          <a:prstGeom prst="rect">
            <a:avLst/>
          </a:prstGeom>
        </p:spPr>
      </p:pic>
    </p:spTree>
    <p:extLst>
      <p:ext uri="{BB962C8B-B14F-4D97-AF65-F5344CB8AC3E}">
        <p14:creationId xmlns:p14="http://schemas.microsoft.com/office/powerpoint/2010/main" val="2554436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ALTERNATIVE METHODS OF BUDGETING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a:solidFill>
                  <a:srgbClr val="132E57"/>
                </a:solidFill>
                <a:latin typeface="Open Sans" panose="020B0606030504020204" pitchFamily="34" charset="0"/>
              </a:rPr>
              <a:t> </a:t>
            </a:r>
            <a:r>
              <a:rPr lang="en-JM" dirty="0" smtClean="0">
                <a:solidFill>
                  <a:srgbClr val="676767"/>
                </a:solidFill>
                <a:latin typeface="Open Sans" panose="020B0606030504020204" pitchFamily="34" charset="0"/>
              </a:rPr>
              <a:t>Incremental </a:t>
            </a:r>
            <a:r>
              <a:rPr lang="en-JM" dirty="0">
                <a:solidFill>
                  <a:srgbClr val="676767"/>
                </a:solidFill>
                <a:latin typeface="Open Sans" panose="020B0606030504020204" pitchFamily="34" charset="0"/>
              </a:rPr>
              <a:t>budgeting takes last year’s actual figures and adds or subtracts a percentage to obtain the current year’s budget.  It is the most common method of budgeting because it is simple and easy to understand.  Incremental budgeting is appropriate to use if the primary </a:t>
            </a:r>
            <a:r>
              <a:rPr lang="en-JM" dirty="0">
                <a:solidFill>
                  <a:srgbClr val="FA621C"/>
                </a:solidFill>
                <a:latin typeface="Open Sans" panose="020B0606030504020204" pitchFamily="34" charset="0"/>
                <a:hlinkClick r:id="rId3"/>
              </a:rPr>
              <a:t>cost drivers</a:t>
            </a:r>
            <a:r>
              <a:rPr lang="en-JM" dirty="0">
                <a:solidFill>
                  <a:srgbClr val="676767"/>
                </a:solidFill>
                <a:latin typeface="Open Sans" panose="020B0606030504020204" pitchFamily="34" charset="0"/>
              </a:rPr>
              <a:t> do not change from year to year.</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19</a:t>
            </a:fld>
            <a:endParaRPr lang="en-US"/>
          </a:p>
        </p:txBody>
      </p:sp>
      <p:pic>
        <p:nvPicPr>
          <p:cNvPr id="4" name="Picture 3"/>
          <p:cNvPicPr>
            <a:picLocks noChangeAspect="1"/>
          </p:cNvPicPr>
          <p:nvPr/>
        </p:nvPicPr>
        <p:blipFill>
          <a:blip r:embed="rId4"/>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9854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3436" y="609600"/>
            <a:ext cx="9782801" cy="1219200"/>
          </a:xfrm>
        </p:spPr>
        <p:txBody>
          <a:bodyPr>
            <a:normAutofit fontScale="90000"/>
          </a:bodyPr>
          <a:lstStyle/>
          <a:p>
            <a:pPr algn="ctr"/>
            <a:r>
              <a:rPr lang="en-US" sz="4400" b="1" dirty="0"/>
              <a:t>UNIT 5: MANAGEMENT ACCOUNTING</a:t>
            </a:r>
            <a:br>
              <a:rPr lang="en-US" sz="4400" b="1" dirty="0"/>
            </a:br>
            <a:endParaRPr lang="en-US" sz="4400" b="1" dirty="0"/>
          </a:p>
        </p:txBody>
      </p:sp>
      <p:sp>
        <p:nvSpPr>
          <p:cNvPr id="14" name="Content Placeholder 13"/>
          <p:cNvSpPr>
            <a:spLocks noGrp="1"/>
          </p:cNvSpPr>
          <p:nvPr>
            <p:ph idx="1"/>
          </p:nvPr>
        </p:nvSpPr>
        <p:spPr/>
        <p:txBody>
          <a:bodyPr/>
          <a:lstStyle/>
          <a:p>
            <a:endParaRPr lang="en-JM" b="1" dirty="0" smtClean="0"/>
          </a:p>
          <a:p>
            <a:endParaRPr lang="en-JM" b="1" dirty="0"/>
          </a:p>
          <a:p>
            <a:pPr algn="ctr"/>
            <a:r>
              <a:rPr lang="en-JM" b="1" dirty="0" smtClean="0"/>
              <a:t>LO 3 Explain the use of planning tools used in management accounting. </a:t>
            </a:r>
            <a:endParaRPr lang="en-JM" b="1" dirty="0"/>
          </a:p>
        </p:txBody>
      </p:sp>
      <p:sp>
        <p:nvSpPr>
          <p:cNvPr id="2" name="Slide Number Placeholder 1"/>
          <p:cNvSpPr>
            <a:spLocks noGrp="1"/>
          </p:cNvSpPr>
          <p:nvPr>
            <p:ph type="sldNum" sz="quarter" idx="12"/>
          </p:nvPr>
        </p:nvSpPr>
        <p:spPr/>
        <p:txBody>
          <a:bodyPr/>
          <a:lstStyle/>
          <a:p>
            <a:fld id="{7DC1BBB0-96F0-4077-A278-0F3FB5C104D3}" type="slidenum">
              <a:rPr lang="en-JM" smtClean="0"/>
              <a:t>2</a:t>
            </a:fld>
            <a:endParaRPr lang="en-JM"/>
          </a:p>
        </p:txBody>
      </p:sp>
      <p:sp>
        <p:nvSpPr>
          <p:cNvPr id="3" name="AutoShape 2" descr="Image result for costing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M"/>
          </a:p>
        </p:txBody>
      </p:sp>
      <p:pic>
        <p:nvPicPr>
          <p:cNvPr id="4" name="Picture 3"/>
          <p:cNvPicPr>
            <a:picLocks noChangeAspect="1"/>
          </p:cNvPicPr>
          <p:nvPr/>
        </p:nvPicPr>
        <p:blipFill>
          <a:blip r:embed="rId2"/>
          <a:stretch>
            <a:fillRect/>
          </a:stretch>
        </p:blipFill>
        <p:spPr>
          <a:xfrm>
            <a:off x="608012" y="762000"/>
            <a:ext cx="685800" cy="685800"/>
          </a:xfrm>
          <a:prstGeom prst="rect">
            <a:avLst/>
          </a:prstGeom>
        </p:spPr>
      </p:pic>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ALTERNATIVE METHODS OF BUDGETING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85000" lnSpcReduction="20000"/>
          </a:bodyPr>
          <a:lstStyle/>
          <a:p>
            <a:r>
              <a:rPr lang="en-JM" b="1" dirty="0">
                <a:solidFill>
                  <a:srgbClr val="132E57"/>
                </a:solidFill>
                <a:latin typeface="Open Sans" panose="020B0606030504020204" pitchFamily="34" charset="0"/>
              </a:rPr>
              <a:t> </a:t>
            </a:r>
            <a:endParaRPr lang="en-JM" b="1" dirty="0" smtClean="0">
              <a:solidFill>
                <a:srgbClr val="132E57"/>
              </a:solidFill>
              <a:latin typeface="Open Sans" panose="020B0606030504020204" pitchFamily="34" charset="0"/>
            </a:endParaRPr>
          </a:p>
          <a:p>
            <a:r>
              <a:rPr lang="en-JM" dirty="0" smtClean="0">
                <a:solidFill>
                  <a:srgbClr val="676767"/>
                </a:solidFill>
                <a:latin typeface="Open Sans" panose="020B0606030504020204" pitchFamily="34" charset="0"/>
              </a:rPr>
              <a:t>Activity-based </a:t>
            </a:r>
            <a:r>
              <a:rPr lang="en-JM" dirty="0">
                <a:solidFill>
                  <a:srgbClr val="676767"/>
                </a:solidFill>
                <a:latin typeface="Open Sans" panose="020B0606030504020204" pitchFamily="34" charset="0"/>
              </a:rPr>
              <a:t>budgeting is a </a:t>
            </a:r>
            <a:r>
              <a:rPr lang="en-JM" dirty="0">
                <a:solidFill>
                  <a:srgbClr val="FA621C"/>
                </a:solidFill>
                <a:latin typeface="Open Sans" panose="020B0606030504020204" pitchFamily="34" charset="0"/>
                <a:hlinkClick r:id="rId3"/>
              </a:rPr>
              <a:t>top-down budgeting</a:t>
            </a:r>
            <a:r>
              <a:rPr lang="en-JM" dirty="0">
                <a:solidFill>
                  <a:srgbClr val="676767"/>
                </a:solidFill>
                <a:latin typeface="Open Sans" panose="020B0606030504020204" pitchFamily="34" charset="0"/>
              </a:rPr>
              <a:t> approach that determines the amount of inputs required to support the targets or outputs set by the company.  For example, a company sets an output target of $100 million in revenues.  The company will need to first determine the activities that need to be undertaken to meet the sales target, and then find out the costs of carrying out these activities.</a:t>
            </a:r>
          </a:p>
          <a:p>
            <a:r>
              <a:rPr lang="en-JM" dirty="0">
                <a:solidFill>
                  <a:srgbClr val="676767"/>
                </a:solidFill>
                <a:latin typeface="Open Sans" panose="020B0606030504020204" pitchFamily="34" charset="0"/>
              </a:rPr>
              <a:t>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20</a:t>
            </a:fld>
            <a:endParaRPr lang="en-US"/>
          </a:p>
        </p:txBody>
      </p:sp>
      <p:pic>
        <p:nvPicPr>
          <p:cNvPr id="4" name="Picture 3"/>
          <p:cNvPicPr>
            <a:picLocks noChangeAspect="1"/>
          </p:cNvPicPr>
          <p:nvPr/>
        </p:nvPicPr>
        <p:blipFill>
          <a:blip r:embed="rId4"/>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25928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ALTERNATIVE METHODS OF BUDGETING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solidFill>
                  <a:srgbClr val="132E57"/>
                </a:solidFill>
                <a:latin typeface="Open Sans" panose="020B0606030504020204" pitchFamily="34" charset="0"/>
              </a:rPr>
              <a:t> </a:t>
            </a:r>
            <a:endParaRPr lang="en-JM" b="1" dirty="0" smtClean="0">
              <a:solidFill>
                <a:srgbClr val="132E57"/>
              </a:solidFill>
              <a:latin typeface="Open Sans" panose="020B0606030504020204" pitchFamily="34" charset="0"/>
            </a:endParaRPr>
          </a:p>
          <a:p>
            <a:r>
              <a:rPr lang="en-JM" dirty="0">
                <a:solidFill>
                  <a:srgbClr val="676767"/>
                </a:solidFill>
                <a:latin typeface="Open Sans" panose="020B0606030504020204" pitchFamily="34" charset="0"/>
              </a:rPr>
              <a:t>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6" name="Picture 5"/>
          <p:cNvPicPr>
            <a:picLocks noChangeAspect="1"/>
          </p:cNvPicPr>
          <p:nvPr/>
        </p:nvPicPr>
        <p:blipFill>
          <a:blip r:embed="rId4"/>
          <a:stretch>
            <a:fillRect/>
          </a:stretch>
        </p:blipFill>
        <p:spPr>
          <a:xfrm>
            <a:off x="3351212" y="2438400"/>
            <a:ext cx="5105400" cy="2514600"/>
          </a:xfrm>
          <a:prstGeom prst="rect">
            <a:avLst/>
          </a:prstGeom>
        </p:spPr>
      </p:pic>
    </p:spTree>
    <p:extLst>
      <p:ext uri="{BB962C8B-B14F-4D97-AF65-F5344CB8AC3E}">
        <p14:creationId xmlns:p14="http://schemas.microsoft.com/office/powerpoint/2010/main" val="235610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ALTERNATIVE METHODS OF BUDGETING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solidFill>
                  <a:srgbClr val="132E57"/>
                </a:solidFill>
                <a:latin typeface="Open Sans" panose="020B0606030504020204" pitchFamily="34" charset="0"/>
              </a:rPr>
              <a:t> </a:t>
            </a:r>
            <a:endParaRPr lang="en-JM" b="1" dirty="0" smtClean="0">
              <a:solidFill>
                <a:srgbClr val="132E57"/>
              </a:solidFill>
              <a:latin typeface="Open Sans" panose="020B0606030504020204" pitchFamily="34" charset="0"/>
            </a:endParaRPr>
          </a:p>
          <a:p>
            <a:r>
              <a:rPr lang="en-JM" dirty="0">
                <a:solidFill>
                  <a:srgbClr val="676767"/>
                </a:solidFill>
                <a:latin typeface="Open Sans" panose="020B0606030504020204" pitchFamily="34" charset="0"/>
              </a:rPr>
              <a:t>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
        <p:nvSpPr>
          <p:cNvPr id="7" name="Rectangle 6"/>
          <p:cNvSpPr/>
          <p:nvPr/>
        </p:nvSpPr>
        <p:spPr>
          <a:xfrm>
            <a:off x="1598614" y="1443841"/>
            <a:ext cx="9220198" cy="4031873"/>
          </a:xfrm>
          <a:prstGeom prst="rect">
            <a:avLst/>
          </a:prstGeom>
        </p:spPr>
        <p:txBody>
          <a:bodyPr wrap="square">
            <a:spAutoFit/>
          </a:bodyPr>
          <a:lstStyle/>
          <a:p>
            <a:endParaRPr lang="en-JM" dirty="0" smtClean="0"/>
          </a:p>
          <a:p>
            <a:endParaRPr lang="en-JM" dirty="0" smtClean="0"/>
          </a:p>
          <a:p>
            <a:r>
              <a:rPr lang="en-JM" sz="2000" dirty="0" smtClean="0"/>
              <a:t>In </a:t>
            </a:r>
            <a:r>
              <a:rPr lang="en-JM" sz="2000" dirty="0"/>
              <a:t>value proposition budgeting, the budgeter considers the following questions:</a:t>
            </a:r>
          </a:p>
          <a:p>
            <a:pPr marL="342900" indent="-342900">
              <a:buFont typeface="Wingdings" panose="05000000000000000000" pitchFamily="2" charset="2"/>
              <a:buChar char="Ø"/>
            </a:pPr>
            <a:r>
              <a:rPr lang="en-JM" sz="2000" dirty="0" smtClean="0"/>
              <a:t>Why </a:t>
            </a:r>
            <a:r>
              <a:rPr lang="en-JM" sz="2000" dirty="0"/>
              <a:t>is this amount included in the budget?</a:t>
            </a:r>
          </a:p>
          <a:p>
            <a:pPr marL="342900" indent="-342900">
              <a:buFont typeface="Wingdings" panose="05000000000000000000" pitchFamily="2" charset="2"/>
              <a:buChar char="Ø"/>
            </a:pPr>
            <a:r>
              <a:rPr lang="en-JM" sz="2000" dirty="0"/>
              <a:t>Does the item create value for customers, staff, or other stakeholders?</a:t>
            </a:r>
          </a:p>
          <a:p>
            <a:pPr marL="342900" indent="-342900">
              <a:buFont typeface="Wingdings" panose="05000000000000000000" pitchFamily="2" charset="2"/>
              <a:buChar char="Ø"/>
            </a:pPr>
            <a:r>
              <a:rPr lang="en-JM" sz="2000" dirty="0"/>
              <a:t>Does the value of the item outweigh its cost? If not, then is there another reason why the cost is justified?</a:t>
            </a:r>
          </a:p>
          <a:p>
            <a:r>
              <a:rPr lang="en-JM" sz="2000" dirty="0"/>
              <a:t>Value proposition budgeting is really a </a:t>
            </a:r>
            <a:r>
              <a:rPr lang="en-JM" sz="2000" dirty="0" err="1"/>
              <a:t>mindset</a:t>
            </a:r>
            <a:r>
              <a:rPr lang="en-JM" sz="2000" dirty="0"/>
              <a:t> about making sure that everything that is included in the budget delivers value for the business. Value proposition budgeting aims to avoid unnecessary expenditures – although it is not as precisely aimed at that goal as our final budgeting option, zero-based budgeting.</a:t>
            </a:r>
          </a:p>
        </p:txBody>
      </p:sp>
    </p:spTree>
    <p:extLst>
      <p:ext uri="{BB962C8B-B14F-4D97-AF65-F5344CB8AC3E}">
        <p14:creationId xmlns:p14="http://schemas.microsoft.com/office/powerpoint/2010/main" val="138252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ALTERNATIVE METHODS OF BUDGETING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solidFill>
                  <a:srgbClr val="132E57"/>
                </a:solidFill>
                <a:latin typeface="Open Sans" panose="020B0606030504020204" pitchFamily="34" charset="0"/>
              </a:rPr>
              <a:t> </a:t>
            </a:r>
            <a:endParaRPr lang="en-JM" b="1" dirty="0" smtClean="0">
              <a:solidFill>
                <a:srgbClr val="132E57"/>
              </a:solidFill>
              <a:latin typeface="Open Sans" panose="020B0606030504020204" pitchFamily="34" charset="0"/>
            </a:endParaRPr>
          </a:p>
          <a:p>
            <a:r>
              <a:rPr lang="en-JM" dirty="0">
                <a:solidFill>
                  <a:srgbClr val="676767"/>
                </a:solidFill>
                <a:latin typeface="Open Sans" panose="020B0606030504020204" pitchFamily="34" charset="0"/>
              </a:rPr>
              <a:t>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
        <p:nvSpPr>
          <p:cNvPr id="7" name="Rectangle 6"/>
          <p:cNvSpPr/>
          <p:nvPr/>
        </p:nvSpPr>
        <p:spPr>
          <a:xfrm>
            <a:off x="1598614" y="1443841"/>
            <a:ext cx="9220198" cy="3970318"/>
          </a:xfrm>
          <a:prstGeom prst="rect">
            <a:avLst/>
          </a:prstGeom>
        </p:spPr>
        <p:txBody>
          <a:bodyPr wrap="square">
            <a:spAutoFit/>
          </a:bodyPr>
          <a:lstStyle/>
          <a:p>
            <a:endParaRPr lang="en-JM" dirty="0" smtClean="0"/>
          </a:p>
          <a:p>
            <a:endParaRPr lang="en-JM" dirty="0" smtClean="0"/>
          </a:p>
          <a:p>
            <a:r>
              <a:rPr lang="en-JM" sz="2400" dirty="0"/>
              <a:t>As one of the most commonly used budgeting methods, </a:t>
            </a:r>
            <a:r>
              <a:rPr lang="en-JM" sz="2400" dirty="0">
                <a:hlinkClick r:id="rId4"/>
              </a:rPr>
              <a:t>zero-based budgeting</a:t>
            </a:r>
            <a:r>
              <a:rPr lang="en-JM" sz="2400" dirty="0"/>
              <a:t> starts with the assumption that all department budgets are zero and must be rebuilt from scratch.  Managers must be able to justify every single expense. No expenditures are automatically </a:t>
            </a:r>
            <a:r>
              <a:rPr lang="en-JM" sz="2400" dirty="0" smtClean="0"/>
              <a:t>okayed. </a:t>
            </a:r>
            <a:r>
              <a:rPr lang="en-JM" sz="2400" dirty="0"/>
              <a:t>Zero-based budgeting is very tight, aiming to avoid any and all expenditures that are not considered absolutely essential to the company’s successful (profitable) operation. This kind of bottom-up budgeting can be a highly effective way to </a:t>
            </a:r>
            <a:r>
              <a:rPr lang="en-JM" sz="2400" dirty="0" smtClean="0"/>
              <a:t>shake </a:t>
            </a:r>
            <a:r>
              <a:rPr lang="en-JM" sz="2400" dirty="0"/>
              <a:t>things </a:t>
            </a:r>
            <a:r>
              <a:rPr lang="en-JM" sz="2400" dirty="0" smtClean="0"/>
              <a:t>up.</a:t>
            </a:r>
            <a:endParaRPr lang="en-JM" sz="2400" dirty="0"/>
          </a:p>
        </p:txBody>
      </p:sp>
    </p:spTree>
    <p:extLst>
      <p:ext uri="{BB962C8B-B14F-4D97-AF65-F5344CB8AC3E}">
        <p14:creationId xmlns:p14="http://schemas.microsoft.com/office/powerpoint/2010/main" val="1879735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ALTERNATIVE METHODS OF BUDGETING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solidFill>
                  <a:srgbClr val="132E57"/>
                </a:solidFill>
                <a:latin typeface="Open Sans" panose="020B0606030504020204" pitchFamily="34" charset="0"/>
              </a:rPr>
              <a:t> </a:t>
            </a:r>
            <a:endParaRPr lang="en-JM" b="1" dirty="0" smtClean="0">
              <a:solidFill>
                <a:srgbClr val="132E57"/>
              </a:solidFill>
              <a:latin typeface="Open Sans" panose="020B0606030504020204" pitchFamily="34" charset="0"/>
            </a:endParaRPr>
          </a:p>
          <a:p>
            <a:r>
              <a:rPr lang="en-JM" dirty="0">
                <a:solidFill>
                  <a:srgbClr val="676767"/>
                </a:solidFill>
                <a:latin typeface="Open Sans" panose="020B0606030504020204" pitchFamily="34" charset="0"/>
              </a:rPr>
              <a:t>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
        <p:nvSpPr>
          <p:cNvPr id="7" name="Rectangle 6"/>
          <p:cNvSpPr/>
          <p:nvPr/>
        </p:nvSpPr>
        <p:spPr>
          <a:xfrm>
            <a:off x="1598614" y="1443841"/>
            <a:ext cx="9220198" cy="3970318"/>
          </a:xfrm>
          <a:prstGeom prst="rect">
            <a:avLst/>
          </a:prstGeom>
        </p:spPr>
        <p:txBody>
          <a:bodyPr wrap="square">
            <a:spAutoFit/>
          </a:bodyPr>
          <a:lstStyle/>
          <a:p>
            <a:endParaRPr lang="en-JM" dirty="0" smtClean="0"/>
          </a:p>
          <a:p>
            <a:endParaRPr lang="en-JM" dirty="0" smtClean="0"/>
          </a:p>
          <a:p>
            <a:r>
              <a:rPr lang="en-JM" sz="2400" dirty="0" smtClean="0"/>
              <a:t>The </a:t>
            </a:r>
            <a:r>
              <a:rPr lang="en-JM" sz="2400" dirty="0"/>
              <a:t>zero-based approach is good to use when there is an urgent need for cost containment, for example, in a situation where a company is going through a financial restructuring or a major economic or market downturn that requires it to reduce the budget dramatically.</a:t>
            </a:r>
          </a:p>
          <a:p>
            <a:r>
              <a:rPr lang="en-JM" sz="2400" dirty="0"/>
              <a:t>Zero-based budgeting is best suited for addressing discretionary costs rather than essential operating costs.  However, it can be an extremely time-consuming approach, so many companies only use this approach occasionally</a:t>
            </a:r>
            <a:r>
              <a:rPr lang="en-JM" sz="2400" dirty="0" smtClean="0"/>
              <a:t>.</a:t>
            </a:r>
            <a:endParaRPr lang="en-JM" sz="2400" dirty="0"/>
          </a:p>
        </p:txBody>
      </p:sp>
    </p:spTree>
    <p:extLst>
      <p:ext uri="{BB962C8B-B14F-4D97-AF65-F5344CB8AC3E}">
        <p14:creationId xmlns:p14="http://schemas.microsoft.com/office/powerpoint/2010/main" val="3352301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ALTERNATIVE METHODS OF BUDGETING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solidFill>
                  <a:srgbClr val="132E57"/>
                </a:solidFill>
                <a:latin typeface="Open Sans" panose="020B0606030504020204" pitchFamily="34" charset="0"/>
              </a:rPr>
              <a:t> </a:t>
            </a:r>
            <a:endParaRPr lang="en-JM" b="1" dirty="0" smtClean="0">
              <a:solidFill>
                <a:srgbClr val="132E57"/>
              </a:solidFill>
              <a:latin typeface="Open Sans" panose="020B0606030504020204" pitchFamily="34" charset="0"/>
            </a:endParaRPr>
          </a:p>
          <a:p>
            <a:r>
              <a:rPr lang="en-JM" dirty="0">
                <a:solidFill>
                  <a:srgbClr val="676767"/>
                </a:solidFill>
                <a:latin typeface="Open Sans" panose="020B0606030504020204" pitchFamily="34" charset="0"/>
              </a:rPr>
              <a:t>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
        <p:nvSpPr>
          <p:cNvPr id="7" name="Rectangle 6"/>
          <p:cNvSpPr/>
          <p:nvPr/>
        </p:nvSpPr>
        <p:spPr>
          <a:xfrm>
            <a:off x="1598614" y="1443841"/>
            <a:ext cx="9220198" cy="646331"/>
          </a:xfrm>
          <a:prstGeom prst="rect">
            <a:avLst/>
          </a:prstGeom>
        </p:spPr>
        <p:txBody>
          <a:bodyPr wrap="square">
            <a:spAutoFit/>
          </a:bodyPr>
          <a:lstStyle/>
          <a:p>
            <a:endParaRPr lang="en-JM" dirty="0" smtClean="0"/>
          </a:p>
          <a:p>
            <a:endParaRPr lang="en-JM" dirty="0" smtClean="0"/>
          </a:p>
        </p:txBody>
      </p:sp>
      <p:pic>
        <p:nvPicPr>
          <p:cNvPr id="6" name="Picture 5"/>
          <p:cNvPicPr>
            <a:picLocks noChangeAspect="1"/>
          </p:cNvPicPr>
          <p:nvPr/>
        </p:nvPicPr>
        <p:blipFill>
          <a:blip r:embed="rId4"/>
          <a:stretch>
            <a:fillRect/>
          </a:stretch>
        </p:blipFill>
        <p:spPr>
          <a:xfrm>
            <a:off x="3732212" y="1869989"/>
            <a:ext cx="5634238" cy="3657600"/>
          </a:xfrm>
          <a:prstGeom prst="rect">
            <a:avLst/>
          </a:prstGeom>
        </p:spPr>
      </p:pic>
    </p:spTree>
    <p:extLst>
      <p:ext uri="{BB962C8B-B14F-4D97-AF65-F5344CB8AC3E}">
        <p14:creationId xmlns:p14="http://schemas.microsoft.com/office/powerpoint/2010/main" val="1221088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BEHAVIOURAL IMPLICATIONS OF BUDGETS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dirty="0"/>
              <a:t>Budgets can bring positive behaviour among the people when the goals of individual managers are found in conformity with the goals of the organisation. The perfect matching (or near perfect matching) between the organisational and managerial goals is often referred to as goal congruence. The managers who participate in the budget making process may feel happy in producing a fair budget in terms of organisational goals and objectives.</a:t>
            </a:r>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7430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BEHAVIOURAL IMPLICATIONS OF BUDGETS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85000" lnSpcReduction="20000"/>
          </a:bodyPr>
          <a:lstStyle/>
          <a:p>
            <a:r>
              <a:rPr lang="en-JM" dirty="0" smtClean="0"/>
              <a:t>Such </a:t>
            </a:r>
            <a:r>
              <a:rPr lang="en-JM" dirty="0"/>
              <a:t>a budget may induce and motivate others to bring excellence in their performance. But sometimes, due to improper implementation of the budget and unrealistic management expectations, the reaction of subordinate managers are found to be negative, which in turn has adverse impact on achieving the organisational goals. </a:t>
            </a:r>
            <a:endParaRPr lang="en-JM" dirty="0" smtClean="0"/>
          </a:p>
          <a:p>
            <a:r>
              <a:rPr lang="en-JM" dirty="0" smtClean="0"/>
              <a:t>Such </a:t>
            </a:r>
            <a:r>
              <a:rPr lang="en-JM" dirty="0"/>
              <a:t>a negative behaviour is known as dysfunctional behaviour which is de­fined as an individual behaviour that is in basic conflict with the goals of the organisation</a:t>
            </a:r>
            <a:r>
              <a:rPr lang="en-JM" dirty="0" smtClean="0"/>
              <a:t>.</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840535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BEHAVIOURAL IMPLICATIONS OF BUDGETS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dirty="0"/>
              <a:t>Budgeting processes are either top down or bottom up. In a top-down budgeting process, top management prepares budgets for the entire organisation, includ­ing those for lower-level operations. This process often is referred to as authoritative budgeting. A participative budgeting process, on the other hand, is a bottom-up approach that involves the people affected by the budget, including lower-level employees, in the budget preparation process</a:t>
            </a:r>
            <a:r>
              <a:rPr lang="en-JM" dirty="0" smtClean="0"/>
              <a:t>.</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906494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BEHAVIOURAL IMPLICATIONS OF BUDGETS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Budgets are used in to direct control and coor­dinate all activities in the organisation. In this task, budgets should not generate excessive pressure and stress on the subordinate managers, supervisors and the people working in the organisation.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975211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1523999"/>
          </a:xfrm>
        </p:spPr>
        <p:txBody>
          <a:bodyPr>
            <a:normAutofit fontScale="90000"/>
          </a:bodyPr>
          <a:lstStyle/>
          <a:p>
            <a:r>
              <a:rPr lang="en-US" dirty="0"/>
              <a:t>UNIT 5: MANAGEMENT ACCOUNTING</a:t>
            </a:r>
            <a:br>
              <a:rPr lang="en-US" dirty="0"/>
            </a:br>
            <a:endParaRPr lang="en-US" dirty="0"/>
          </a:p>
        </p:txBody>
      </p:sp>
      <p:sp>
        <p:nvSpPr>
          <p:cNvPr id="5" name="Text Placeholder 4"/>
          <p:cNvSpPr>
            <a:spLocks noGrp="1"/>
          </p:cNvSpPr>
          <p:nvPr>
            <p:ph type="body" idx="1"/>
          </p:nvPr>
        </p:nvSpPr>
        <p:spPr>
          <a:xfrm>
            <a:off x="1598613" y="3429000"/>
            <a:ext cx="8915399" cy="1981199"/>
          </a:xfrm>
        </p:spPr>
        <p:txBody>
          <a:bodyPr>
            <a:normAutofit/>
          </a:bodyPr>
          <a:lstStyle/>
          <a:p>
            <a:r>
              <a:rPr lang="en-JM" dirty="0" smtClean="0"/>
              <a:t>P4:Explain the advantages and disadvantages of different types of planning tools used for budgetary control.</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209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BEHAVIOURAL IMPLICATIONS OF BUDGETS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smtClean="0"/>
              <a:t>In </a:t>
            </a:r>
            <a:r>
              <a:rPr lang="en-JM" dirty="0"/>
              <a:t>order to eliminate undesirable pressure, the budget goals and standards should be set which are neither too high (tight) nor too low (loose). If the standards and the budgeted goals are too high, motivation becomes poor and failing to achieve them may frustrate the managers and in turn, this frustration can result into poorer performance</a:t>
            </a:r>
            <a:r>
              <a:rPr lang="en-JM" dirty="0" smtClean="0"/>
              <a:t>.</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943011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BEHAVIOURAL IMPLICATIONS OF BUDGETS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a:t>Budgetary slack, also known as padding the budget, takes place when a manager deliberately underestimates revenues, overestimates costs and requests more funds than needed to support the budgeted level of activities. The difference between the revenue or cost projections that a person provides and a realistic estimate of the revenue or cost is called budgetary slack</a:t>
            </a:r>
            <a:r>
              <a:rPr lang="en-JM" dirty="0" smtClean="0"/>
              <a:t>.</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06099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BEHAVIOURAL IMPLICATIONS OF BUDGETS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77500" lnSpcReduction="20000"/>
          </a:bodyPr>
          <a:lstStyle/>
          <a:p>
            <a:r>
              <a:rPr lang="en-JM" dirty="0"/>
              <a:t>The attainment of budget goals and standards at the lower and middle level management depends to a large extent on the support, participation and cooperation extended by top management in the preparation and execution of budgets. Top managers by their actions should create an environment and give impression to the subordinate managers about their commitment and support to the budget goals and objectives. Otherwise, the planning and control function will be damaged in case subordinate managers think that their top managers are not sincere while preparing and using the budgets</a:t>
            </a:r>
            <a:r>
              <a:rPr lang="en-JM" dirty="0" smtClean="0"/>
              <a:t>.</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70142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BEHAVIOURAL IMPLICATIONS OF BUDGETS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85000" lnSpcReduction="20000"/>
          </a:bodyPr>
          <a:lstStyle/>
          <a:p>
            <a:r>
              <a:rPr lang="en-JM" dirty="0"/>
              <a:t>The budgeting process is rightly considered a technical and formal one. However, in reality, the budgeting process becomes most often an informal bargaining process or wherein managers of different departments compete for organisation scarce resources. According to Hopwood this can lead to a dilution of original goals, as managers try (and fight) for power and recognition. Departmental conflict or conflict between the managers are also due to the fact that different departments are found blaming each other when they fail to achieve their </a:t>
            </a:r>
            <a:r>
              <a:rPr lang="en-JM" dirty="0" smtClean="0"/>
              <a:t>targets.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799519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4000" b="1" dirty="0" smtClean="0"/>
              <a:t>PRICING STRATEGIES  </a:t>
            </a:r>
            <a:endParaRPr lang="en-US" sz="4800" b="1"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dirty="0"/>
              <a:t>Pricing strategy refers to method companies use to price their products or services. Almost all companies, large or small, base the price of their products and services on production, </a:t>
            </a:r>
            <a:r>
              <a:rPr lang="en-JM" dirty="0" smtClean="0"/>
              <a:t>labour </a:t>
            </a:r>
            <a:r>
              <a:rPr lang="en-JM" dirty="0"/>
              <a:t>and advertising expenses and then add on a certain percentage so they can make a profit. There are several different pricing strategies, such as penetration pricing, price skimming, discount pricing, product life cycle pricing and even competitive </a:t>
            </a:r>
            <a:r>
              <a:rPr lang="en-JM" dirty="0" smtClean="0"/>
              <a:t>pricing.</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93236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4000" b="1" dirty="0" smtClean="0"/>
              <a:t>PRICING STRATEGIES  </a:t>
            </a:r>
            <a:endParaRPr lang="en-US" sz="4800" b="1"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dirty="0"/>
              <a:t>T</a:t>
            </a:r>
            <a:r>
              <a:rPr lang="en-JM" dirty="0" smtClean="0"/>
              <a:t>he </a:t>
            </a:r>
            <a:r>
              <a:rPr lang="en-JM" dirty="0"/>
              <a:t>ultimate goal of the company is to maximize profit being in competition and sustaining the competitive market. However to maximize profits along with retaining your consumer you have to make sure you choose the right pricing strategy. The correct strategy will help you attain your objectives as an organization</a:t>
            </a:r>
            <a:r>
              <a:rPr lang="en-JM"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49910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200" b="1" dirty="0" smtClean="0"/>
              <a:t>HOW DO COMPETITORS  DETERMINE THEIR PRICES?</a:t>
            </a:r>
            <a:r>
              <a:rPr lang="en-JM" sz="4400" b="1" dirty="0" smtClean="0"/>
              <a:t>  </a:t>
            </a:r>
            <a:endParaRPr lang="en-US" sz="4800" b="1" dirty="0"/>
          </a:p>
        </p:txBody>
      </p:sp>
      <p:sp>
        <p:nvSpPr>
          <p:cNvPr id="5" name="Text Placeholder 4"/>
          <p:cNvSpPr>
            <a:spLocks noGrp="1"/>
          </p:cNvSpPr>
          <p:nvPr>
            <p:ph type="body" idx="1"/>
          </p:nvPr>
        </p:nvSpPr>
        <p:spPr>
          <a:xfrm>
            <a:off x="1598613" y="2286000"/>
            <a:ext cx="8762999" cy="3276600"/>
          </a:xfrm>
        </p:spPr>
        <p:txBody>
          <a:bodyPr>
            <a:normAutofit fontScale="85000" lnSpcReduction="20000"/>
          </a:bodyPr>
          <a:lstStyle/>
          <a:p>
            <a:r>
              <a:rPr lang="en-JM" dirty="0"/>
              <a:t>When a product is priced in accordance with what the competition is charging, it’s known as competitive pricing. It is one of the four major pricing strategies adopted by most companies. The other three include, cost-plus strategy, where a prefixed profit margin is added over the total cost of the product, demand pricing, under which the price is set by establishing the optimal relationship between volume and price, and </a:t>
            </a:r>
            <a:r>
              <a:rPr lang="en-JM" dirty="0" err="1"/>
              <a:t>markup</a:t>
            </a:r>
            <a:r>
              <a:rPr lang="en-JM" dirty="0"/>
              <a:t> pricing, where a percentage is added (as profit) over the wholesale price of the product</a:t>
            </a:r>
            <a:r>
              <a:rPr lang="en-JM"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847062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200" b="1" dirty="0" smtClean="0"/>
              <a:t>HOW DO COMPETITORS  DETERMINE THEIR PRICES?</a:t>
            </a:r>
            <a:r>
              <a:rPr lang="en-JM" sz="4400" b="1" dirty="0" smtClean="0"/>
              <a:t>  </a:t>
            </a:r>
            <a:endParaRPr lang="en-US" sz="4800" b="1"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dirty="0"/>
              <a:t>When it comes to competition based pricing strategy, the purchasing behaviour of customers is an important criteria. Some of the factors that companies take into account are costs, competition, and price sensitivity. In order to ensure profitable sustenance of the business, managers have to set the price such that it covers the production cost, company overheads costs, and also offers suitable profits</a:t>
            </a:r>
            <a:r>
              <a:rPr lang="en-JM"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279067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200" b="1" dirty="0" smtClean="0"/>
              <a:t>HOW DO COMPETITORS  DETERMINE THEIR PRICES?</a:t>
            </a:r>
            <a:r>
              <a:rPr lang="en-JM" sz="4400" b="1" dirty="0" smtClean="0"/>
              <a:t>  </a:t>
            </a:r>
            <a:endParaRPr lang="en-US" sz="4800" b="1" dirty="0"/>
          </a:p>
        </p:txBody>
      </p:sp>
      <p:sp>
        <p:nvSpPr>
          <p:cNvPr id="5" name="Text Placeholder 4"/>
          <p:cNvSpPr>
            <a:spLocks noGrp="1"/>
          </p:cNvSpPr>
          <p:nvPr>
            <p:ph type="body" idx="1"/>
          </p:nvPr>
        </p:nvSpPr>
        <p:spPr>
          <a:xfrm>
            <a:off x="1598613" y="1905000"/>
            <a:ext cx="8762999" cy="3657600"/>
          </a:xfrm>
        </p:spPr>
        <p:txBody>
          <a:bodyPr>
            <a:noAutofit/>
          </a:bodyPr>
          <a:lstStyle/>
          <a:p>
            <a:r>
              <a:rPr lang="en-JM" sz="2400" dirty="0"/>
              <a:t>In order to establish the right competitive price for your product, </a:t>
            </a:r>
            <a:r>
              <a:rPr lang="en-JM" sz="2400" dirty="0" smtClean="0"/>
              <a:t>the company need </a:t>
            </a:r>
            <a:r>
              <a:rPr lang="en-JM" sz="2400" dirty="0"/>
              <a:t>to take into account the product life cycle and the stage your product is in. Competition is one factor that </a:t>
            </a:r>
            <a:r>
              <a:rPr lang="en-JM" sz="2400" dirty="0" smtClean="0"/>
              <a:t>cannot be ignored </a:t>
            </a:r>
            <a:r>
              <a:rPr lang="en-JM" sz="2400" dirty="0"/>
              <a:t>if </a:t>
            </a:r>
            <a:r>
              <a:rPr lang="en-JM" sz="2400" dirty="0" smtClean="0"/>
              <a:t> the  </a:t>
            </a:r>
            <a:r>
              <a:rPr lang="en-JM" sz="2400" dirty="0"/>
              <a:t>product is in the developmental stage. However, if it’s a part of the market, and fighting with a relatively high number of substitutes and competitors, then considering the actions of </a:t>
            </a:r>
            <a:r>
              <a:rPr lang="en-JM" sz="2400" dirty="0" smtClean="0"/>
              <a:t>the competitors </a:t>
            </a:r>
            <a:r>
              <a:rPr lang="en-JM" sz="2400" dirty="0"/>
              <a:t>might be one factor driving your profit. </a:t>
            </a:r>
            <a:r>
              <a:rPr lang="en-JM" sz="2400" dirty="0" smtClean="0"/>
              <a:t>There are three choices price one would be a lower, </a:t>
            </a:r>
            <a:r>
              <a:rPr lang="en-JM" sz="2400" dirty="0"/>
              <a:t>higher, or same as </a:t>
            </a:r>
            <a:r>
              <a:rPr lang="en-JM" sz="2400" dirty="0" smtClean="0"/>
              <a:t>the competitor</a:t>
            </a:r>
            <a:r>
              <a:rPr lang="en-JM" sz="2400" dirty="0"/>
              <a:t>. The most common tactic is to set the price according to the competitors, also known as competitive pricing strategy</a:t>
            </a:r>
            <a:r>
              <a:rPr lang="en-JM" sz="2400"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062576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SUPPLY AND DEMAND </a:t>
            </a:r>
            <a:br>
              <a:rPr lang="en-JM" sz="3600" b="1" dirty="0" smtClean="0"/>
            </a:br>
            <a:r>
              <a:rPr lang="en-JM" sz="3600" b="1" dirty="0" smtClean="0"/>
              <a:t>CONSIDERATIONS </a:t>
            </a:r>
            <a:endParaRPr lang="en-US" sz="6000" b="1"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a:t>The law of supply and demand is an economic theory that explains how supply and demand are related to each other and how that relationship affects the price of goods and services. It's a fundamental economic principle that when supply exceeds demand for a good or service, prices fall. When demand exceeds supply, prices tend to rise</a:t>
            </a:r>
            <a:r>
              <a:rPr lang="en-JM"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773549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PREPARING A BUDGET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smtClean="0"/>
              <a:t>A </a:t>
            </a:r>
            <a:r>
              <a:rPr lang="en-JM" b="1" dirty="0"/>
              <a:t>budget is part of the financial plan created during the initial planning stage for the business and is included in the business plan.</a:t>
            </a:r>
          </a:p>
          <a:p>
            <a:r>
              <a:rPr lang="en-JM" b="1" dirty="0" smtClean="0"/>
              <a:t>But </a:t>
            </a:r>
            <a:r>
              <a:rPr lang="en-JM" b="1" dirty="0"/>
              <a:t>what if you’re considering a spinoff of your current business, exploring the idea of launching a new venture, or are in the process of revamping your finances? In any of these cases, </a:t>
            </a:r>
            <a:r>
              <a:rPr lang="en-JM" b="1" dirty="0" smtClean="0"/>
              <a:t>a </a:t>
            </a:r>
            <a:r>
              <a:rPr lang="en-JM" b="1" dirty="0"/>
              <a:t>budget is </a:t>
            </a:r>
            <a:r>
              <a:rPr lang="en-JM" b="1" dirty="0" smtClean="0"/>
              <a:t>required by the business.</a:t>
            </a:r>
            <a:endParaRPr lang="en-JM" b="1" dirty="0"/>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26587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SUPPLY AND DEMAND </a:t>
            </a:r>
            <a:br>
              <a:rPr lang="en-JM" sz="3600" b="1" dirty="0" smtClean="0"/>
            </a:br>
            <a:r>
              <a:rPr lang="en-JM" sz="3600" b="1" dirty="0" smtClean="0"/>
              <a:t>CONSIDERATIONS </a:t>
            </a:r>
            <a:endParaRPr lang="en-US" sz="6000" b="1" dirty="0"/>
          </a:p>
        </p:txBody>
      </p:sp>
      <p:sp>
        <p:nvSpPr>
          <p:cNvPr id="5" name="Text Placeholder 4"/>
          <p:cNvSpPr>
            <a:spLocks noGrp="1"/>
          </p:cNvSpPr>
          <p:nvPr>
            <p:ph type="body" idx="1"/>
          </p:nvPr>
        </p:nvSpPr>
        <p:spPr>
          <a:xfrm>
            <a:off x="1598613" y="2286000"/>
            <a:ext cx="8762999" cy="3276600"/>
          </a:xfrm>
        </p:spPr>
        <p:txBody>
          <a:bodyPr>
            <a:normAutofit fontScale="85000" lnSpcReduction="20000"/>
          </a:bodyPr>
          <a:lstStyle/>
          <a:p>
            <a:r>
              <a:rPr lang="en-JM" dirty="0"/>
              <a:t>There is an inverse relationship between the supply and prices of goods and services when demand is unchanged. If there is an increase in supply for goods and services while demand remains the same, prices tend to fall to a lower equilibrium price and a higher equilibrium quantity of goods and services. If there is a decrease in supply of goods and services while demand remains the same, prices tend to rise to a higher equilibrium price and a lower quantity of goods and </a:t>
            </a:r>
            <a:r>
              <a:rPr lang="en-JM" dirty="0" smtClean="0"/>
              <a:t>services.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40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219468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SUPPLY AND DEMAND </a:t>
            </a:r>
            <a:br>
              <a:rPr lang="en-JM" sz="3600" b="1" dirty="0" smtClean="0"/>
            </a:br>
            <a:r>
              <a:rPr lang="en-JM" sz="3600" b="1" dirty="0" smtClean="0"/>
              <a:t>CONSIDERATIONS </a:t>
            </a:r>
            <a:endParaRPr lang="en-US" sz="6000" b="1" dirty="0"/>
          </a:p>
        </p:txBody>
      </p:sp>
      <p:sp>
        <p:nvSpPr>
          <p:cNvPr id="5" name="Text Placeholder 4"/>
          <p:cNvSpPr>
            <a:spLocks noGrp="1"/>
          </p:cNvSpPr>
          <p:nvPr>
            <p:ph type="body" idx="1"/>
          </p:nvPr>
        </p:nvSpPr>
        <p:spPr>
          <a:xfrm>
            <a:off x="1598613" y="2133600"/>
            <a:ext cx="8762999" cy="3276600"/>
          </a:xfrm>
        </p:spPr>
        <p:txBody>
          <a:bodyPr>
            <a:noAutofit/>
          </a:bodyPr>
          <a:lstStyle/>
          <a:p>
            <a:r>
              <a:rPr lang="en-JM" sz="2800" dirty="0"/>
              <a:t>If there is a decrease in supply of goods and services while demand remains the same, prices tend to rise to a higher equilibrium price and a lower quantity of goods and services.</a:t>
            </a:r>
          </a:p>
          <a:p>
            <a:r>
              <a:rPr lang="en-JM" sz="2800" dirty="0" smtClean="0"/>
              <a:t>The </a:t>
            </a:r>
            <a:r>
              <a:rPr lang="en-JM" sz="2800" dirty="0"/>
              <a:t>same inverse relationship holds for the demand of goods and services. However, when demand increases and supply remains the same, the higher demand leads to a higher equilibrium price and vice versa</a:t>
            </a:r>
            <a:r>
              <a:rPr lang="en-JM" sz="2800"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41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83224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r>
              <a:rPr lang="en-JM" sz="1600" dirty="0"/>
              <a:t>July 17, 2. (2019). Four Steps to Developing a Business Budget — </a:t>
            </a:r>
            <a:r>
              <a:rPr lang="en-JM" sz="1600" dirty="0" err="1"/>
              <a:t>SitePoint</a:t>
            </a:r>
            <a:r>
              <a:rPr lang="en-JM" sz="1600" dirty="0"/>
              <a:t>. [online] </a:t>
            </a:r>
            <a:r>
              <a:rPr lang="en-JM" sz="1600" dirty="0" err="1"/>
              <a:t>SitePoint</a:t>
            </a:r>
            <a:r>
              <a:rPr lang="en-JM" sz="1600" dirty="0"/>
              <a:t>. Available at: https://www.sitepoint.com/develop-a-business-budget/ [Accessed 8 Mar. 2019</a:t>
            </a:r>
            <a:r>
              <a:rPr lang="en-JM" sz="1600" dirty="0" smtClean="0"/>
              <a:t>].</a:t>
            </a:r>
          </a:p>
          <a:p>
            <a:endParaRPr lang="en-JM" sz="1600" dirty="0"/>
          </a:p>
          <a:p>
            <a:r>
              <a:rPr lang="en-JM" sz="1600" dirty="0"/>
              <a:t>Bragg, S. and Bragg, S. (2019). The steps in preparing a budget. [online] </a:t>
            </a:r>
            <a:r>
              <a:rPr lang="en-JM" sz="1600" dirty="0" err="1"/>
              <a:t>AccountingTools</a:t>
            </a:r>
            <a:r>
              <a:rPr lang="en-JM" sz="1600" dirty="0"/>
              <a:t>. Available at: https://www.accountingtools.com/articles/what-are-the-steps-in-preparing-a-budget.html [Accessed 8 Mar. 2019</a:t>
            </a:r>
            <a:r>
              <a:rPr lang="en-JM" sz="1600" dirty="0" smtClean="0"/>
              <a:t>].</a:t>
            </a:r>
          </a:p>
          <a:p>
            <a:endParaRPr lang="en-JM" sz="1600" dirty="0"/>
          </a:p>
          <a:p>
            <a:r>
              <a:rPr lang="en-JM" sz="1600" dirty="0"/>
              <a:t>Smallbusiness.chron.com. (2019). Five Types of Budgets in Managerial Accounting. [online] Available at: https://smallbusiness.chron.com/five-types-budgets-managerial-accounting-50928.html [Accessed 8 Mar. 2019</a:t>
            </a:r>
            <a:r>
              <a:rPr lang="en-JM" sz="1600" dirty="0" smtClean="0"/>
              <a:t>].</a:t>
            </a:r>
          </a:p>
          <a:p>
            <a:endParaRPr lang="en-JM" sz="1600" dirty="0"/>
          </a:p>
          <a:p>
            <a:r>
              <a:rPr lang="en-JM" sz="1600" dirty="0"/>
              <a:t>Simplestudies.com. (2019). What are the budget types in accounting? - Accounting Questions &amp; Answers (Q&amp;A) | Simplestudies.com. [online] Available at: http://simplestudies.com/what-are-budget-types-in-accounting.html [Accessed 8 Mar. 2019].</a:t>
            </a:r>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42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5864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endParaRPr lang="en-JM" sz="1600" dirty="0" smtClean="0"/>
          </a:p>
          <a:p>
            <a:r>
              <a:rPr lang="en-JM" sz="1600" dirty="0"/>
              <a:t>Staff, M. (2019). 5 Types of Budgets for Businesses -- The Motley Fool. [online] The Motley Fool. Available at: https://www.fool.com/knowledge-center/5-types-of-budgets-for-businesses.aspx [Accessed 8 Mar. 2019</a:t>
            </a:r>
            <a:r>
              <a:rPr lang="en-JM" sz="1600" dirty="0" smtClean="0"/>
              <a:t>].</a:t>
            </a:r>
          </a:p>
          <a:p>
            <a:endParaRPr lang="en-JM" sz="1600" dirty="0"/>
          </a:p>
          <a:p>
            <a:r>
              <a:rPr lang="en-JM" sz="1600" dirty="0"/>
              <a:t>Corporate Finance Institute. (2019). Types of Budgets - The Four Most Common Budgeting Methods. [online] Available at: https://corporatefinanceinstitute.com/resources/knowledge/accounting/types-of-budgets-budgeting-methods/ [Accessed 8 Mar. 2019</a:t>
            </a:r>
            <a:r>
              <a:rPr lang="en-JM" sz="1600" dirty="0" smtClean="0"/>
              <a:t>].</a:t>
            </a:r>
          </a:p>
          <a:p>
            <a:endParaRPr lang="en-JM" sz="1600" dirty="0"/>
          </a:p>
          <a:p>
            <a:r>
              <a:rPr lang="en-JM" sz="1600" dirty="0"/>
              <a:t>Andrewscouller.files.wordpress.com. (2019). [online] Available at: https://andrewscouller.files.wordpress.com/2015/11/zero-based-budgeting.png [Accessed 8 Mar. 2019].</a:t>
            </a:r>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43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84372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endParaRPr lang="en-JM" sz="1600" dirty="0" smtClean="0"/>
          </a:p>
          <a:p>
            <a:r>
              <a:rPr lang="en-JM" sz="1600" dirty="0"/>
              <a:t>Your Article Library. (2019). Behavioural Implications of Budgeting (6 Implications). [online] Available at: http://www.yourarticlelibrary.com/accounting/budgeting-accounting/behavioural-implications-of-budgeting-6-implications/52800 [Accessed 8 Mar. 2019</a:t>
            </a:r>
            <a:r>
              <a:rPr lang="en-JM" sz="1600" dirty="0" smtClean="0"/>
              <a:t>].</a:t>
            </a:r>
          </a:p>
          <a:p>
            <a:endParaRPr lang="en-JM" sz="1600" dirty="0"/>
          </a:p>
          <a:p>
            <a:r>
              <a:rPr lang="en-JM" sz="1600" dirty="0"/>
              <a:t>Smallbusiness.chron.com. (2019). Definition of Pricing Strategy. [online] Available at: https://smallbusiness.chron.com/definition-pricing-strategy-4686.html [Accessed 8 Mar. 2019</a:t>
            </a:r>
            <a:r>
              <a:rPr lang="en-JM" sz="1600" dirty="0" smtClean="0"/>
              <a:t>].</a:t>
            </a:r>
          </a:p>
          <a:p>
            <a:endParaRPr lang="en-JM" sz="1600" dirty="0"/>
          </a:p>
          <a:p>
            <a:r>
              <a:rPr lang="en-JM" sz="1600" dirty="0"/>
              <a:t>Emma, O. (2019). 10 Most Important Pricing Strategies in Marketing (Timeless). [online] EDUCBA. Available at: https://www.educba.com/pricing-strategies-in-marketing/ [Accessed 8 Mar. 2019].</a:t>
            </a:r>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44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527141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endParaRPr lang="en-JM" sz="1600" dirty="0" smtClean="0"/>
          </a:p>
          <a:p>
            <a:r>
              <a:rPr lang="en-JM" sz="1600" dirty="0"/>
              <a:t>Blog. (2019). Competitive Pricing Strategy -- See How Products Are Priced. [online] Available at: https://www.intelligencenode.com/blog/competitive-pricing-strategy-see-products-priced/ [Accessed 8 Mar. 2019</a:t>
            </a:r>
            <a:r>
              <a:rPr lang="en-JM" sz="1600" dirty="0" smtClean="0"/>
              <a:t>].</a:t>
            </a:r>
          </a:p>
          <a:p>
            <a:endParaRPr lang="en-JM" sz="1600" dirty="0" smtClean="0"/>
          </a:p>
          <a:p>
            <a:r>
              <a:rPr lang="en-JM" sz="1600" dirty="0" err="1"/>
              <a:t>Investopedia</a:t>
            </a:r>
            <a:r>
              <a:rPr lang="en-JM" sz="1600" dirty="0"/>
              <a:t>. (2019). How Does the Law of Supply and Demand Affect Prices?. [online] Available at: https://www.investopedia.com/ask/answers/033115/how-does-law-supply-and-demand-affect-prices.asp [Accessed 8 Mar. 2019].</a:t>
            </a:r>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45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93486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PREPARING A BUDGET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b="1" dirty="0" smtClean="0"/>
              <a:t>A </a:t>
            </a:r>
            <a:r>
              <a:rPr lang="en-JM" b="1" dirty="0"/>
              <a:t>business budget is much like any kind of budget you would use for your personal finances. In business, it can be an effective tool to help you determine whether or not your business idea is viable. </a:t>
            </a:r>
            <a:endParaRPr lang="en-JM" b="1" dirty="0" smtClean="0"/>
          </a:p>
          <a:p>
            <a:r>
              <a:rPr lang="en-JM" b="1" dirty="0" smtClean="0"/>
              <a:t>It </a:t>
            </a:r>
            <a:r>
              <a:rPr lang="en-JM" b="1" dirty="0"/>
              <a:t>also gives you an opportunity to evaluate your current financial situation and tailor your plan in a way that will help you reach the financial goals of your business.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645218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PREPARING A BUDGET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Additionally, </a:t>
            </a:r>
            <a:r>
              <a:rPr lang="en-JM" b="1" dirty="0"/>
              <a:t>maintaining a budget for your business on a regular basis can help you track expenses, </a:t>
            </a:r>
            <a:r>
              <a:rPr lang="en-JM" b="1" dirty="0" err="1"/>
              <a:t>analyze</a:t>
            </a:r>
            <a:r>
              <a:rPr lang="en-JM" b="1" dirty="0"/>
              <a:t> your income, and anticipate future financial needs.</a:t>
            </a:r>
          </a:p>
          <a:p>
            <a:r>
              <a:rPr lang="en-JM" b="1" dirty="0" smtClean="0"/>
              <a:t>Cost can be defined as common usage, the monetary value of goods and services that producers and consumers purchase.</a:t>
            </a:r>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4787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PREPARING A BUDGET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85000" lnSpcReduction="20000"/>
          </a:bodyPr>
          <a:lstStyle/>
          <a:p>
            <a:r>
              <a:rPr lang="en-JM" b="1" dirty="0"/>
              <a:t> </a:t>
            </a:r>
            <a:r>
              <a:rPr lang="en-JM" b="1" dirty="0" smtClean="0"/>
              <a:t>The following </a:t>
            </a:r>
            <a:r>
              <a:rPr lang="en-JM" dirty="0" smtClean="0">
                <a:solidFill>
                  <a:srgbClr val="444444"/>
                </a:solidFill>
                <a:latin typeface="proxima-nova"/>
              </a:rPr>
              <a:t> </a:t>
            </a:r>
            <a:r>
              <a:rPr lang="en-JM" dirty="0">
                <a:solidFill>
                  <a:srgbClr val="444444"/>
                </a:solidFill>
                <a:latin typeface="proxima-nova"/>
              </a:rPr>
              <a:t>are the basic steps to follow when preparing a budget:</a:t>
            </a:r>
          </a:p>
          <a:p>
            <a:pPr>
              <a:buFont typeface="+mj-lt"/>
              <a:buAutoNum type="arabicPeriod"/>
            </a:pPr>
            <a:r>
              <a:rPr lang="en-JM" i="1" dirty="0">
                <a:solidFill>
                  <a:srgbClr val="444444"/>
                </a:solidFill>
                <a:latin typeface="proxima-nova"/>
              </a:rPr>
              <a:t>Update budget assumptions</a:t>
            </a:r>
            <a:r>
              <a:rPr lang="en-JM" dirty="0">
                <a:solidFill>
                  <a:srgbClr val="444444"/>
                </a:solidFill>
                <a:latin typeface="proxima-nova"/>
              </a:rPr>
              <a:t>.  Review the assumptions about the company's business environment that were used as the basis for the last budget, and update as necessary.</a:t>
            </a:r>
          </a:p>
          <a:p>
            <a:pPr>
              <a:buFont typeface="+mj-lt"/>
              <a:buAutoNum type="arabicPeriod"/>
            </a:pPr>
            <a:r>
              <a:rPr lang="en-JM" i="1" dirty="0">
                <a:solidFill>
                  <a:srgbClr val="444444"/>
                </a:solidFill>
                <a:latin typeface="proxima-nova"/>
              </a:rPr>
              <a:t>Review bottlenecks</a:t>
            </a:r>
            <a:r>
              <a:rPr lang="en-JM" dirty="0">
                <a:solidFill>
                  <a:srgbClr val="444444"/>
                </a:solidFill>
                <a:latin typeface="proxima-nova"/>
              </a:rPr>
              <a:t>. Determine the capacity level of the primary </a:t>
            </a:r>
            <a:r>
              <a:rPr lang="en-JM" dirty="0">
                <a:solidFill>
                  <a:schemeClr val="tx2"/>
                </a:solidFill>
                <a:latin typeface="proxima-nova"/>
                <a:hlinkClick r:id="rId3"/>
              </a:rPr>
              <a:t>bottleneck</a:t>
            </a:r>
            <a:r>
              <a:rPr lang="en-JM" dirty="0">
                <a:solidFill>
                  <a:schemeClr val="tx2"/>
                </a:solidFill>
                <a:latin typeface="proxima-nova"/>
              </a:rPr>
              <a:t> that is constraining the company from generating further sales</a:t>
            </a:r>
            <a:r>
              <a:rPr lang="en-JM" dirty="0">
                <a:solidFill>
                  <a:srgbClr val="444444"/>
                </a:solidFill>
                <a:latin typeface="proxima-nova"/>
              </a:rPr>
              <a:t>, and define how this will impact any additional company revenue growth.</a:t>
            </a:r>
          </a:p>
          <a:p>
            <a:endParaRPr lang="en-JM" b="0" i="0" dirty="0">
              <a:solidFill>
                <a:srgbClr val="444444"/>
              </a:solidFill>
              <a:effectLst/>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7</a:t>
            </a:fld>
            <a:endParaRPr lang="en-US"/>
          </a:p>
        </p:txBody>
      </p:sp>
      <p:pic>
        <p:nvPicPr>
          <p:cNvPr id="4" name="Picture 3"/>
          <p:cNvPicPr>
            <a:picLocks noChangeAspect="1"/>
          </p:cNvPicPr>
          <p:nvPr/>
        </p:nvPicPr>
        <p:blipFill>
          <a:blip r:embed="rId4"/>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400847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PREPARING A BUDGET </a:t>
            </a:r>
            <a:endParaRPr lang="en-US" sz="3600" dirty="0"/>
          </a:p>
        </p:txBody>
      </p:sp>
      <p:sp>
        <p:nvSpPr>
          <p:cNvPr id="5" name="Text Placeholder 4"/>
          <p:cNvSpPr>
            <a:spLocks noGrp="1"/>
          </p:cNvSpPr>
          <p:nvPr>
            <p:ph type="body" idx="1"/>
          </p:nvPr>
        </p:nvSpPr>
        <p:spPr>
          <a:xfrm>
            <a:off x="1598613" y="2286000"/>
            <a:ext cx="8762999" cy="3276600"/>
          </a:xfrm>
        </p:spPr>
        <p:txBody>
          <a:bodyPr>
            <a:noAutofit/>
          </a:bodyPr>
          <a:lstStyle/>
          <a:p>
            <a:r>
              <a:rPr lang="en-JM" sz="2000" i="1" dirty="0" smtClean="0">
                <a:solidFill>
                  <a:srgbClr val="444444"/>
                </a:solidFill>
                <a:latin typeface="proxima-nova"/>
              </a:rPr>
              <a:t>3.Available </a:t>
            </a:r>
            <a:r>
              <a:rPr lang="en-JM" sz="2000" i="1" dirty="0">
                <a:solidFill>
                  <a:srgbClr val="444444"/>
                </a:solidFill>
                <a:latin typeface="proxima-nova"/>
              </a:rPr>
              <a:t>funding</a:t>
            </a:r>
            <a:r>
              <a:rPr lang="en-JM" sz="2000" dirty="0">
                <a:solidFill>
                  <a:srgbClr val="444444"/>
                </a:solidFill>
                <a:latin typeface="proxima-nova"/>
              </a:rPr>
              <a:t>. Determine the most likely amount of funding that will be available during the budget period, which may limit growth plans.</a:t>
            </a:r>
          </a:p>
          <a:p>
            <a:r>
              <a:rPr lang="en-JM" sz="2000" i="1" dirty="0" smtClean="0">
                <a:solidFill>
                  <a:srgbClr val="444444"/>
                </a:solidFill>
                <a:latin typeface="proxima-nova"/>
              </a:rPr>
              <a:t>4.Step </a:t>
            </a:r>
            <a:r>
              <a:rPr lang="en-JM" sz="2000" i="1" dirty="0">
                <a:solidFill>
                  <a:srgbClr val="444444"/>
                </a:solidFill>
                <a:latin typeface="proxima-nova"/>
              </a:rPr>
              <a:t>costing points</a:t>
            </a:r>
            <a:r>
              <a:rPr lang="en-JM" sz="2000" dirty="0">
                <a:solidFill>
                  <a:srgbClr val="444444"/>
                </a:solidFill>
                <a:latin typeface="proxima-nova"/>
              </a:rPr>
              <a:t>. Determine whether any </a:t>
            </a:r>
            <a:r>
              <a:rPr lang="en-JM" sz="2000" dirty="0">
                <a:solidFill>
                  <a:srgbClr val="0D6ECE"/>
                </a:solidFill>
                <a:latin typeface="proxima-nova"/>
                <a:hlinkClick r:id="rId3"/>
              </a:rPr>
              <a:t>step costs</a:t>
            </a:r>
            <a:r>
              <a:rPr lang="en-JM" sz="2000" dirty="0">
                <a:solidFill>
                  <a:srgbClr val="444444"/>
                </a:solidFill>
                <a:latin typeface="proxima-nova"/>
              </a:rPr>
              <a:t> will be incurred during the likely range of business activity in the upcoming budget period, and define the amount of these costs and at what activity levels they will be incurred.</a:t>
            </a:r>
          </a:p>
          <a:p>
            <a:r>
              <a:rPr lang="en-JM" sz="2000" i="1" dirty="0" smtClean="0">
                <a:solidFill>
                  <a:srgbClr val="444444"/>
                </a:solidFill>
                <a:latin typeface="proxima-nova"/>
              </a:rPr>
              <a:t>5.Create </a:t>
            </a:r>
            <a:r>
              <a:rPr lang="en-JM" sz="2000" i="1" dirty="0">
                <a:solidFill>
                  <a:srgbClr val="444444"/>
                </a:solidFill>
                <a:latin typeface="proxima-nova"/>
              </a:rPr>
              <a:t>budget package</a:t>
            </a:r>
            <a:r>
              <a:rPr lang="en-JM" sz="2000" dirty="0">
                <a:solidFill>
                  <a:srgbClr val="444444"/>
                </a:solidFill>
                <a:latin typeface="proxima-nova"/>
              </a:rPr>
              <a:t>. Copy forward the basic budgeting instructions from the instruction packet used in the preceding year. Update it by including the year-to-date actual expenses incurred in the current year, and also </a:t>
            </a:r>
            <a:r>
              <a:rPr lang="en-JM" sz="2000" dirty="0">
                <a:solidFill>
                  <a:srgbClr val="0D6ECE"/>
                </a:solidFill>
                <a:latin typeface="proxima-nova"/>
                <a:hlinkClick r:id="rId4"/>
              </a:rPr>
              <a:t>annualize</a:t>
            </a:r>
            <a:r>
              <a:rPr lang="en-JM" sz="2000" dirty="0">
                <a:solidFill>
                  <a:srgbClr val="444444"/>
                </a:solidFill>
                <a:latin typeface="proxima-nova"/>
              </a:rPr>
              <a:t> this information for the full current year. Add a commentary to the packet, stating step costing information, bottlenecks, and expected funding limitations for the upcoming budget year</a:t>
            </a:r>
            <a:r>
              <a:rPr lang="en-JM" sz="2000" dirty="0" smtClean="0">
                <a:solidFill>
                  <a:srgbClr val="444444"/>
                </a:solidFill>
                <a:latin typeface="proxima-nova"/>
              </a:rPr>
              <a:t>.</a:t>
            </a:r>
            <a:endParaRPr lang="en-JM" sz="2000" dirty="0">
              <a:solidFill>
                <a:srgbClr val="444444"/>
              </a:solidFill>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8</a:t>
            </a:fld>
            <a:endParaRPr lang="en-US"/>
          </a:p>
        </p:txBody>
      </p:sp>
      <p:pic>
        <p:nvPicPr>
          <p:cNvPr id="4" name="Picture 3"/>
          <p:cNvPicPr>
            <a:picLocks noChangeAspect="1"/>
          </p:cNvPicPr>
          <p:nvPr/>
        </p:nvPicPr>
        <p:blipFill>
          <a:blip r:embed="rId5"/>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06963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PREPARING A BUDGET </a:t>
            </a:r>
            <a:endParaRPr lang="en-US" sz="3600" dirty="0"/>
          </a:p>
        </p:txBody>
      </p:sp>
      <p:sp>
        <p:nvSpPr>
          <p:cNvPr id="5" name="Text Placeholder 4"/>
          <p:cNvSpPr>
            <a:spLocks noGrp="1"/>
          </p:cNvSpPr>
          <p:nvPr>
            <p:ph type="body" idx="1"/>
          </p:nvPr>
        </p:nvSpPr>
        <p:spPr>
          <a:xfrm>
            <a:off x="1598613" y="1905000"/>
            <a:ext cx="8762999" cy="3657600"/>
          </a:xfrm>
        </p:spPr>
        <p:txBody>
          <a:bodyPr>
            <a:noAutofit/>
          </a:bodyPr>
          <a:lstStyle/>
          <a:p>
            <a:r>
              <a:rPr lang="en-JM" sz="2400" i="1" dirty="0" smtClean="0">
                <a:solidFill>
                  <a:srgbClr val="444444"/>
                </a:solidFill>
                <a:latin typeface="proxima-nova"/>
              </a:rPr>
              <a:t>5.Issue </a:t>
            </a:r>
            <a:r>
              <a:rPr lang="en-JM" sz="2400" i="1" dirty="0">
                <a:solidFill>
                  <a:srgbClr val="444444"/>
                </a:solidFill>
                <a:latin typeface="proxima-nova"/>
              </a:rPr>
              <a:t>budget package</a:t>
            </a:r>
            <a:r>
              <a:rPr lang="en-JM" sz="2400" dirty="0">
                <a:solidFill>
                  <a:srgbClr val="444444"/>
                </a:solidFill>
                <a:latin typeface="proxima-nova"/>
              </a:rPr>
              <a:t>. Issue the budget package personally, where possible, and answer any questions from recipients. Also state the due date for the first draft of the budget package.</a:t>
            </a:r>
          </a:p>
          <a:p>
            <a:r>
              <a:rPr lang="en-JM" sz="2400" i="1" dirty="0" smtClean="0">
                <a:solidFill>
                  <a:srgbClr val="444444"/>
                </a:solidFill>
                <a:latin typeface="proxima-nova"/>
              </a:rPr>
              <a:t>6.Obtain </a:t>
            </a:r>
            <a:r>
              <a:rPr lang="en-JM" sz="2400" i="1" dirty="0">
                <a:solidFill>
                  <a:srgbClr val="444444"/>
                </a:solidFill>
                <a:latin typeface="proxima-nova"/>
              </a:rPr>
              <a:t>revenue forecast</a:t>
            </a:r>
            <a:r>
              <a:rPr lang="en-JM" sz="2400" dirty="0">
                <a:solidFill>
                  <a:srgbClr val="444444"/>
                </a:solidFill>
                <a:latin typeface="proxima-nova"/>
              </a:rPr>
              <a:t>. Obtain the revenue </a:t>
            </a:r>
            <a:r>
              <a:rPr lang="en-JM" sz="2400" dirty="0">
                <a:solidFill>
                  <a:srgbClr val="0D6ECE"/>
                </a:solidFill>
                <a:latin typeface="proxima-nova"/>
                <a:hlinkClick r:id="rId3"/>
              </a:rPr>
              <a:t>forecast</a:t>
            </a:r>
            <a:r>
              <a:rPr lang="en-JM" sz="2400" dirty="0">
                <a:solidFill>
                  <a:srgbClr val="444444"/>
                </a:solidFill>
                <a:latin typeface="proxima-nova"/>
              </a:rPr>
              <a:t> from the sales manager, validate it with the CEO, and then distribute it to the other department managers. They use the revenue information as the basis for developing their own budgets.</a:t>
            </a:r>
          </a:p>
          <a:p>
            <a:r>
              <a:rPr lang="en-JM" sz="2400" i="1" dirty="0" smtClean="0">
                <a:solidFill>
                  <a:srgbClr val="444444"/>
                </a:solidFill>
                <a:latin typeface="proxima-nova"/>
              </a:rPr>
              <a:t>7.Obtain </a:t>
            </a:r>
            <a:r>
              <a:rPr lang="en-JM" sz="2400" i="1" dirty="0">
                <a:solidFill>
                  <a:srgbClr val="444444"/>
                </a:solidFill>
                <a:latin typeface="proxima-nova"/>
              </a:rPr>
              <a:t>department budgets</a:t>
            </a:r>
            <a:r>
              <a:rPr lang="en-JM" sz="2400" dirty="0">
                <a:solidFill>
                  <a:srgbClr val="444444"/>
                </a:solidFill>
                <a:latin typeface="proxima-nova"/>
              </a:rPr>
              <a:t>. Obtain the budgets from all departments, check for errors, and compare to the bottleneck, funding, and step costing constraints. Adjust the budgets as necessary</a:t>
            </a:r>
            <a:r>
              <a:rPr lang="en-JM" sz="2400" dirty="0" smtClean="0">
                <a:solidFill>
                  <a:srgbClr val="444444"/>
                </a:solidFill>
                <a:latin typeface="proxima-nova"/>
              </a:rPr>
              <a:t>.</a:t>
            </a:r>
            <a:endParaRPr lang="en-JM" sz="2400" dirty="0">
              <a:solidFill>
                <a:srgbClr val="444444"/>
              </a:solidFill>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9</a:t>
            </a:fld>
            <a:endParaRPr lang="en-US"/>
          </a:p>
        </p:txBody>
      </p:sp>
      <p:pic>
        <p:nvPicPr>
          <p:cNvPr id="4" name="Picture 3"/>
          <p:cNvPicPr>
            <a:picLocks noChangeAspect="1"/>
          </p:cNvPicPr>
          <p:nvPr/>
        </p:nvPicPr>
        <p:blipFill>
          <a:blip r:embed="rId4"/>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10131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 education presentation with Pi  (widescreen)</Template>
  <TotalTime>1723</TotalTime>
  <Words>2887</Words>
  <Application>Microsoft Office PowerPoint</Application>
  <PresentationFormat>Custom</PresentationFormat>
  <Paragraphs>236</Paragraphs>
  <Slides>45</Slides>
  <Notes>43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Euphemia</vt:lpstr>
      <vt:lpstr>Open Sans</vt:lpstr>
      <vt:lpstr>proxima-nova</vt:lpstr>
      <vt:lpstr>Wingdings</vt:lpstr>
      <vt:lpstr>Math 16x9</vt:lpstr>
      <vt:lpstr>UNIT 5: MANAGEMENT ACCOUNTING </vt:lpstr>
      <vt:lpstr>UNIT 5: MANAGEMENT ACCOUNTING </vt:lpstr>
      <vt:lpstr>UNIT 5: MANAGEMENT ACCOUNTING </vt:lpstr>
      <vt:lpstr>PREPARING A BUDGET </vt:lpstr>
      <vt:lpstr>PREPARING A BUDGET </vt:lpstr>
      <vt:lpstr>PREPARING A BUDGET </vt:lpstr>
      <vt:lpstr>PREPARING A BUDGET </vt:lpstr>
      <vt:lpstr>PREPARING A BUDGET </vt:lpstr>
      <vt:lpstr>PREPARING A BUDGET </vt:lpstr>
      <vt:lpstr>PREPARING A BUDGET </vt:lpstr>
      <vt:lpstr>PREPARING A BUDGET </vt:lpstr>
      <vt:lpstr> DIFFERENT TYPES OF BUDGETS .</vt:lpstr>
      <vt:lpstr> DIFFERENT TYPES OF BUDGETS .</vt:lpstr>
      <vt:lpstr> DIFFERENT TYPES OF BUDGETS .</vt:lpstr>
      <vt:lpstr> DIFFERENT TYPES OF BUDGETS .</vt:lpstr>
      <vt:lpstr> DIFFERENT TYPES OF BUDGETS .</vt:lpstr>
      <vt:lpstr> DIFFERENT TYPES OF BUDGETS .</vt:lpstr>
      <vt:lpstr> ALTERNATIVE METHODS OF BUDGETING </vt:lpstr>
      <vt:lpstr> ALTERNATIVE METHODS OF BUDGETING </vt:lpstr>
      <vt:lpstr> ALTERNATIVE METHODS OF BUDGETING </vt:lpstr>
      <vt:lpstr> ALTERNATIVE METHODS OF BUDGETING </vt:lpstr>
      <vt:lpstr> ALTERNATIVE METHODS OF BUDGETING </vt:lpstr>
      <vt:lpstr> ALTERNATIVE METHODS OF BUDGETING </vt:lpstr>
      <vt:lpstr> ALTERNATIVE METHODS OF BUDGETING </vt:lpstr>
      <vt:lpstr> ALTERNATIVE METHODS OF BUDGETING </vt:lpstr>
      <vt:lpstr> BEHAVIOURAL IMPLICATIONS OF BUDGETS </vt:lpstr>
      <vt:lpstr> BEHAVIOURAL IMPLICATIONS OF BUDGETS </vt:lpstr>
      <vt:lpstr> BEHAVIOURAL IMPLICATIONS OF BUDGETS </vt:lpstr>
      <vt:lpstr> BEHAVIOURAL IMPLICATIONS OF BUDGETS </vt:lpstr>
      <vt:lpstr> BEHAVIOURAL IMPLICATIONS OF BUDGETS </vt:lpstr>
      <vt:lpstr> BEHAVIOURAL IMPLICATIONS OF BUDGETS </vt:lpstr>
      <vt:lpstr> BEHAVIOURAL IMPLICATIONS OF BUDGETS </vt:lpstr>
      <vt:lpstr> BEHAVIOURAL IMPLICATIONS OF BUDGETS </vt:lpstr>
      <vt:lpstr> PRICING STRATEGIES  </vt:lpstr>
      <vt:lpstr> PRICING STRATEGIES  </vt:lpstr>
      <vt:lpstr> HOW DO COMPETITORS  DETERMINE THEIR PRICES?  </vt:lpstr>
      <vt:lpstr> HOW DO COMPETITORS  DETERMINE THEIR PRICES?  </vt:lpstr>
      <vt:lpstr> HOW DO COMPETITORS  DETERMINE THEIR PRICES?  </vt:lpstr>
      <vt:lpstr> SUPPLY AND DEMAND  CONSIDERATIONS </vt:lpstr>
      <vt:lpstr> SUPPLY AND DEMAND  CONSIDERATIONS </vt:lpstr>
      <vt:lpstr> SUPPLY AND DEMAND  CONSIDERATIONS </vt:lpstr>
      <vt:lpstr>REFERENCES</vt:lpstr>
      <vt:lpstr>REFERENCES</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MANAGEMENT ACCOUNTING</dc:title>
  <dc:creator>judith walters</dc:creator>
  <cp:lastModifiedBy>Judith Robb-Walters</cp:lastModifiedBy>
  <cp:revision>150</cp:revision>
  <cp:lastPrinted>2019-02-01T21:38:26Z</cp:lastPrinted>
  <dcterms:created xsi:type="dcterms:W3CDTF">2019-01-04T00:00:15Z</dcterms:created>
  <dcterms:modified xsi:type="dcterms:W3CDTF">2019-03-08T20:27:15Z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